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2" r:id="rId18"/>
    <p:sldId id="304" r:id="rId19"/>
    <p:sldId id="305" r:id="rId20"/>
    <p:sldId id="313" r:id="rId21"/>
    <p:sldId id="306" r:id="rId22"/>
    <p:sldId id="307" r:id="rId23"/>
    <p:sldId id="309" r:id="rId24"/>
    <p:sldId id="310" r:id="rId25"/>
    <p:sldId id="314" r:id="rId26"/>
    <p:sldId id="311" r:id="rId27"/>
    <p:sldId id="312"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1512D-E712-437C-856A-17755F6E57E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30E4BC3-3568-4507-B475-B70988C6D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38D8090-775C-48A5-A12D-3B464B562217}"/>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2654F681-9209-4C0B-9004-EADAA9FBA4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8F8A30-7924-4CDA-AAF6-C3B16F381ADB}"/>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8641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8ED33-85F2-4CCB-9458-4895E28D0D1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7A59364-C8BC-40ED-A443-00EFC26762C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0090171-96BA-4789-92D9-84A2EBC98D77}"/>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138C75D0-5A51-4ADF-B06F-96969270887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5E2329F-3653-4D8E-A03B-B2DA7BCCF5B1}"/>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2550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BE9DDE3-71E9-461B-9CD5-6974C71F8DF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376F592-D2F2-47E1-81D0-CE97E8429E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8550958-0CA0-4C91-8A5B-1203D837FFD1}"/>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A1250580-B4EF-4415-A429-342EE4336C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EED10F7-CD30-4B1B-B22A-E2B7388CA7F1}"/>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5098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9A2404-9B00-4AAB-919A-A6DA870D891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D0F35DE-E84D-4CB7-A03B-ED81A584E8F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BD1EA2-CE04-49B6-9520-C2AF32A03EDD}"/>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BA2E6ABD-F1D1-4FA2-961D-B994352822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3410D5B-7777-47F1-B533-96A2915609AA}"/>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935801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B4E44-38AC-464C-93A5-73C1C7C023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ECEB9F1-55D1-465C-8AFD-F0415949A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81360A-95C4-4BE4-BA31-304948A640D7}"/>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E5FB3001-F303-418E-ABE8-D4B93D3B41D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F8CE49-94B6-4617-B34A-390B4FD3C6D1}"/>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59314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AC1B0-B5CC-452E-9CD7-48BB4DEAE80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652FC83-8EBD-49F0-B384-92C9EC0A3AA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F51AE21-5D0B-4F77-A842-9609842ACFF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49048C3-5CAF-4C70-BCD8-2F8123AC3611}"/>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6" name="Marcador de pie de página 5">
            <a:extLst>
              <a:ext uri="{FF2B5EF4-FFF2-40B4-BE49-F238E27FC236}">
                <a16:creationId xmlns:a16="http://schemas.microsoft.com/office/drawing/2014/main" id="{0DD3E75D-5EB9-4B35-92C1-7D97F7FE838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BB758AA-C431-48BB-8CD6-84B51ADB66DC}"/>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20432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CE698-637D-47FE-B333-00AB27CE9C96}"/>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AAECD41-0BE1-4EDB-8390-B16E3068E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358543-4CEE-45B5-8C12-E67E4CD249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FA34FEC-B7F4-449A-A565-EF5BB2C19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F5083F-4AB8-4564-ADCF-A0AE48AEB0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4E0A74D-DE05-4C95-96D0-9A988A30BAB0}"/>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8" name="Marcador de pie de página 7">
            <a:extLst>
              <a:ext uri="{FF2B5EF4-FFF2-40B4-BE49-F238E27FC236}">
                <a16:creationId xmlns:a16="http://schemas.microsoft.com/office/drawing/2014/main" id="{CE7C2B9A-964F-46D4-9566-43E4F09B25D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76C22CF-7D94-432E-ABFF-F2DE4F7F1B01}"/>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64437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89CC8-DFFC-464A-A60A-6C59A5DCB51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0A0A3FC-97BB-401E-BC8B-2EE4E0F0C768}"/>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4" name="Marcador de pie de página 3">
            <a:extLst>
              <a:ext uri="{FF2B5EF4-FFF2-40B4-BE49-F238E27FC236}">
                <a16:creationId xmlns:a16="http://schemas.microsoft.com/office/drawing/2014/main" id="{747C7EF3-F4EF-48C5-A81B-E10ED2C1E0E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3749A4A-0064-4EF1-9C1C-01DB78808B8E}"/>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147213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DC4D98C-A381-41AB-BEDA-377DBDD95EB2}"/>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3" name="Marcador de pie de página 2">
            <a:extLst>
              <a:ext uri="{FF2B5EF4-FFF2-40B4-BE49-F238E27FC236}">
                <a16:creationId xmlns:a16="http://schemas.microsoft.com/office/drawing/2014/main" id="{A689CBE0-0F02-43D5-9422-A9D967A2CF7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B23EC7F-766C-44E8-817D-C485ED8AB9F3}"/>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71182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4BE17-0B67-46D2-920A-FA2DEDF4D9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196C9EC-1C20-461E-9F93-30C1C2045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6754EA2-FEF6-484D-9F87-ABE6C08EF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CA6AE95-4E4A-48B1-93D9-11942901AAD7}"/>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6" name="Marcador de pie de página 5">
            <a:extLst>
              <a:ext uri="{FF2B5EF4-FFF2-40B4-BE49-F238E27FC236}">
                <a16:creationId xmlns:a16="http://schemas.microsoft.com/office/drawing/2014/main" id="{9DD4F0CD-D9B3-489E-AD9E-1ABE37CF509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44D5A7-15C0-449F-810C-1F005D5F17B1}"/>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383959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F091A-85A5-4357-B902-5F1595F1DEF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180D5EF-5B39-490F-8FB9-797119105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441A5B9-76A8-4B4F-BE77-1AD497AD5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DC90B99-6C22-4E23-9484-FED7B898F1A1}"/>
              </a:ext>
            </a:extLst>
          </p:cNvPr>
          <p:cNvSpPr>
            <a:spLocks noGrp="1"/>
          </p:cNvSpPr>
          <p:nvPr>
            <p:ph type="dt" sz="half" idx="10"/>
          </p:nvPr>
        </p:nvSpPr>
        <p:spPr/>
        <p:txBody>
          <a:bodyPr/>
          <a:lstStyle/>
          <a:p>
            <a:fld id="{589F9C46-62A6-4C98-9A0A-6131B81DD691}" type="datetimeFigureOut">
              <a:rPr lang="es-ES" smtClean="0"/>
              <a:t>07/02/2021</a:t>
            </a:fld>
            <a:endParaRPr lang="es-ES"/>
          </a:p>
        </p:txBody>
      </p:sp>
      <p:sp>
        <p:nvSpPr>
          <p:cNvPr id="6" name="Marcador de pie de página 5">
            <a:extLst>
              <a:ext uri="{FF2B5EF4-FFF2-40B4-BE49-F238E27FC236}">
                <a16:creationId xmlns:a16="http://schemas.microsoft.com/office/drawing/2014/main" id="{37B2E528-D014-428E-86CF-059FB758E3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467C635-45CE-40AF-A440-15A94B551586}"/>
              </a:ext>
            </a:extLst>
          </p:cNvPr>
          <p:cNvSpPr>
            <a:spLocks noGrp="1"/>
          </p:cNvSpPr>
          <p:nvPr>
            <p:ph type="sldNum" sz="quarter" idx="12"/>
          </p:nvPr>
        </p:nvSpPr>
        <p:spPr/>
        <p:txBody>
          <a:bodyPr/>
          <a:lstStyle/>
          <a:p>
            <a:fld id="{C52AB785-BCDB-43AA-86EC-735A4DC5588B}" type="slidenum">
              <a:rPr lang="es-ES" smtClean="0"/>
              <a:t>‹Nº›</a:t>
            </a:fld>
            <a:endParaRPr lang="es-ES"/>
          </a:p>
        </p:txBody>
      </p:sp>
    </p:spTree>
    <p:extLst>
      <p:ext uri="{BB962C8B-B14F-4D97-AF65-F5344CB8AC3E}">
        <p14:creationId xmlns:p14="http://schemas.microsoft.com/office/powerpoint/2010/main" val="65399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38D8EB-E9D4-4D72-A240-39506BF8C8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D5F892A-638D-47C3-957B-E0EF8A10A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275275D-6577-462E-85CA-4CFA7B1A6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F9C46-62A6-4C98-9A0A-6131B81DD691}" type="datetimeFigureOut">
              <a:rPr lang="es-ES" smtClean="0"/>
              <a:t>07/02/2021</a:t>
            </a:fld>
            <a:endParaRPr lang="es-ES"/>
          </a:p>
        </p:txBody>
      </p:sp>
      <p:sp>
        <p:nvSpPr>
          <p:cNvPr id="5" name="Marcador de pie de página 4">
            <a:extLst>
              <a:ext uri="{FF2B5EF4-FFF2-40B4-BE49-F238E27FC236}">
                <a16:creationId xmlns:a16="http://schemas.microsoft.com/office/drawing/2014/main" id="{6D0024D3-08F9-47F3-B666-030ADB41D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68B56CF-E746-447D-A3FE-362461CC1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AB785-BCDB-43AA-86EC-735A4DC5588B}" type="slidenum">
              <a:rPr lang="es-ES" smtClean="0"/>
              <a:t>‹Nº›</a:t>
            </a:fld>
            <a:endParaRPr lang="es-ES"/>
          </a:p>
        </p:txBody>
      </p:sp>
    </p:spTree>
    <p:extLst>
      <p:ext uri="{BB962C8B-B14F-4D97-AF65-F5344CB8AC3E}">
        <p14:creationId xmlns:p14="http://schemas.microsoft.com/office/powerpoint/2010/main" val="3980875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46BDD0-0B4F-4A98-B642-F5A15290DFA2}"/>
              </a:ext>
            </a:extLst>
          </p:cNvPr>
          <p:cNvSpPr>
            <a:spLocks noGrp="1"/>
          </p:cNvSpPr>
          <p:nvPr>
            <p:ph type="ctrTitle"/>
          </p:nvPr>
        </p:nvSpPr>
        <p:spPr/>
        <p:txBody>
          <a:bodyPr/>
          <a:lstStyle/>
          <a:p>
            <a:r>
              <a:rPr lang="es-ES" dirty="0"/>
              <a:t>Procedimientos y Funciones PL/SQL</a:t>
            </a:r>
          </a:p>
        </p:txBody>
      </p:sp>
      <p:sp>
        <p:nvSpPr>
          <p:cNvPr id="5" name="Subtítulo 4">
            <a:extLst>
              <a:ext uri="{FF2B5EF4-FFF2-40B4-BE49-F238E27FC236}">
                <a16:creationId xmlns:a16="http://schemas.microsoft.com/office/drawing/2014/main" id="{49588517-0791-4E53-85CB-1B132D6CE64F}"/>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83875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CONVERSION TIPO DATOS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812420"/>
            <a:ext cx="10515600" cy="1414991"/>
          </a:xfrm>
        </p:spPr>
        <p:txBody>
          <a:bodyPr>
            <a:no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TO_CHAR: Convierte una expresión al tipo CHAR. </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TO_CHAR(&lt;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[&lt;formato&gt;])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parámetro opcional formato indica el formato de salida de la expresión.</a:t>
            </a: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3147735"/>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TO_CHAR(SYSDATE, 'DD/MM/YYYYY HH24:MI:SS'); </a:t>
            </a:r>
            <a:endParaRPr lang="es-ES" sz="1400" dirty="0">
              <a:latin typeface="Calibri" panose="020F0502020204030204" pitchFamily="34" charset="0"/>
              <a:cs typeface="Times New Roman" panose="02020603050405020304" pitchFamily="18" charset="0"/>
            </a:endParaRPr>
          </a:p>
        </p:txBody>
      </p:sp>
      <p:sp>
        <p:nvSpPr>
          <p:cNvPr id="10" name="Marcador de contenido 2">
            <a:extLst>
              <a:ext uri="{FF2B5EF4-FFF2-40B4-BE49-F238E27FC236}">
                <a16:creationId xmlns:a16="http://schemas.microsoft.com/office/drawing/2014/main" id="{0D429B3A-766E-4842-8CAE-773A8DA4E21A}"/>
              </a:ext>
            </a:extLst>
          </p:cNvPr>
          <p:cNvSpPr txBox="1">
            <a:spLocks/>
          </p:cNvSpPr>
          <p:nvPr/>
        </p:nvSpPr>
        <p:spPr>
          <a:xfrm>
            <a:off x="838200" y="5293287"/>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TO_NUMBER ('10.21', ’99.99’); -- resultado: 10,21 (el separador decimal es ,)</a:t>
            </a:r>
            <a:endParaRPr lang="es-ES" sz="1400" dirty="0">
              <a:latin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1B5D1788-7756-420E-A1F6-DCF7AEC0267B}"/>
              </a:ext>
            </a:extLst>
          </p:cNvPr>
          <p:cNvSpPr txBox="1">
            <a:spLocks/>
          </p:cNvSpPr>
          <p:nvPr/>
        </p:nvSpPr>
        <p:spPr>
          <a:xfrm>
            <a:off x="838200" y="4073743"/>
            <a:ext cx="10515600" cy="12084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TO_NUMBER: Convierte una expresión alfanumérica en numérica, se puede especificar el formato de salida (opcional).</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TO_NUMBER(&lt;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[&lt;formato&gt;])</a:t>
            </a:r>
          </a:p>
        </p:txBody>
      </p:sp>
    </p:spTree>
    <p:extLst>
      <p:ext uri="{BB962C8B-B14F-4D97-AF65-F5344CB8AC3E}">
        <p14:creationId xmlns:p14="http://schemas.microsoft.com/office/powerpoint/2010/main" val="62705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MANEJO DE NULOS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812420"/>
            <a:ext cx="10515600" cy="2022733"/>
          </a:xfrm>
        </p:spPr>
        <p:txBody>
          <a:bodyPr>
            <a:no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NVL: Devuelve el valor recibido como parámetro en el caso de que expresión sea NULL o el valor de la expresión en caso contrario.</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NVL(&lt;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&lt;valor&gt;)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siguiente ejemplo devuelve 0 si el precio es nulo, y el precio cuando está informado:</a:t>
            </a: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3956885"/>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SELECT CO_PRODUCTO, NVL(PRECIO, 0) FROM PRECIOS; </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832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MISCELANEAS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198" y="1412925"/>
            <a:ext cx="10515601" cy="3141320"/>
          </a:xfrm>
        </p:spPr>
        <p:txBody>
          <a:bodyPr>
            <a:no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DECODE: Proporciona la funcionalidad de una sentencia de control de flujo </a:t>
            </a:r>
            <a:r>
              <a:rPr lang="es-ES" sz="2400" dirty="0" err="1">
                <a:latin typeface="Calibri" panose="020F0502020204030204" pitchFamily="34" charset="0"/>
                <a:ea typeface="Calibri" panose="020F0502020204030204" pitchFamily="34" charset="0"/>
                <a:cs typeface="Times New Roman" panose="02020603050405020304" pitchFamily="18" charset="0"/>
              </a:rPr>
              <a:t>if­-elseif­-else</a:t>
            </a:r>
            <a:r>
              <a:rPr lang="es-ES" sz="2400"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DECODE(&lt;</a:t>
            </a:r>
            <a:r>
              <a:rPr lang="es-ES" sz="2400" dirty="0" err="1">
                <a:latin typeface="Calibri" panose="020F0502020204030204" pitchFamily="34" charset="0"/>
                <a:ea typeface="Calibri" panose="020F0502020204030204" pitchFamily="34" charset="0"/>
                <a:cs typeface="Times New Roman" panose="02020603050405020304" pitchFamily="18" charset="0"/>
              </a:rPr>
              <a:t>expr</a:t>
            </a:r>
            <a:r>
              <a:rPr lang="es-ES" sz="2400" dirty="0">
                <a:latin typeface="Calibri" panose="020F0502020204030204" pitchFamily="34" charset="0"/>
                <a:ea typeface="Calibri" panose="020F0502020204030204" pitchFamily="34" charset="0"/>
                <a:cs typeface="Times New Roman" panose="02020603050405020304" pitchFamily="18" charset="0"/>
              </a:rPr>
              <a:t>&gt;, &lt;cond1&gt;, &lt;val1&gt;[, ..., &lt;</a:t>
            </a:r>
            <a:r>
              <a:rPr lang="es-ES" sz="2400" dirty="0" err="1">
                <a:latin typeface="Calibri" panose="020F0502020204030204" pitchFamily="34" charset="0"/>
                <a:ea typeface="Calibri" panose="020F0502020204030204" pitchFamily="34" charset="0"/>
                <a:cs typeface="Times New Roman" panose="02020603050405020304" pitchFamily="18" charset="0"/>
              </a:rPr>
              <a:t>condN</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valN</a:t>
            </a:r>
            <a:r>
              <a:rPr lang="es-ES" sz="2400" dirty="0">
                <a:latin typeface="Calibri" panose="020F0502020204030204" pitchFamily="34" charset="0"/>
                <a:ea typeface="Calibri" panose="020F0502020204030204" pitchFamily="34" charset="0"/>
                <a:cs typeface="Times New Roman" panose="02020603050405020304" pitchFamily="18" charset="0"/>
              </a:rPr>
              <a:t>&gt;], &lt;default&gt;)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Esta función evalúa una expresión "&lt;</a:t>
            </a:r>
            <a:r>
              <a:rPr lang="es-ES" sz="2400" dirty="0" err="1">
                <a:latin typeface="Calibri" panose="020F0502020204030204" pitchFamily="34" charset="0"/>
                <a:ea typeface="Calibri" panose="020F0502020204030204" pitchFamily="34" charset="0"/>
                <a:cs typeface="Times New Roman" panose="02020603050405020304" pitchFamily="18" charset="0"/>
              </a:rPr>
              <a:t>expr</a:t>
            </a:r>
            <a:r>
              <a:rPr lang="es-ES" sz="2400" dirty="0">
                <a:latin typeface="Calibri" panose="020F0502020204030204" pitchFamily="34" charset="0"/>
                <a:ea typeface="Calibri" panose="020F0502020204030204" pitchFamily="34" charset="0"/>
                <a:cs typeface="Times New Roman" panose="02020603050405020304" pitchFamily="18" charset="0"/>
              </a:rPr>
              <a:t>&gt;", si se cumple la primera condición "&lt;cond1&gt;" devuelve el valor1 "&lt;val1&gt;", en caso contrario evalúa la siguiente condición y así hasta que una de las condiciones se cumpla. Si no se cumple ninguna condición se devuelve el valor por defecto (el último parámetro). </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Es muy común escribir la función DECODE </a:t>
            </a:r>
            <a:r>
              <a:rPr lang="es-ES" sz="2400" dirty="0" err="1">
                <a:latin typeface="Calibri" panose="020F0502020204030204" pitchFamily="34" charset="0"/>
                <a:ea typeface="Calibri" panose="020F0502020204030204" pitchFamily="34" charset="0"/>
                <a:cs typeface="Times New Roman" panose="02020603050405020304" pitchFamily="18" charset="0"/>
              </a:rPr>
              <a:t>indentada</a:t>
            </a:r>
            <a:r>
              <a:rPr lang="es-ES" sz="2400" dirty="0">
                <a:latin typeface="Calibri" panose="020F0502020204030204" pitchFamily="34" charset="0"/>
                <a:ea typeface="Calibri" panose="020F0502020204030204" pitchFamily="34" charset="0"/>
                <a:cs typeface="Times New Roman" panose="02020603050405020304" pitchFamily="18" charset="0"/>
              </a:rPr>
              <a:t> como si se tratase de un bloque IF.</a:t>
            </a: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4891601"/>
            <a:ext cx="10515600" cy="1748902"/>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SELECT DECODE (</a:t>
            </a:r>
            <a:r>
              <a:rPr lang="es-ES" sz="1400" dirty="0" err="1">
                <a:solidFill>
                  <a:srgbClr val="000000"/>
                </a:solidFill>
                <a:effectLst/>
                <a:latin typeface="Courier New" panose="02070309020205020404" pitchFamily="49" charset="0"/>
                <a:ea typeface="Times New Roman" panose="02020603050405020304" pitchFamily="18" charset="0"/>
              </a:rPr>
              <a:t>co_pais</a:t>
            </a:r>
            <a:r>
              <a:rPr lang="es-ES" sz="1400" dirty="0">
                <a:solidFill>
                  <a:srgbClr val="000000"/>
                </a:solidFill>
                <a:effectLst/>
                <a:latin typeface="Courier New" panose="02070309020205020404" pitchFamily="49" charset="0"/>
                <a:ea typeface="Times New Roman" panose="02020603050405020304" pitchFamily="18" charset="0"/>
              </a:rPr>
              <a:t>, /* </a:t>
            </a:r>
            <a:r>
              <a:rPr lang="es-ES" sz="1400" dirty="0" err="1">
                <a:solidFill>
                  <a:srgbClr val="000000"/>
                </a:solidFill>
                <a:effectLst/>
                <a:latin typeface="Courier New" panose="02070309020205020404" pitchFamily="49" charset="0"/>
                <a:ea typeface="Times New Roman" panose="02020603050405020304" pitchFamily="18" charset="0"/>
              </a:rPr>
              <a:t>Expresion</a:t>
            </a:r>
            <a:r>
              <a:rPr lang="es-ES" sz="1400" dirty="0">
                <a:solidFill>
                  <a:srgbClr val="000000"/>
                </a:solidFill>
                <a:effectLst/>
                <a:latin typeface="Courier New" panose="02070309020205020404" pitchFamily="49" charset="0"/>
                <a:ea typeface="Times New Roman" panose="02020603050405020304" pitchFamily="18" charset="0"/>
              </a:rPr>
              <a:t> a evaluar */</a:t>
            </a:r>
          </a:p>
          <a:p>
            <a:pPr marL="0" indent="0">
              <a:buFont typeface="Arial" panose="020B0604020202020204" pitchFamily="34" charset="0"/>
              <a:buNone/>
            </a:pPr>
            <a:r>
              <a:rPr lang="es-ES" sz="1400" dirty="0">
                <a:solidFill>
                  <a:srgbClr val="000000"/>
                </a:solidFill>
                <a:latin typeface="Courier New" panose="02070309020205020404" pitchFamily="49" charset="0"/>
                <a:ea typeface="Times New Roman" panose="02020603050405020304" pitchFamily="18" charset="0"/>
              </a:rPr>
              <a:t>	       </a:t>
            </a:r>
            <a:r>
              <a:rPr lang="es-ES" sz="1400" dirty="0">
                <a:solidFill>
                  <a:srgbClr val="000000"/>
                </a:solidFill>
                <a:effectLst/>
                <a:latin typeface="Courier New" panose="02070309020205020404" pitchFamily="49" charset="0"/>
                <a:ea typeface="Times New Roman" panose="02020603050405020304" pitchFamily="18" charset="0"/>
              </a:rPr>
              <a:t>'ESP', 'ESPAÑA', /* Si </a:t>
            </a:r>
            <a:r>
              <a:rPr lang="es-ES" sz="1400" dirty="0" err="1">
                <a:solidFill>
                  <a:srgbClr val="000000"/>
                </a:solidFill>
                <a:effectLst/>
                <a:latin typeface="Courier New" panose="02070309020205020404" pitchFamily="49" charset="0"/>
                <a:ea typeface="Times New Roman" panose="02020603050405020304" pitchFamily="18" charset="0"/>
              </a:rPr>
              <a:t>co_pais</a:t>
            </a:r>
            <a:r>
              <a:rPr lang="es-ES" sz="1400" dirty="0">
                <a:solidFill>
                  <a:srgbClr val="000000"/>
                </a:solidFill>
                <a:effectLst/>
                <a:latin typeface="Courier New" panose="02070309020205020404" pitchFamily="49" charset="0"/>
                <a:ea typeface="Times New Roman" panose="02020603050405020304" pitchFamily="18" charset="0"/>
              </a:rPr>
              <a:t> = 'ESP' ==&gt; 'ESPAÑA' */</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a:solidFill>
                  <a:srgbClr val="000000"/>
                </a:solidFill>
                <a:latin typeface="Courier New" panose="02070309020205020404" pitchFamily="49" charset="0"/>
                <a:ea typeface="Times New Roman" panose="02020603050405020304" pitchFamily="18" charset="0"/>
              </a:rPr>
              <a:t>       </a:t>
            </a:r>
            <a:r>
              <a:rPr lang="es-ES" sz="1400" dirty="0">
                <a:solidFill>
                  <a:srgbClr val="000000"/>
                </a:solidFill>
                <a:effectLst/>
                <a:latin typeface="Courier New" panose="02070309020205020404" pitchFamily="49" charset="0"/>
                <a:ea typeface="Times New Roman" panose="02020603050405020304" pitchFamily="18" charset="0"/>
              </a:rPr>
              <a:t>'MEX', 'MEXICO', /* Si </a:t>
            </a:r>
            <a:r>
              <a:rPr lang="es-ES" sz="1400" dirty="0" err="1">
                <a:solidFill>
                  <a:srgbClr val="000000"/>
                </a:solidFill>
                <a:effectLst/>
                <a:latin typeface="Courier New" panose="02070309020205020404" pitchFamily="49" charset="0"/>
                <a:ea typeface="Times New Roman" panose="02020603050405020304" pitchFamily="18" charset="0"/>
              </a:rPr>
              <a:t>co_pais</a:t>
            </a:r>
            <a:r>
              <a:rPr lang="es-ES" sz="1400" dirty="0">
                <a:solidFill>
                  <a:srgbClr val="000000"/>
                </a:solidFill>
                <a:effectLst/>
                <a:latin typeface="Courier New" panose="02070309020205020404" pitchFamily="49" charset="0"/>
                <a:ea typeface="Times New Roman" panose="02020603050405020304" pitchFamily="18" charset="0"/>
              </a:rPr>
              <a:t> = 'MEX' ==&gt; 'MEXICO' */</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'PAIS '||</a:t>
            </a:r>
            <a:r>
              <a:rPr lang="es-ES" sz="1400" dirty="0" err="1">
                <a:solidFill>
                  <a:srgbClr val="000000"/>
                </a:solidFill>
                <a:effectLst/>
                <a:latin typeface="Courier New" panose="02070309020205020404" pitchFamily="49" charset="0"/>
                <a:ea typeface="Times New Roman" panose="02020603050405020304" pitchFamily="18" charset="0"/>
              </a:rPr>
              <a:t>co_pais</a:t>
            </a:r>
            <a:r>
              <a:rPr lang="es-ES" sz="1400" dirty="0">
                <a:solidFill>
                  <a:srgbClr val="000000"/>
                </a:solidFill>
                <a:effectLst/>
                <a:latin typeface="Courier New" panose="02070309020205020404" pitchFamily="49" charset="0"/>
                <a:ea typeface="Times New Roman" panose="02020603050405020304" pitchFamily="18" charset="0"/>
              </a:rPr>
              <a:t>)/* ELSE ==&gt; concatena */</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FROM PAISES;</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211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a:t>
            </a:r>
          </a:p>
        </p:txBody>
      </p:sp>
      <p:pic>
        <p:nvPicPr>
          <p:cNvPr id="7" name="Imagen 6">
            <a:extLst>
              <a:ext uri="{FF2B5EF4-FFF2-40B4-BE49-F238E27FC236}">
                <a16:creationId xmlns:a16="http://schemas.microsoft.com/office/drawing/2014/main" id="{7ADC6519-4643-43DD-9779-FB296C8577A6}"/>
              </a:ext>
            </a:extLst>
          </p:cNvPr>
          <p:cNvPicPr>
            <a:picLocks noChangeAspect="1"/>
          </p:cNvPicPr>
          <p:nvPr/>
        </p:nvPicPr>
        <p:blipFill>
          <a:blip r:embed="rId2"/>
          <a:stretch>
            <a:fillRect/>
          </a:stretch>
        </p:blipFill>
        <p:spPr>
          <a:xfrm>
            <a:off x="1687830" y="1722120"/>
            <a:ext cx="8816340" cy="4404360"/>
          </a:xfrm>
          <a:prstGeom prst="rect">
            <a:avLst/>
          </a:prstGeom>
        </p:spPr>
      </p:pic>
    </p:spTree>
    <p:extLst>
      <p:ext uri="{BB962C8B-B14F-4D97-AF65-F5344CB8AC3E}">
        <p14:creationId xmlns:p14="http://schemas.microsoft.com/office/powerpoint/2010/main" val="377530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Y FUNCIONES DEFINIDOS POR EL DESARROLLADOR</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741217"/>
            <a:ext cx="10515600" cy="4339990"/>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Los bloques de código anónimos BEGIN .. END, son un mecanismo básico para la programación en PL/SQL, pero no están orientados a la reutilización de SCRIPTS. Por ejemplo, en caso de que se tenga un algoritmo para algún cálculo según determinados parámetros tendríamos que repetirlo cuantas veces sea necesario.</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uso de procedimientos en PL/SQL es un buen mecanismo para la reutilización de código, además de que permite dividir el código en partes funcionales más pequeñas.</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Los procedimientos pueden ser declarados en bloques anónimos o almacenarnos en la base de datos.</a:t>
            </a:r>
          </a:p>
        </p:txBody>
      </p:sp>
    </p:spTree>
    <p:extLst>
      <p:ext uri="{BB962C8B-B14F-4D97-AF65-F5344CB8AC3E}">
        <p14:creationId xmlns:p14="http://schemas.microsoft.com/office/powerpoint/2010/main" val="287558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DECLARACION DE PROCEDIMIENTOS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03855"/>
            <a:ext cx="10515600" cy="815552"/>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La creación de un procedimiento en PL/SQL es similar a la creación de un bloque anónimo. La sintaxis de un procedimiento es la siguiente:</a:t>
            </a:r>
          </a:p>
        </p:txBody>
      </p:sp>
      <p:sp>
        <p:nvSpPr>
          <p:cNvPr id="4" name="Marcador de contenido 2">
            <a:extLst>
              <a:ext uri="{FF2B5EF4-FFF2-40B4-BE49-F238E27FC236}">
                <a16:creationId xmlns:a16="http://schemas.microsoft.com/office/drawing/2014/main" id="{A2A8F914-DB7E-4FC8-95BE-876DA8597F15}"/>
              </a:ext>
            </a:extLst>
          </p:cNvPr>
          <p:cNvSpPr txBox="1">
            <a:spLocks/>
          </p:cNvSpPr>
          <p:nvPr/>
        </p:nvSpPr>
        <p:spPr>
          <a:xfrm>
            <a:off x="838200" y="2121757"/>
            <a:ext cx="10515600" cy="1842113"/>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PROCEDURE </a:t>
            </a:r>
            <a:r>
              <a:rPr lang="es-ES" sz="1400" dirty="0" err="1">
                <a:solidFill>
                  <a:srgbClr val="000000"/>
                </a:solidFill>
                <a:effectLst/>
                <a:latin typeface="Courier New" panose="02070309020205020404" pitchFamily="49" charset="0"/>
                <a:ea typeface="Times New Roman" panose="02020603050405020304" pitchFamily="18" charset="0"/>
              </a:rPr>
              <a:t>nom_proc</a:t>
            </a:r>
            <a:r>
              <a:rPr lang="es-ES" sz="1400" dirty="0">
                <a:solidFill>
                  <a:srgbClr val="000000"/>
                </a:solidFill>
                <a:effectLst/>
                <a:latin typeface="Courier New" panose="02070309020205020404" pitchFamily="49" charset="0"/>
                <a:ea typeface="Times New Roman" panose="02020603050405020304" pitchFamily="18" charset="0"/>
              </a:rPr>
              <a:t>[(param1[,param2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IS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declaraciones locales;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sentencias;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[EXCEPTION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err="1">
                <a:solidFill>
                  <a:srgbClr val="000000"/>
                </a:solidFill>
                <a:effectLst/>
                <a:latin typeface="Courier New" panose="02070309020205020404" pitchFamily="49" charset="0"/>
                <a:ea typeface="Times New Roman" panose="02020603050405020304" pitchFamily="18" charset="0"/>
              </a:rPr>
              <a:t>tratamiento_de_excepciones</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 [</a:t>
            </a:r>
            <a:r>
              <a:rPr lang="es-ES" sz="1400" dirty="0" err="1">
                <a:solidFill>
                  <a:srgbClr val="000000"/>
                </a:solidFill>
                <a:effectLst/>
                <a:latin typeface="Courier New" panose="02070309020205020404" pitchFamily="49" charset="0"/>
                <a:ea typeface="Times New Roman" panose="02020603050405020304" pitchFamily="18" charset="0"/>
              </a:rPr>
              <a:t>nom_proc</a:t>
            </a:r>
            <a:r>
              <a:rPr lang="es-ES" sz="1400" dirty="0">
                <a:solidFill>
                  <a:srgbClr val="000000"/>
                </a:solidFill>
                <a:effectLst/>
                <a:latin typeface="Courier New" panose="02070309020205020404" pitchFamily="49" charset="0"/>
                <a:ea typeface="Times New Roman" panose="02020603050405020304" pitchFamily="18" charset="0"/>
              </a:rPr>
              <a:t>];</a:t>
            </a:r>
          </a:p>
        </p:txBody>
      </p:sp>
      <p:sp>
        <p:nvSpPr>
          <p:cNvPr id="5" name="Marcador de contenido 2">
            <a:extLst>
              <a:ext uri="{FF2B5EF4-FFF2-40B4-BE49-F238E27FC236}">
                <a16:creationId xmlns:a16="http://schemas.microsoft.com/office/drawing/2014/main" id="{0086A602-BD15-45CD-B2C4-35215CDB85C8}"/>
              </a:ext>
            </a:extLst>
          </p:cNvPr>
          <p:cNvSpPr txBox="1">
            <a:spLocks/>
          </p:cNvSpPr>
          <p:nvPr/>
        </p:nvSpPr>
        <p:spPr>
          <a:xfrm>
            <a:off x="838200" y="4008867"/>
            <a:ext cx="10515600" cy="2702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err="1">
                <a:latin typeface="Calibri" panose="020F0502020204030204" pitchFamily="34" charset="0"/>
                <a:ea typeface="Calibri" panose="020F0502020204030204" pitchFamily="34" charset="0"/>
                <a:cs typeface="Times New Roman" panose="02020603050405020304" pitchFamily="18" charset="0"/>
              </a:rPr>
              <a:t>nom_proc</a:t>
            </a:r>
            <a:r>
              <a:rPr lang="es-ES" sz="2400" dirty="0">
                <a:latin typeface="Calibri" panose="020F0502020204030204" pitchFamily="34" charset="0"/>
                <a:ea typeface="Calibri" panose="020F0502020204030204" pitchFamily="34" charset="0"/>
                <a:cs typeface="Times New Roman" panose="02020603050405020304" pitchFamily="18" charset="0"/>
              </a:rPr>
              <a:t>: Es el nombre del procedimiento, se usará para identificarlo.</a:t>
            </a:r>
          </a:p>
          <a:p>
            <a:pPr>
              <a:buFont typeface="Wingdings" panose="05000000000000000000" pitchFamily="2" charset="2"/>
              <a:buChar char="Ø"/>
            </a:pPr>
            <a:r>
              <a:rPr lang="es-ES" sz="2400" dirty="0" err="1">
                <a:latin typeface="Calibri" panose="020F0502020204030204" pitchFamily="34" charset="0"/>
                <a:ea typeface="Calibri" panose="020F0502020204030204" pitchFamily="34" charset="0"/>
                <a:cs typeface="Times New Roman" panose="02020603050405020304" pitchFamily="18" charset="0"/>
              </a:rPr>
              <a:t>param</a:t>
            </a:r>
            <a:r>
              <a:rPr lang="es-ES" sz="2400" dirty="0">
                <a:latin typeface="Calibri" panose="020F0502020204030204" pitchFamily="34" charset="0"/>
                <a:ea typeface="Calibri" panose="020F0502020204030204" pitchFamily="34" charset="0"/>
                <a:cs typeface="Times New Roman" panose="02020603050405020304" pitchFamily="18" charset="0"/>
              </a:rPr>
              <a:t>: son como variables, contienen datos que se pueden especificar en el momento de llamar al procedimiento. </a:t>
            </a:r>
          </a:p>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declaraciones locales: Como en un bloque anónimo se pueden crear variables que sólo pueden ser usadas en código dentro del procedimiento.</a:t>
            </a:r>
          </a:p>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sentencias: Es el código que se ejecuta cuando se llama al procedimiento y que puede hacer uso de las variables declaradas así como de los parámetros.</a:t>
            </a:r>
          </a:p>
          <a:p>
            <a:pPr marL="0" indent="0">
              <a:buFont typeface="Arial" panose="020B0604020202020204" pitchFamily="34" charse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26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DECLARACION DE PROCEDIMIENTOS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563654"/>
            <a:ext cx="10515600" cy="815552"/>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IS es el equivalente a DECLARE en los bloques anónimos.</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En el IS sí debemos indicar la longitud de las variables locales.</a:t>
            </a:r>
          </a:p>
        </p:txBody>
      </p:sp>
    </p:spTree>
    <p:extLst>
      <p:ext uri="{BB962C8B-B14F-4D97-AF65-F5344CB8AC3E}">
        <p14:creationId xmlns:p14="http://schemas.microsoft.com/office/powerpoint/2010/main" val="367111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PARAMETROS DE LOS PROCEDIMIENTOS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03854"/>
            <a:ext cx="10515600" cy="4970313"/>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Tienen la siguiente sintaxis:</a:t>
            </a:r>
          </a:p>
          <a:p>
            <a:pPr marL="0" indent="0" algn="ctr">
              <a:buNone/>
            </a:pPr>
            <a:r>
              <a:rPr lang="es-ES" sz="2400" b="1" dirty="0" err="1">
                <a:latin typeface="Calibri" panose="020F0502020204030204" pitchFamily="34" charset="0"/>
                <a:ea typeface="Calibri" panose="020F0502020204030204" pitchFamily="34" charset="0"/>
                <a:cs typeface="Times New Roman" panose="02020603050405020304" pitchFamily="18" charset="0"/>
              </a:rPr>
              <a:t>Nom_param</a:t>
            </a:r>
            <a:r>
              <a:rPr lang="es-ES" sz="2400" b="1" dirty="0">
                <a:latin typeface="Calibri" panose="020F0502020204030204" pitchFamily="34" charset="0"/>
                <a:ea typeface="Calibri" panose="020F0502020204030204" pitchFamily="34" charset="0"/>
                <a:cs typeface="Times New Roman" panose="02020603050405020304" pitchFamily="18" charset="0"/>
              </a:rPr>
              <a:t> [IN|OUT|IN OUT] </a:t>
            </a:r>
            <a:r>
              <a:rPr lang="es-ES" sz="2400" b="1" dirty="0" err="1">
                <a:latin typeface="Calibri" panose="020F0502020204030204" pitchFamily="34" charset="0"/>
                <a:ea typeface="Calibri" panose="020F0502020204030204" pitchFamily="34" charset="0"/>
                <a:cs typeface="Times New Roman" panose="02020603050405020304" pitchFamily="18" charset="0"/>
              </a:rPr>
              <a:t>tipo_dato</a:t>
            </a:r>
            <a:r>
              <a:rPr lang="es-ES" sz="2400" b="1" dirty="0">
                <a:latin typeface="Calibri" panose="020F0502020204030204" pitchFamily="34" charset="0"/>
                <a:ea typeface="Calibri" panose="020F0502020204030204" pitchFamily="34" charset="0"/>
                <a:cs typeface="Times New Roman" panose="02020603050405020304" pitchFamily="18" charset="0"/>
              </a:rPr>
              <a:t>[{:=|DEFAULT  }Valor]</a:t>
            </a:r>
          </a:p>
          <a:p>
            <a:pPr>
              <a:buFont typeface="Wingdings" panose="05000000000000000000" pitchFamily="2" charset="2"/>
              <a:buChar char="Ø"/>
            </a:pP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Cuando no se indica, los parámetros se definen por defecto de tipo IN.</a:t>
            </a: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En </a:t>
            </a:r>
            <a:r>
              <a:rPr lang="es-ES" sz="2000" dirty="0" err="1">
                <a:latin typeface="Calibri" panose="020F0502020204030204" pitchFamily="34" charset="0"/>
                <a:ea typeface="Calibri" panose="020F0502020204030204" pitchFamily="34" charset="0"/>
                <a:cs typeface="Times New Roman" panose="02020603050405020304" pitchFamily="18" charset="0"/>
              </a:rPr>
              <a:t>tipo_dato</a:t>
            </a:r>
            <a:r>
              <a:rPr lang="es-ES" sz="2000" dirty="0">
                <a:latin typeface="Calibri" panose="020F0502020204030204" pitchFamily="34" charset="0"/>
                <a:ea typeface="Calibri" panose="020F0502020204030204" pitchFamily="34" charset="0"/>
                <a:cs typeface="Times New Roman" panose="02020603050405020304" pitchFamily="18" charset="0"/>
              </a:rPr>
              <a:t> sólo se especifica el tipo, sin indicar su longitud ni restricciones.</a:t>
            </a: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Si un procedimiento no tienen parámetros, no es necesario poner los paréntesis en la cabecera.</a:t>
            </a:r>
          </a:p>
          <a:p>
            <a:pPr>
              <a:buFont typeface="Wingdings" panose="05000000000000000000" pitchFamily="2" charset="2"/>
              <a:buChar char="Ø"/>
            </a:pP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Un parámetro de entrada permite que pasemos valores al subprograma y no puede ser modificado en el subprograma. El parámetro pasado puede ser una constante o una variable.</a:t>
            </a: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Un parámetro de salida permite devolver valores y en el subprograma actúa como variable no inicializada. El parámetro pasado debe ser una variable.</a:t>
            </a:r>
          </a:p>
          <a:p>
            <a:pPr>
              <a:buFont typeface="Wingdings" panose="05000000000000000000" pitchFamily="2" charset="2"/>
              <a:buChar char="Ø"/>
            </a:pPr>
            <a:r>
              <a:rPr lang="es-ES" sz="2000" dirty="0">
                <a:latin typeface="Calibri" panose="020F0502020204030204" pitchFamily="34" charset="0"/>
                <a:ea typeface="Calibri" panose="020F0502020204030204" pitchFamily="34" charset="0"/>
                <a:cs typeface="Times New Roman" panose="02020603050405020304" pitchFamily="18" charset="0"/>
              </a:rPr>
              <a:t>Un parámetro de entrada-salida se utiliza para pasar valores al subprograma y/o para recibirlos, por lo que un parámetro formal que actúe como parámetro pasado debe ser una variable.</a:t>
            </a:r>
          </a:p>
        </p:txBody>
      </p:sp>
    </p:spTree>
    <p:extLst>
      <p:ext uri="{BB962C8B-B14F-4D97-AF65-F5344CB8AC3E}">
        <p14:creationId xmlns:p14="http://schemas.microsoft.com/office/powerpoint/2010/main" val="386058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DENTRO DE UN BLOQUE ANONIMO</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537025"/>
            <a:ext cx="10515600" cy="744542"/>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En estos casos el procedimientos se debe crear dentro de la sección DECLARE ... BEGIN.</a:t>
            </a:r>
          </a:p>
        </p:txBody>
      </p:sp>
      <p:sp>
        <p:nvSpPr>
          <p:cNvPr id="4" name="Marcador de contenido 2">
            <a:extLst>
              <a:ext uri="{FF2B5EF4-FFF2-40B4-BE49-F238E27FC236}">
                <a16:creationId xmlns:a16="http://schemas.microsoft.com/office/drawing/2014/main" id="{4EFEF3F2-C0B1-4D3C-9215-D41C2D8A4E4F}"/>
              </a:ext>
            </a:extLst>
          </p:cNvPr>
          <p:cNvSpPr txBox="1">
            <a:spLocks/>
          </p:cNvSpPr>
          <p:nvPr/>
        </p:nvSpPr>
        <p:spPr>
          <a:xfrm>
            <a:off x="838200" y="2254927"/>
            <a:ext cx="10515600" cy="3630973"/>
          </a:xfrm>
          <a:prstGeom prst="rect">
            <a:avLst/>
          </a:prstGeom>
          <a:solidFill>
            <a:schemeClr val="bg1">
              <a:lumMod val="9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DECLARE</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El procedimiento debe ser declarado dentro de la sección DECLARE .. 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PROCEDURE </a:t>
            </a:r>
            <a:r>
              <a:rPr lang="es-ES" sz="1400" dirty="0" err="1">
                <a:solidFill>
                  <a:srgbClr val="000000"/>
                </a:solidFill>
                <a:effectLst/>
                <a:latin typeface="Courier New" panose="02070309020205020404" pitchFamily="49" charset="0"/>
                <a:ea typeface="Times New Roman" panose="02020603050405020304" pitchFamily="18" charset="0"/>
              </a:rPr>
              <a:t>registrar_cliente</a:t>
            </a:r>
            <a:r>
              <a:rPr lang="es-ES" sz="1400" dirty="0">
                <a:solidFill>
                  <a:srgbClr val="000000"/>
                </a:solidFill>
                <a:effectLst/>
                <a:latin typeface="Courier New" panose="02070309020205020404" pitchFamily="49" charset="0"/>
                <a:ea typeface="Times New Roman" panose="02020603050405020304" pitchFamily="18" charset="0"/>
              </a:rPr>
              <a:t>(P_ID NUMBER,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P_NOMBRE VARCHAR2,</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P_APELLIDOS VARCHAR2)</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IS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declaraciones locales;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sentencias;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[EXCEPTION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err="1">
                <a:solidFill>
                  <a:srgbClr val="000000"/>
                </a:solidFill>
                <a:effectLst/>
                <a:latin typeface="Courier New" panose="02070309020205020404" pitchFamily="49" charset="0"/>
                <a:ea typeface="Times New Roman" panose="02020603050405020304" pitchFamily="18" charset="0"/>
              </a:rPr>
              <a:t>tratamiento_de_excepciones</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END [</a:t>
            </a:r>
            <a:r>
              <a:rPr lang="es-ES" sz="1400" dirty="0" err="1">
                <a:solidFill>
                  <a:srgbClr val="000000"/>
                </a:solidFill>
                <a:effectLst/>
                <a:latin typeface="Courier New" panose="02070309020205020404" pitchFamily="49" charset="0"/>
                <a:ea typeface="Times New Roman" panose="02020603050405020304" pitchFamily="18" charset="0"/>
              </a:rPr>
              <a:t>nom_proc</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Sentencias, código de bloque anónimo</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REGISTRAR_CLIENTE(1,'Juan', 'Rosales');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REGISTRAR_CLIENTE(2,'Luis', 'Cabrera');</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a:t>
            </a:r>
          </a:p>
        </p:txBody>
      </p:sp>
      <p:sp>
        <p:nvSpPr>
          <p:cNvPr id="5" name="Marcador de contenido 2">
            <a:extLst>
              <a:ext uri="{FF2B5EF4-FFF2-40B4-BE49-F238E27FC236}">
                <a16:creationId xmlns:a16="http://schemas.microsoft.com/office/drawing/2014/main" id="{9A411404-DBA2-4C44-8C88-93F1CA16926F}"/>
              </a:ext>
            </a:extLst>
          </p:cNvPr>
          <p:cNvSpPr txBox="1">
            <a:spLocks/>
          </p:cNvSpPr>
          <p:nvPr/>
        </p:nvSpPr>
        <p:spPr>
          <a:xfrm>
            <a:off x="838200" y="5896263"/>
            <a:ext cx="10515600" cy="744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dirty="0">
                <a:latin typeface="Calibri" panose="020F0502020204030204" pitchFamily="34" charset="0"/>
                <a:ea typeface="Calibri" panose="020F0502020204030204" pitchFamily="34" charset="0"/>
                <a:cs typeface="Times New Roman" panose="02020603050405020304" pitchFamily="18" charset="0"/>
              </a:rPr>
              <a:t>La declaración de procedimientos debe ir al final de la sección DECLARE correspondiente.</a:t>
            </a:r>
          </a:p>
        </p:txBody>
      </p:sp>
    </p:spTree>
    <p:extLst>
      <p:ext uri="{BB962C8B-B14F-4D97-AF65-F5344CB8AC3E}">
        <p14:creationId xmlns:p14="http://schemas.microsoft.com/office/powerpoint/2010/main" val="317364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ALMACENADOS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377220"/>
            <a:ext cx="10515600" cy="2733135"/>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PL/SQL permite almacenar los procedimientos para ser usados desde cualquier bloque anónimo (sin que haya la necesidad de declararlo) y también desde otros procedimientos. </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Para crear un procedimiento almacenado debemos poner la palabra reservada CREATE y ejecutar el código como si se tratase de un bloque PL/SQL.</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procedimiento almacenado es compilado previamente por el motor PL/SQL y si no da errores quedará almacenado y se podrá llamar.</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2C67A068-1E41-46AB-AB9A-617777E4DBF8}"/>
              </a:ext>
            </a:extLst>
          </p:cNvPr>
          <p:cNvSpPr txBox="1">
            <a:spLocks/>
          </p:cNvSpPr>
          <p:nvPr/>
        </p:nvSpPr>
        <p:spPr>
          <a:xfrm>
            <a:off x="838200" y="4110355"/>
            <a:ext cx="10515600" cy="2317078"/>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CREATE PROCEDURE </a:t>
            </a:r>
            <a:r>
              <a:rPr lang="es-ES" sz="1400" dirty="0" err="1">
                <a:solidFill>
                  <a:srgbClr val="000000"/>
                </a:solidFill>
                <a:effectLst/>
                <a:latin typeface="Courier New" panose="02070309020205020404" pitchFamily="49" charset="0"/>
                <a:ea typeface="Times New Roman" panose="02020603050405020304" pitchFamily="18" charset="0"/>
              </a:rPr>
              <a:t>registrar_cliente</a:t>
            </a:r>
            <a:r>
              <a:rPr lang="es-ES" sz="1400" dirty="0">
                <a:solidFill>
                  <a:srgbClr val="000000"/>
                </a:solidFill>
                <a:effectLst/>
                <a:latin typeface="Courier New" panose="02070309020205020404" pitchFamily="49" charset="0"/>
                <a:ea typeface="Times New Roman" panose="02020603050405020304" pitchFamily="18" charset="0"/>
              </a:rPr>
              <a:t> (P_ID NUMBER,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a:solidFill>
                  <a:srgbClr val="000000"/>
                </a:solidFill>
                <a:latin typeface="Courier New" panose="02070309020205020404" pitchFamily="49" charset="0"/>
                <a:ea typeface="Times New Roman" panose="02020603050405020304" pitchFamily="18" charset="0"/>
              </a:rPr>
              <a:t>			 </a:t>
            </a:r>
            <a:r>
              <a:rPr lang="es-ES" sz="1400" dirty="0">
                <a:solidFill>
                  <a:srgbClr val="000000"/>
                </a:solidFill>
                <a:effectLst/>
                <a:latin typeface="Courier New" panose="02070309020205020404" pitchFamily="49" charset="0"/>
                <a:ea typeface="Times New Roman" panose="02020603050405020304" pitchFamily="18" charset="0"/>
              </a:rPr>
              <a:t> P_NOMBRE VARCHAR2,</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P_APELLIDOS VARCHAR2)</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IS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declaraciones locales;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sentencias;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[EXCEPTION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err="1">
                <a:solidFill>
                  <a:srgbClr val="000000"/>
                </a:solidFill>
                <a:effectLst/>
                <a:latin typeface="Courier New" panose="02070309020205020404" pitchFamily="49" charset="0"/>
                <a:ea typeface="Times New Roman" panose="02020603050405020304" pitchFamily="18" charset="0"/>
              </a:rPr>
              <a:t>tratamiento_de_excepciones</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 [</a:t>
            </a:r>
            <a:r>
              <a:rPr lang="es-ES" sz="1400" dirty="0" err="1">
                <a:solidFill>
                  <a:srgbClr val="000000"/>
                </a:solidFill>
                <a:effectLst/>
                <a:latin typeface="Courier New" panose="02070309020205020404" pitchFamily="49" charset="0"/>
                <a:ea typeface="Times New Roman" panose="02020603050405020304" pitchFamily="18" charset="0"/>
              </a:rPr>
              <a:t>nom_proc</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endParaRPr lang="es-ES" sz="1400" dirty="0">
              <a:solidFill>
                <a:srgbClr val="000000"/>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65173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INTRODUCCION</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p:txBody>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Los procedimientos y funciones son subprogramas que pueden ser invocados por los usuarios</a:t>
            </a:r>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s-ES" sz="2400" dirty="0">
                <a:effectLst/>
                <a:latin typeface="Calibri" panose="020F0502020204030204" pitchFamily="34" charset="0"/>
                <a:ea typeface="Calibri" panose="020F0502020204030204" pitchFamily="34" charset="0"/>
                <a:cs typeface="Times New Roman" panose="02020603050405020304" pitchFamily="18" charset="0"/>
              </a:rPr>
              <a:t>En PL/SQL el desarrollador puede definir sus propios subprogramas o bien utilizar funciones predefinidas en PL/SQL.</a:t>
            </a:r>
          </a:p>
          <a:p>
            <a:pPr>
              <a:lnSpc>
                <a:spcPct val="107000"/>
              </a:lnSpc>
              <a:spcAft>
                <a:spcPts val="800"/>
              </a:spcAft>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Los subprogramas pueden ser de dos tipos</a:t>
            </a:r>
            <a:r>
              <a:rPr lang="es-ES" sz="2400" dirty="0">
                <a:effectLst/>
                <a:latin typeface="Calibri" panose="020F0502020204030204" pitchFamily="34" charset="0"/>
                <a:ea typeface="Calibri" panose="020F0502020204030204" pitchFamily="34" charset="0"/>
                <a:cs typeface="Times New Roman" panose="02020603050405020304" pitchFamily="18" charset="0"/>
              </a:rPr>
              <a:t>:</a:t>
            </a:r>
          </a:p>
          <a:p>
            <a:pPr marL="800100" lvl="1" indent="-342900">
              <a:lnSpc>
                <a:spcPct val="107000"/>
              </a:lnSpc>
              <a:buFont typeface="Symbol" panose="05050102010706020507" pitchFamily="18" charset="2"/>
              <a:buChar char=""/>
            </a:pPr>
            <a:r>
              <a:rPr lang="es-ES" sz="2000" dirty="0">
                <a:effectLst/>
                <a:latin typeface="Calibri" panose="020F0502020204030204" pitchFamily="34" charset="0"/>
                <a:ea typeface="Calibri" panose="020F0502020204030204" pitchFamily="34" charset="0"/>
                <a:cs typeface="Times New Roman" panose="02020603050405020304" pitchFamily="18" charset="0"/>
              </a:rPr>
              <a:t>Funciones: subprogramas que devuelven un valor</a:t>
            </a:r>
          </a:p>
          <a:p>
            <a:pPr marL="800100" lvl="1" indent="-342900">
              <a:lnSpc>
                <a:spcPct val="107000"/>
              </a:lnSpc>
              <a:buFont typeface="Symbol" panose="05050102010706020507" pitchFamily="18" charset="2"/>
              <a:buChar char=""/>
            </a:pPr>
            <a:r>
              <a:rPr lang="es-ES" sz="2000" dirty="0">
                <a:latin typeface="Calibri" panose="020F0502020204030204" pitchFamily="34" charset="0"/>
                <a:ea typeface="Calibri" panose="020F0502020204030204" pitchFamily="34" charset="0"/>
                <a:cs typeface="Times New Roman" panose="02020603050405020304" pitchFamily="18" charset="0"/>
              </a:rPr>
              <a:t>Procedimientos: subprogramas que ejecutan una secuencia de instrucciones pero que el nombre del subprograma en si mismo no devuelve un valor.</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8144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ALMACENADOS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12732"/>
            <a:ext cx="10515600" cy="4339997"/>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Adicionalmente, se puede añadir las palabras reservadas </a:t>
            </a:r>
            <a:r>
              <a:rPr lang="es-ES" sz="2400" b="1" dirty="0">
                <a:latin typeface="Calibri" panose="020F0502020204030204" pitchFamily="34" charset="0"/>
                <a:ea typeface="Calibri" panose="020F0502020204030204" pitchFamily="34" charset="0"/>
                <a:cs typeface="Times New Roman" panose="02020603050405020304" pitchFamily="18" charset="0"/>
              </a:rPr>
              <a:t>OR REPLACE</a:t>
            </a:r>
            <a:r>
              <a:rPr lang="es-ES" sz="2400" dirty="0">
                <a:latin typeface="Calibri" panose="020F0502020204030204" pitchFamily="34" charset="0"/>
                <a:ea typeface="Calibri" panose="020F0502020204030204" pitchFamily="34" charset="0"/>
                <a:cs typeface="Times New Roman" panose="02020603050405020304" pitchFamily="18" charset="0"/>
              </a:rPr>
              <a:t> para evitar errores al intentar compilar un procedimiento que ya ha sido compilado : </a:t>
            </a:r>
          </a:p>
          <a:p>
            <a:pPr marL="0" indent="0" algn="ctr">
              <a:buNone/>
            </a:pPr>
            <a:r>
              <a:rPr lang="es-ES" sz="2400" b="1" dirty="0">
                <a:latin typeface="Calibri" panose="020F0502020204030204" pitchFamily="34" charset="0"/>
                <a:ea typeface="Calibri" panose="020F0502020204030204" pitchFamily="34" charset="0"/>
                <a:cs typeface="Times New Roman" panose="02020603050405020304" pitchFamily="18" charset="0"/>
              </a:rPr>
              <a:t>CREATE OR REPLACE PROCEDURE REGISTRAR_CLIENTE….</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Con esta sentencia creamos un procedimiento. Si ya existía lo reemplaza.</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En el caso de los procedimientos almacenados ya no es necesario declarar el procedimiento dentro de la sección DECLARE .. BEGIN de los bloques anónimos.</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Un procedimiento </a:t>
            </a:r>
            <a:r>
              <a:rPr lang="es-ES" sz="2400" b="1" dirty="0">
                <a:latin typeface="Calibri" panose="020F0502020204030204" pitchFamily="34" charset="0"/>
                <a:ea typeface="Calibri" panose="020F0502020204030204" pitchFamily="34" charset="0"/>
                <a:cs typeface="Times New Roman" panose="02020603050405020304" pitchFamily="18" charset="0"/>
              </a:rPr>
              <a:t>se puede invocar desde un </a:t>
            </a:r>
            <a:r>
              <a:rPr lang="es-ES" sz="2400" dirty="0">
                <a:latin typeface="Calibri" panose="020F0502020204030204" pitchFamily="34" charset="0"/>
                <a:ea typeface="Calibri" panose="020F0502020204030204" pitchFamily="34" charset="0"/>
                <a:cs typeface="Times New Roman" panose="02020603050405020304" pitchFamily="18" charset="0"/>
              </a:rPr>
              <a:t>bloque u otro procedimiento/ función de PL/SQL </a:t>
            </a:r>
            <a:r>
              <a:rPr lang="es-ES" sz="2400" b="1" dirty="0">
                <a:latin typeface="Calibri" panose="020F0502020204030204" pitchFamily="34" charset="0"/>
                <a:ea typeface="Calibri" panose="020F0502020204030204" pitchFamily="34" charset="0"/>
                <a:cs typeface="Times New Roman" panose="02020603050405020304" pitchFamily="18" charset="0"/>
              </a:rPr>
              <a:t>llamándolo</a:t>
            </a:r>
            <a:r>
              <a:rPr lang="es-ES" sz="2400" dirty="0">
                <a:latin typeface="Calibri" panose="020F0502020204030204" pitchFamily="34" charset="0"/>
                <a:ea typeface="Calibri" panose="020F0502020204030204" pitchFamily="34" charset="0"/>
                <a:cs typeface="Times New Roman" panose="02020603050405020304" pitchFamily="18" charset="0"/>
              </a:rPr>
              <a:t> simplemente </a:t>
            </a:r>
            <a:r>
              <a:rPr lang="es-ES" sz="2400" b="1" dirty="0">
                <a:latin typeface="Calibri" panose="020F0502020204030204" pitchFamily="34" charset="0"/>
                <a:ea typeface="Calibri" panose="020F0502020204030204" pitchFamily="34" charset="0"/>
                <a:cs typeface="Times New Roman" panose="02020603050405020304" pitchFamily="18" charset="0"/>
              </a:rPr>
              <a:t>por su nombre</a:t>
            </a:r>
            <a:r>
              <a:rPr lang="es-ES" sz="2400" dirty="0">
                <a:latin typeface="Calibri" panose="020F0502020204030204" pitchFamily="34" charset="0"/>
                <a:ea typeface="Calibri" panose="020F0502020204030204" pitchFamily="34" charset="0"/>
                <a:cs typeface="Times New Roman" panose="02020603050405020304" pitchFamily="18" charset="0"/>
              </a:rPr>
              <a:t> y pasándole los parámetros.</a:t>
            </a:r>
          </a:p>
        </p:txBody>
      </p:sp>
    </p:spTree>
    <p:extLst>
      <p:ext uri="{BB962C8B-B14F-4D97-AF65-F5344CB8AC3E}">
        <p14:creationId xmlns:p14="http://schemas.microsoft.com/office/powerpoint/2010/main" val="2875518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ALMACENADOS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12732"/>
            <a:ext cx="10515600" cy="5334303"/>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Se puede invocar un procedimiento también desde SQL*PLUS:</a:t>
            </a:r>
          </a:p>
          <a:p>
            <a:pPr marL="457200" lvl="1" indent="0">
              <a:buNone/>
            </a:pPr>
            <a:r>
              <a:rPr lang="es-ES" dirty="0" err="1">
                <a:latin typeface="Calibri" panose="020F0502020204030204" pitchFamily="34" charset="0"/>
                <a:ea typeface="Calibri" panose="020F0502020204030204" pitchFamily="34" charset="0"/>
                <a:cs typeface="Times New Roman" panose="02020603050405020304" pitchFamily="18" charset="0"/>
              </a:rPr>
              <a:t>Sql</a:t>
            </a:r>
            <a:r>
              <a:rPr lang="es-ES" dirty="0">
                <a:latin typeface="Calibri" panose="020F0502020204030204" pitchFamily="34" charset="0"/>
                <a:ea typeface="Calibri" panose="020F0502020204030204" pitchFamily="34" charset="0"/>
                <a:cs typeface="Times New Roman" panose="02020603050405020304" pitchFamily="18" charset="0"/>
              </a:rPr>
              <a:t>&gt; </a:t>
            </a:r>
            <a:r>
              <a:rPr lang="es-ES" b="1" dirty="0" err="1">
                <a:latin typeface="Calibri" panose="020F0502020204030204" pitchFamily="34" charset="0"/>
                <a:ea typeface="Calibri" panose="020F0502020204030204" pitchFamily="34" charset="0"/>
                <a:cs typeface="Times New Roman" panose="02020603050405020304" pitchFamily="18" charset="0"/>
              </a:rPr>
              <a:t>execute</a:t>
            </a: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registrar_cliente</a:t>
            </a:r>
            <a:r>
              <a:rPr lang="es-ES" dirty="0">
                <a:latin typeface="Calibri" panose="020F0502020204030204" pitchFamily="34" charset="0"/>
                <a:ea typeface="Calibri" panose="020F0502020204030204" pitchFamily="34" charset="0"/>
                <a:cs typeface="Times New Roman" panose="02020603050405020304" pitchFamily="18" charset="0"/>
              </a:rPr>
              <a:t> (7902,’Antonio’,’Alvarez Sánchez’);</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Si alguno de los parámetros fuera de salida (OUT o IN OUT) se debe invocar con una variable que debe ser definida previamente:</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contenido 2">
            <a:extLst>
              <a:ext uri="{FF2B5EF4-FFF2-40B4-BE49-F238E27FC236}">
                <a16:creationId xmlns:a16="http://schemas.microsoft.com/office/drawing/2014/main" id="{1B0B0936-8492-446A-A822-98C76E5F6521}"/>
              </a:ext>
            </a:extLst>
          </p:cNvPr>
          <p:cNvSpPr txBox="1">
            <a:spLocks/>
          </p:cNvSpPr>
          <p:nvPr/>
        </p:nvSpPr>
        <p:spPr>
          <a:xfrm>
            <a:off x="838200" y="3773002"/>
            <a:ext cx="11199920" cy="1260637"/>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Creación del procedimiento, el segundo parámetro es de salida</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CREATE OR REPLACE PROCEDURE </a:t>
            </a:r>
            <a:r>
              <a:rPr lang="es-ES" sz="1400" dirty="0" err="1">
                <a:solidFill>
                  <a:srgbClr val="000000"/>
                </a:solidFill>
                <a:effectLst/>
                <a:latin typeface="Courier New" panose="02070309020205020404" pitchFamily="49" charset="0"/>
                <a:ea typeface="Times New Roman" panose="02020603050405020304" pitchFamily="18" charset="0"/>
              </a:rPr>
              <a:t>calcular_cuadrado_procedure</a:t>
            </a:r>
            <a:r>
              <a:rPr lang="es-ES" sz="1400" dirty="0">
                <a:solidFill>
                  <a:srgbClr val="000000"/>
                </a:solidFill>
                <a:effectLst/>
                <a:latin typeface="Courier New" panose="02070309020205020404" pitchFamily="49" charset="0"/>
                <a:ea typeface="Times New Roman" panose="02020603050405020304" pitchFamily="18" charset="0"/>
              </a:rPr>
              <a:t>(P_NUMERO NUMBER, P_CUADRADO OUT NUMBER)</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IS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P_CUADRADO := P_NUMERO*P_NUMERO;</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 </a:t>
            </a:r>
            <a:r>
              <a:rPr lang="es-ES" sz="1400" dirty="0" err="1">
                <a:solidFill>
                  <a:srgbClr val="000000"/>
                </a:solidFill>
                <a:effectLst/>
                <a:latin typeface="Courier New" panose="02070309020205020404" pitchFamily="49" charset="0"/>
                <a:ea typeface="Times New Roman" panose="02020603050405020304" pitchFamily="18" charset="0"/>
              </a:rPr>
              <a:t>calcular_cuadrado_procedure</a:t>
            </a:r>
            <a:r>
              <a:rPr lang="es-ES" sz="1400" dirty="0">
                <a:solidFill>
                  <a:srgbClr val="000000"/>
                </a:solidFill>
                <a:effectLst/>
                <a:latin typeface="Courier New" panose="02070309020205020404" pitchFamily="49" charset="0"/>
                <a:ea typeface="Times New Roman" panose="02020603050405020304" pitchFamily="18" charset="0"/>
              </a:rPr>
              <a:t>;</a:t>
            </a:r>
          </a:p>
        </p:txBody>
      </p:sp>
      <p:sp>
        <p:nvSpPr>
          <p:cNvPr id="8" name="Marcador de contenido 2">
            <a:extLst>
              <a:ext uri="{FF2B5EF4-FFF2-40B4-BE49-F238E27FC236}">
                <a16:creationId xmlns:a16="http://schemas.microsoft.com/office/drawing/2014/main" id="{3895FC76-DC3B-4061-9F94-30A1870EBCA3}"/>
              </a:ext>
            </a:extLst>
          </p:cNvPr>
          <p:cNvSpPr txBox="1">
            <a:spLocks/>
          </p:cNvSpPr>
          <p:nvPr/>
        </p:nvSpPr>
        <p:spPr>
          <a:xfrm>
            <a:off x="838200" y="5159398"/>
            <a:ext cx="11199920" cy="1260637"/>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Llamada al procedimiento desde consola SQL*PLUS</a:t>
            </a:r>
          </a:p>
          <a:p>
            <a:pPr marL="0" indent="0">
              <a:spcBef>
                <a:spcPts val="0"/>
              </a:spcBef>
              <a:buFont typeface="Arial" panose="020B0604020202020204" pitchFamily="34" charset="0"/>
              <a:buNone/>
            </a:pPr>
            <a:r>
              <a:rPr lang="es-ES" sz="1400" dirty="0">
                <a:solidFill>
                  <a:srgbClr val="000000"/>
                </a:solidFill>
                <a:latin typeface="Courier New" panose="02070309020205020404" pitchFamily="49" charset="0"/>
                <a:ea typeface="Times New Roman" panose="02020603050405020304" pitchFamily="18" charset="0"/>
              </a:rPr>
              <a:t>SQL&gt; </a:t>
            </a:r>
            <a:r>
              <a:rPr lang="pt-BR" sz="1400" dirty="0">
                <a:solidFill>
                  <a:srgbClr val="000000"/>
                </a:solidFill>
                <a:latin typeface="Courier New" panose="02070309020205020404" pitchFamily="49" charset="0"/>
                <a:ea typeface="Times New Roman" panose="02020603050405020304" pitchFamily="18" charset="0"/>
              </a:rPr>
              <a:t>var </a:t>
            </a:r>
            <a:r>
              <a:rPr lang="pt-BR" sz="1400" dirty="0" err="1">
                <a:solidFill>
                  <a:srgbClr val="000000"/>
                </a:solidFill>
                <a:latin typeface="Courier New" panose="02070309020205020404" pitchFamily="49" charset="0"/>
                <a:ea typeface="Times New Roman" panose="02020603050405020304" pitchFamily="18" charset="0"/>
              </a:rPr>
              <a:t>num_cuadrado</a:t>
            </a:r>
            <a:r>
              <a:rPr lang="pt-BR" sz="1400" dirty="0">
                <a:solidFill>
                  <a:srgbClr val="000000"/>
                </a:solidFill>
                <a:latin typeface="Courier New" panose="02070309020205020404" pitchFamily="49" charset="0"/>
                <a:ea typeface="Times New Roman" panose="02020603050405020304" pitchFamily="18" charset="0"/>
              </a:rPr>
              <a:t> NUMBER –- Se define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Host </a:t>
            </a:r>
            <a:r>
              <a:rPr lang="pt-BR" sz="1400" dirty="0" err="1">
                <a:solidFill>
                  <a:srgbClr val="000000"/>
                </a:solidFill>
                <a:latin typeface="Courier New" panose="02070309020205020404" pitchFamily="49" charset="0"/>
                <a:ea typeface="Times New Roman" panose="02020603050405020304" pitchFamily="18" charset="0"/>
              </a:rPr>
              <a:t>necesaria</a:t>
            </a:r>
            <a:r>
              <a:rPr lang="pt-BR" sz="1400" dirty="0">
                <a:solidFill>
                  <a:srgbClr val="000000"/>
                </a:solidFill>
                <a:latin typeface="Courier New" panose="02070309020205020404" pitchFamily="49" charset="0"/>
                <a:ea typeface="Times New Roman" panose="02020603050405020304" pitchFamily="18" charset="0"/>
              </a:rPr>
              <a:t> para </a:t>
            </a:r>
            <a:r>
              <a:rPr lang="pt-BR" sz="1400" dirty="0" err="1">
                <a:solidFill>
                  <a:srgbClr val="000000"/>
                </a:solidFill>
                <a:latin typeface="Courier New" panose="02070309020205020404" pitchFamily="49" charset="0"/>
                <a:ea typeface="Times New Roman" panose="02020603050405020304" pitchFamily="18" charset="0"/>
              </a:rPr>
              <a:t>parámetro</a:t>
            </a:r>
            <a:r>
              <a:rPr lang="pt-BR" sz="1400" dirty="0">
                <a:solidFill>
                  <a:srgbClr val="000000"/>
                </a:solidFill>
                <a:latin typeface="Courier New" panose="02070309020205020404" pitchFamily="49" charset="0"/>
                <a:ea typeface="Times New Roman" panose="02020603050405020304" pitchFamily="18" charset="0"/>
              </a:rPr>
              <a:t> de </a:t>
            </a:r>
            <a:r>
              <a:rPr lang="pt-BR" sz="1400" dirty="0" err="1">
                <a:solidFill>
                  <a:srgbClr val="000000"/>
                </a:solidFill>
                <a:latin typeface="Courier New" panose="02070309020205020404" pitchFamily="49" charset="0"/>
                <a:ea typeface="Times New Roman" panose="02020603050405020304" pitchFamily="18" charset="0"/>
              </a:rPr>
              <a:t>salida</a:t>
            </a:r>
            <a:endParaRPr lang="pt-BR" sz="1400" dirty="0">
              <a:solidFill>
                <a:srgbClr val="000000"/>
              </a:solidFill>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endParaRPr lang="pt-BR" sz="1400" dirty="0">
              <a:solidFill>
                <a:srgbClr val="000000"/>
              </a:solidFill>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pt-BR" sz="1400" dirty="0">
                <a:solidFill>
                  <a:srgbClr val="000000"/>
                </a:solidFill>
                <a:latin typeface="Courier New" panose="02070309020205020404" pitchFamily="49" charset="0"/>
                <a:ea typeface="Times New Roman" panose="02020603050405020304" pitchFamily="18" charset="0"/>
              </a:rPr>
              <a:t>SQL&gt; </a:t>
            </a:r>
            <a:r>
              <a:rPr lang="pt-BR" sz="1400" dirty="0" err="1">
                <a:solidFill>
                  <a:srgbClr val="000000"/>
                </a:solidFill>
                <a:latin typeface="Courier New" panose="02070309020205020404" pitchFamily="49" charset="0"/>
                <a:ea typeface="Times New Roman" panose="02020603050405020304" pitchFamily="18" charset="0"/>
              </a:rPr>
              <a:t>exec</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calcular_cuadrado_procedure</a:t>
            </a:r>
            <a:r>
              <a:rPr lang="pt-BR" sz="1400" dirty="0">
                <a:solidFill>
                  <a:srgbClr val="000000"/>
                </a:solidFill>
                <a:latin typeface="Courier New" panose="02070309020205020404" pitchFamily="49" charset="0"/>
                <a:ea typeface="Times New Roman" panose="02020603050405020304" pitchFamily="18" charset="0"/>
              </a:rPr>
              <a:t>(5,:num_cuadrado) –- </a:t>
            </a:r>
            <a:r>
              <a:rPr lang="pt-BR" sz="1400" dirty="0" err="1">
                <a:solidFill>
                  <a:srgbClr val="000000"/>
                </a:solidFill>
                <a:latin typeface="Courier New" panose="02070309020205020404" pitchFamily="49" charset="0"/>
                <a:ea typeface="Times New Roman" panose="02020603050405020304" pitchFamily="18" charset="0"/>
              </a:rPr>
              <a:t>Llamada</a:t>
            </a:r>
            <a:r>
              <a:rPr lang="pt-BR" sz="1400" dirty="0">
                <a:solidFill>
                  <a:srgbClr val="000000"/>
                </a:solidFill>
                <a:latin typeface="Courier New" panose="02070309020205020404" pitchFamily="49" charset="0"/>
                <a:ea typeface="Times New Roman" panose="02020603050405020304" pitchFamily="18" charset="0"/>
              </a:rPr>
              <a:t> a método, : antes de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Host</a:t>
            </a:r>
          </a:p>
          <a:p>
            <a:pPr marL="0" indent="0">
              <a:spcBef>
                <a:spcPts val="0"/>
              </a:spcBef>
              <a:buFont typeface="Arial" panose="020B0604020202020204" pitchFamily="34" charset="0"/>
              <a:buNone/>
            </a:pPr>
            <a:endParaRPr lang="pt-BR" sz="1400" dirty="0">
              <a:solidFill>
                <a:srgbClr val="000000"/>
              </a:solidFill>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pt-BR" sz="1400" dirty="0">
                <a:solidFill>
                  <a:srgbClr val="000000"/>
                </a:solidFill>
                <a:latin typeface="Courier New" panose="02070309020205020404" pitchFamily="49" charset="0"/>
                <a:ea typeface="Times New Roman" panose="02020603050405020304" pitchFamily="18" charset="0"/>
              </a:rPr>
              <a:t>SQL&gt; PRINT </a:t>
            </a:r>
            <a:r>
              <a:rPr lang="pt-BR" sz="1400" dirty="0" err="1">
                <a:solidFill>
                  <a:srgbClr val="000000"/>
                </a:solidFill>
                <a:latin typeface="Courier New" panose="02070309020205020404" pitchFamily="49" charset="0"/>
                <a:ea typeface="Times New Roman" panose="02020603050405020304" pitchFamily="18" charset="0"/>
              </a:rPr>
              <a:t>num_calculo</a:t>
            </a:r>
            <a:r>
              <a:rPr lang="pt-BR" sz="1400" dirty="0">
                <a:solidFill>
                  <a:srgbClr val="000000"/>
                </a:solidFill>
                <a:latin typeface="Courier New" panose="02070309020205020404" pitchFamily="49" charset="0"/>
                <a:ea typeface="Times New Roman" panose="02020603050405020304" pitchFamily="18" charset="0"/>
              </a:rPr>
              <a:t> -– </a:t>
            </a:r>
            <a:r>
              <a:rPr lang="pt-BR" sz="1400" dirty="0" err="1">
                <a:solidFill>
                  <a:srgbClr val="000000"/>
                </a:solidFill>
                <a:latin typeface="Courier New" panose="02070309020205020404" pitchFamily="49" charset="0"/>
                <a:ea typeface="Times New Roman" panose="02020603050405020304" pitchFamily="18" charset="0"/>
              </a:rPr>
              <a:t>Muestra</a:t>
            </a:r>
            <a:r>
              <a:rPr lang="pt-BR" sz="1400" dirty="0">
                <a:solidFill>
                  <a:srgbClr val="000000"/>
                </a:solidFill>
                <a:latin typeface="Courier New" panose="02070309020205020404" pitchFamily="49" charset="0"/>
                <a:ea typeface="Times New Roman" panose="02020603050405020304" pitchFamily="18" charset="0"/>
              </a:rPr>
              <a:t> por </a:t>
            </a:r>
            <a:r>
              <a:rPr lang="pt-BR" sz="1400" dirty="0" err="1">
                <a:solidFill>
                  <a:srgbClr val="000000"/>
                </a:solidFill>
                <a:latin typeface="Courier New" panose="02070309020205020404" pitchFamily="49" charset="0"/>
                <a:ea typeface="Times New Roman" panose="02020603050405020304" pitchFamily="18" charset="0"/>
              </a:rPr>
              <a:t>pantalla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Host</a:t>
            </a:r>
            <a:endParaRPr lang="es-ES" sz="1400" dirty="0">
              <a:solidFill>
                <a:srgbClr val="000000"/>
              </a:solidFill>
              <a:effectLst/>
              <a:latin typeface="Courier New" panose="02070309020205020404" pitchFamily="49" charset="0"/>
              <a:ea typeface="Times New Roman" panose="02020603050405020304" pitchFamily="18" charset="0"/>
            </a:endParaRPr>
          </a:p>
        </p:txBody>
      </p:sp>
    </p:spTree>
    <p:extLst>
      <p:ext uri="{BB962C8B-B14F-4D97-AF65-F5344CB8AC3E}">
        <p14:creationId xmlns:p14="http://schemas.microsoft.com/office/powerpoint/2010/main" val="322024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METODOS DE PASO DE PARAMETROS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377220"/>
            <a:ext cx="10515600" cy="735665"/>
          </a:xfrm>
        </p:spPr>
        <p:txBody>
          <a:bodyPr>
            <a:noAutofit/>
          </a:bodyPr>
          <a:lstStyle/>
          <a:p>
            <a:pPr marL="0" indent="0">
              <a:buNone/>
            </a:pPr>
            <a:r>
              <a:rPr lang="es-ES" sz="240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Notación Posicional</a:t>
            </a:r>
            <a:r>
              <a:rPr lang="es-ES" sz="2400" dirty="0">
                <a:latin typeface="Calibri" panose="020F0502020204030204" pitchFamily="34" charset="0"/>
                <a:ea typeface="Calibri" panose="020F0502020204030204" pitchFamily="34" charset="0"/>
                <a:cs typeface="Times New Roman" panose="02020603050405020304" pitchFamily="18" charset="0"/>
              </a:rPr>
              <a:t>: Se pasan los valores de los parámetros en el mismo orden en que el </a:t>
            </a:r>
            <a:r>
              <a:rPr lang="es-ES" sz="2400" dirty="0" err="1">
                <a:latin typeface="Calibri" panose="020F0502020204030204" pitchFamily="34" charset="0"/>
                <a:ea typeface="Calibri" panose="020F0502020204030204" pitchFamily="34" charset="0"/>
                <a:cs typeface="Times New Roman" panose="02020603050405020304" pitchFamily="18" charset="0"/>
              </a:rPr>
              <a:t>procedure</a:t>
            </a:r>
            <a:r>
              <a:rPr lang="es-ES" sz="2400" dirty="0">
                <a:latin typeface="Calibri" panose="020F0502020204030204" pitchFamily="34" charset="0"/>
                <a:ea typeface="Calibri" panose="020F0502020204030204" pitchFamily="34" charset="0"/>
                <a:cs typeface="Times New Roman" panose="02020603050405020304" pitchFamily="18" charset="0"/>
              </a:rPr>
              <a:t> los define.</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contenido 2">
            <a:extLst>
              <a:ext uri="{FF2B5EF4-FFF2-40B4-BE49-F238E27FC236}">
                <a16:creationId xmlns:a16="http://schemas.microsoft.com/office/drawing/2014/main" id="{80BC10AE-4EF9-469C-B152-57639BB69161}"/>
              </a:ext>
            </a:extLst>
          </p:cNvPr>
          <p:cNvSpPr txBox="1">
            <a:spLocks/>
          </p:cNvSpPr>
          <p:nvPr/>
        </p:nvSpPr>
        <p:spPr>
          <a:xfrm>
            <a:off x="838200" y="2112885"/>
            <a:ext cx="10515600" cy="861134"/>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REGISTRAR_CLIENTE(1,'Juan', 'Rosales');</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a:t>
            </a:r>
          </a:p>
        </p:txBody>
      </p:sp>
      <p:sp>
        <p:nvSpPr>
          <p:cNvPr id="5" name="Marcador de contenido 2">
            <a:extLst>
              <a:ext uri="{FF2B5EF4-FFF2-40B4-BE49-F238E27FC236}">
                <a16:creationId xmlns:a16="http://schemas.microsoft.com/office/drawing/2014/main" id="{F55E2E91-AABA-4A7F-AEFC-88BDD8E22E17}"/>
              </a:ext>
            </a:extLst>
          </p:cNvPr>
          <p:cNvSpPr txBox="1">
            <a:spLocks/>
          </p:cNvSpPr>
          <p:nvPr/>
        </p:nvSpPr>
        <p:spPr>
          <a:xfrm>
            <a:off x="838200" y="3225255"/>
            <a:ext cx="10515600" cy="735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Notación Nominal</a:t>
            </a:r>
            <a:r>
              <a:rPr lang="es-ES" sz="2400" dirty="0">
                <a:latin typeface="Calibri" panose="020F0502020204030204" pitchFamily="34" charset="0"/>
                <a:ea typeface="Calibri" panose="020F0502020204030204" pitchFamily="34" charset="0"/>
                <a:cs typeface="Times New Roman" panose="02020603050405020304" pitchFamily="18" charset="0"/>
              </a:rPr>
              <a:t>: Se pasan los valores en cualquier orden nombrando explícitamente el parámetro y su valor separados por el símbolo =&gt;.</a:t>
            </a:r>
          </a:p>
        </p:txBody>
      </p:sp>
      <p:sp>
        <p:nvSpPr>
          <p:cNvPr id="7" name="Marcador de contenido 2">
            <a:extLst>
              <a:ext uri="{FF2B5EF4-FFF2-40B4-BE49-F238E27FC236}">
                <a16:creationId xmlns:a16="http://schemas.microsoft.com/office/drawing/2014/main" id="{5FFAB142-41E7-4936-A91E-F5A804F7D228}"/>
              </a:ext>
            </a:extLst>
          </p:cNvPr>
          <p:cNvSpPr txBox="1">
            <a:spLocks/>
          </p:cNvSpPr>
          <p:nvPr/>
        </p:nvSpPr>
        <p:spPr>
          <a:xfrm>
            <a:off x="838200" y="3960920"/>
            <a:ext cx="10515600" cy="861134"/>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REGISTRAR_CLIENTE(P_ID =&gt; 1,P_NOMBRE =&gt; 'Juan', P_APELLIDOS =&gt; 'Rosales');</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a:t>
            </a:r>
          </a:p>
        </p:txBody>
      </p:sp>
      <p:sp>
        <p:nvSpPr>
          <p:cNvPr id="8" name="Marcador de contenido 2">
            <a:extLst>
              <a:ext uri="{FF2B5EF4-FFF2-40B4-BE49-F238E27FC236}">
                <a16:creationId xmlns:a16="http://schemas.microsoft.com/office/drawing/2014/main" id="{DDDC18E1-4277-4E4E-A744-C02CD76A38FA}"/>
              </a:ext>
            </a:extLst>
          </p:cNvPr>
          <p:cNvSpPr txBox="1">
            <a:spLocks/>
          </p:cNvSpPr>
          <p:nvPr/>
        </p:nvSpPr>
        <p:spPr>
          <a:xfrm>
            <a:off x="838200" y="5112948"/>
            <a:ext cx="10515600" cy="4447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u="sng" dirty="0">
                <a:solidFill>
                  <a:srgbClr val="0070C0"/>
                </a:solidFill>
                <a:latin typeface="Calibri" panose="020F0502020204030204" pitchFamily="34" charset="0"/>
                <a:ea typeface="Calibri" panose="020F0502020204030204" pitchFamily="34" charset="0"/>
                <a:cs typeface="Times New Roman" panose="02020603050405020304" pitchFamily="18" charset="0"/>
              </a:rPr>
              <a:t>Notación Mixta</a:t>
            </a:r>
            <a:r>
              <a:rPr lang="es-ES" sz="2400" dirty="0">
                <a:latin typeface="Calibri" panose="020F0502020204030204" pitchFamily="34" charset="0"/>
                <a:ea typeface="Calibri" panose="020F0502020204030204" pitchFamily="34" charset="0"/>
                <a:cs typeface="Times New Roman" panose="02020603050405020304" pitchFamily="18" charset="0"/>
              </a:rPr>
              <a:t>: Combina las dos anteriores.</a:t>
            </a:r>
          </a:p>
        </p:txBody>
      </p:sp>
      <p:sp>
        <p:nvSpPr>
          <p:cNvPr id="9" name="Marcador de contenido 2">
            <a:extLst>
              <a:ext uri="{FF2B5EF4-FFF2-40B4-BE49-F238E27FC236}">
                <a16:creationId xmlns:a16="http://schemas.microsoft.com/office/drawing/2014/main" id="{8B6C1AEB-8ECA-4D78-BC18-A6F2DD918669}"/>
              </a:ext>
            </a:extLst>
          </p:cNvPr>
          <p:cNvSpPr txBox="1">
            <a:spLocks/>
          </p:cNvSpPr>
          <p:nvPr/>
        </p:nvSpPr>
        <p:spPr>
          <a:xfrm>
            <a:off x="838200" y="5612215"/>
            <a:ext cx="10515600" cy="861134"/>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REGISTRAR_CLIENTE(1,P_NOMBRE =&gt; 'Juan', P_APELLIDOS =&gt; 'Rosales');</a:t>
            </a:r>
          </a:p>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a:t>
            </a:r>
          </a:p>
        </p:txBody>
      </p:sp>
    </p:spTree>
    <p:extLst>
      <p:ext uri="{BB962C8B-B14F-4D97-AF65-F5344CB8AC3E}">
        <p14:creationId xmlns:p14="http://schemas.microsoft.com/office/powerpoint/2010/main" val="127252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DECLARACION DE FUNCIONES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03855"/>
            <a:ext cx="10515600" cy="442700"/>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La creación de una función tiene una sintaxis similar a la de un procedimiento:</a:t>
            </a:r>
          </a:p>
        </p:txBody>
      </p:sp>
      <p:sp>
        <p:nvSpPr>
          <p:cNvPr id="4" name="Marcador de contenido 2">
            <a:extLst>
              <a:ext uri="{FF2B5EF4-FFF2-40B4-BE49-F238E27FC236}">
                <a16:creationId xmlns:a16="http://schemas.microsoft.com/office/drawing/2014/main" id="{A2A8F914-DB7E-4FC8-95BE-876DA8597F15}"/>
              </a:ext>
            </a:extLst>
          </p:cNvPr>
          <p:cNvSpPr txBox="1">
            <a:spLocks/>
          </p:cNvSpPr>
          <p:nvPr/>
        </p:nvSpPr>
        <p:spPr>
          <a:xfrm>
            <a:off x="838200" y="1953087"/>
            <a:ext cx="10515600" cy="2010783"/>
          </a:xfrm>
          <a:prstGeom prst="rect">
            <a:avLst/>
          </a:prstGeom>
          <a:solidFill>
            <a:schemeClr val="bg1">
              <a:lumMod val="9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FUNCTION </a:t>
            </a:r>
            <a:r>
              <a:rPr lang="es-ES" sz="1400" dirty="0" err="1">
                <a:solidFill>
                  <a:srgbClr val="000000"/>
                </a:solidFill>
                <a:effectLst/>
                <a:latin typeface="Courier New" panose="02070309020205020404" pitchFamily="49" charset="0"/>
                <a:ea typeface="Times New Roman" panose="02020603050405020304" pitchFamily="18" charset="0"/>
              </a:rPr>
              <a:t>nom_funcion</a:t>
            </a:r>
            <a:r>
              <a:rPr lang="es-ES" sz="1400" dirty="0">
                <a:solidFill>
                  <a:srgbClr val="000000"/>
                </a:solidFill>
                <a:effectLst/>
                <a:latin typeface="Courier New" panose="02070309020205020404" pitchFamily="49" charset="0"/>
                <a:ea typeface="Times New Roman" panose="02020603050405020304" pitchFamily="18" charset="0"/>
              </a:rPr>
              <a:t>([param1[,param2 ...]])</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RETURN [tipo de valor devuelto]</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IS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declaraciones locales;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sentencias;</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RETURN(expresión);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[EXCEPTION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a:t>
            </a:r>
            <a:r>
              <a:rPr lang="es-ES" sz="1400" dirty="0" err="1">
                <a:solidFill>
                  <a:srgbClr val="000000"/>
                </a:solidFill>
                <a:effectLst/>
                <a:latin typeface="Courier New" panose="02070309020205020404" pitchFamily="49" charset="0"/>
                <a:ea typeface="Times New Roman" panose="02020603050405020304" pitchFamily="18" charset="0"/>
              </a:rPr>
              <a:t>tratamiento_de_excepciones</a:t>
            </a:r>
            <a:r>
              <a:rPr lang="es-ES" sz="1400" dirty="0">
                <a:solidFill>
                  <a:srgbClr val="000000"/>
                </a:solidFill>
                <a:effectLst/>
                <a:latin typeface="Courier New" panose="02070309020205020404" pitchFamily="49" charset="0"/>
                <a:ea typeface="Times New Roman" panose="02020603050405020304" pitchFamily="18" charset="0"/>
              </a:rPr>
              <a:t>]</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 [</a:t>
            </a:r>
            <a:r>
              <a:rPr lang="es-ES" sz="1400" dirty="0" err="1">
                <a:solidFill>
                  <a:srgbClr val="000000"/>
                </a:solidFill>
                <a:effectLst/>
                <a:latin typeface="Courier New" panose="02070309020205020404" pitchFamily="49" charset="0"/>
                <a:ea typeface="Times New Roman" panose="02020603050405020304" pitchFamily="18" charset="0"/>
              </a:rPr>
              <a:t>nom_funcion</a:t>
            </a:r>
            <a:r>
              <a:rPr lang="es-ES" sz="1400" dirty="0">
                <a:solidFill>
                  <a:srgbClr val="000000"/>
                </a:solidFill>
                <a:effectLst/>
                <a:latin typeface="Courier New" panose="02070309020205020404" pitchFamily="49" charset="0"/>
                <a:ea typeface="Times New Roman" panose="02020603050405020304" pitchFamily="18" charset="0"/>
              </a:rPr>
              <a:t>];</a:t>
            </a:r>
          </a:p>
        </p:txBody>
      </p:sp>
      <p:sp>
        <p:nvSpPr>
          <p:cNvPr id="5" name="Marcador de contenido 2">
            <a:extLst>
              <a:ext uri="{FF2B5EF4-FFF2-40B4-BE49-F238E27FC236}">
                <a16:creationId xmlns:a16="http://schemas.microsoft.com/office/drawing/2014/main" id="{0086A602-BD15-45CD-B2C4-35215CDB85C8}"/>
              </a:ext>
            </a:extLst>
          </p:cNvPr>
          <p:cNvSpPr txBox="1">
            <a:spLocks/>
          </p:cNvSpPr>
          <p:nvPr/>
        </p:nvSpPr>
        <p:spPr>
          <a:xfrm>
            <a:off x="838200" y="4008868"/>
            <a:ext cx="10515600" cy="16639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Los parámetros tienen la misma sintaxis que en los procedimientos.</a:t>
            </a:r>
          </a:p>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La cláusula RETURN de  la cabecera indica el tipo de datos que devuelve la función.</a:t>
            </a:r>
          </a:p>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La cláusula RETURN del cuerpo hace efectivo ese retorno.</a:t>
            </a:r>
          </a:p>
        </p:txBody>
      </p:sp>
    </p:spTree>
    <p:extLst>
      <p:ext uri="{BB962C8B-B14F-4D97-AF65-F5344CB8AC3E}">
        <p14:creationId xmlns:p14="http://schemas.microsoft.com/office/powerpoint/2010/main" val="397917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ALMACENADAS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226293"/>
            <a:ext cx="10515600" cy="5569561"/>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Como para los procedimientos, para crear una función almacenada:</a:t>
            </a:r>
          </a:p>
          <a:p>
            <a:pPr marL="457200" lvl="1" indent="0">
              <a:buNone/>
            </a:pPr>
            <a:endParaRPr lang="es-ES" sz="10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CREATE OR REPLACE FUNCTION </a:t>
            </a:r>
            <a:r>
              <a:rPr lang="es-ES" dirty="0" err="1">
                <a:latin typeface="Calibri" panose="020F0502020204030204" pitchFamily="34" charset="0"/>
                <a:ea typeface="Calibri" panose="020F0502020204030204" pitchFamily="34" charset="0"/>
                <a:cs typeface="Times New Roman" panose="02020603050405020304" pitchFamily="18" charset="0"/>
              </a:rPr>
              <a:t>nom_funcion</a:t>
            </a:r>
            <a:r>
              <a:rPr lang="es-ES" dirty="0">
                <a:latin typeface="Calibri" panose="020F0502020204030204" pitchFamily="34" charset="0"/>
                <a:ea typeface="Calibri" panose="020F0502020204030204" pitchFamily="34" charset="0"/>
                <a:cs typeface="Times New Roman" panose="02020603050405020304" pitchFamily="18" charset="0"/>
              </a:rPr>
              <a:t>(([param1[,param2 ...]])</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RETURN [tipo de valor devuelto]</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IS</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    declaraciones locales;</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BEGIN</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    sentencias;</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    RETURN(expresión);</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[EXCEPTION</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         </a:t>
            </a:r>
            <a:r>
              <a:rPr lang="es-ES" dirty="0" err="1">
                <a:latin typeface="Calibri" panose="020F0502020204030204" pitchFamily="34" charset="0"/>
                <a:ea typeface="Calibri" panose="020F0502020204030204" pitchFamily="34" charset="0"/>
                <a:cs typeface="Times New Roman" panose="02020603050405020304" pitchFamily="18" charset="0"/>
              </a:rPr>
              <a:t>tratamiento_de_excepciones</a:t>
            </a:r>
            <a:r>
              <a:rPr lang="es-ES" dirty="0">
                <a:latin typeface="Calibri" panose="020F0502020204030204" pitchFamily="34" charset="0"/>
                <a:ea typeface="Calibri" panose="020F0502020204030204" pitchFamily="34" charset="0"/>
                <a:cs typeface="Times New Roman" panose="02020603050405020304" pitchFamily="18" charset="0"/>
              </a:rPr>
              <a:t>]</a:t>
            </a:r>
          </a:p>
          <a:p>
            <a:pPr marL="457200" lvl="1" indent="0">
              <a:buNone/>
            </a:pPr>
            <a:r>
              <a:rPr lang="es-ES" dirty="0">
                <a:latin typeface="Calibri" panose="020F0502020204030204" pitchFamily="34" charset="0"/>
                <a:ea typeface="Calibri" panose="020F0502020204030204" pitchFamily="34" charset="0"/>
                <a:cs typeface="Times New Roman" panose="02020603050405020304" pitchFamily="18" charset="0"/>
              </a:rPr>
              <a:t>END [</a:t>
            </a:r>
            <a:r>
              <a:rPr lang="es-ES" dirty="0" err="1">
                <a:latin typeface="Calibri" panose="020F0502020204030204" pitchFamily="34" charset="0"/>
                <a:ea typeface="Calibri" panose="020F0502020204030204" pitchFamily="34" charset="0"/>
                <a:cs typeface="Times New Roman" panose="02020603050405020304" pitchFamily="18" charset="0"/>
              </a:rPr>
              <a:t>nom_funcion</a:t>
            </a:r>
            <a:r>
              <a:rPr lang="es-ES"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s-ES" sz="1000" dirty="0">
              <a:latin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cs typeface="Times New Roman" panose="02020603050405020304" pitchFamily="18" charset="0"/>
              </a:rPr>
              <a:t>En el caso de las funciones almacenadas ya no es necesario declararla dentro de la sección DECLARE .. BEGIN de los bloques anónimos.</a:t>
            </a:r>
          </a:p>
          <a:p>
            <a:pPr marL="457200" lvl="1" indent="0">
              <a:buNone/>
            </a:pPr>
            <a:endParaRPr lang="es-E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7467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LLAMADAS A FUNCIONES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412733"/>
            <a:ext cx="10515600" cy="1325563"/>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Una función </a:t>
            </a:r>
            <a:r>
              <a:rPr lang="es-ES" sz="2400" b="1" dirty="0">
                <a:latin typeface="Calibri" panose="020F0502020204030204" pitchFamily="34" charset="0"/>
                <a:ea typeface="Calibri" panose="020F0502020204030204" pitchFamily="34" charset="0"/>
                <a:cs typeface="Times New Roman" panose="02020603050405020304" pitchFamily="18" charset="0"/>
              </a:rPr>
              <a:t>se puede invocar desde un </a:t>
            </a:r>
            <a:r>
              <a:rPr lang="es-ES" sz="2400" dirty="0">
                <a:latin typeface="Calibri" panose="020F0502020204030204" pitchFamily="34" charset="0"/>
                <a:ea typeface="Calibri" panose="020F0502020204030204" pitchFamily="34" charset="0"/>
                <a:cs typeface="Times New Roman" panose="02020603050405020304" pitchFamily="18" charset="0"/>
              </a:rPr>
              <a:t>bloque u otro procedimiento / función de PL/SQL </a:t>
            </a:r>
            <a:r>
              <a:rPr lang="es-ES" sz="2400" b="1" dirty="0">
                <a:latin typeface="Calibri" panose="020F0502020204030204" pitchFamily="34" charset="0"/>
                <a:ea typeface="Calibri" panose="020F0502020204030204" pitchFamily="34" charset="0"/>
                <a:cs typeface="Times New Roman" panose="02020603050405020304" pitchFamily="18" charset="0"/>
              </a:rPr>
              <a:t>llamándola</a:t>
            </a:r>
            <a:r>
              <a:rPr lang="es-ES" sz="2400" dirty="0">
                <a:latin typeface="Calibri" panose="020F0502020204030204" pitchFamily="34" charset="0"/>
                <a:ea typeface="Calibri" panose="020F0502020204030204" pitchFamily="34" charset="0"/>
                <a:cs typeface="Times New Roman" panose="02020603050405020304" pitchFamily="18" charset="0"/>
              </a:rPr>
              <a:t> simplemente </a:t>
            </a:r>
            <a:r>
              <a:rPr lang="es-ES" sz="2400" b="1" dirty="0">
                <a:latin typeface="Calibri" panose="020F0502020204030204" pitchFamily="34" charset="0"/>
                <a:ea typeface="Calibri" panose="020F0502020204030204" pitchFamily="34" charset="0"/>
                <a:cs typeface="Times New Roman" panose="02020603050405020304" pitchFamily="18" charset="0"/>
              </a:rPr>
              <a:t>por su nombre</a:t>
            </a:r>
            <a:r>
              <a:rPr lang="es-ES" sz="2400" dirty="0">
                <a:latin typeface="Calibri" panose="020F0502020204030204" pitchFamily="34" charset="0"/>
                <a:ea typeface="Calibri" panose="020F0502020204030204" pitchFamily="34" charset="0"/>
                <a:cs typeface="Times New Roman" panose="02020603050405020304" pitchFamily="18" charset="0"/>
              </a:rPr>
              <a:t> y pasándole los parámetros requeridos, asignando el valor (mediante :=) a una variable del mismo tipo que devuelve la función: </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contenido 2">
            <a:extLst>
              <a:ext uri="{FF2B5EF4-FFF2-40B4-BE49-F238E27FC236}">
                <a16:creationId xmlns:a16="http://schemas.microsoft.com/office/drawing/2014/main" id="{C82D7DF4-4BC1-4691-B32D-F0A8D668ABDD}"/>
              </a:ext>
            </a:extLst>
          </p:cNvPr>
          <p:cNvSpPr txBox="1">
            <a:spLocks/>
          </p:cNvSpPr>
          <p:nvPr/>
        </p:nvSpPr>
        <p:spPr>
          <a:xfrm>
            <a:off x="838199" y="2798431"/>
            <a:ext cx="11084512" cy="1001212"/>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BEGIN</a:t>
            </a: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  ...  </a:t>
            </a:r>
          </a:p>
          <a:p>
            <a:pPr marL="0" indent="0">
              <a:spcBef>
                <a:spcPts val="0"/>
              </a:spcBef>
              <a:buFont typeface="Arial" panose="020B0604020202020204" pitchFamily="34" charset="0"/>
              <a:buNone/>
            </a:pPr>
            <a:r>
              <a:rPr lang="pt-BR" sz="1400" dirty="0">
                <a:solidFill>
                  <a:srgbClr val="000000"/>
                </a:solidFill>
                <a:effectLst/>
                <a:latin typeface="Courier New" panose="02070309020205020404" pitchFamily="49" charset="0"/>
                <a:ea typeface="Times New Roman" panose="02020603050405020304" pitchFamily="18" charset="0"/>
              </a:rPr>
              <a:t>  </a:t>
            </a:r>
            <a:r>
              <a:rPr lang="pt-BR" sz="1400" dirty="0" err="1">
                <a:solidFill>
                  <a:srgbClr val="000000"/>
                </a:solidFill>
                <a:effectLst/>
                <a:latin typeface="Courier New" panose="02070309020205020404" pitchFamily="49" charset="0"/>
                <a:ea typeface="Times New Roman" panose="02020603050405020304" pitchFamily="18" charset="0"/>
              </a:rPr>
              <a:t>num_calculo</a:t>
            </a:r>
            <a:r>
              <a:rPr lang="pt-BR" sz="1400" dirty="0">
                <a:solidFill>
                  <a:srgbClr val="000000"/>
                </a:solidFill>
                <a:effectLst/>
                <a:latin typeface="Courier New" panose="02070309020205020404" pitchFamily="49" charset="0"/>
                <a:ea typeface="Times New Roman" panose="02020603050405020304" pitchFamily="18" charset="0"/>
              </a:rPr>
              <a:t> := </a:t>
            </a:r>
            <a:r>
              <a:rPr lang="pt-BR" sz="1400" dirty="0" err="1">
                <a:solidFill>
                  <a:srgbClr val="000000"/>
                </a:solidFill>
                <a:effectLst/>
                <a:latin typeface="Courier New" panose="02070309020205020404" pitchFamily="49" charset="0"/>
                <a:ea typeface="Times New Roman" panose="02020603050405020304" pitchFamily="18" charset="0"/>
              </a:rPr>
              <a:t>calcular_cuadrado</a:t>
            </a:r>
            <a:r>
              <a:rPr lang="pt-BR" sz="1400" dirty="0">
                <a:solidFill>
                  <a:srgbClr val="000000"/>
                </a:solidFill>
                <a:effectLst/>
                <a:latin typeface="Courier New" panose="02070309020205020404" pitchFamily="49" charset="0"/>
                <a:ea typeface="Times New Roman" panose="02020603050405020304" pitchFamily="18" charset="0"/>
              </a:rPr>
              <a:t>(3); </a:t>
            </a:r>
            <a:endParaRPr lang="es-ES" sz="1400" dirty="0">
              <a:solidFill>
                <a:srgbClr val="000000"/>
              </a:solidFill>
              <a:effectLst/>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es-ES" sz="1400" dirty="0">
                <a:solidFill>
                  <a:srgbClr val="000000"/>
                </a:solidFill>
                <a:latin typeface="Courier New" panose="02070309020205020404" pitchFamily="49" charset="0"/>
                <a:ea typeface="Times New Roman" panose="02020603050405020304" pitchFamily="18" charset="0"/>
              </a:rPr>
              <a:t>  ...</a:t>
            </a:r>
            <a:endParaRPr lang="es-ES" sz="1400" dirty="0">
              <a:solidFill>
                <a:srgbClr val="000000"/>
              </a:solidFill>
              <a:effectLst/>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END;</a:t>
            </a:r>
          </a:p>
        </p:txBody>
      </p:sp>
      <p:sp>
        <p:nvSpPr>
          <p:cNvPr id="5" name="Marcador de contenido 2">
            <a:extLst>
              <a:ext uri="{FF2B5EF4-FFF2-40B4-BE49-F238E27FC236}">
                <a16:creationId xmlns:a16="http://schemas.microsoft.com/office/drawing/2014/main" id="{E7C499D5-7410-430C-ACAC-8EB01C780931}"/>
              </a:ext>
            </a:extLst>
          </p:cNvPr>
          <p:cNvSpPr txBox="1">
            <a:spLocks/>
          </p:cNvSpPr>
          <p:nvPr/>
        </p:nvSpPr>
        <p:spPr>
          <a:xfrm>
            <a:off x="838200" y="3992949"/>
            <a:ext cx="10515600" cy="854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b="1" dirty="0">
                <a:latin typeface="Calibri" panose="020F0502020204030204" pitchFamily="34" charset="0"/>
                <a:ea typeface="Calibri" panose="020F0502020204030204" pitchFamily="34" charset="0"/>
                <a:cs typeface="Times New Roman" panose="02020603050405020304" pitchFamily="18" charset="0"/>
              </a:rPr>
              <a:t>Se puede invocar también desde SQL*PLUS</a:t>
            </a:r>
          </a:p>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Consulta genérica:</a:t>
            </a:r>
          </a:p>
          <a:p>
            <a:pPr marL="0" indent="0">
              <a:buFont typeface="Arial" panose="020B0604020202020204" pitchFamily="34" charse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B1AACEC3-623E-4562-9B30-B816C06F3E45}"/>
              </a:ext>
            </a:extLst>
          </p:cNvPr>
          <p:cNvSpPr txBox="1">
            <a:spLocks/>
          </p:cNvSpPr>
          <p:nvPr/>
        </p:nvSpPr>
        <p:spPr>
          <a:xfrm>
            <a:off x="838199" y="4847213"/>
            <a:ext cx="11084512" cy="372862"/>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SQL&gt; </a:t>
            </a:r>
            <a:r>
              <a:rPr lang="en-US" sz="1400" dirty="0">
                <a:solidFill>
                  <a:srgbClr val="000000"/>
                </a:solidFill>
                <a:effectLst/>
                <a:latin typeface="Courier New" panose="02070309020205020404" pitchFamily="49" charset="0"/>
                <a:ea typeface="Times New Roman" panose="02020603050405020304" pitchFamily="18" charset="0"/>
              </a:rPr>
              <a:t>select </a:t>
            </a:r>
            <a:r>
              <a:rPr lang="en-US" sz="1400" dirty="0" err="1">
                <a:solidFill>
                  <a:srgbClr val="000000"/>
                </a:solidFill>
                <a:effectLst/>
                <a:latin typeface="Courier New" panose="02070309020205020404" pitchFamily="49" charset="0"/>
                <a:ea typeface="Times New Roman" panose="02020603050405020304" pitchFamily="18" charset="0"/>
              </a:rPr>
              <a:t>year_of_date</a:t>
            </a:r>
            <a:r>
              <a:rPr lang="en-US" sz="1400" dirty="0">
                <a:solidFill>
                  <a:srgbClr val="000000"/>
                </a:solidFill>
                <a:effectLst/>
                <a:latin typeface="Courier New" panose="02070309020205020404" pitchFamily="49" charset="0"/>
                <a:ea typeface="Times New Roman" panose="02020603050405020304" pitchFamily="18" charset="0"/>
              </a:rPr>
              <a:t>(</a:t>
            </a:r>
            <a:r>
              <a:rPr lang="en-US" sz="1400" dirty="0" err="1">
                <a:solidFill>
                  <a:srgbClr val="000000"/>
                </a:solidFill>
                <a:effectLst/>
                <a:latin typeface="Courier New" panose="02070309020205020404" pitchFamily="49" charset="0"/>
                <a:ea typeface="Times New Roman" panose="02020603050405020304" pitchFamily="18" charset="0"/>
              </a:rPr>
              <a:t>start_date</a:t>
            </a:r>
            <a:r>
              <a:rPr lang="en-US" sz="1400" dirty="0">
                <a:solidFill>
                  <a:srgbClr val="000000"/>
                </a:solidFill>
                <a:effectLst/>
                <a:latin typeface="Courier New" panose="02070309020205020404" pitchFamily="49" charset="0"/>
                <a:ea typeface="Times New Roman" panose="02020603050405020304" pitchFamily="18" charset="0"/>
              </a:rPr>
              <a:t>) FROM DUAL;</a:t>
            </a:r>
            <a:endParaRPr lang="es-ES" sz="1400" dirty="0">
              <a:solidFill>
                <a:srgbClr val="000000"/>
              </a:solidFill>
              <a:effectLst/>
              <a:latin typeface="Courier New" panose="02070309020205020404" pitchFamily="49" charset="0"/>
              <a:ea typeface="Times New Roman" panose="02020603050405020304" pitchFamily="18" charset="0"/>
            </a:endParaRPr>
          </a:p>
        </p:txBody>
      </p:sp>
      <p:sp>
        <p:nvSpPr>
          <p:cNvPr id="8" name="Marcador de contenido 2">
            <a:extLst>
              <a:ext uri="{FF2B5EF4-FFF2-40B4-BE49-F238E27FC236}">
                <a16:creationId xmlns:a16="http://schemas.microsoft.com/office/drawing/2014/main" id="{2FCD01CC-B15C-4A4B-9043-6875B24610D4}"/>
              </a:ext>
            </a:extLst>
          </p:cNvPr>
          <p:cNvSpPr txBox="1">
            <a:spLocks/>
          </p:cNvSpPr>
          <p:nvPr/>
        </p:nvSpPr>
        <p:spPr>
          <a:xfrm>
            <a:off x="838199" y="5754748"/>
            <a:ext cx="11084512" cy="894636"/>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ES" sz="1400" dirty="0">
                <a:solidFill>
                  <a:srgbClr val="000000"/>
                </a:solidFill>
                <a:latin typeface="Courier New" panose="02070309020205020404" pitchFamily="49" charset="0"/>
                <a:ea typeface="Times New Roman" panose="02020603050405020304" pitchFamily="18" charset="0"/>
              </a:rPr>
              <a:t>SQL&gt; </a:t>
            </a:r>
            <a:r>
              <a:rPr lang="pt-BR" sz="1400" dirty="0">
                <a:solidFill>
                  <a:srgbClr val="000000"/>
                </a:solidFill>
                <a:latin typeface="Courier New" panose="02070309020205020404" pitchFamily="49" charset="0"/>
                <a:ea typeface="Times New Roman" panose="02020603050405020304" pitchFamily="18" charset="0"/>
              </a:rPr>
              <a:t>var </a:t>
            </a:r>
            <a:r>
              <a:rPr lang="pt-BR" sz="1400" dirty="0" err="1">
                <a:solidFill>
                  <a:srgbClr val="000000"/>
                </a:solidFill>
                <a:latin typeface="Courier New" panose="02070309020205020404" pitchFamily="49" charset="0"/>
                <a:ea typeface="Times New Roman" panose="02020603050405020304" pitchFamily="18" charset="0"/>
              </a:rPr>
              <a:t>num_calculo</a:t>
            </a:r>
            <a:r>
              <a:rPr lang="pt-BR" sz="1400" dirty="0">
                <a:solidFill>
                  <a:srgbClr val="000000"/>
                </a:solidFill>
                <a:latin typeface="Courier New" panose="02070309020205020404" pitchFamily="49" charset="0"/>
                <a:ea typeface="Times New Roman" panose="02020603050405020304" pitchFamily="18" charset="0"/>
              </a:rPr>
              <a:t> NUMBER –- Se define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de Host </a:t>
            </a:r>
            <a:r>
              <a:rPr lang="pt-BR" sz="1400" dirty="0" err="1">
                <a:solidFill>
                  <a:srgbClr val="000000"/>
                </a:solidFill>
                <a:latin typeface="Courier New" panose="02070309020205020404" pitchFamily="49" charset="0"/>
                <a:ea typeface="Times New Roman" panose="02020603050405020304" pitchFamily="18" charset="0"/>
              </a:rPr>
              <a:t>necesaria</a:t>
            </a:r>
            <a:r>
              <a:rPr lang="pt-BR" sz="1400" dirty="0">
                <a:solidFill>
                  <a:srgbClr val="000000"/>
                </a:solidFill>
                <a:latin typeface="Courier New" panose="02070309020205020404" pitchFamily="49" charset="0"/>
                <a:ea typeface="Times New Roman" panose="02020603050405020304" pitchFamily="18" charset="0"/>
              </a:rPr>
              <a:t> para </a:t>
            </a:r>
            <a:r>
              <a:rPr lang="pt-BR" sz="1400" dirty="0" err="1">
                <a:solidFill>
                  <a:srgbClr val="000000"/>
                </a:solidFill>
                <a:latin typeface="Courier New" panose="02070309020205020404" pitchFamily="49" charset="0"/>
                <a:ea typeface="Times New Roman" panose="02020603050405020304" pitchFamily="18" charset="0"/>
              </a:rPr>
              <a:t>asignar</a:t>
            </a:r>
            <a:r>
              <a:rPr lang="pt-BR" sz="1400" dirty="0">
                <a:solidFill>
                  <a:srgbClr val="000000"/>
                </a:solidFill>
                <a:latin typeface="Courier New" panose="02070309020205020404" pitchFamily="49" charset="0"/>
                <a:ea typeface="Times New Roman" panose="02020603050405020304" pitchFamily="18" charset="0"/>
              </a:rPr>
              <a:t> valor a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función</a:t>
            </a:r>
            <a:endParaRPr lang="pt-BR" sz="1400" dirty="0">
              <a:solidFill>
                <a:srgbClr val="000000"/>
              </a:solidFill>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pt-BR" sz="1400" dirty="0">
                <a:solidFill>
                  <a:srgbClr val="000000"/>
                </a:solidFill>
                <a:latin typeface="Courier New" panose="02070309020205020404" pitchFamily="49" charset="0"/>
                <a:ea typeface="Times New Roman" panose="02020603050405020304" pitchFamily="18" charset="0"/>
              </a:rPr>
              <a:t>SQL&gt; </a:t>
            </a:r>
            <a:r>
              <a:rPr lang="pt-BR" sz="1400" b="1" dirty="0" err="1">
                <a:solidFill>
                  <a:srgbClr val="000000"/>
                </a:solidFill>
                <a:latin typeface="Courier New" panose="02070309020205020404" pitchFamily="49" charset="0"/>
                <a:ea typeface="Times New Roman" panose="02020603050405020304" pitchFamily="18" charset="0"/>
              </a:rPr>
              <a:t>exec</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num_calculo</a:t>
            </a:r>
            <a:r>
              <a:rPr lang="pt-BR" sz="1400" dirty="0">
                <a:solidFill>
                  <a:srgbClr val="000000"/>
                </a:solidFill>
                <a:latin typeface="Courier New" panose="02070309020205020404" pitchFamily="49" charset="0"/>
                <a:ea typeface="Times New Roman" panose="02020603050405020304" pitchFamily="18" charset="0"/>
              </a:rPr>
              <a:t> := </a:t>
            </a:r>
            <a:r>
              <a:rPr lang="pt-BR" sz="1400" dirty="0" err="1">
                <a:solidFill>
                  <a:srgbClr val="000000"/>
                </a:solidFill>
                <a:latin typeface="Courier New" panose="02070309020205020404" pitchFamily="49" charset="0"/>
                <a:ea typeface="Times New Roman" panose="02020603050405020304" pitchFamily="18" charset="0"/>
              </a:rPr>
              <a:t>calcular_cuadrado</a:t>
            </a:r>
            <a:r>
              <a:rPr lang="pt-BR" sz="1400" dirty="0">
                <a:solidFill>
                  <a:srgbClr val="000000"/>
                </a:solidFill>
                <a:latin typeface="Courier New" panose="02070309020205020404" pitchFamily="49" charset="0"/>
                <a:ea typeface="Times New Roman" panose="02020603050405020304" pitchFamily="18" charset="0"/>
              </a:rPr>
              <a:t>(3) –- </a:t>
            </a:r>
            <a:r>
              <a:rPr lang="pt-BR" sz="1400" dirty="0" err="1">
                <a:solidFill>
                  <a:srgbClr val="000000"/>
                </a:solidFill>
                <a:latin typeface="Courier New" panose="02070309020205020404" pitchFamily="49" charset="0"/>
                <a:ea typeface="Times New Roman" panose="02020603050405020304" pitchFamily="18" charset="0"/>
              </a:rPr>
              <a:t>Llamada</a:t>
            </a:r>
            <a:r>
              <a:rPr lang="pt-BR" sz="1400" dirty="0">
                <a:solidFill>
                  <a:srgbClr val="000000"/>
                </a:solidFill>
                <a:latin typeface="Courier New" panose="02070309020205020404" pitchFamily="49" charset="0"/>
                <a:ea typeface="Times New Roman" panose="02020603050405020304" pitchFamily="18" charset="0"/>
              </a:rPr>
              <a:t> a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función</a:t>
            </a:r>
            <a:r>
              <a:rPr lang="pt-BR" sz="1400" dirty="0">
                <a:solidFill>
                  <a:srgbClr val="000000"/>
                </a:solidFill>
                <a:latin typeface="Courier New" panose="02070309020205020404" pitchFamily="49" charset="0"/>
                <a:ea typeface="Times New Roman" panose="02020603050405020304" pitchFamily="18" charset="0"/>
              </a:rPr>
              <a:t>, usar : antes de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Host</a:t>
            </a:r>
          </a:p>
          <a:p>
            <a:pPr marL="0" indent="0">
              <a:spcBef>
                <a:spcPts val="0"/>
              </a:spcBef>
              <a:buFont typeface="Arial" panose="020B0604020202020204" pitchFamily="34" charset="0"/>
              <a:buNone/>
            </a:pPr>
            <a:endParaRPr lang="pt-BR" sz="1400" dirty="0">
              <a:solidFill>
                <a:srgbClr val="000000"/>
              </a:solidFill>
              <a:latin typeface="Courier New" panose="02070309020205020404" pitchFamily="49" charset="0"/>
              <a:ea typeface="Times New Roman" panose="02020603050405020304" pitchFamily="18" charset="0"/>
            </a:endParaRPr>
          </a:p>
          <a:p>
            <a:pPr marL="0" indent="0">
              <a:spcBef>
                <a:spcPts val="0"/>
              </a:spcBef>
              <a:buFont typeface="Arial" panose="020B0604020202020204" pitchFamily="34" charset="0"/>
              <a:buNone/>
            </a:pPr>
            <a:r>
              <a:rPr lang="pt-BR" sz="1400" dirty="0">
                <a:solidFill>
                  <a:srgbClr val="000000"/>
                </a:solidFill>
                <a:latin typeface="Courier New" panose="02070309020205020404" pitchFamily="49" charset="0"/>
                <a:ea typeface="Times New Roman" panose="02020603050405020304" pitchFamily="18" charset="0"/>
              </a:rPr>
              <a:t>SQL&gt; PRINT </a:t>
            </a:r>
            <a:r>
              <a:rPr lang="pt-BR" sz="1400" dirty="0" err="1">
                <a:solidFill>
                  <a:srgbClr val="000000"/>
                </a:solidFill>
                <a:latin typeface="Courier New" panose="02070309020205020404" pitchFamily="49" charset="0"/>
                <a:ea typeface="Times New Roman" panose="02020603050405020304" pitchFamily="18" charset="0"/>
              </a:rPr>
              <a:t>num_calculo</a:t>
            </a:r>
            <a:r>
              <a:rPr lang="pt-BR" sz="1400" dirty="0">
                <a:solidFill>
                  <a:srgbClr val="000000"/>
                </a:solidFill>
                <a:latin typeface="Courier New" panose="02070309020205020404" pitchFamily="49" charset="0"/>
                <a:ea typeface="Times New Roman" panose="02020603050405020304" pitchFamily="18" charset="0"/>
              </a:rPr>
              <a:t> -– </a:t>
            </a:r>
            <a:r>
              <a:rPr lang="pt-BR" sz="1400" dirty="0" err="1">
                <a:solidFill>
                  <a:srgbClr val="000000"/>
                </a:solidFill>
                <a:latin typeface="Courier New" panose="02070309020205020404" pitchFamily="49" charset="0"/>
                <a:ea typeface="Times New Roman" panose="02020603050405020304" pitchFamily="18" charset="0"/>
              </a:rPr>
              <a:t>Muestra</a:t>
            </a:r>
            <a:r>
              <a:rPr lang="pt-BR" sz="1400" dirty="0">
                <a:solidFill>
                  <a:srgbClr val="000000"/>
                </a:solidFill>
                <a:latin typeface="Courier New" panose="02070309020205020404" pitchFamily="49" charset="0"/>
                <a:ea typeface="Times New Roman" panose="02020603050405020304" pitchFamily="18" charset="0"/>
              </a:rPr>
              <a:t> por </a:t>
            </a:r>
            <a:r>
              <a:rPr lang="pt-BR" sz="1400" dirty="0" err="1">
                <a:solidFill>
                  <a:srgbClr val="000000"/>
                </a:solidFill>
                <a:latin typeface="Courier New" panose="02070309020205020404" pitchFamily="49" charset="0"/>
                <a:ea typeface="Times New Roman" panose="02020603050405020304" pitchFamily="18" charset="0"/>
              </a:rPr>
              <a:t>pantalla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la</a:t>
            </a:r>
            <a:r>
              <a:rPr lang="pt-BR" sz="1400" dirty="0">
                <a:solidFill>
                  <a:srgbClr val="000000"/>
                </a:solidFill>
                <a:latin typeface="Courier New" panose="02070309020205020404" pitchFamily="49" charset="0"/>
                <a:ea typeface="Times New Roman" panose="02020603050405020304" pitchFamily="18" charset="0"/>
              </a:rPr>
              <a:t> </a:t>
            </a:r>
            <a:r>
              <a:rPr lang="pt-BR" sz="1400" dirty="0" err="1">
                <a:solidFill>
                  <a:srgbClr val="000000"/>
                </a:solidFill>
                <a:latin typeface="Courier New" panose="02070309020205020404" pitchFamily="49" charset="0"/>
                <a:ea typeface="Times New Roman" panose="02020603050405020304" pitchFamily="18" charset="0"/>
              </a:rPr>
              <a:t>variable</a:t>
            </a:r>
            <a:r>
              <a:rPr lang="pt-BR" sz="1400" dirty="0">
                <a:solidFill>
                  <a:srgbClr val="000000"/>
                </a:solidFill>
                <a:latin typeface="Courier New" panose="02070309020205020404" pitchFamily="49" charset="0"/>
                <a:ea typeface="Times New Roman" panose="02020603050405020304" pitchFamily="18" charset="0"/>
              </a:rPr>
              <a:t> Host</a:t>
            </a:r>
            <a:endParaRPr lang="es-ES" sz="1400" dirty="0">
              <a:solidFill>
                <a:srgbClr val="000000"/>
              </a:solidFill>
              <a:effectLst/>
              <a:latin typeface="Courier New" panose="02070309020205020404" pitchFamily="49" charset="0"/>
              <a:ea typeface="Times New Roman" panose="02020603050405020304" pitchFamily="18" charset="0"/>
            </a:endParaRPr>
          </a:p>
        </p:txBody>
      </p:sp>
      <p:sp>
        <p:nvSpPr>
          <p:cNvPr id="9" name="Marcador de contenido 2">
            <a:extLst>
              <a:ext uri="{FF2B5EF4-FFF2-40B4-BE49-F238E27FC236}">
                <a16:creationId xmlns:a16="http://schemas.microsoft.com/office/drawing/2014/main" id="{0BAD080A-A8E7-4FCB-BBDE-43A915E93E6F}"/>
              </a:ext>
            </a:extLst>
          </p:cNvPr>
          <p:cNvSpPr txBox="1">
            <a:spLocks/>
          </p:cNvSpPr>
          <p:nvPr/>
        </p:nvSpPr>
        <p:spPr>
          <a:xfrm>
            <a:off x="838200" y="5362123"/>
            <a:ext cx="10515600" cy="4281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Utilizando </a:t>
            </a:r>
            <a:r>
              <a:rPr lang="es-ES" sz="2400" dirty="0" err="1">
                <a:latin typeface="Calibri" panose="020F0502020204030204" pitchFamily="34" charset="0"/>
                <a:ea typeface="Calibri" panose="020F0502020204030204" pitchFamily="34" charset="0"/>
                <a:cs typeface="Times New Roman" panose="02020603050405020304" pitchFamily="18" charset="0"/>
              </a:rPr>
              <a:t>exec</a:t>
            </a:r>
            <a:r>
              <a:rPr lang="es-ES" sz="2400" dirty="0">
                <a:latin typeface="Calibri" panose="020F0502020204030204" pitchFamily="34" charset="0"/>
                <a:ea typeface="Calibri" panose="020F0502020204030204" pitchFamily="34" charset="0"/>
                <a:cs typeface="Times New Roman" panose="02020603050405020304" pitchFamily="18" charset="0"/>
              </a:rPr>
              <a:t> y variables Host:</a:t>
            </a:r>
          </a:p>
        </p:txBody>
      </p:sp>
    </p:spTree>
    <p:extLst>
      <p:ext uri="{BB962C8B-B14F-4D97-AF65-F5344CB8AC3E}">
        <p14:creationId xmlns:p14="http://schemas.microsoft.com/office/powerpoint/2010/main" val="4185679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Y FUNCIONES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829985"/>
            <a:ext cx="10515600" cy="3292431"/>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PL/SQL permite la </a:t>
            </a:r>
            <a:r>
              <a:rPr lang="es-ES" sz="24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sobrecarga</a:t>
            </a:r>
            <a:r>
              <a:rPr lang="es-ES" sz="2400" dirty="0">
                <a:latin typeface="Calibri" panose="020F0502020204030204" pitchFamily="34" charset="0"/>
                <a:ea typeface="Calibri" panose="020F0502020204030204" pitchFamily="34" charset="0"/>
                <a:cs typeface="Times New Roman" panose="02020603050405020304" pitchFamily="18" charset="0"/>
              </a:rPr>
              <a:t> en los nombres de subprogramas (aplica a procedimientos y funciones), es decir, podemos llamar a dos subprogramas con el mismo nombre y los distingue porque sus parámetros deben tener o distinto número o distintos tipo. La sobrecarga de los subprogramas se usa generalmente cuando conceptualmente se ejecuta la misma tarea (o similar) pero con un conjunto de parámetros ligeramente diferente (o con diferente definición).</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También permite </a:t>
            </a:r>
            <a:r>
              <a:rPr lang="es-ES" sz="24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programación recursiva </a:t>
            </a:r>
            <a:r>
              <a:rPr lang="es-ES" sz="2400" dirty="0">
                <a:latin typeface="Calibri" panose="020F0502020204030204" pitchFamily="34" charset="0"/>
                <a:ea typeface="Calibri" panose="020F0502020204030204" pitchFamily="34" charset="0"/>
                <a:cs typeface="Times New Roman" panose="02020603050405020304" pitchFamily="18" charset="0"/>
              </a:rPr>
              <a:t>(ejemplo típico cálculo del factorial de un número).</a:t>
            </a:r>
          </a:p>
        </p:txBody>
      </p:sp>
    </p:spTree>
    <p:extLst>
      <p:ext uri="{BB962C8B-B14F-4D97-AF65-F5344CB8AC3E}">
        <p14:creationId xmlns:p14="http://schemas.microsoft.com/office/powerpoint/2010/main" val="288342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PROCEDIMIENTOS Y FUNCIONES</a:t>
            </a:r>
          </a:p>
        </p:txBody>
      </p:sp>
      <p:sp>
        <p:nvSpPr>
          <p:cNvPr id="6" name="Marcador de contenido 2">
            <a:extLst>
              <a:ext uri="{FF2B5EF4-FFF2-40B4-BE49-F238E27FC236}">
                <a16:creationId xmlns:a16="http://schemas.microsoft.com/office/drawing/2014/main" id="{97FF1AF0-3E79-415E-8C7A-504385E47F45}"/>
              </a:ext>
            </a:extLst>
          </p:cNvPr>
          <p:cNvSpPr>
            <a:spLocks noGrp="1"/>
          </p:cNvSpPr>
          <p:nvPr>
            <p:ph idx="1"/>
          </p:nvPr>
        </p:nvSpPr>
        <p:spPr>
          <a:xfrm>
            <a:off x="838200" y="1829986"/>
            <a:ext cx="10515600" cy="673518"/>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Se pueden conocer los procedimientos y funciones definidos mediante la siguiente consulta</a:t>
            </a:r>
          </a:p>
        </p:txBody>
      </p:sp>
      <p:sp>
        <p:nvSpPr>
          <p:cNvPr id="4" name="Marcador de contenido 2">
            <a:extLst>
              <a:ext uri="{FF2B5EF4-FFF2-40B4-BE49-F238E27FC236}">
                <a16:creationId xmlns:a16="http://schemas.microsoft.com/office/drawing/2014/main" id="{DABDCBD3-CA98-4024-862C-DEB6D8786B94}"/>
              </a:ext>
            </a:extLst>
          </p:cNvPr>
          <p:cNvSpPr txBox="1">
            <a:spLocks/>
          </p:cNvSpPr>
          <p:nvPr/>
        </p:nvSpPr>
        <p:spPr>
          <a:xfrm>
            <a:off x="838200" y="2642802"/>
            <a:ext cx="10515600" cy="517648"/>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00"/>
                </a:solidFill>
                <a:effectLst/>
                <a:latin typeface="Courier New" panose="02070309020205020404" pitchFamily="49" charset="0"/>
                <a:ea typeface="Times New Roman" panose="02020603050405020304" pitchFamily="18" charset="0"/>
              </a:rPr>
              <a:t>SELECT </a:t>
            </a:r>
            <a:r>
              <a:rPr lang="en-US" sz="1400" dirty="0" err="1">
                <a:solidFill>
                  <a:srgbClr val="000000"/>
                </a:solidFill>
                <a:effectLst/>
                <a:latin typeface="Courier New" panose="02070309020205020404" pitchFamily="49" charset="0"/>
                <a:ea typeface="Times New Roman" panose="02020603050405020304" pitchFamily="18" charset="0"/>
              </a:rPr>
              <a:t>object_name</a:t>
            </a:r>
            <a:r>
              <a:rPr lang="en-US" sz="1400" dirty="0">
                <a:solidFill>
                  <a:srgbClr val="000000"/>
                </a:solidFill>
                <a:latin typeface="Courier New" panose="02070309020205020404" pitchFamily="49" charset="0"/>
                <a:ea typeface="Times New Roman" panose="02020603050405020304" pitchFamily="18" charset="0"/>
              </a:rPr>
              <a:t> </a:t>
            </a:r>
            <a:r>
              <a:rPr lang="en-US" sz="1400" dirty="0">
                <a:solidFill>
                  <a:srgbClr val="000000"/>
                </a:solidFill>
                <a:effectLst/>
                <a:latin typeface="Courier New" panose="02070309020205020404" pitchFamily="49" charset="0"/>
                <a:ea typeface="Times New Roman" panose="02020603050405020304" pitchFamily="18" charset="0"/>
              </a:rPr>
              <a:t>FROM </a:t>
            </a:r>
            <a:r>
              <a:rPr lang="en-US" sz="1400" dirty="0" err="1">
                <a:solidFill>
                  <a:srgbClr val="000000"/>
                </a:solidFill>
                <a:effectLst/>
                <a:latin typeface="Courier New" panose="02070309020205020404" pitchFamily="49" charset="0"/>
                <a:ea typeface="Times New Roman" panose="02020603050405020304" pitchFamily="18" charset="0"/>
              </a:rPr>
              <a:t>user_procedures</a:t>
            </a:r>
            <a:r>
              <a:rPr lang="es-ES" sz="1400" dirty="0">
                <a:solidFill>
                  <a:srgbClr val="000000"/>
                </a:solidFill>
                <a:effectLst/>
                <a:latin typeface="Courier New" panose="02070309020205020404" pitchFamily="49" charset="0"/>
                <a:ea typeface="Times New Roman" panose="02020603050405020304" pitchFamily="18" charset="0"/>
              </a:rPr>
              <a:t>;</a:t>
            </a:r>
          </a:p>
        </p:txBody>
      </p:sp>
      <p:sp>
        <p:nvSpPr>
          <p:cNvPr id="5" name="Marcador de contenido 2">
            <a:extLst>
              <a:ext uri="{FF2B5EF4-FFF2-40B4-BE49-F238E27FC236}">
                <a16:creationId xmlns:a16="http://schemas.microsoft.com/office/drawing/2014/main" id="{C3EF0D78-6536-45E3-AB6E-B4E87EC3D89A}"/>
              </a:ext>
            </a:extLst>
          </p:cNvPr>
          <p:cNvSpPr txBox="1">
            <a:spLocks/>
          </p:cNvSpPr>
          <p:nvPr/>
        </p:nvSpPr>
        <p:spPr>
          <a:xfrm>
            <a:off x="838200" y="4074327"/>
            <a:ext cx="10515600" cy="517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dirty="0">
                <a:latin typeface="Calibri" panose="020F0502020204030204" pitchFamily="34" charset="0"/>
                <a:ea typeface="Calibri" panose="020F0502020204030204" pitchFamily="34" charset="0"/>
                <a:cs typeface="Times New Roman" panose="02020603050405020304" pitchFamily="18" charset="0"/>
              </a:rPr>
              <a:t>Se puede eliminar un procedimiento ejecutando</a:t>
            </a:r>
          </a:p>
        </p:txBody>
      </p:sp>
      <p:sp>
        <p:nvSpPr>
          <p:cNvPr id="7" name="Marcador de contenido 2">
            <a:extLst>
              <a:ext uri="{FF2B5EF4-FFF2-40B4-BE49-F238E27FC236}">
                <a16:creationId xmlns:a16="http://schemas.microsoft.com/office/drawing/2014/main" id="{20C21C19-5877-47E4-8097-2A7A0C46C87B}"/>
              </a:ext>
            </a:extLst>
          </p:cNvPr>
          <p:cNvSpPr txBox="1">
            <a:spLocks/>
          </p:cNvSpPr>
          <p:nvPr/>
        </p:nvSpPr>
        <p:spPr>
          <a:xfrm>
            <a:off x="838200" y="4590711"/>
            <a:ext cx="10515600" cy="517648"/>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00"/>
                </a:solidFill>
                <a:effectLst/>
                <a:latin typeface="Courier New" panose="02070309020205020404" pitchFamily="49" charset="0"/>
                <a:ea typeface="Times New Roman" panose="02020603050405020304" pitchFamily="18" charset="0"/>
              </a:rPr>
              <a:t>drop procedure </a:t>
            </a:r>
            <a:r>
              <a:rPr lang="en-US" sz="1400" dirty="0" err="1">
                <a:solidFill>
                  <a:srgbClr val="000000"/>
                </a:solidFill>
                <a:effectLst/>
                <a:latin typeface="Courier New" panose="02070309020205020404" pitchFamily="49" charset="0"/>
                <a:ea typeface="Times New Roman" panose="02020603050405020304" pitchFamily="18" charset="0"/>
              </a:rPr>
              <a:t>nombre_procedimiento</a:t>
            </a:r>
            <a:r>
              <a:rPr lang="en-US" sz="1400" dirty="0">
                <a:solidFill>
                  <a:srgbClr val="000000"/>
                </a:solidFill>
                <a:effectLst/>
                <a:latin typeface="Courier New" panose="02070309020205020404" pitchFamily="49" charset="0"/>
                <a:ea typeface="Times New Roman" panose="02020603050405020304" pitchFamily="18" charset="0"/>
              </a:rPr>
              <a:t>;</a:t>
            </a:r>
            <a:endParaRPr lang="es-ES" sz="1400" dirty="0">
              <a:solidFill>
                <a:srgbClr val="000000"/>
              </a:solidFill>
              <a:effectLst/>
              <a:latin typeface="Courier New" panose="02070309020205020404" pitchFamily="49" charset="0"/>
              <a:ea typeface="Times New Roman" panose="02020603050405020304" pitchFamily="18" charset="0"/>
            </a:endParaRPr>
          </a:p>
        </p:txBody>
      </p:sp>
      <p:sp>
        <p:nvSpPr>
          <p:cNvPr id="8" name="Marcador de contenido 2">
            <a:extLst>
              <a:ext uri="{FF2B5EF4-FFF2-40B4-BE49-F238E27FC236}">
                <a16:creationId xmlns:a16="http://schemas.microsoft.com/office/drawing/2014/main" id="{C3A953C7-6716-4F2D-BD49-5A7F14279ADC}"/>
              </a:ext>
            </a:extLst>
          </p:cNvPr>
          <p:cNvSpPr txBox="1">
            <a:spLocks/>
          </p:cNvSpPr>
          <p:nvPr/>
        </p:nvSpPr>
        <p:spPr>
          <a:xfrm>
            <a:off x="838200" y="5256537"/>
            <a:ext cx="10515600" cy="517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dirty="0">
                <a:latin typeface="Calibri" panose="020F0502020204030204" pitchFamily="34" charset="0"/>
                <a:ea typeface="Calibri" panose="020F0502020204030204" pitchFamily="34" charset="0"/>
                <a:cs typeface="Times New Roman" panose="02020603050405020304" pitchFamily="18" charset="0"/>
              </a:rPr>
              <a:t>Se puede eliminar una función ejecutando</a:t>
            </a:r>
          </a:p>
        </p:txBody>
      </p:sp>
      <p:sp>
        <p:nvSpPr>
          <p:cNvPr id="9" name="Marcador de contenido 2">
            <a:extLst>
              <a:ext uri="{FF2B5EF4-FFF2-40B4-BE49-F238E27FC236}">
                <a16:creationId xmlns:a16="http://schemas.microsoft.com/office/drawing/2014/main" id="{7888B859-C40F-47D0-83F2-439B5359117D}"/>
              </a:ext>
            </a:extLst>
          </p:cNvPr>
          <p:cNvSpPr txBox="1">
            <a:spLocks/>
          </p:cNvSpPr>
          <p:nvPr/>
        </p:nvSpPr>
        <p:spPr>
          <a:xfrm>
            <a:off x="838200" y="5772921"/>
            <a:ext cx="10515600" cy="517648"/>
          </a:xfrm>
          <a:prstGeom prst="rect">
            <a:avLst/>
          </a:prstGeom>
          <a:solidFill>
            <a:schemeClr val="bg1">
              <a:lumMod val="95000"/>
            </a:schemeClr>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rgbClr val="000000"/>
                </a:solidFill>
                <a:effectLst/>
                <a:latin typeface="Courier New" panose="02070309020205020404" pitchFamily="49" charset="0"/>
                <a:ea typeface="Times New Roman" panose="02020603050405020304" pitchFamily="18" charset="0"/>
              </a:rPr>
              <a:t>drop function </a:t>
            </a:r>
            <a:r>
              <a:rPr lang="en-US" sz="1400" dirty="0" err="1">
                <a:solidFill>
                  <a:srgbClr val="000000"/>
                </a:solidFill>
                <a:effectLst/>
                <a:latin typeface="Courier New" panose="02070309020205020404" pitchFamily="49" charset="0"/>
                <a:ea typeface="Times New Roman" panose="02020603050405020304" pitchFamily="18" charset="0"/>
              </a:rPr>
              <a:t>nombre_función</a:t>
            </a:r>
            <a:r>
              <a:rPr lang="en-US" sz="1400" dirty="0">
                <a:solidFill>
                  <a:srgbClr val="000000"/>
                </a:solidFill>
                <a:effectLst/>
                <a:latin typeface="Courier New" panose="02070309020205020404" pitchFamily="49" charset="0"/>
                <a:ea typeface="Times New Roman" panose="02020603050405020304" pitchFamily="18" charset="0"/>
              </a:rPr>
              <a:t>;</a:t>
            </a:r>
          </a:p>
        </p:txBody>
      </p:sp>
    </p:spTree>
    <p:extLst>
      <p:ext uri="{BB962C8B-B14F-4D97-AF65-F5344CB8AC3E}">
        <p14:creationId xmlns:p14="http://schemas.microsoft.com/office/powerpoint/2010/main" val="312232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PL/SQL</a:t>
            </a:r>
          </a:p>
        </p:txBody>
      </p:sp>
      <p:sp>
        <p:nvSpPr>
          <p:cNvPr id="7" name="Marcador de contenido 2">
            <a:extLst>
              <a:ext uri="{FF2B5EF4-FFF2-40B4-BE49-F238E27FC236}">
                <a16:creationId xmlns:a16="http://schemas.microsoft.com/office/drawing/2014/main" id="{8E0765AE-B00B-44A3-AA4B-8F00270B0539}"/>
              </a:ext>
            </a:extLst>
          </p:cNvPr>
          <p:cNvSpPr>
            <a:spLocks noGrp="1"/>
          </p:cNvSpPr>
          <p:nvPr>
            <p:ph idx="1"/>
          </p:nvPr>
        </p:nvSpPr>
        <p:spPr>
          <a:xfrm>
            <a:off x="838200" y="1279569"/>
            <a:ext cx="10515600" cy="5481154"/>
          </a:xfrm>
        </p:spPr>
        <p:txBody>
          <a:bodyPr>
            <a:noAutofit/>
          </a:body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PL/SQL proporciona un gran número de funciones muy útiles para ayudar a manipular la información y permite incorporar en sus expresiones casi todas las funciones disponibles en SQL. Se pueden agrupar en categorías: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caracteres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numéricas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fechas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conversión de tipo de datos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manejo de nulos</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misceláneas </a:t>
            </a:r>
          </a:p>
          <a:p>
            <a:pPr lvl="1">
              <a:spcBef>
                <a:spcPts val="600"/>
              </a:spcBef>
            </a:pPr>
            <a:r>
              <a:rPr lang="es-ES" sz="2000" dirty="0">
                <a:latin typeface="Calibri" panose="020F0502020204030204" pitchFamily="34" charset="0"/>
                <a:ea typeface="Calibri" panose="020F0502020204030204" pitchFamily="34" charset="0"/>
                <a:cs typeface="Times New Roman" panose="02020603050405020304" pitchFamily="18" charset="0"/>
              </a:rPr>
              <a:t>error-</a:t>
            </a:r>
            <a:r>
              <a:rPr lang="es-ES" sz="2000" dirty="0" err="1">
                <a:latin typeface="Calibri" panose="020F0502020204030204" pitchFamily="34" charset="0"/>
                <a:ea typeface="Calibri" panose="020F0502020204030204" pitchFamily="34" charset="0"/>
                <a:cs typeface="Times New Roman" panose="02020603050405020304" pitchFamily="18" charset="0"/>
              </a:rPr>
              <a:t>reporting</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Las funciones de agrupación de SQL como por ejemplo AVG, MIN, MAX, COUNT, SUM, STDDEV, y VARIANCE, no están implementadas en PL/SQL, sin embargo se pueden usar en sentencias SQL. Tampoco se pueden usar algunas otras como DECODE, DUMP, y VSIZE.</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A continuación vamos a ver algunas de las más utilizadas.</a:t>
            </a:r>
          </a:p>
          <a:p>
            <a:pPr marL="0" indent="0">
              <a:buNone/>
            </a:pPr>
            <a:endParaRPr lang="es-ES"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635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CARACTERES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561673"/>
            <a:ext cx="10515600" cy="481136"/>
          </a:xfrm>
        </p:spPr>
        <p:txBody>
          <a:bodyPr>
            <a:norm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LENGTH: Devuelve la longitud de un tipo CHAR.</a:t>
            </a: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p:txBody>
      </p:sp>
      <p:sp>
        <p:nvSpPr>
          <p:cNvPr id="4" name="Marcador de contenido 2">
            <a:extLst>
              <a:ext uri="{FF2B5EF4-FFF2-40B4-BE49-F238E27FC236}">
                <a16:creationId xmlns:a16="http://schemas.microsoft.com/office/drawing/2014/main" id="{23E76ECD-2D64-4E7C-96F3-F0B94CCBDF0F}"/>
              </a:ext>
            </a:extLst>
          </p:cNvPr>
          <p:cNvSpPr txBox="1">
            <a:spLocks/>
          </p:cNvSpPr>
          <p:nvPr/>
        </p:nvSpPr>
        <p:spPr>
          <a:xfrm>
            <a:off x="838200" y="2060854"/>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LENGTH('HOLA MUNDO’); -- Devuelve 10</a:t>
            </a:r>
            <a:endParaRPr lang="es-ES" sz="1400" dirty="0">
              <a:latin typeface="Calibri" panose="020F0502020204030204" pitchFamily="34"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4F173C88-8082-4A24-8A0F-26E2646A3410}"/>
              </a:ext>
            </a:extLst>
          </p:cNvPr>
          <p:cNvSpPr txBox="1">
            <a:spLocks/>
          </p:cNvSpPr>
          <p:nvPr/>
        </p:nvSpPr>
        <p:spPr>
          <a:xfrm>
            <a:off x="838200" y="2860312"/>
            <a:ext cx="10640438" cy="2781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INSTR</a:t>
            </a:r>
          </a:p>
          <a:p>
            <a:pPr marL="0" indent="0">
              <a:buFont typeface="Arial" panose="020B0604020202020204" pitchFamily="34" charset="0"/>
              <a:buNone/>
            </a:pPr>
            <a:r>
              <a:rPr lang="es-ES" sz="2400" dirty="0">
                <a:latin typeface="Calibri" panose="020F0502020204030204" pitchFamily="34" charset="0"/>
                <a:ea typeface="Calibri" panose="020F0502020204030204" pitchFamily="34" charset="0"/>
                <a:cs typeface="Times New Roman" panose="02020603050405020304" pitchFamily="18" charset="0"/>
              </a:rPr>
              <a:t>Busca una cadena de caracteres (la que se indica en el segundo parámetro pasado) dentro de otra (la que se indica en el primer parámetro) y devuelve la posición de la ocurrencia de la cadena buscada dentro de la cadena. En el tercer parámetro se indica la posición desde la que se comienza a buscar (opcional) y en el cuarto el número de ocurrencia que se busca (opcional).</a:t>
            </a:r>
          </a:p>
          <a:p>
            <a:pPr marL="0" indent="0">
              <a:buFont typeface="Arial" panose="020B0604020202020204" pitchFamily="34" charset="0"/>
              <a:buNone/>
            </a:pPr>
            <a:r>
              <a:rPr lang="es-ES" sz="2400" dirty="0">
                <a:latin typeface="Calibri" panose="020F0502020204030204" pitchFamily="34" charset="0"/>
                <a:ea typeface="Calibri" panose="020F0502020204030204" pitchFamily="34" charset="0"/>
                <a:cs typeface="Times New Roman" panose="02020603050405020304" pitchFamily="18" charset="0"/>
              </a:rPr>
              <a:t>Su sintaxis es la siguiente: INSTR(&lt;</a:t>
            </a:r>
            <a:r>
              <a:rPr lang="es-ES" sz="2400" dirty="0" err="1">
                <a:latin typeface="Calibri" panose="020F0502020204030204" pitchFamily="34" charset="0"/>
                <a:ea typeface="Calibri" panose="020F0502020204030204" pitchFamily="34" charset="0"/>
                <a:cs typeface="Times New Roman" panose="02020603050405020304" pitchFamily="18" charset="0"/>
              </a:rPr>
              <a:t>char</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search_string</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startpos</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occurrence</a:t>
            </a:r>
            <a:r>
              <a:rPr lang="es-ES" sz="2400" dirty="0">
                <a:latin typeface="Calibri" panose="020F0502020204030204" pitchFamily="34" charset="0"/>
                <a:ea typeface="Calibri" panose="020F0502020204030204" pitchFamily="34" charset="0"/>
                <a:cs typeface="Times New Roman" panose="02020603050405020304" pitchFamily="18" charset="0"/>
              </a:rPr>
              <a:t>&gt; )</a:t>
            </a: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5719794"/>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INSTR('AQUI ES DONDE SE BUSCA', 'BUSCA', 1, 1); -- Devuelve 18</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528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CARACTERES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688133"/>
            <a:ext cx="10515600" cy="1638727"/>
          </a:xfrm>
        </p:spPr>
        <p:txBody>
          <a:bodyPr>
            <a:normAutofit lnSpcReduction="10000"/>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REPLACE: Reemplaza un texto por otro en una cadena de caracteres.</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REPLACE(&lt;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busqueda</a:t>
            </a:r>
            <a:r>
              <a:rPr lang="es-ES" sz="2400" dirty="0">
                <a:latin typeface="Calibri" panose="020F0502020204030204" pitchFamily="34" charset="0"/>
                <a:ea typeface="Calibri" panose="020F0502020204030204" pitchFamily="34" charset="0"/>
                <a:cs typeface="Times New Roman" panose="02020603050405020304" pitchFamily="18" charset="0"/>
              </a:rPr>
              <a:t>&gt;, &lt;reemplazo&gt;)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siguiente ejemplo reemplaza la palabra 'HOLA' por 'VAYA' en la cadena 'HOLA MUNDO'.</a:t>
            </a:r>
          </a:p>
          <a:p>
            <a:pPr>
              <a:buFont typeface="Wingdings" panose="05000000000000000000" pitchFamily="2" charset="2"/>
              <a:buChar char="Ø"/>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3190604"/>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REPLACE ('HOLA MUNDO','HOLA', 'VAYA'); -- devuelve VAYA MUNDO</a:t>
            </a:r>
            <a:endParaRPr lang="es-ES" sz="1400" dirty="0">
              <a:latin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0D950BFA-262D-456C-8273-9D3B8C49D4B3}"/>
              </a:ext>
            </a:extLst>
          </p:cNvPr>
          <p:cNvSpPr txBox="1">
            <a:spLocks/>
          </p:cNvSpPr>
          <p:nvPr/>
        </p:nvSpPr>
        <p:spPr>
          <a:xfrm>
            <a:off x="838200" y="4153719"/>
            <a:ext cx="10515600" cy="12937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SUBSTR: Obtiene una parte de una cadena de caracteres, desde una posición de inicio hasta una determinada longitud.</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SUBSTR(&lt;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a:t>
            </a:r>
            <a:r>
              <a:rPr lang="es-ES" sz="2400" dirty="0" err="1">
                <a:latin typeface="Calibri" panose="020F0502020204030204" pitchFamily="34" charset="0"/>
                <a:ea typeface="Calibri" panose="020F0502020204030204" pitchFamily="34" charset="0"/>
                <a:cs typeface="Times New Roman" panose="02020603050405020304" pitchFamily="18" charset="0"/>
              </a:rPr>
              <a:t>posicion_ini</a:t>
            </a:r>
            <a:r>
              <a:rPr lang="es-ES" sz="2400" dirty="0">
                <a:latin typeface="Calibri" panose="020F0502020204030204" pitchFamily="34" charset="0"/>
                <a:ea typeface="Calibri" panose="020F0502020204030204" pitchFamily="34" charset="0"/>
                <a:cs typeface="Times New Roman" panose="02020603050405020304" pitchFamily="18" charset="0"/>
              </a:rPr>
              <a:t>&gt;, &lt;longitud&gt; )</a:t>
            </a:r>
          </a:p>
          <a:p>
            <a:pPr marL="0" indent="0">
              <a:buNone/>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8" name="Marcador de contenido 2">
            <a:extLst>
              <a:ext uri="{FF2B5EF4-FFF2-40B4-BE49-F238E27FC236}">
                <a16:creationId xmlns:a16="http://schemas.microsoft.com/office/drawing/2014/main" id="{6F7B4B6C-2CCA-41D7-B8D8-71757216CF03}"/>
              </a:ext>
            </a:extLst>
          </p:cNvPr>
          <p:cNvSpPr txBox="1">
            <a:spLocks/>
          </p:cNvSpPr>
          <p:nvPr/>
        </p:nvSpPr>
        <p:spPr>
          <a:xfrm>
            <a:off x="838200" y="5432455"/>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SUBSTR('HOLA MUNDO', 6, 5); -- Devuelve MUNDO</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973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CARACTERES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367114"/>
            <a:ext cx="10515600" cy="481137"/>
          </a:xfrm>
        </p:spPr>
        <p:txBody>
          <a:bodyPr>
            <a:norm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UPPER: Convierte una cadena alfanumérica a mayúsculas.</a:t>
            </a:r>
          </a:p>
          <a:p>
            <a:pPr>
              <a:buFont typeface="Wingdings" panose="05000000000000000000" pitchFamily="2" charset="2"/>
              <a:buChar char="Ø"/>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1741176"/>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UPPER('hola mundo'); -- Devuelve HOLA MUNDO</a:t>
            </a:r>
            <a:endParaRPr lang="es-ES" sz="1400" dirty="0">
              <a:latin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0D950BFA-262D-456C-8273-9D3B8C49D4B3}"/>
              </a:ext>
            </a:extLst>
          </p:cNvPr>
          <p:cNvSpPr txBox="1">
            <a:spLocks/>
          </p:cNvSpPr>
          <p:nvPr/>
        </p:nvSpPr>
        <p:spPr>
          <a:xfrm>
            <a:off x="838200" y="2417744"/>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LOWER: Convierte una cadena alfanumérica a minúsculas.</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8" name="Marcador de contenido 2">
            <a:extLst>
              <a:ext uri="{FF2B5EF4-FFF2-40B4-BE49-F238E27FC236}">
                <a16:creationId xmlns:a16="http://schemas.microsoft.com/office/drawing/2014/main" id="{6F7B4B6C-2CCA-41D7-B8D8-71757216CF03}"/>
              </a:ext>
            </a:extLst>
          </p:cNvPr>
          <p:cNvSpPr txBox="1">
            <a:spLocks/>
          </p:cNvSpPr>
          <p:nvPr/>
        </p:nvSpPr>
        <p:spPr>
          <a:xfrm>
            <a:off x="838200" y="2830717"/>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LOWER('HOLA MUNDO'); -- Devuelve hola mundo</a:t>
            </a:r>
            <a:endParaRPr lang="es-ES" sz="1400" dirty="0">
              <a:latin typeface="Calibri" panose="020F050202020403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CDBCC677-9C1D-42A4-8B40-62603AB3C20C}"/>
              </a:ext>
            </a:extLst>
          </p:cNvPr>
          <p:cNvSpPr txBox="1">
            <a:spLocks/>
          </p:cNvSpPr>
          <p:nvPr/>
        </p:nvSpPr>
        <p:spPr>
          <a:xfrm>
            <a:off x="838200" y="3484258"/>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RTRIM: Elimina los espacios en blanco a la derecha de una cadena de caracteres.</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10" name="Marcador de contenido 2">
            <a:extLst>
              <a:ext uri="{FF2B5EF4-FFF2-40B4-BE49-F238E27FC236}">
                <a16:creationId xmlns:a16="http://schemas.microsoft.com/office/drawing/2014/main" id="{23A3E886-3F24-49B3-8116-B5122B092159}"/>
              </a:ext>
            </a:extLst>
          </p:cNvPr>
          <p:cNvSpPr txBox="1">
            <a:spLocks/>
          </p:cNvSpPr>
          <p:nvPr/>
        </p:nvSpPr>
        <p:spPr>
          <a:xfrm>
            <a:off x="838200" y="3897231"/>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RTRIM ('Hola Mundo ');</a:t>
            </a:r>
            <a:endParaRPr lang="es-ES" sz="1400" dirty="0">
              <a:latin typeface="Calibri" panose="020F0502020204030204" pitchFamily="34" charset="0"/>
              <a:cs typeface="Times New Roman" panose="02020603050405020304" pitchFamily="18" charset="0"/>
            </a:endParaRPr>
          </a:p>
        </p:txBody>
      </p:sp>
      <p:sp>
        <p:nvSpPr>
          <p:cNvPr id="11" name="Marcador de contenido 2">
            <a:extLst>
              <a:ext uri="{FF2B5EF4-FFF2-40B4-BE49-F238E27FC236}">
                <a16:creationId xmlns:a16="http://schemas.microsoft.com/office/drawing/2014/main" id="{0A4A3B49-7B25-43EA-9495-B7B412C45014}"/>
              </a:ext>
            </a:extLst>
          </p:cNvPr>
          <p:cNvSpPr txBox="1">
            <a:spLocks/>
          </p:cNvSpPr>
          <p:nvPr/>
        </p:nvSpPr>
        <p:spPr>
          <a:xfrm>
            <a:off x="838200" y="4625048"/>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LTRIM: Elimina los espacios en blanco a la izquierda de una cadena de caracteres.</a:t>
            </a:r>
          </a:p>
          <a:p>
            <a:pPr>
              <a:buFont typeface="Wingdings" panose="05000000000000000000" pitchFamily="2" charset="2"/>
              <a:buChar char="Ø"/>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12" name="Marcador de contenido 2">
            <a:extLst>
              <a:ext uri="{FF2B5EF4-FFF2-40B4-BE49-F238E27FC236}">
                <a16:creationId xmlns:a16="http://schemas.microsoft.com/office/drawing/2014/main" id="{612B1045-DD15-4F48-86F1-7369375D4D76}"/>
              </a:ext>
            </a:extLst>
          </p:cNvPr>
          <p:cNvSpPr txBox="1">
            <a:spLocks/>
          </p:cNvSpPr>
          <p:nvPr/>
        </p:nvSpPr>
        <p:spPr>
          <a:xfrm>
            <a:off x="838200" y="5038021"/>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LTRIM (' Hola Mundo');</a:t>
            </a:r>
            <a:endParaRPr lang="es-ES" sz="1400" dirty="0">
              <a:latin typeface="Calibri" panose="020F0502020204030204" pitchFamily="34" charset="0"/>
              <a:cs typeface="Times New Roman" panose="02020603050405020304" pitchFamily="18" charset="0"/>
            </a:endParaRPr>
          </a:p>
        </p:txBody>
      </p:sp>
      <p:sp>
        <p:nvSpPr>
          <p:cNvPr id="13" name="Marcador de contenido 2">
            <a:extLst>
              <a:ext uri="{FF2B5EF4-FFF2-40B4-BE49-F238E27FC236}">
                <a16:creationId xmlns:a16="http://schemas.microsoft.com/office/drawing/2014/main" id="{3248A75F-0793-4DCB-A193-971D753E3561}"/>
              </a:ext>
            </a:extLst>
          </p:cNvPr>
          <p:cNvSpPr txBox="1">
            <a:spLocks/>
          </p:cNvSpPr>
          <p:nvPr/>
        </p:nvSpPr>
        <p:spPr>
          <a:xfrm>
            <a:off x="838199" y="5799727"/>
            <a:ext cx="10689077" cy="4811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TRIM: Elimina los espacios en blanco a la izquierda y derecha de una cadena de caracteres.</a:t>
            </a:r>
          </a:p>
          <a:p>
            <a:pPr marL="0" indent="0">
              <a:buNone/>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4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14" name="Marcador de contenido 2">
            <a:extLst>
              <a:ext uri="{FF2B5EF4-FFF2-40B4-BE49-F238E27FC236}">
                <a16:creationId xmlns:a16="http://schemas.microsoft.com/office/drawing/2014/main" id="{E4A9EB6D-77E8-4741-B979-09872CD18654}"/>
              </a:ext>
            </a:extLst>
          </p:cNvPr>
          <p:cNvSpPr txBox="1">
            <a:spLocks/>
          </p:cNvSpPr>
          <p:nvPr/>
        </p:nvSpPr>
        <p:spPr>
          <a:xfrm>
            <a:off x="838200" y="6212700"/>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TRIM (' Hola Mundo ');</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287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NUMERICAS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688132"/>
            <a:ext cx="10515600" cy="899428"/>
          </a:xfrm>
        </p:spPr>
        <p:txBody>
          <a:bodyPr>
            <a:norm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MOD: Devuelve el resto de la división entera entre dos números.</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MOD(&lt;dividendo&gt;, &lt;divisor&gt; )</a:t>
            </a:r>
          </a:p>
          <a:p>
            <a:pPr marL="0" indent="0">
              <a:buNone/>
            </a:pPr>
            <a:endParaRPr lang="es-ES" sz="2400" dirty="0">
              <a:latin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2670484"/>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MOD(20,15); -- Devuelve el modulo de dividir 20/15</a:t>
            </a:r>
            <a:endParaRPr lang="es-ES" sz="1400" dirty="0">
              <a:latin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0D950BFA-262D-456C-8273-9D3B8C49D4B3}"/>
              </a:ext>
            </a:extLst>
          </p:cNvPr>
          <p:cNvSpPr txBox="1">
            <a:spLocks/>
          </p:cNvSpPr>
          <p:nvPr/>
        </p:nvSpPr>
        <p:spPr>
          <a:xfrm>
            <a:off x="838200" y="3682343"/>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TRUNC: Trunca un número y devuelve la parte entera.</a:t>
            </a: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8" name="Marcador de contenido 2">
            <a:extLst>
              <a:ext uri="{FF2B5EF4-FFF2-40B4-BE49-F238E27FC236}">
                <a16:creationId xmlns:a16="http://schemas.microsoft.com/office/drawing/2014/main" id="{6F7B4B6C-2CCA-41D7-B8D8-71757216CF03}"/>
              </a:ext>
            </a:extLst>
          </p:cNvPr>
          <p:cNvSpPr txBox="1">
            <a:spLocks/>
          </p:cNvSpPr>
          <p:nvPr/>
        </p:nvSpPr>
        <p:spPr>
          <a:xfrm>
            <a:off x="838200" y="4095316"/>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TRUNC(9.99); -- Devuelve 9</a:t>
            </a:r>
            <a:endParaRPr lang="es-ES" sz="1400" dirty="0">
              <a:latin typeface="Calibri" panose="020F0502020204030204" pitchFamily="34" charset="0"/>
              <a:cs typeface="Times New Roman" panose="02020603050405020304" pitchFamily="18" charset="0"/>
            </a:endParaRPr>
          </a:p>
        </p:txBody>
      </p:sp>
      <p:sp>
        <p:nvSpPr>
          <p:cNvPr id="15" name="Marcador de contenido 2">
            <a:extLst>
              <a:ext uri="{FF2B5EF4-FFF2-40B4-BE49-F238E27FC236}">
                <a16:creationId xmlns:a16="http://schemas.microsoft.com/office/drawing/2014/main" id="{32D70F11-52A0-4CC9-8E5F-1BA951806D4A}"/>
              </a:ext>
            </a:extLst>
          </p:cNvPr>
          <p:cNvSpPr txBox="1">
            <a:spLocks/>
          </p:cNvSpPr>
          <p:nvPr/>
        </p:nvSpPr>
        <p:spPr>
          <a:xfrm>
            <a:off x="838200" y="5095373"/>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ROUND: Devuelve el entero más próximo.</a:t>
            </a:r>
          </a:p>
          <a:p>
            <a:pPr marL="0" indent="0">
              <a:buFont typeface="Arial" panose="020B0604020202020204" pitchFamily="34" charset="0"/>
              <a:buNone/>
            </a:pPr>
            <a:endParaRPr lang="es-ES" sz="2400" dirty="0">
              <a:latin typeface="Calibri" panose="020F0502020204030204" pitchFamily="34" charset="0"/>
              <a:cs typeface="Times New Roman" panose="02020603050405020304" pitchFamily="18" charset="0"/>
            </a:endParaRPr>
          </a:p>
        </p:txBody>
      </p:sp>
      <p:sp>
        <p:nvSpPr>
          <p:cNvPr id="16" name="Marcador de contenido 2">
            <a:extLst>
              <a:ext uri="{FF2B5EF4-FFF2-40B4-BE49-F238E27FC236}">
                <a16:creationId xmlns:a16="http://schemas.microsoft.com/office/drawing/2014/main" id="{76D24E3D-B506-42AC-966D-C56829901240}"/>
              </a:ext>
            </a:extLst>
          </p:cNvPr>
          <p:cNvSpPr txBox="1">
            <a:spLocks/>
          </p:cNvSpPr>
          <p:nvPr/>
        </p:nvSpPr>
        <p:spPr>
          <a:xfrm>
            <a:off x="838200" y="5508346"/>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ROUND(9.99); -- Devuelve 10</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49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FECHAS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688132"/>
            <a:ext cx="10515600" cy="569379"/>
          </a:xfrm>
        </p:spPr>
        <p:txBody>
          <a:bodyPr>
            <a:norm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SYSDATE: Devuelve la fecha del sistema.</a:t>
            </a:r>
          </a:p>
          <a:p>
            <a:pPr marL="0" indent="0">
              <a:buNone/>
            </a:pPr>
            <a:endParaRPr lang="es-ES" sz="2400" dirty="0">
              <a:latin typeface="Calibri" panose="020F0502020204030204" pitchFamily="34" charset="0"/>
              <a:cs typeface="Times New Roman" panose="02020603050405020304" pitchFamily="18" charset="0"/>
            </a:endParaRPr>
          </a:p>
          <a:p>
            <a:pPr marL="0" indent="0">
              <a:buNone/>
            </a:pPr>
            <a:endParaRPr lang="es-ES" sz="2400" dirty="0">
              <a:latin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2125733"/>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SYSDATE;</a:t>
            </a:r>
            <a:endParaRPr lang="es-ES" sz="1400" dirty="0">
              <a:latin typeface="Calibri" panose="020F0502020204030204" pitchFamily="34" charset="0"/>
              <a:cs typeface="Times New Roman" panose="02020603050405020304" pitchFamily="18" charset="0"/>
            </a:endParaRPr>
          </a:p>
        </p:txBody>
      </p:sp>
      <p:sp>
        <p:nvSpPr>
          <p:cNvPr id="7" name="Marcador de contenido 2">
            <a:extLst>
              <a:ext uri="{FF2B5EF4-FFF2-40B4-BE49-F238E27FC236}">
                <a16:creationId xmlns:a16="http://schemas.microsoft.com/office/drawing/2014/main" id="{0D950BFA-262D-456C-8273-9D3B8C49D4B3}"/>
              </a:ext>
            </a:extLst>
          </p:cNvPr>
          <p:cNvSpPr txBox="1">
            <a:spLocks/>
          </p:cNvSpPr>
          <p:nvPr/>
        </p:nvSpPr>
        <p:spPr>
          <a:xfrm>
            <a:off x="838200" y="2777672"/>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TRUNC: Trunca una fecha, elimina las horas, minutos y segundos de la misma. </a:t>
            </a:r>
            <a:endParaRPr lang="es-ES" sz="2400" dirty="0">
              <a:latin typeface="Calibri" panose="020F0502020204030204" pitchFamily="34" charset="0"/>
              <a:cs typeface="Times New Roman" panose="02020603050405020304" pitchFamily="18" charset="0"/>
            </a:endParaRPr>
          </a:p>
        </p:txBody>
      </p:sp>
      <p:sp>
        <p:nvSpPr>
          <p:cNvPr id="8" name="Marcador de contenido 2">
            <a:extLst>
              <a:ext uri="{FF2B5EF4-FFF2-40B4-BE49-F238E27FC236}">
                <a16:creationId xmlns:a16="http://schemas.microsoft.com/office/drawing/2014/main" id="{6F7B4B6C-2CCA-41D7-B8D8-71757216CF03}"/>
              </a:ext>
            </a:extLst>
          </p:cNvPr>
          <p:cNvSpPr txBox="1">
            <a:spLocks/>
          </p:cNvSpPr>
          <p:nvPr/>
        </p:nvSpPr>
        <p:spPr>
          <a:xfrm>
            <a:off x="838200" y="3190645"/>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TRUNC(SYSDATE);</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39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080AF-C452-4AB7-BE8D-7E6A3917867D}"/>
              </a:ext>
            </a:extLst>
          </p:cNvPr>
          <p:cNvSpPr>
            <a:spLocks noGrp="1"/>
          </p:cNvSpPr>
          <p:nvPr>
            <p:ph type="title"/>
          </p:nvPr>
        </p:nvSpPr>
        <p:spPr/>
        <p:txBody>
          <a:bodyPr/>
          <a:lstStyle/>
          <a:p>
            <a:r>
              <a:rPr lang="es-ES" dirty="0"/>
              <a:t>FUNCIONES PREDEFINIDAS CONVERSION TIPO DATOS</a:t>
            </a:r>
          </a:p>
        </p:txBody>
      </p:sp>
      <p:sp>
        <p:nvSpPr>
          <p:cNvPr id="3" name="Marcador de contenido 2">
            <a:extLst>
              <a:ext uri="{FF2B5EF4-FFF2-40B4-BE49-F238E27FC236}">
                <a16:creationId xmlns:a16="http://schemas.microsoft.com/office/drawing/2014/main" id="{FD08C7A5-9DDE-4F92-B9B6-B2054C0AD9CC}"/>
              </a:ext>
            </a:extLst>
          </p:cNvPr>
          <p:cNvSpPr>
            <a:spLocks noGrp="1"/>
          </p:cNvSpPr>
          <p:nvPr>
            <p:ph idx="1"/>
          </p:nvPr>
        </p:nvSpPr>
        <p:spPr>
          <a:xfrm>
            <a:off x="838200" y="1688132"/>
            <a:ext cx="10515600" cy="2942234"/>
          </a:xfrm>
        </p:spPr>
        <p:txBody>
          <a:bodyPr>
            <a:noAutofit/>
          </a:bodyPr>
          <a:lstStyle/>
          <a:p>
            <a:pPr>
              <a:buFont typeface="Wingdings" panose="05000000000000000000" pitchFamily="2" charset="2"/>
              <a:buChar char="Ø"/>
            </a:pPr>
            <a:r>
              <a:rPr lang="es-ES" sz="2400" dirty="0">
                <a:latin typeface="Calibri" panose="020F0502020204030204" pitchFamily="34" charset="0"/>
                <a:ea typeface="Calibri" panose="020F0502020204030204" pitchFamily="34" charset="0"/>
                <a:cs typeface="Times New Roman" panose="02020603050405020304" pitchFamily="18" charset="0"/>
              </a:rPr>
              <a:t>TO_DATE: Convierte una expresión al tipo fecha. </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TO_DATE(&lt;</a:t>
            </a:r>
            <a:r>
              <a:rPr lang="es-ES" sz="2400" dirty="0" err="1">
                <a:latin typeface="Calibri" panose="020F0502020204030204" pitchFamily="34" charset="0"/>
                <a:ea typeface="Calibri" panose="020F0502020204030204" pitchFamily="34" charset="0"/>
                <a:cs typeface="Times New Roman" panose="02020603050405020304" pitchFamily="18" charset="0"/>
              </a:rPr>
              <a:t>expresion</a:t>
            </a:r>
            <a:r>
              <a:rPr lang="es-ES" sz="2400" dirty="0">
                <a:latin typeface="Calibri" panose="020F0502020204030204" pitchFamily="34" charset="0"/>
                <a:ea typeface="Calibri" panose="020F0502020204030204" pitchFamily="34" charset="0"/>
                <a:cs typeface="Times New Roman" panose="02020603050405020304" pitchFamily="18" charset="0"/>
              </a:rPr>
              <a:t>&gt;, [&lt;formato&gt;])</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parámetro opcional formato indica el formato de entrada de la expresión no el de salida.</a:t>
            </a:r>
          </a:p>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En este ejemplo se convierte la cadena de caracteres '01/12/2006' a una fecha (tipo DATE). El formato indica que la fecha está escrita como día­/mes/­año, de forma que la fecha sea el uno de diciembre y no el doce de enero.</a:t>
            </a:r>
          </a:p>
        </p:txBody>
      </p:sp>
      <p:sp>
        <p:nvSpPr>
          <p:cNvPr id="6" name="Marcador de contenido 2">
            <a:extLst>
              <a:ext uri="{FF2B5EF4-FFF2-40B4-BE49-F238E27FC236}">
                <a16:creationId xmlns:a16="http://schemas.microsoft.com/office/drawing/2014/main" id="{F4F5FE24-C4A7-40BA-BFE6-DF360ED41B02}"/>
              </a:ext>
            </a:extLst>
          </p:cNvPr>
          <p:cNvSpPr txBox="1">
            <a:spLocks/>
          </p:cNvSpPr>
          <p:nvPr/>
        </p:nvSpPr>
        <p:spPr>
          <a:xfrm>
            <a:off x="838200" y="4438438"/>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TO_DATE('01/12/2006', 'DD/MM/YYYY');</a:t>
            </a:r>
            <a:endParaRPr lang="es-ES" sz="1400" dirty="0">
              <a:latin typeface="Calibri" panose="020F050202020403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577E15F0-728E-4D53-AFAD-978F4D5101CB}"/>
              </a:ext>
            </a:extLst>
          </p:cNvPr>
          <p:cNvSpPr txBox="1">
            <a:spLocks/>
          </p:cNvSpPr>
          <p:nvPr/>
        </p:nvSpPr>
        <p:spPr>
          <a:xfrm>
            <a:off x="838200" y="5169868"/>
            <a:ext cx="10515600" cy="48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400" dirty="0">
                <a:latin typeface="Calibri" panose="020F0502020204030204" pitchFamily="34" charset="0"/>
                <a:ea typeface="Calibri" panose="020F0502020204030204" pitchFamily="34" charset="0"/>
                <a:cs typeface="Times New Roman" panose="02020603050405020304" pitchFamily="18" charset="0"/>
              </a:rPr>
              <a:t>El siguiente ejemplo muestra la conversión con formato de día y hora.</a:t>
            </a:r>
            <a:endParaRPr lang="es-ES" sz="2400" dirty="0">
              <a:latin typeface="Calibri" panose="020F0502020204030204" pitchFamily="34" charset="0"/>
              <a:cs typeface="Times New Roman" panose="02020603050405020304" pitchFamily="18" charset="0"/>
            </a:endParaRPr>
          </a:p>
        </p:txBody>
      </p:sp>
      <p:sp>
        <p:nvSpPr>
          <p:cNvPr id="10" name="Marcador de contenido 2">
            <a:extLst>
              <a:ext uri="{FF2B5EF4-FFF2-40B4-BE49-F238E27FC236}">
                <a16:creationId xmlns:a16="http://schemas.microsoft.com/office/drawing/2014/main" id="{0D429B3A-766E-4842-8CAE-773A8DA4E21A}"/>
              </a:ext>
            </a:extLst>
          </p:cNvPr>
          <p:cNvSpPr txBox="1">
            <a:spLocks/>
          </p:cNvSpPr>
          <p:nvPr/>
        </p:nvSpPr>
        <p:spPr>
          <a:xfrm>
            <a:off x="838200" y="5582841"/>
            <a:ext cx="10515600" cy="481136"/>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1400" dirty="0">
                <a:solidFill>
                  <a:srgbClr val="000000"/>
                </a:solidFill>
                <a:effectLst/>
                <a:latin typeface="Courier New" panose="02070309020205020404" pitchFamily="49" charset="0"/>
                <a:ea typeface="Times New Roman" panose="02020603050405020304" pitchFamily="18" charset="0"/>
              </a:rPr>
              <a:t>resultado := TO_DATE('31/12/2006 23:59:59', 'DD/MM/YYYY HH24:MI:SS');</a:t>
            </a:r>
            <a:endParaRPr lang="es-ES" sz="1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81446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2786</Words>
  <Application>Microsoft Office PowerPoint</Application>
  <PresentationFormat>Panorámica</PresentationFormat>
  <Paragraphs>264</Paragraphs>
  <Slides>27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Calibri Light</vt:lpstr>
      <vt:lpstr>Courier New</vt:lpstr>
      <vt:lpstr>Symbol</vt:lpstr>
      <vt:lpstr>Wingdings</vt:lpstr>
      <vt:lpstr>Tema de Office</vt:lpstr>
      <vt:lpstr>Procedimientos y Funciones PL/SQL</vt:lpstr>
      <vt:lpstr>INTRODUCCION</vt:lpstr>
      <vt:lpstr>FUNCIONES PREDEFINIDAS PL/SQL</vt:lpstr>
      <vt:lpstr>FUNCIONES PREDEFINIDAS CARACTERES</vt:lpstr>
      <vt:lpstr>FUNCIONES PREDEFINIDAS CARACTERES</vt:lpstr>
      <vt:lpstr>FUNCIONES PREDEFINIDAS CARACTERES</vt:lpstr>
      <vt:lpstr>FUNCIONES PREDEFINIDAS NUMERICAS</vt:lpstr>
      <vt:lpstr>FUNCIONES PREDEFINIDAS FECHAS</vt:lpstr>
      <vt:lpstr>FUNCIONES PREDEFINIDAS CONVERSION TIPO DATOS</vt:lpstr>
      <vt:lpstr>FUNCIONES PREDEFINIDAS CONVERSION TIPO DATOS</vt:lpstr>
      <vt:lpstr>FUNCIONES PREDEFINIDAS MANEJO DE NULOS</vt:lpstr>
      <vt:lpstr>FUNCIONES PREDEFINIDAS MISCELANEAS</vt:lpstr>
      <vt:lpstr>FUNCIONES PREDEFINIDAS</vt:lpstr>
      <vt:lpstr>PROCEDIMIENTOS Y FUNCIONES DEFINIDOS POR EL DESARROLLADOR</vt:lpstr>
      <vt:lpstr>DECLARACION DE PROCEDIMIENTOS</vt:lpstr>
      <vt:lpstr>DECLARACION DE PROCEDIMIENTOS</vt:lpstr>
      <vt:lpstr>PARAMETROS DE LOS PROCEDIMIENTOS</vt:lpstr>
      <vt:lpstr>PROCEDIMIENTOS DENTRO DE UN BLOQUE ANONIMO</vt:lpstr>
      <vt:lpstr>PROCEDIMIENTOS ALMACENADOS</vt:lpstr>
      <vt:lpstr>PROCEDIMIENTOS ALMACENADOS</vt:lpstr>
      <vt:lpstr>PROCEDIMIENTOS ALMACENADOS</vt:lpstr>
      <vt:lpstr>METODOS DE PASO DE PARAMETROS</vt:lpstr>
      <vt:lpstr>DECLARACION DE FUNCIONES</vt:lpstr>
      <vt:lpstr>FUNCIONES ALMACENADAS</vt:lpstr>
      <vt:lpstr>LLAMADAS A FUNCIONES</vt:lpstr>
      <vt:lpstr>PROCEDIMIENTOS Y FUNCIONES</vt:lpstr>
      <vt:lpstr>PROCEDIMIENTOS Y FUNCIONES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ACCESO A MySQL DESDE PHP</dc:title>
  <dc:creator>Antonio Miguel López Albares</dc:creator>
  <cp:lastModifiedBy>Antonio Miguel López Albares</cp:lastModifiedBy>
  <cp:revision>102</cp:revision>
  <dcterms:created xsi:type="dcterms:W3CDTF">2021-01-20T19:49:29Z</dcterms:created>
  <dcterms:modified xsi:type="dcterms:W3CDTF">2021-02-09T09:57:48Z</dcterms:modified>
</cp:coreProperties>
</file>