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7" r:id="rId2"/>
    <p:sldId id="443" r:id="rId3"/>
    <p:sldId id="539" r:id="rId4"/>
    <p:sldId id="333" r:id="rId5"/>
    <p:sldId id="521" r:id="rId6"/>
    <p:sldId id="334" r:id="rId7"/>
    <p:sldId id="335" r:id="rId8"/>
    <p:sldId id="336" r:id="rId9"/>
    <p:sldId id="298" r:id="rId10"/>
    <p:sldId id="300" r:id="rId11"/>
    <p:sldId id="477" r:id="rId12"/>
    <p:sldId id="478" r:id="rId13"/>
    <p:sldId id="479" r:id="rId14"/>
    <p:sldId id="497" r:id="rId15"/>
    <p:sldId id="437" r:id="rId16"/>
    <p:sldId id="511" r:id="rId17"/>
    <p:sldId id="297" r:id="rId18"/>
    <p:sldId id="491" r:id="rId19"/>
    <p:sldId id="456" r:id="rId20"/>
    <p:sldId id="459" r:id="rId21"/>
    <p:sldId id="460" r:id="rId22"/>
    <p:sldId id="461" r:id="rId23"/>
    <p:sldId id="493" r:id="rId24"/>
    <p:sldId id="498" r:id="rId25"/>
    <p:sldId id="449" r:id="rId26"/>
    <p:sldId id="462" r:id="rId27"/>
    <p:sldId id="494" r:id="rId28"/>
    <p:sldId id="455" r:id="rId29"/>
    <p:sldId id="522" r:id="rId30"/>
    <p:sldId id="527" r:id="rId31"/>
    <p:sldId id="528" r:id="rId32"/>
    <p:sldId id="523" r:id="rId33"/>
    <p:sldId id="524" r:id="rId34"/>
    <p:sldId id="525" r:id="rId35"/>
    <p:sldId id="526" r:id="rId36"/>
    <p:sldId id="438" r:id="rId37"/>
    <p:sldId id="529" r:id="rId38"/>
    <p:sldId id="530" r:id="rId39"/>
    <p:sldId id="531" r:id="rId40"/>
    <p:sldId id="532" r:id="rId41"/>
    <p:sldId id="533" r:id="rId42"/>
    <p:sldId id="534" r:id="rId43"/>
    <p:sldId id="535" r:id="rId44"/>
    <p:sldId id="536" r:id="rId45"/>
    <p:sldId id="537" r:id="rId46"/>
    <p:sldId id="439" r:id="rId47"/>
    <p:sldId id="538" r:id="rId48"/>
    <p:sldId id="500" r:id="rId49"/>
    <p:sldId id="501" r:id="rId50"/>
    <p:sldId id="295" r:id="rId51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31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8F3FE-2CCB-4BE6-AD96-BBBFCE6F7621}" type="datetimeFigureOut">
              <a:rPr lang="es-DO" smtClean="0"/>
              <a:pPr/>
              <a:t>16/10/2020</a:t>
            </a:fld>
            <a:endParaRPr lang="es-D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518E-75D5-4464-BDD9-D3A18FA0A680}" type="slidenum">
              <a:rPr lang="es-DO" smtClean="0"/>
              <a:pPr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1055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D61BB-ED65-42C8-87D6-F58DCE1A3471}" type="datetimeFigureOut">
              <a:rPr lang="es-DO" smtClean="0"/>
              <a:pPr/>
              <a:t>16/10/2020</a:t>
            </a:fld>
            <a:endParaRPr lang="es-D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68641-FD0D-4889-A904-965EF49D3959}" type="slidenum">
              <a:rPr lang="es-DO" smtClean="0"/>
              <a:pPr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557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D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68641-FD0D-4889-A904-965EF49D3959}" type="slidenum">
              <a:rPr lang="es-DO" smtClean="0"/>
              <a:pPr/>
              <a:t>12</a:t>
            </a:fld>
            <a:endParaRPr lang="es-D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Encapsulamiento</a:t>
            </a:r>
            <a:endParaRPr lang="es-MX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397-F23A-449C-9CF1-5E21339D896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78AC4-ADBD-4EB3-A12F-CE0E0BA0005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7DD50-93EC-4271-BCDE-D48C4B0B06B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Encapsulamiento</a:t>
            </a:r>
            <a:endParaRPr lang="es-MX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804A-5168-431C-816B-A621C158025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91808-E4A8-496B-94E2-AB283724E12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24EC-978D-4FA6-BA85-3961F35A8D8E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FA462-3CF0-4D0C-B3BA-97410A2FC412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‹Nº›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Encapsulamiento</a:t>
            </a:r>
            <a:endParaRPr lang="es-MX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603F-DF3B-44A3-82BF-478C3C8D386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AD74A-4D2D-4B98-96D7-18C7B3117F1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D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C0E2F-21C0-48E5-8231-FF1BFC7B30B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modificar el estilo de texto del patrón</a:t>
            </a:r>
          </a:p>
          <a:p>
            <a:pPr lvl="1"/>
            <a:r>
              <a:rPr lang="es-MX" smtClean="0"/>
              <a:t>Segundo nivel</a:t>
            </a:r>
          </a:p>
          <a:p>
            <a:pPr lvl="2"/>
            <a:r>
              <a:rPr lang="es-MX" smtClean="0"/>
              <a:t>Tercer nivel</a:t>
            </a:r>
          </a:p>
          <a:p>
            <a:pPr lvl="3"/>
            <a:r>
              <a:rPr lang="es-MX" smtClean="0"/>
              <a:t>Cuarto nivel</a:t>
            </a:r>
          </a:p>
          <a:p>
            <a:pPr lvl="4"/>
            <a:r>
              <a:rPr 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7F9558A-2D03-489E-8967-6B3AD5798EE1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6tcf2h8w.aspx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s-es/library/66x5fx1b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6x16t2tx.aspx" TargetMode="External"/><Relationship Id="rId2" Type="http://schemas.openxmlformats.org/officeDocument/2006/relationships/hyperlink" Target="http://msdn.microsoft.com/en-us/library/x9fsa0sw.aspx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sdn.microsoft.com/en-us/library/ms173145.asp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73104.aspx" TargetMode="External"/><Relationship Id="rId2" Type="http://schemas.openxmlformats.org/officeDocument/2006/relationships/hyperlink" Target="http://msdn.microsoft.com/en-us/library/ms173109.aspx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sdn.microsoft.com/en-us/library/aa287558(v=vs.71)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pPr eaLnBrk="1" hangingPunct="1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C#: Implementación de clases, Encapsulamiento</a:t>
            </a:r>
            <a:endParaRPr lang="es-DO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03397-F23A-449C-9CF1-5E21339D8965}" type="slidenum">
              <a:rPr lang="es-MX" smtClean="0"/>
              <a:pPr>
                <a:defRPr/>
              </a:pPr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196752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2000" b="1" dirty="0" smtClean="0"/>
              <a:t>  </a:t>
            </a:r>
            <a:r>
              <a:rPr lang="es-ES" sz="2000" b="1" dirty="0" smtClean="0"/>
              <a:t> Estructura general de una clase simple</a:t>
            </a:r>
          </a:p>
          <a:p>
            <a:pPr lvl="1">
              <a:buFont typeface="Arial" pitchFamily="34" charset="0"/>
              <a:buChar char="•"/>
            </a:pPr>
            <a:endParaRPr lang="es-ES" sz="2000" b="1" dirty="0" smtClean="0"/>
          </a:p>
          <a:p>
            <a:pPr lvl="1">
              <a:buFont typeface="Arial" pitchFamily="34" charset="0"/>
              <a:buChar char="•"/>
            </a:pPr>
            <a:r>
              <a:rPr lang="es-ES" sz="2000" b="1" dirty="0" smtClean="0"/>
              <a:t> Modificadores</a:t>
            </a:r>
          </a:p>
          <a:p>
            <a:pPr lvl="2">
              <a:buFont typeface="Arial" pitchFamily="34" charset="0"/>
              <a:buChar char="•"/>
            </a:pPr>
            <a:r>
              <a:rPr lang="es-ES" sz="2000" dirty="0" smtClean="0"/>
              <a:t>  Controlan el acceso a la clase y determinan la visibilidad  que tendrán sus clientes ( los que usan la clase ) de sus miembros:</a:t>
            </a:r>
          </a:p>
          <a:p>
            <a:pPr lvl="2">
              <a:buFont typeface="Arial" pitchFamily="34" charset="0"/>
              <a:buChar char="•"/>
            </a:pPr>
            <a:endParaRPr lang="es-ES" sz="2000" dirty="0" smtClean="0"/>
          </a:p>
          <a:p>
            <a:pPr lvl="2">
              <a:buFont typeface="Arial" pitchFamily="34" charset="0"/>
              <a:buChar char="•"/>
            </a:pPr>
            <a:endParaRPr lang="es-ES" sz="2000" dirty="0" smtClean="0"/>
          </a:p>
          <a:p>
            <a:pPr lvl="2">
              <a:buFont typeface="Arial" pitchFamily="34" charset="0"/>
              <a:buChar char="•"/>
            </a:pPr>
            <a:endParaRPr lang="es-ES" sz="2000" dirty="0" smtClean="0"/>
          </a:p>
          <a:p>
            <a:pPr lvl="2">
              <a:buFont typeface="Arial" pitchFamily="34" charset="0"/>
              <a:buChar char="•"/>
            </a:pPr>
            <a:endParaRPr lang="es-ES" sz="2000" dirty="0" smtClean="0"/>
          </a:p>
          <a:p>
            <a:pPr lvl="2">
              <a:buFont typeface="Arial" pitchFamily="34" charset="0"/>
              <a:buChar char="•"/>
            </a:pPr>
            <a:endParaRPr lang="es-ES" sz="2000" dirty="0" smtClean="0"/>
          </a:p>
          <a:p>
            <a:pPr lvl="2">
              <a:buFont typeface="Arial" pitchFamily="34" charset="0"/>
              <a:buChar char="•"/>
            </a:pPr>
            <a:endParaRPr lang="es-ES" sz="2000" dirty="0" smtClean="0"/>
          </a:p>
          <a:p>
            <a:pPr lvl="2">
              <a:buFont typeface="Arial" pitchFamily="34" charset="0"/>
              <a:buChar char="•"/>
            </a:pPr>
            <a:endParaRPr lang="es-ES" sz="2000" dirty="0" smtClean="0"/>
          </a:p>
          <a:p>
            <a:pPr lvl="2">
              <a:buFont typeface="Arial" pitchFamily="34" charset="0"/>
              <a:buChar char="•"/>
            </a:pPr>
            <a:endParaRPr lang="es-ES" sz="2000" dirty="0" smtClean="0"/>
          </a:p>
          <a:p>
            <a:pPr lvl="2">
              <a:buFont typeface="Arial" pitchFamily="34" charset="0"/>
              <a:buChar char="•"/>
            </a:pPr>
            <a:endParaRPr lang="es-ES" sz="2000" dirty="0" smtClean="0"/>
          </a:p>
          <a:p>
            <a:pPr lvl="2">
              <a:buFont typeface="Arial" pitchFamily="34" charset="0"/>
              <a:buChar char="•"/>
            </a:pPr>
            <a:endParaRPr lang="es-ES" sz="2000" dirty="0" smtClean="0"/>
          </a:p>
          <a:p>
            <a:pPr lvl="2">
              <a:buFont typeface="Arial" pitchFamily="34" charset="0"/>
              <a:buChar char="•"/>
            </a:pPr>
            <a:r>
              <a:rPr lang="es-ES" sz="2000" dirty="0" smtClean="0">
                <a:solidFill>
                  <a:srgbClr val="FF0000"/>
                </a:solidFill>
              </a:rPr>
              <a:t> Un miembro que no tiene un modificador de acceso es, por defecto, </a:t>
            </a:r>
            <a:r>
              <a:rPr lang="es-ES" sz="2000" i="1" dirty="0" err="1" smtClean="0">
                <a:solidFill>
                  <a:srgbClr val="FF0000"/>
                </a:solidFill>
              </a:rPr>
              <a:t>private</a:t>
            </a:r>
            <a:r>
              <a:rPr lang="es-ES" sz="2000" dirty="0" smtClean="0">
                <a:solidFill>
                  <a:srgbClr val="FF0000"/>
                </a:solidFill>
              </a:rPr>
              <a:t>. 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11560" y="2996952"/>
          <a:ext cx="8136904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/>
                <a:gridCol w="6048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/>
                        <a:t>MODIFICADOR</a:t>
                      </a:r>
                      <a:endParaRPr lang="es-DO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/>
                        <a:t>VISIBILIDAD</a:t>
                      </a:r>
                      <a:endParaRPr lang="es-DO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public</a:t>
                      </a:r>
                      <a:endParaRPr lang="es-D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Acceso total</a:t>
                      </a:r>
                      <a:endParaRPr lang="es-D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protected</a:t>
                      </a:r>
                      <a:endParaRPr lang="es-D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 acceso está permitido a la clase que contiene el miembro y a sus tipos derivados</a:t>
                      </a:r>
                      <a:endParaRPr lang="es-D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internal</a:t>
                      </a:r>
                      <a:endParaRPr lang="es-D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 acceso está</a:t>
                      </a:r>
                      <a:r>
                        <a:rPr lang="es-ES" sz="1600" baseline="0" dirty="0" smtClean="0"/>
                        <a:t> limitado al proyecto actual</a:t>
                      </a:r>
                      <a:endParaRPr lang="es-D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protected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 smtClean="0"/>
                        <a:t>internal</a:t>
                      </a:r>
                      <a:endParaRPr lang="es-D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 acceso esta limitado al proyecto actual y a los tipos derivados de la clase que contiene el miembro.</a:t>
                      </a:r>
                      <a:endParaRPr lang="es-D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private</a:t>
                      </a:r>
                      <a:endParaRPr lang="es-D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El acceso esta limitado al tipo de clase que contiene el miembro</a:t>
                      </a:r>
                      <a:endParaRPr lang="es-DO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10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8F63-58A6-453F-843C-DE8AE2FA031F}" type="slidenum">
              <a:rPr lang="es-DO"/>
              <a:pPr/>
              <a:t>11</a:t>
            </a:fld>
            <a:endParaRPr lang="es-DO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7584" y="2132856"/>
            <a:ext cx="7200900" cy="3887787"/>
          </a:xfrm>
        </p:spPr>
        <p:txBody>
          <a:bodyPr/>
          <a:lstStyle/>
          <a:p>
            <a:pPr algn="l"/>
            <a:r>
              <a:rPr lang="es-DO" sz="3600" b="1" dirty="0" err="1">
                <a:solidFill>
                  <a:srgbClr val="FF0000"/>
                </a:solidFill>
              </a:rPr>
              <a:t>private</a:t>
            </a:r>
            <a:r>
              <a:rPr lang="es-DO" sz="3600" b="1" dirty="0">
                <a:solidFill>
                  <a:srgbClr val="FF0000"/>
                </a:solidFill>
              </a:rPr>
              <a:t>:</a:t>
            </a:r>
            <a:endParaRPr lang="es-DO" sz="3600" dirty="0"/>
          </a:p>
          <a:p>
            <a:pPr algn="l"/>
            <a:r>
              <a:rPr lang="es-DO" sz="3600" dirty="0"/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s-DO" sz="3600" dirty="0" smtClean="0"/>
              <a:t> El </a:t>
            </a:r>
            <a:r>
              <a:rPr lang="es-DO" sz="3600" dirty="0"/>
              <a:t>miembro puede ser </a:t>
            </a:r>
            <a:r>
              <a:rPr lang="es-DO" sz="3600" dirty="0" smtClean="0"/>
              <a:t>accedido </a:t>
            </a:r>
            <a:r>
              <a:rPr lang="es-DO" sz="3600" dirty="0"/>
              <a:t>sólo por </a:t>
            </a:r>
            <a:r>
              <a:rPr lang="es-DO" sz="3600" dirty="0" smtClean="0"/>
              <a:t>los métodos miembro; </a:t>
            </a:r>
          </a:p>
          <a:p>
            <a:pPr algn="l">
              <a:buFont typeface="Arial" pitchFamily="34" charset="0"/>
              <a:buChar char="•"/>
            </a:pPr>
            <a:r>
              <a:rPr lang="es-DO" sz="3600" dirty="0" smtClean="0"/>
              <a:t> Está </a:t>
            </a:r>
            <a:r>
              <a:rPr lang="es-DO" sz="3600" dirty="0"/>
              <a:t>especificado </a:t>
            </a:r>
            <a:r>
              <a:rPr lang="es-DO" sz="3600" b="1" dirty="0">
                <a:solidFill>
                  <a:srgbClr val="993300"/>
                </a:solidFill>
              </a:rPr>
              <a:t>por defecto</a:t>
            </a:r>
            <a:r>
              <a:rPr lang="es-DO" sz="3600" dirty="0"/>
              <a:t>; </a:t>
            </a:r>
            <a:endParaRPr lang="es-ES" sz="3600" dirty="0">
              <a:solidFill>
                <a:schemeClr val="accent2"/>
              </a:solidFill>
            </a:endParaRPr>
          </a:p>
        </p:txBody>
      </p:sp>
      <p:sp>
        <p:nvSpPr>
          <p:cNvPr id="118787" name="AutoShape 3"/>
          <p:cNvSpPr>
            <a:spLocks noChangeArrowheads="1"/>
          </p:cNvSpPr>
          <p:nvPr/>
        </p:nvSpPr>
        <p:spPr bwMode="auto">
          <a:xfrm>
            <a:off x="4283968" y="1484784"/>
            <a:ext cx="2808288" cy="1800225"/>
          </a:xfrm>
          <a:prstGeom prst="wedgeRoundRectCallout">
            <a:avLst>
              <a:gd name="adj1" fmla="val -105398"/>
              <a:gd name="adj2" fmla="val 881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DO" sz="2400"/>
              <a:t>Encapsula la información que almacenaran los objetos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Implementación de clases</a:t>
            </a:r>
            <a:endParaRPr kumimoji="0" lang="es-DO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39552" y="119675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 Modificadores  - continuación -</a:t>
            </a:r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DCF8-BA1C-468B-AE24-98894D4CAE6E}" type="slidenum">
              <a:rPr lang="es-DO"/>
              <a:pPr/>
              <a:t>12</a:t>
            </a:fld>
            <a:endParaRPr lang="es-DO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637185"/>
            <a:ext cx="7992888" cy="32400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s-DO" b="1" dirty="0" err="1">
                <a:solidFill>
                  <a:srgbClr val="FF0000"/>
                </a:solidFill>
              </a:rPr>
              <a:t>public</a:t>
            </a:r>
            <a:r>
              <a:rPr lang="es-DO" b="1" dirty="0">
                <a:solidFill>
                  <a:srgbClr val="FF0000"/>
                </a:solidFill>
              </a:rPr>
              <a:t>:</a:t>
            </a:r>
            <a:endParaRPr lang="es-DO" dirty="0"/>
          </a:p>
          <a:p>
            <a:pPr algn="l">
              <a:lnSpc>
                <a:spcPct val="90000"/>
              </a:lnSpc>
            </a:pPr>
            <a:endParaRPr lang="es-DO" dirty="0"/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s-DO" dirty="0" smtClean="0"/>
              <a:t> Fuera de la clase, el </a:t>
            </a:r>
            <a:r>
              <a:rPr lang="es-DO" dirty="0"/>
              <a:t>miembro puede ser </a:t>
            </a:r>
            <a:r>
              <a:rPr lang="es-DO" dirty="0" smtClean="0"/>
              <a:t>accedido con un objeto de la clase:</a:t>
            </a:r>
          </a:p>
          <a:p>
            <a:pPr algn="l">
              <a:lnSpc>
                <a:spcPct val="90000"/>
              </a:lnSpc>
            </a:pPr>
            <a:r>
              <a:rPr lang="es-DO" dirty="0" smtClean="0"/>
              <a:t>   </a:t>
            </a:r>
            <a:r>
              <a:rPr lang="es-DO" i="1" dirty="0" err="1" smtClean="0">
                <a:latin typeface="Calibri" pitchFamily="34" charset="0"/>
              </a:rPr>
              <a:t>unObjetoDeLaClase.miembro</a:t>
            </a:r>
            <a:r>
              <a:rPr lang="es-DO" i="1" dirty="0" smtClean="0">
                <a:latin typeface="Calibri" pitchFamily="34" charset="0"/>
              </a:rPr>
              <a:t>;</a:t>
            </a:r>
            <a:endParaRPr lang="es-DO" i="1" dirty="0">
              <a:latin typeface="Calibri" pitchFamily="34" charset="0"/>
            </a:endParaRPr>
          </a:p>
        </p:txBody>
      </p:sp>
      <p:sp>
        <p:nvSpPr>
          <p:cNvPr id="119811" name="AutoShape 3"/>
          <p:cNvSpPr>
            <a:spLocks noChangeArrowheads="1"/>
          </p:cNvSpPr>
          <p:nvPr/>
        </p:nvSpPr>
        <p:spPr bwMode="auto">
          <a:xfrm>
            <a:off x="4572000" y="1700956"/>
            <a:ext cx="3455988" cy="1728788"/>
          </a:xfrm>
          <a:prstGeom prst="wedgeRoundRectCallout">
            <a:avLst>
              <a:gd name="adj1" fmla="val -95843"/>
              <a:gd name="adj2" fmla="val 3136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DO" sz="2400"/>
              <a:t>Forma la interfaz de los objetos para comunicarse con el mundo exterior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Implementación de clases</a:t>
            </a:r>
            <a:endParaRPr kumimoji="0" lang="es-DO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39552" y="119675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 Modificadores  - continuación -</a:t>
            </a:r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F7B-73C2-4B3C-9043-92AC5E9BD285}" type="slidenum">
              <a:rPr lang="es-DO"/>
              <a:pPr/>
              <a:t>13</a:t>
            </a:fld>
            <a:endParaRPr lang="es-DO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55576" y="1916832"/>
            <a:ext cx="7775575" cy="345598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s-DO" b="1" dirty="0" err="1" smtClean="0">
                <a:solidFill>
                  <a:srgbClr val="FF0000"/>
                </a:solidFill>
              </a:rPr>
              <a:t>protected</a:t>
            </a:r>
            <a:r>
              <a:rPr lang="es-DO" b="1" dirty="0">
                <a:solidFill>
                  <a:srgbClr val="FF0000"/>
                </a:solidFill>
              </a:rPr>
              <a:t>:</a:t>
            </a:r>
            <a:endParaRPr lang="es-DO" dirty="0"/>
          </a:p>
          <a:p>
            <a:pPr algn="l">
              <a:lnSpc>
                <a:spcPct val="90000"/>
              </a:lnSpc>
            </a:pPr>
            <a:endParaRPr lang="es-DO" dirty="0"/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s-DO" dirty="0" smtClean="0"/>
              <a:t> Lo </a:t>
            </a:r>
            <a:r>
              <a:rPr lang="es-DO" dirty="0"/>
              <a:t>mismo que para </a:t>
            </a:r>
            <a:r>
              <a:rPr lang="es-DO" dirty="0" err="1"/>
              <a:t>private</a:t>
            </a:r>
            <a:r>
              <a:rPr lang="es-DO" dirty="0"/>
              <a:t>; </a:t>
            </a:r>
            <a:endParaRPr lang="es-DO" dirty="0" smtClean="0"/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s-DO" dirty="0" smtClean="0"/>
              <a:t> También </a:t>
            </a:r>
            <a:r>
              <a:rPr lang="es-DO" dirty="0"/>
              <a:t>las funciones miembros </a:t>
            </a:r>
            <a:r>
              <a:rPr lang="es-DO" dirty="0" smtClean="0"/>
              <a:t>lo </a:t>
            </a:r>
            <a:r>
              <a:rPr lang="es-DO" dirty="0"/>
              <a:t>pueden acceder;</a:t>
            </a:r>
          </a:p>
          <a:p>
            <a:pPr algn="l">
              <a:lnSpc>
                <a:spcPct val="90000"/>
              </a:lnSpc>
            </a:pPr>
            <a:r>
              <a:rPr lang="es-DO" dirty="0">
                <a:solidFill>
                  <a:srgbClr val="0099FF"/>
                </a:solidFill>
              </a:rPr>
              <a:t>[ A ver Más detalles en el tema de herencia ]</a:t>
            </a:r>
          </a:p>
          <a:p>
            <a:pPr algn="l">
              <a:lnSpc>
                <a:spcPct val="90000"/>
              </a:lnSpc>
            </a:pPr>
            <a:endParaRPr lang="es-ES" dirty="0">
              <a:solidFill>
                <a:srgbClr val="0099FF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Implementación de clases</a:t>
            </a:r>
            <a:endParaRPr kumimoji="0" lang="es-DO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560" y="119675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 Modificadores  - continuación -</a:t>
            </a:r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F7B-73C2-4B3C-9043-92AC5E9BD285}" type="slidenum">
              <a:rPr lang="es-DO"/>
              <a:pPr/>
              <a:t>14</a:t>
            </a:fld>
            <a:endParaRPr lang="es-DO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55576" y="1916833"/>
            <a:ext cx="7775575" cy="576063"/>
          </a:xfrm>
        </p:spPr>
        <p:txBody>
          <a:bodyPr/>
          <a:lstStyle/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s-ES" dirty="0" smtClean="0"/>
              <a:t> Otros</a:t>
            </a:r>
            <a:r>
              <a:rPr lang="es-ES" b="1" baseline="52000" dirty="0" smtClean="0"/>
              <a:t>1</a:t>
            </a:r>
            <a:r>
              <a:rPr lang="es-ES" dirty="0" smtClean="0"/>
              <a:t> modificadores en C# son:</a:t>
            </a:r>
            <a:endParaRPr lang="es-ES" sz="1800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Implementación de clases</a:t>
            </a:r>
            <a:endParaRPr kumimoji="0" lang="es-DO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560" y="1196752"/>
            <a:ext cx="403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 Modificadores  - continuación -</a:t>
            </a:r>
            <a:endParaRPr lang="es-DO" dirty="0"/>
          </a:p>
        </p:txBody>
      </p:sp>
      <p:sp>
        <p:nvSpPr>
          <p:cNvPr id="8" name="7 Rectángulo"/>
          <p:cNvSpPr/>
          <p:nvPr/>
        </p:nvSpPr>
        <p:spPr>
          <a:xfrm>
            <a:off x="683568" y="522920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b="1" dirty="0" smtClean="0"/>
              <a:t>1: </a:t>
            </a:r>
            <a:r>
              <a:rPr lang="es-DO" dirty="0" smtClean="0"/>
              <a:t>Ver </a:t>
            </a:r>
            <a:r>
              <a:rPr lang="es-DO" dirty="0" err="1" smtClean="0"/>
              <a:t>Modifiers</a:t>
            </a:r>
            <a:r>
              <a:rPr lang="es-DO" dirty="0" smtClean="0"/>
              <a:t> (C# </a:t>
            </a:r>
            <a:r>
              <a:rPr lang="es-DO" dirty="0" err="1" smtClean="0"/>
              <a:t>Reference</a:t>
            </a:r>
            <a:r>
              <a:rPr lang="es-DO" dirty="0" smtClean="0"/>
              <a:t>)  en </a:t>
            </a:r>
          </a:p>
          <a:p>
            <a:r>
              <a:rPr lang="es-DO" dirty="0" smtClean="0"/>
              <a:t>         </a:t>
            </a:r>
            <a:r>
              <a:rPr lang="es-DO" dirty="0" smtClean="0">
                <a:hlinkClick r:id="rId2"/>
              </a:rPr>
              <a:t>http://msdn.microsoft.com/en-us/library/6tcf2h8w.aspx</a:t>
            </a:r>
            <a:r>
              <a:rPr lang="es-DO" dirty="0" smtClean="0"/>
              <a:t> </a:t>
            </a:r>
            <a:endParaRPr lang="es-DO" dirty="0"/>
          </a:p>
        </p:txBody>
      </p:sp>
      <p:sp>
        <p:nvSpPr>
          <p:cNvPr id="9" name="8 Rectángulo"/>
          <p:cNvSpPr/>
          <p:nvPr/>
        </p:nvSpPr>
        <p:spPr>
          <a:xfrm>
            <a:off x="1043608" y="2492896"/>
            <a:ext cx="2448272" cy="233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s-E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s-ES" dirty="0" smtClean="0"/>
              <a:t>  </a:t>
            </a:r>
            <a:r>
              <a:rPr lang="en-US" dirty="0" smtClean="0"/>
              <a:t>abstract,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async</a:t>
            </a:r>
            <a:r>
              <a:rPr lang="en-US" dirty="0" smtClean="0"/>
              <a:t>, 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const, 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event,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extern,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new,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override,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partial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347864" y="2708920"/>
            <a:ext cx="2448272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readonly</a:t>
            </a:r>
            <a:endParaRPr lang="en-US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sealed,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static,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unsafe,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 virtual,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 volatile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196752"/>
            <a:ext cx="8496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2800" b="1" dirty="0" smtClean="0"/>
          </a:p>
          <a:p>
            <a:pPr lvl="1">
              <a:buFont typeface="Arial" pitchFamily="34" charset="0"/>
              <a:buChar char="•"/>
            </a:pPr>
            <a:r>
              <a:rPr lang="es-ES" sz="2800" b="1" dirty="0" smtClean="0"/>
              <a:t> Modificadores  - continuación -</a:t>
            </a:r>
          </a:p>
          <a:p>
            <a:pPr lvl="2">
              <a:buFont typeface="Arial" pitchFamily="34" charset="0"/>
              <a:buChar char="•"/>
            </a:pPr>
            <a:endParaRPr lang="es-ES" sz="2800" dirty="0" smtClean="0"/>
          </a:p>
          <a:p>
            <a:pPr lvl="2">
              <a:buFont typeface="Arial" pitchFamily="34" charset="0"/>
              <a:buChar char="•"/>
            </a:pPr>
            <a:r>
              <a:rPr lang="es-ES" sz="2800" dirty="0" smtClean="0"/>
              <a:t>  En esta parte del curso sólo serán de interés los modificadores </a:t>
            </a:r>
            <a:r>
              <a:rPr lang="es-ES" sz="2800" b="1" dirty="0" err="1" smtClean="0">
                <a:solidFill>
                  <a:srgbClr val="FF0000"/>
                </a:solidFill>
              </a:rPr>
              <a:t>private</a:t>
            </a:r>
            <a:r>
              <a:rPr lang="es-ES" sz="2800" b="1" dirty="0" smtClean="0">
                <a:solidFill>
                  <a:srgbClr val="FF0000"/>
                </a:solidFill>
              </a:rPr>
              <a:t> y </a:t>
            </a:r>
            <a:r>
              <a:rPr lang="es-ES" sz="2800" b="1" dirty="0" err="1" smtClean="0">
                <a:solidFill>
                  <a:srgbClr val="FF0000"/>
                </a:solidFill>
              </a:rPr>
              <a:t>public</a:t>
            </a:r>
            <a:r>
              <a:rPr lang="es-ES" sz="2800" dirty="0" smtClean="0"/>
              <a:t>. </a:t>
            </a:r>
          </a:p>
          <a:p>
            <a:pPr lvl="2">
              <a:buFont typeface="Arial" pitchFamily="34" charset="0"/>
              <a:buChar char="•"/>
            </a:pPr>
            <a:endParaRPr lang="es-ES" sz="2800" dirty="0" smtClean="0"/>
          </a:p>
          <a:p>
            <a:pPr lvl="2">
              <a:buFont typeface="Arial" pitchFamily="34" charset="0"/>
              <a:buChar char="•"/>
            </a:pPr>
            <a:r>
              <a:rPr lang="es-ES" sz="2800" dirty="0" smtClean="0"/>
              <a:t>  En el tema de </a:t>
            </a:r>
            <a:r>
              <a:rPr lang="es-ES" sz="2800" b="1" dirty="0" smtClean="0"/>
              <a:t>herencia</a:t>
            </a:r>
            <a:r>
              <a:rPr lang="es-ES" sz="2800" dirty="0" smtClean="0"/>
              <a:t> veremos el uso de los modificadores </a:t>
            </a:r>
            <a:r>
              <a:rPr lang="es-ES" sz="2800" b="1" i="1" dirty="0" err="1" smtClean="0"/>
              <a:t>protected</a:t>
            </a:r>
            <a:r>
              <a:rPr lang="es-ES" sz="2800" b="1" i="1" dirty="0" smtClean="0"/>
              <a:t>,</a:t>
            </a:r>
            <a:r>
              <a:rPr lang="es-ES" sz="2800" b="1" dirty="0" smtClean="0"/>
              <a:t> </a:t>
            </a:r>
            <a:r>
              <a:rPr lang="es-ES" sz="2800" b="1" i="1" dirty="0" err="1" smtClean="0"/>
              <a:t>abstract</a:t>
            </a:r>
            <a:r>
              <a:rPr lang="es-ES" sz="2800" b="1" i="1" dirty="0" smtClean="0"/>
              <a:t> y </a:t>
            </a:r>
            <a:r>
              <a:rPr lang="es-ES" sz="2800" b="1" i="1" dirty="0" err="1" smtClean="0"/>
              <a:t>sealed</a:t>
            </a:r>
            <a:r>
              <a:rPr lang="es-ES" sz="2800" i="1" dirty="0" smtClean="0"/>
              <a:t>.</a:t>
            </a:r>
          </a:p>
          <a:p>
            <a:pPr lvl="2">
              <a:buFont typeface="Arial" pitchFamily="34" charset="0"/>
              <a:buChar char="•"/>
            </a:pPr>
            <a:endParaRPr lang="es-ES" sz="20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23528" y="105273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3200" dirty="0" smtClean="0"/>
              <a:t>  </a:t>
            </a:r>
            <a:r>
              <a:rPr lang="es-ES" sz="3200" dirty="0" smtClean="0"/>
              <a:t> Estructura general de una clase simple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51520" y="1772816"/>
            <a:ext cx="6840760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&lt;modificador&gt; </a:t>
            </a:r>
            <a:r>
              <a:rPr lang="es-ES" sz="1600" b="1" dirty="0" err="1" smtClean="0"/>
              <a:t>class</a:t>
            </a:r>
            <a:r>
              <a:rPr lang="es-ES" sz="1600" dirty="0" smtClean="0"/>
              <a:t> </a:t>
            </a:r>
            <a:r>
              <a:rPr lang="es-ES" sz="1600" dirty="0" err="1" smtClean="0"/>
              <a:t>NombreClase</a:t>
            </a:r>
            <a:r>
              <a:rPr lang="es-ES" sz="1600" dirty="0" smtClean="0"/>
              <a:t> {</a:t>
            </a:r>
          </a:p>
          <a:p>
            <a:endParaRPr lang="es-ES" sz="1600" dirty="0" smtClean="0"/>
          </a:p>
          <a:p>
            <a:r>
              <a:rPr lang="es-ES" sz="1600" dirty="0" smtClean="0"/>
              <a:t>      // Declaración de las </a:t>
            </a:r>
            <a:r>
              <a:rPr lang="es-ES" sz="1600" b="1" dirty="0" smtClean="0">
                <a:solidFill>
                  <a:srgbClr val="FF0000"/>
                </a:solidFill>
              </a:rPr>
              <a:t>variables miembro</a:t>
            </a:r>
          </a:p>
          <a:p>
            <a:r>
              <a:rPr lang="es-ES" sz="1600" dirty="0" smtClean="0"/>
              <a:t>      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T variable1;</a:t>
            </a:r>
          </a:p>
          <a:p>
            <a:r>
              <a:rPr lang="es-ES" sz="1600" dirty="0" smtClean="0"/>
              <a:t>      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T variable2;</a:t>
            </a:r>
          </a:p>
          <a:p>
            <a:r>
              <a:rPr lang="es-ES" sz="1600" dirty="0" smtClean="0"/>
              <a:t>      ...</a:t>
            </a:r>
          </a:p>
          <a:p>
            <a:r>
              <a:rPr lang="es-ES" sz="1600" dirty="0" smtClean="0"/>
              <a:t>      // Declaración de los </a:t>
            </a:r>
            <a:r>
              <a:rPr lang="es-ES" sz="1600" b="1" dirty="0" smtClean="0">
                <a:solidFill>
                  <a:srgbClr val="FF0000"/>
                </a:solidFill>
              </a:rPr>
              <a:t>métodos miembro</a:t>
            </a:r>
          </a:p>
          <a:p>
            <a:r>
              <a:rPr lang="es-ES" sz="1600" dirty="0" smtClean="0"/>
              <a:t> 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tipoRetorno</a:t>
            </a:r>
            <a:r>
              <a:rPr lang="es-ES" sz="1600" dirty="0" smtClean="0"/>
              <a:t> metodo1( T par1, T par2, ...) {</a:t>
            </a:r>
          </a:p>
          <a:p>
            <a:r>
              <a:rPr lang="es-ES" sz="1600" dirty="0" smtClean="0"/>
              <a:t>           // cuerpo del método</a:t>
            </a:r>
          </a:p>
          <a:p>
            <a:r>
              <a:rPr lang="es-ES" sz="1600" dirty="0" smtClean="0"/>
              <a:t>      }</a:t>
            </a:r>
          </a:p>
          <a:p>
            <a:endParaRPr lang="es-ES" sz="1600" dirty="0" smtClean="0"/>
          </a:p>
          <a:p>
            <a:r>
              <a:rPr lang="es-ES" sz="1600" dirty="0" smtClean="0"/>
              <a:t> 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tipoRetorno</a:t>
            </a:r>
            <a:r>
              <a:rPr lang="es-ES" sz="1600" dirty="0" smtClean="0"/>
              <a:t> metodo2( Tpar3,  Tpar2, ... ) {</a:t>
            </a:r>
          </a:p>
          <a:p>
            <a:r>
              <a:rPr lang="es-ES" sz="1600" dirty="0" smtClean="0"/>
              <a:t>           //  cuerpo del método</a:t>
            </a:r>
          </a:p>
          <a:p>
            <a:r>
              <a:rPr lang="es-ES" sz="1600" dirty="0" smtClean="0"/>
              <a:t>      }</a:t>
            </a:r>
          </a:p>
          <a:p>
            <a:r>
              <a:rPr lang="es-ES" sz="1600" dirty="0" smtClean="0"/>
              <a:t>    </a:t>
            </a:r>
          </a:p>
          <a:p>
            <a:r>
              <a:rPr lang="es-ES" sz="1600" dirty="0" smtClean="0"/>
              <a:t>      ...</a:t>
            </a:r>
          </a:p>
          <a:p>
            <a:r>
              <a:rPr lang="es-ES" sz="1600" dirty="0" smtClean="0"/>
              <a:t>}</a:t>
            </a:r>
          </a:p>
          <a:p>
            <a:endParaRPr lang="es-DO" sz="1600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572000" y="2204864"/>
            <a:ext cx="2232248" cy="1115541"/>
          </a:xfrm>
          <a:prstGeom prst="leftArrow">
            <a:avLst>
              <a:gd name="adj1" fmla="val 50000"/>
              <a:gd name="adj2" fmla="val 6669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DO" sz="1400"/>
              <a:t>Mapean a</a:t>
            </a:r>
          </a:p>
          <a:p>
            <a:pPr algn="ctr"/>
            <a:r>
              <a:rPr lang="es-DO" sz="1400"/>
              <a:t> </a:t>
            </a:r>
            <a:r>
              <a:rPr lang="es-DO" sz="1400" b="1">
                <a:solidFill>
                  <a:srgbClr val="0000FF"/>
                </a:solidFill>
              </a:rPr>
              <a:t>variables</a:t>
            </a:r>
            <a:r>
              <a:rPr lang="es-DO" sz="1400"/>
              <a:t> miembros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948264" y="2204864"/>
            <a:ext cx="2051720" cy="1054022"/>
          </a:xfrm>
          <a:prstGeom prst="leftArrowCallout">
            <a:avLst>
              <a:gd name="adj1" fmla="val 26750"/>
              <a:gd name="adj2" fmla="val 25000"/>
              <a:gd name="adj3" fmla="val 33658"/>
              <a:gd name="adj4" fmla="val 75389"/>
            </a:avLst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DO" sz="1400" dirty="0"/>
              <a:t>Los </a:t>
            </a:r>
            <a:r>
              <a:rPr lang="es-DO" sz="1400" b="1" dirty="0">
                <a:solidFill>
                  <a:srgbClr val="0000FF"/>
                </a:solidFill>
              </a:rPr>
              <a:t>Atributos</a:t>
            </a:r>
            <a:r>
              <a:rPr lang="es-DO" sz="1400" dirty="0"/>
              <a:t> </a:t>
            </a:r>
          </a:p>
          <a:p>
            <a:pPr algn="ctr"/>
            <a:r>
              <a:rPr lang="es-DO" sz="1400" dirty="0"/>
              <a:t>de los </a:t>
            </a:r>
          </a:p>
          <a:p>
            <a:pPr algn="ctr"/>
            <a:r>
              <a:rPr lang="es-DO" sz="1400" dirty="0"/>
              <a:t>objetos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860032" y="3573016"/>
            <a:ext cx="2231255" cy="1259210"/>
          </a:xfrm>
          <a:prstGeom prst="leftArrow">
            <a:avLst>
              <a:gd name="adj1" fmla="val 50000"/>
              <a:gd name="adj2" fmla="val 61246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DO" sz="1400" dirty="0"/>
              <a:t>Mapean a </a:t>
            </a:r>
          </a:p>
          <a:p>
            <a:pPr algn="ctr"/>
            <a:r>
              <a:rPr lang="es-DO" sz="1400" b="1" dirty="0">
                <a:solidFill>
                  <a:srgbClr val="0000FF"/>
                </a:solidFill>
              </a:rPr>
              <a:t>funciones</a:t>
            </a:r>
            <a:r>
              <a:rPr lang="es-DO" sz="1400" dirty="0"/>
              <a:t> miembros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63295" y="3752105"/>
            <a:ext cx="1800199" cy="864096"/>
          </a:xfrm>
          <a:prstGeom prst="leftArrowCallout">
            <a:avLst>
              <a:gd name="adj1" fmla="val 26750"/>
              <a:gd name="adj2" fmla="val 25000"/>
              <a:gd name="adj3" fmla="val 33658"/>
              <a:gd name="adj4" fmla="val 74181"/>
            </a:avLst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DO" sz="1400"/>
              <a:t>Las </a:t>
            </a:r>
            <a:r>
              <a:rPr lang="es-DO" sz="1400" b="1">
                <a:solidFill>
                  <a:srgbClr val="0000FF"/>
                </a:solidFill>
              </a:rPr>
              <a:t>acciones </a:t>
            </a:r>
          </a:p>
          <a:p>
            <a:pPr algn="ctr"/>
            <a:r>
              <a:rPr lang="es-DO" sz="1400"/>
              <a:t>de los </a:t>
            </a:r>
          </a:p>
          <a:p>
            <a:pPr algn="ctr"/>
            <a:r>
              <a:rPr lang="es-DO" sz="1400"/>
              <a:t>objetos</a:t>
            </a: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16</a:t>
            </a:fld>
            <a:endParaRPr lang="es-MX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sp>
        <p:nvSpPr>
          <p:cNvPr id="13" name="12 Llamada rectangular redondeada"/>
          <p:cNvSpPr/>
          <p:nvPr/>
        </p:nvSpPr>
        <p:spPr>
          <a:xfrm>
            <a:off x="1403648" y="5301208"/>
            <a:ext cx="5328592" cy="792088"/>
          </a:xfrm>
          <a:prstGeom prst="wedgeRoundRectCallout">
            <a:avLst>
              <a:gd name="adj1" fmla="val -19632"/>
              <a:gd name="adj2" fmla="val -6976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Cualquier miembro de una clase puede ser declarado </a:t>
            </a:r>
            <a:r>
              <a:rPr lang="es-DO" b="1" dirty="0" err="1" smtClean="0"/>
              <a:t>static</a:t>
            </a:r>
            <a:r>
              <a:rPr lang="es-DO" dirty="0" smtClean="0"/>
              <a:t>, si es requerido. </a:t>
            </a:r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1412776"/>
            <a:ext cx="84969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3200" dirty="0" smtClean="0"/>
              <a:t>  </a:t>
            </a:r>
            <a:r>
              <a:rPr lang="es-ES" sz="3200" dirty="0" smtClean="0"/>
              <a:t> Estructura general de una clase simple</a:t>
            </a:r>
            <a:endParaRPr lang="es-ES" sz="2800" dirty="0" smtClean="0"/>
          </a:p>
          <a:p>
            <a:pPr lvl="1">
              <a:buFont typeface="Arial" pitchFamily="34" charset="0"/>
              <a:buChar char="•"/>
            </a:pPr>
            <a:endParaRPr lang="es-ES" sz="2800" dirty="0" smtClean="0"/>
          </a:p>
          <a:p>
            <a:pPr lvl="1">
              <a:buFont typeface="Arial" pitchFamily="34" charset="0"/>
              <a:buChar char="•"/>
            </a:pPr>
            <a:r>
              <a:rPr lang="es-ES" sz="2800" dirty="0" smtClean="0"/>
              <a:t> Las </a:t>
            </a:r>
            <a:r>
              <a:rPr lang="es-ES" sz="2800" b="1" dirty="0" smtClean="0"/>
              <a:t>variables</a:t>
            </a:r>
            <a:r>
              <a:rPr lang="es-ES" sz="2800" dirty="0" smtClean="0"/>
              <a:t> miembro es donde se mapean los atributos de la clase;</a:t>
            </a:r>
          </a:p>
          <a:p>
            <a:pPr>
              <a:buFont typeface="Arial" pitchFamily="34" charset="0"/>
              <a:buChar char="•"/>
            </a:pPr>
            <a:endParaRPr lang="es-ES" sz="2800" dirty="0" smtClean="0"/>
          </a:p>
          <a:p>
            <a:pPr lvl="1">
              <a:buFont typeface="Arial" pitchFamily="34" charset="0"/>
              <a:buChar char="•"/>
            </a:pPr>
            <a:r>
              <a:rPr lang="es-ES" sz="2800" dirty="0" smtClean="0">
                <a:solidFill>
                  <a:srgbClr val="FF0000"/>
                </a:solidFill>
              </a:rPr>
              <a:t> Las </a:t>
            </a:r>
            <a:r>
              <a:rPr lang="es-ES" sz="2800" b="1" dirty="0" smtClean="0">
                <a:solidFill>
                  <a:srgbClr val="FF0000"/>
                </a:solidFill>
              </a:rPr>
              <a:t>variables</a:t>
            </a:r>
            <a:r>
              <a:rPr lang="es-ES" sz="2800" dirty="0" smtClean="0">
                <a:solidFill>
                  <a:srgbClr val="FF0000"/>
                </a:solidFill>
              </a:rPr>
              <a:t> miembro deben ser </a:t>
            </a:r>
            <a:r>
              <a:rPr lang="es-ES" sz="2800" b="1" i="1" dirty="0" err="1" smtClean="0">
                <a:solidFill>
                  <a:srgbClr val="FF0000"/>
                </a:solidFill>
              </a:rPr>
              <a:t>private</a:t>
            </a:r>
            <a:r>
              <a:rPr lang="es-ES" sz="2800" dirty="0" smtClean="0">
                <a:solidFill>
                  <a:srgbClr val="FF0000"/>
                </a:solidFill>
              </a:rPr>
              <a:t>, para cumplir con el principio de </a:t>
            </a:r>
            <a:r>
              <a:rPr lang="es-ES" sz="2800" b="1" dirty="0" smtClean="0">
                <a:solidFill>
                  <a:srgbClr val="FF0000"/>
                </a:solidFill>
              </a:rPr>
              <a:t>encapsulamiento</a:t>
            </a:r>
            <a:r>
              <a:rPr lang="es-ES" sz="2800" dirty="0" smtClean="0">
                <a:solidFill>
                  <a:srgbClr val="FF0000"/>
                </a:solidFill>
              </a:rPr>
              <a:t> de la TOO. </a:t>
            </a:r>
          </a:p>
          <a:p>
            <a:pPr>
              <a:buFont typeface="Arial" pitchFamily="34" charset="0"/>
              <a:buChar char="•"/>
            </a:pPr>
            <a:endParaRPr lang="es-ES" sz="32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9512" y="980728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dirty="0" smtClean="0">
                <a:latin typeface="Calibri" pitchFamily="34" charset="0"/>
              </a:rPr>
              <a:t>  </a:t>
            </a:r>
            <a:r>
              <a:rPr lang="es-ES" dirty="0" smtClean="0">
                <a:latin typeface="Calibri" pitchFamily="34" charset="0"/>
              </a:rPr>
              <a:t> Estructura general de una clase simple</a:t>
            </a:r>
          </a:p>
          <a:p>
            <a:pPr lvl="1">
              <a:buFont typeface="Arial" pitchFamily="34" charset="0"/>
              <a:buChar char="•"/>
            </a:pPr>
            <a:endParaRPr lang="es-ES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ES" b="1" dirty="0" smtClean="0">
                <a:latin typeface="Calibri" pitchFamily="34" charset="0"/>
              </a:rPr>
              <a:t> Las variables miembro </a:t>
            </a:r>
            <a:r>
              <a:rPr lang="es-ES" dirty="0" smtClean="0">
                <a:latin typeface="Calibri" pitchFamily="34" charset="0"/>
              </a:rPr>
              <a:t>de una clase son caracterizadas como:</a:t>
            </a:r>
          </a:p>
          <a:p>
            <a:pPr lvl="1">
              <a:buFont typeface="Arial" pitchFamily="34" charset="0"/>
              <a:buChar char="•"/>
            </a:pPr>
            <a:endParaRPr lang="es-ES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s-ES" dirty="0" smtClean="0">
                <a:latin typeface="Calibri" pitchFamily="34" charset="0"/>
              </a:rPr>
              <a:t> </a:t>
            </a:r>
            <a:r>
              <a:rPr lang="es-ES" b="1" dirty="0" smtClean="0">
                <a:latin typeface="Calibri" pitchFamily="34" charset="0"/>
              </a:rPr>
              <a:t>Variable de instancias</a:t>
            </a:r>
          </a:p>
          <a:p>
            <a:pPr lvl="3"/>
            <a:r>
              <a:rPr lang="es-ES" dirty="0" smtClean="0">
                <a:latin typeface="Calibri" pitchFamily="34" charset="0"/>
              </a:rPr>
              <a:t> Cada objeto de la clase contiene su propia copia.</a:t>
            </a:r>
          </a:p>
          <a:p>
            <a:pPr lvl="3"/>
            <a:r>
              <a:rPr lang="es-ES" dirty="0" smtClean="0">
                <a:latin typeface="Calibri" pitchFamily="34" charset="0"/>
              </a:rPr>
              <a:t> Para acceder a ellas, fuera de la clase, se requiere de un objeto de la clase:</a:t>
            </a:r>
          </a:p>
          <a:p>
            <a:pPr lvl="4">
              <a:buFont typeface="Arial" pitchFamily="34" charset="0"/>
              <a:buChar char="•"/>
            </a:pPr>
            <a:r>
              <a:rPr lang="es-ES" i="1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s-ES" i="1" dirty="0" err="1" smtClean="0">
                <a:solidFill>
                  <a:srgbClr val="FF0000"/>
                </a:solidFill>
                <a:latin typeface="Calibri" pitchFamily="34" charset="0"/>
              </a:rPr>
              <a:t>objetoDeLaClase.variableDeinstancia</a:t>
            </a:r>
            <a:r>
              <a:rPr lang="es-ES" i="1" dirty="0" smtClean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  <a:p>
            <a:pPr lvl="3">
              <a:buFont typeface="Arial" pitchFamily="34" charset="0"/>
              <a:buChar char="•"/>
            </a:pPr>
            <a:endParaRPr lang="es-ES" dirty="0" smtClean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s-ES" dirty="0" smtClean="0">
                <a:latin typeface="Calibri" pitchFamily="34" charset="0"/>
              </a:rPr>
              <a:t>  </a:t>
            </a:r>
            <a:r>
              <a:rPr lang="es-ES" b="1" dirty="0" smtClean="0">
                <a:latin typeface="Calibri" pitchFamily="34" charset="0"/>
              </a:rPr>
              <a:t>Variable estática</a:t>
            </a:r>
          </a:p>
          <a:p>
            <a:pPr lvl="3">
              <a:buFont typeface="Arial" pitchFamily="34" charset="0"/>
              <a:buChar char="•"/>
            </a:pPr>
            <a:r>
              <a:rPr lang="es-ES" dirty="0" smtClean="0">
                <a:latin typeface="Calibri" pitchFamily="34" charset="0"/>
              </a:rPr>
              <a:t> Son compartidas por todos los objetos de la clase</a:t>
            </a:r>
          </a:p>
          <a:p>
            <a:pPr lvl="3">
              <a:buFont typeface="Arial" pitchFamily="34" charset="0"/>
              <a:buChar char="•"/>
            </a:pPr>
            <a:r>
              <a:rPr lang="es-ES" dirty="0" smtClean="0">
                <a:latin typeface="Calibri" pitchFamily="34" charset="0"/>
              </a:rPr>
              <a:t> No requieren de un objeto de la clase para acceder a ellas.</a:t>
            </a:r>
          </a:p>
          <a:p>
            <a:pPr lvl="3">
              <a:buFont typeface="Arial" pitchFamily="34" charset="0"/>
              <a:buChar char="•"/>
            </a:pPr>
            <a:r>
              <a:rPr lang="es-ES" dirty="0" smtClean="0">
                <a:latin typeface="Calibri" pitchFamily="34" charset="0"/>
              </a:rPr>
              <a:t> Para acceder a ellas, fuera de la clase, únicamente es necesario especificar el nombre de la clase seguido del operador de punto y del nombre de la variable:</a:t>
            </a:r>
          </a:p>
          <a:p>
            <a:pPr lvl="4">
              <a:buFont typeface="Arial" pitchFamily="34" charset="0"/>
              <a:buChar char="•"/>
            </a:pPr>
            <a:r>
              <a:rPr lang="es-ES" i="1" dirty="0" smtClean="0">
                <a:latin typeface="Calibri" pitchFamily="34" charset="0"/>
              </a:rPr>
              <a:t>      </a:t>
            </a:r>
            <a:r>
              <a:rPr lang="es-ES" i="1" dirty="0" err="1" smtClean="0">
                <a:solidFill>
                  <a:srgbClr val="FF0000"/>
                </a:solidFill>
                <a:latin typeface="Calibri" pitchFamily="34" charset="0"/>
              </a:rPr>
              <a:t>NombreDeLaClase.variableEstatica</a:t>
            </a:r>
            <a:r>
              <a:rPr lang="es-ES" i="1" dirty="0" smtClean="0">
                <a:solidFill>
                  <a:srgbClr val="FF0000"/>
                </a:solidFill>
                <a:latin typeface="Calibri" pitchFamily="34" charset="0"/>
              </a:rPr>
              <a:t>;</a:t>
            </a:r>
            <a:endParaRPr lang="es-E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46B-52C8-4F36-82C8-AC9ACAEB74A6}" type="slidenum">
              <a:rPr lang="es-DO"/>
              <a:pPr/>
              <a:t>19</a:t>
            </a:fld>
            <a:endParaRPr lang="es-DO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24416" cy="4752528"/>
          </a:xfrm>
        </p:spPr>
        <p:txBody>
          <a:bodyPr/>
          <a:lstStyle/>
          <a:p>
            <a:r>
              <a:rPr lang="es-DO" dirty="0" smtClean="0">
                <a:sym typeface="Wingdings 3" pitchFamily="18" charset="2"/>
              </a:rPr>
              <a:t>Ya </a:t>
            </a:r>
            <a:r>
              <a:rPr lang="es-DO" dirty="0">
                <a:sym typeface="Wingdings 3" pitchFamily="18" charset="2"/>
              </a:rPr>
              <a:t>sea por defecto o declaradas por el programador, cada definición de clase contiene las  operaciones para crear y destruir sus objetos; </a:t>
            </a:r>
            <a:endParaRPr lang="es-DO" dirty="0" smtClean="0">
              <a:sym typeface="Wingdings 3" pitchFamily="18" charset="2"/>
            </a:endParaRPr>
          </a:p>
          <a:p>
            <a:r>
              <a:rPr lang="es-ES" dirty="0" smtClean="0">
                <a:sym typeface="Wingdings 3" pitchFamily="18" charset="2"/>
              </a:rPr>
              <a:t>Las operaciones para </a:t>
            </a:r>
            <a:r>
              <a:rPr lang="es-ES" b="1" dirty="0" smtClean="0">
                <a:solidFill>
                  <a:srgbClr val="FF0000"/>
                </a:solidFill>
                <a:sym typeface="Wingdings 3" pitchFamily="18" charset="2"/>
              </a:rPr>
              <a:t>crear objetos </a:t>
            </a:r>
            <a:r>
              <a:rPr lang="es-ES" dirty="0" smtClean="0">
                <a:sym typeface="Wingdings 3" pitchFamily="18" charset="2"/>
              </a:rPr>
              <a:t>están definidas en métodos especiales de la clase llamados </a:t>
            </a:r>
            <a:r>
              <a:rPr lang="es-ES" b="1" dirty="0" smtClean="0">
                <a:solidFill>
                  <a:srgbClr val="FF0000"/>
                </a:solidFill>
                <a:sym typeface="Wingdings 3" pitchFamily="18" charset="2"/>
              </a:rPr>
              <a:t>constructores</a:t>
            </a:r>
            <a:r>
              <a:rPr lang="es-ES" dirty="0" smtClean="0">
                <a:sym typeface="Wingdings 3" pitchFamily="18" charset="2"/>
              </a:rPr>
              <a:t>, los cuales se diferencian de los otros métodos porque tienen el mismo nombre de la clase  </a:t>
            </a:r>
            <a:endParaRPr lang="es-DO" dirty="0">
              <a:sym typeface="Wingdings 2" pitchFamily="18" charset="2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DB3B769-118C-4E84-A0A8-CD06EC7A7213}" type="slidenum">
              <a:rPr lang="es-DO"/>
              <a:pPr/>
              <a:t>2</a:t>
            </a:fld>
            <a:endParaRPr lang="es-DO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DO" sz="4000" b="1" dirty="0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Implementación de </a:t>
            </a:r>
            <a:r>
              <a:rPr lang="es-DO" sz="40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clases</a:t>
            </a:r>
            <a:endParaRPr lang="es-DO" sz="4000" b="1" dirty="0">
              <a:solidFill>
                <a:srgbClr val="00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467544" y="1412776"/>
            <a:ext cx="7848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DO" sz="3200" dirty="0" smtClean="0"/>
              <a:t>Es lo que continúa después de tener el diseño de la clase en notación UML: </a:t>
            </a:r>
            <a:endParaRPr lang="es-DO" sz="3200" i="1" dirty="0">
              <a:solidFill>
                <a:srgbClr val="FF0000"/>
              </a:solidFill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907704" y="2996952"/>
          <a:ext cx="4536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 err="1" smtClean="0"/>
                        <a:t>NombreDeLaClase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dirty="0" smtClean="0"/>
                        <a:t>Miembros </a:t>
                      </a:r>
                      <a:r>
                        <a:rPr lang="es-DO" dirty="0" err="1" smtClean="0"/>
                        <a:t>private</a:t>
                      </a:r>
                      <a:r>
                        <a:rPr lang="es-DO" dirty="0" smtClean="0"/>
                        <a:t> (encapsulados)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DO" dirty="0" smtClean="0"/>
                        <a:t>Miembros </a:t>
                      </a:r>
                      <a:r>
                        <a:rPr lang="es-DO" dirty="0" err="1" smtClean="0"/>
                        <a:t>public</a:t>
                      </a:r>
                      <a:r>
                        <a:rPr lang="es-DO" baseline="0" dirty="0" smtClean="0"/>
                        <a:t>  (interfaz de la clase)</a:t>
                      </a:r>
                      <a:endParaRPr lang="es-D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dirty="0" smtClean="0"/>
                        <a:t>{ información</a:t>
                      </a:r>
                      <a:r>
                        <a:rPr lang="es-DO" baseline="0" dirty="0" smtClean="0"/>
                        <a:t> adicional, si requerido </a:t>
                      </a:r>
                      <a:r>
                        <a:rPr lang="es-ES" sz="1800" dirty="0" smtClean="0"/>
                        <a:t>}</a:t>
                      </a:r>
                      <a:endParaRPr lang="es-DO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46B-52C8-4F36-82C8-AC9ACAEB74A6}" type="slidenum">
              <a:rPr lang="es-DO"/>
              <a:pPr/>
              <a:t>20</a:t>
            </a:fld>
            <a:endParaRPr lang="es-DO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24416" cy="4752528"/>
          </a:xfrm>
        </p:spPr>
        <p:txBody>
          <a:bodyPr/>
          <a:lstStyle/>
          <a:p>
            <a:r>
              <a:rPr lang="es-DO" dirty="0" smtClean="0">
                <a:sym typeface="Wingdings 3" pitchFamily="18" charset="2"/>
              </a:rPr>
              <a:t>La función básica del </a:t>
            </a:r>
            <a:r>
              <a:rPr lang="es-DO" b="1" dirty="0" smtClean="0">
                <a:solidFill>
                  <a:srgbClr val="FF0000"/>
                </a:solidFill>
                <a:sym typeface="Wingdings 3" pitchFamily="18" charset="2"/>
              </a:rPr>
              <a:t>constructor</a:t>
            </a:r>
            <a:r>
              <a:rPr lang="es-DO" dirty="0" smtClean="0">
                <a:sym typeface="Wingdings 3" pitchFamily="18" charset="2"/>
              </a:rPr>
              <a:t> es permitir </a:t>
            </a:r>
            <a:r>
              <a:rPr lang="es-DO" b="1" dirty="0" smtClean="0">
                <a:solidFill>
                  <a:srgbClr val="FF0000"/>
                </a:solidFill>
                <a:sym typeface="Wingdings 3" pitchFamily="18" charset="2"/>
              </a:rPr>
              <a:t>inicializar las variables </a:t>
            </a:r>
            <a:r>
              <a:rPr lang="es-DO" dirty="0" smtClean="0">
                <a:sym typeface="Wingdings 3" pitchFamily="18" charset="2"/>
              </a:rPr>
              <a:t>miembros de un objeto de una clase en el momento en que éste es creado. </a:t>
            </a:r>
          </a:p>
          <a:p>
            <a:r>
              <a:rPr lang="es-ES" dirty="0" smtClean="0">
                <a:sym typeface="Wingdings 3" pitchFamily="18" charset="2"/>
              </a:rPr>
              <a:t>Los valores almacenados en cada variable miembro definen lo que se llama el </a:t>
            </a:r>
            <a:r>
              <a:rPr lang="es-ES" b="1" dirty="0" smtClean="0">
                <a:solidFill>
                  <a:srgbClr val="FF0000"/>
                </a:solidFill>
                <a:sym typeface="Wingdings 3" pitchFamily="18" charset="2"/>
              </a:rPr>
              <a:t>estado del objeto.</a:t>
            </a:r>
            <a:endParaRPr lang="es-DO" b="1" dirty="0" smtClean="0">
              <a:solidFill>
                <a:srgbClr val="FF0000"/>
              </a:solidFill>
              <a:sym typeface="Wingdings 3" pitchFamily="18" charset="2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46B-52C8-4F36-82C8-AC9ACAEB74A6}" type="slidenum">
              <a:rPr lang="es-DO"/>
              <a:pPr/>
              <a:t>21</a:t>
            </a:fld>
            <a:endParaRPr lang="es-DO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84976" cy="4752528"/>
          </a:xfrm>
        </p:spPr>
        <p:txBody>
          <a:bodyPr/>
          <a:lstStyle/>
          <a:p>
            <a:r>
              <a:rPr lang="es-ES" sz="2800" dirty="0" smtClean="0">
                <a:sym typeface="Wingdings 3" pitchFamily="18" charset="2"/>
              </a:rPr>
              <a:t>Un </a:t>
            </a:r>
            <a:r>
              <a:rPr lang="es-ES" sz="2800" b="1" dirty="0" smtClean="0">
                <a:solidFill>
                  <a:srgbClr val="FF0000"/>
                </a:solidFill>
                <a:sym typeface="Wingdings 3" pitchFamily="18" charset="2"/>
              </a:rPr>
              <a:t>constructor</a:t>
            </a:r>
            <a:r>
              <a:rPr lang="es-ES" sz="2800" dirty="0" smtClean="0">
                <a:sym typeface="Wingdings 3" pitchFamily="18" charset="2"/>
              </a:rPr>
              <a:t> debe: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>
                <a:sym typeface="Wingdings 3" pitchFamily="18" charset="2"/>
              </a:rPr>
              <a:t>Tener el mismo nombre de la clase.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>
                <a:sym typeface="Wingdings 3" pitchFamily="18" charset="2"/>
              </a:rPr>
              <a:t> Ser </a:t>
            </a:r>
            <a:r>
              <a:rPr lang="es-ES" sz="2400" i="1" dirty="0" err="1" smtClean="0">
                <a:solidFill>
                  <a:srgbClr val="FF0000"/>
                </a:solidFill>
                <a:sym typeface="Wingdings 3" pitchFamily="18" charset="2"/>
              </a:rPr>
              <a:t>public</a:t>
            </a:r>
            <a:endParaRPr lang="es-ES" sz="2400" i="1" dirty="0" smtClean="0">
              <a:solidFill>
                <a:srgbClr val="FF0000"/>
              </a:solidFill>
              <a:sym typeface="Wingdings 3" pitchFamily="18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s-ES" sz="2400" dirty="0" smtClean="0">
                <a:sym typeface="Wingdings 3" pitchFamily="18" charset="2"/>
              </a:rPr>
              <a:t> No tener ningún retorno, ni siquiera </a:t>
            </a:r>
            <a:r>
              <a:rPr lang="es-ES" sz="2400" dirty="0" err="1" smtClean="0">
                <a:sym typeface="Wingdings 3" pitchFamily="18" charset="2"/>
              </a:rPr>
              <a:t>void</a:t>
            </a:r>
            <a:r>
              <a:rPr lang="es-ES" sz="2400" dirty="0" smtClean="0">
                <a:sym typeface="Wingdings 3" pitchFamily="18" charset="2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>
                <a:sym typeface="Wingdings 3" pitchFamily="18" charset="2"/>
              </a:rPr>
              <a:t> Puede haber más de un constructor  en una clase.</a:t>
            </a:r>
          </a:p>
          <a:p>
            <a:pPr>
              <a:buFont typeface="Arial" pitchFamily="34" charset="0"/>
              <a:buChar char="•"/>
            </a:pPr>
            <a:r>
              <a:rPr lang="es-ES" sz="2800" dirty="0" smtClean="0">
                <a:sym typeface="Wingdings 3" pitchFamily="18" charset="2"/>
              </a:rPr>
              <a:t>Para </a:t>
            </a:r>
            <a:r>
              <a:rPr lang="es-ES" sz="2800" b="1" dirty="0" smtClean="0">
                <a:solidFill>
                  <a:srgbClr val="FF0000"/>
                </a:solidFill>
                <a:sym typeface="Wingdings 3" pitchFamily="18" charset="2"/>
              </a:rPr>
              <a:t>crear un objeto </a:t>
            </a:r>
            <a:r>
              <a:rPr lang="es-ES" sz="2800" dirty="0" smtClean="0">
                <a:sym typeface="Wingdings 3" pitchFamily="18" charset="2"/>
              </a:rPr>
              <a:t>se utilizará la instrucción:</a:t>
            </a:r>
            <a:endParaRPr lang="es-ES" sz="2800" dirty="0" smtClean="0">
              <a:latin typeface="Calibri" pitchFamily="34" charset="0"/>
              <a:sym typeface="Wingdings 3" pitchFamily="18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s-ES" sz="2400" i="1" dirty="0" err="1" smtClean="0">
                <a:latin typeface="Calibri" pitchFamily="34" charset="0"/>
                <a:sym typeface="Wingdings 3" pitchFamily="18" charset="2"/>
              </a:rPr>
              <a:t>NombreClase</a:t>
            </a:r>
            <a:r>
              <a:rPr lang="es-ES" sz="2400" i="1" dirty="0" smtClean="0">
                <a:latin typeface="Calibri" pitchFamily="34" charset="0"/>
                <a:sym typeface="Wingdings 3" pitchFamily="18" charset="2"/>
              </a:rPr>
              <a:t>  </a:t>
            </a:r>
            <a:r>
              <a:rPr lang="es-ES" sz="2400" i="1" dirty="0" err="1" smtClean="0">
                <a:latin typeface="Calibri" pitchFamily="34" charset="0"/>
                <a:sym typeface="Wingdings 3" pitchFamily="18" charset="2"/>
              </a:rPr>
              <a:t>unObjeto</a:t>
            </a:r>
            <a:r>
              <a:rPr lang="es-ES" sz="2400" i="1" dirty="0" smtClean="0">
                <a:latin typeface="Calibri" pitchFamily="34" charset="0"/>
                <a:sym typeface="Wingdings 3" pitchFamily="18" charset="2"/>
              </a:rPr>
              <a:t> = </a:t>
            </a:r>
            <a:r>
              <a:rPr lang="es-ES" sz="2400" b="1" i="1" dirty="0" smtClean="0">
                <a:solidFill>
                  <a:srgbClr val="FF0000"/>
                </a:solidFill>
                <a:latin typeface="Calibri" pitchFamily="34" charset="0"/>
                <a:sym typeface="Wingdings 3" pitchFamily="18" charset="2"/>
              </a:rPr>
              <a:t>new</a:t>
            </a:r>
            <a:r>
              <a:rPr lang="es-ES" sz="2400" i="1" dirty="0" smtClean="0">
                <a:latin typeface="Calibri" pitchFamily="34" charset="0"/>
                <a:sym typeface="Wingdings 3" pitchFamily="18" charset="2"/>
              </a:rPr>
              <a:t> </a:t>
            </a:r>
            <a:r>
              <a:rPr lang="es-ES" sz="2400" i="1" dirty="0" err="1" smtClean="0">
                <a:latin typeface="Calibri" pitchFamily="34" charset="0"/>
                <a:sym typeface="Wingdings 3" pitchFamily="18" charset="2"/>
              </a:rPr>
              <a:t>NombreConstructorClase</a:t>
            </a:r>
            <a:r>
              <a:rPr lang="es-ES" sz="2400" i="1" dirty="0" smtClean="0">
                <a:latin typeface="Calibri" pitchFamily="34" charset="0"/>
                <a:sym typeface="Wingdings 3" pitchFamily="18" charset="2"/>
              </a:rPr>
              <a:t>();</a:t>
            </a:r>
          </a:p>
          <a:p>
            <a:pPr lvl="2">
              <a:buFont typeface="Arial" pitchFamily="34" charset="0"/>
              <a:buChar char="•"/>
            </a:pPr>
            <a:r>
              <a:rPr lang="es-ES" i="1" dirty="0" err="1" smtClean="0">
                <a:sym typeface="Wingdings 3" pitchFamily="18" charset="2"/>
              </a:rPr>
              <a:t>NombreConstructorClase</a:t>
            </a:r>
            <a:r>
              <a:rPr lang="es-ES" i="1" dirty="0" smtClean="0">
                <a:sym typeface="Wingdings 3" pitchFamily="18" charset="2"/>
              </a:rPr>
              <a:t>() </a:t>
            </a:r>
            <a:r>
              <a:rPr lang="es-ES" i="1" dirty="0" smtClean="0">
                <a:sym typeface="Symbol"/>
              </a:rPr>
              <a:t> Es el constructor, el cual podrá tener o no tener parámetros para argumentos. </a:t>
            </a:r>
          </a:p>
          <a:p>
            <a:pPr lvl="2">
              <a:buFont typeface="Arial" pitchFamily="34" charset="0"/>
              <a:buChar char="•"/>
            </a:pPr>
            <a:r>
              <a:rPr lang="es-ES" i="1" dirty="0" smtClean="0">
                <a:solidFill>
                  <a:srgbClr val="00B050"/>
                </a:solidFill>
                <a:sym typeface="Symbol"/>
              </a:rPr>
              <a:t>Si no tiene parámetros es constructor por defecto (ver más adelante)</a:t>
            </a:r>
            <a:endParaRPr lang="es-DO" i="1" dirty="0" smtClean="0">
              <a:solidFill>
                <a:srgbClr val="00B050"/>
              </a:solidFill>
              <a:sym typeface="Wingdings 3" pitchFamily="18" charset="2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46B-52C8-4F36-82C8-AC9ACAEB74A6}" type="slidenum">
              <a:rPr lang="es-DO"/>
              <a:pPr/>
              <a:t>22</a:t>
            </a:fld>
            <a:endParaRPr lang="es-DO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24416" cy="4752528"/>
          </a:xfrm>
        </p:spPr>
        <p:txBody>
          <a:bodyPr/>
          <a:lstStyle/>
          <a:p>
            <a:r>
              <a:rPr lang="es-ES" dirty="0" smtClean="0">
                <a:sym typeface="Wingdings 3" pitchFamily="18" charset="2"/>
              </a:rPr>
              <a:t>Para crear un objeto la clase necesita usar un </a:t>
            </a:r>
            <a:r>
              <a:rPr lang="es-ES" b="1" dirty="0" smtClean="0">
                <a:solidFill>
                  <a:srgbClr val="FF0000"/>
                </a:solidFill>
                <a:sym typeface="Wingdings 3" pitchFamily="18" charset="2"/>
              </a:rPr>
              <a:t>constructor</a:t>
            </a:r>
            <a:r>
              <a:rPr lang="es-ES" dirty="0" smtClean="0">
                <a:sym typeface="Wingdings 3" pitchFamily="18" charset="2"/>
              </a:rPr>
              <a:t> el cual podrá ser:</a:t>
            </a:r>
            <a:endParaRPr lang="es-ES" sz="2400" dirty="0" smtClean="0">
              <a:sym typeface="Wingdings 3" pitchFamily="18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s-ES" sz="2400" b="1" dirty="0" smtClean="0">
                <a:sym typeface="Wingdings 3" pitchFamily="18" charset="2"/>
              </a:rPr>
              <a:t>Por defecto </a:t>
            </a:r>
            <a:r>
              <a:rPr lang="es-ES" sz="2400" dirty="0" smtClean="0">
                <a:sym typeface="Symbol"/>
              </a:rPr>
              <a:t> </a:t>
            </a:r>
            <a:r>
              <a:rPr lang="es-ES" sz="2400" dirty="0" smtClean="0">
                <a:sym typeface="Wingdings 3" pitchFamily="18" charset="2"/>
              </a:rPr>
              <a:t>Suplido por el compilador ( el constructor por defecto suplido por el compilador tiene la forma </a:t>
            </a:r>
            <a:r>
              <a:rPr lang="es-ES" sz="2400" i="1" dirty="0" err="1" smtClean="0">
                <a:latin typeface="Calibri" pitchFamily="34" charset="0"/>
                <a:sym typeface="Wingdings 3" pitchFamily="18" charset="2"/>
              </a:rPr>
              <a:t>NombreClase</a:t>
            </a:r>
            <a:r>
              <a:rPr lang="es-ES" sz="2400" i="1" dirty="0" smtClean="0">
                <a:latin typeface="Calibri" pitchFamily="34" charset="0"/>
                <a:sym typeface="Wingdings 3" pitchFamily="18" charset="2"/>
              </a:rPr>
              <a:t>() </a:t>
            </a:r>
            <a:r>
              <a:rPr lang="es-ES" sz="2400" dirty="0" smtClean="0">
                <a:sym typeface="Wingdings 3" pitchFamily="18" charset="2"/>
              </a:rPr>
              <a:t>); Ó, Creado por el desarrollador. Se caracteriza porque no tiene parámetros para argumentos;</a:t>
            </a:r>
          </a:p>
          <a:p>
            <a:pPr lvl="1">
              <a:buFont typeface="Arial" pitchFamily="34" charset="0"/>
              <a:buChar char="•"/>
            </a:pPr>
            <a:r>
              <a:rPr lang="es-ES" sz="2400" b="1" dirty="0" smtClean="0">
                <a:sym typeface="Wingdings 3" pitchFamily="18" charset="2"/>
              </a:rPr>
              <a:t>Definido por el desarrollador. </a:t>
            </a:r>
          </a:p>
          <a:p>
            <a:pPr lvl="1"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dirty="0" smtClean="0">
                <a:solidFill>
                  <a:srgbClr val="00B050"/>
                </a:solidFill>
                <a:sym typeface="Wingdings 3" pitchFamily="18" charset="2"/>
              </a:rPr>
              <a:t>&lt;&lt; A ver más adelante en el tema “</a:t>
            </a:r>
            <a:r>
              <a:rPr lang="es-DO" sz="2400" dirty="0" smtClean="0">
                <a:solidFill>
                  <a:srgbClr val="00B050"/>
                </a:solidFill>
              </a:rPr>
              <a:t>Constructores y destructores definidos por el programador” &gt;&gt;</a:t>
            </a:r>
          </a:p>
          <a:p>
            <a:pPr lvl="1">
              <a:buFont typeface="Arial" pitchFamily="34" charset="0"/>
              <a:buChar char="•"/>
            </a:pPr>
            <a:r>
              <a:rPr lang="es-ES" sz="2400" dirty="0" smtClean="0">
                <a:sym typeface="Wingdings 3" pitchFamily="18" charset="2"/>
              </a:rPr>
              <a:t>...</a:t>
            </a:r>
            <a:endParaRPr lang="es-DO" sz="2400" dirty="0" smtClean="0">
              <a:sym typeface="Wingdings 3" pitchFamily="18" charset="2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46B-52C8-4F36-82C8-AC9ACAEB74A6}" type="slidenum">
              <a:rPr lang="es-DO"/>
              <a:pPr/>
              <a:t>23</a:t>
            </a:fld>
            <a:endParaRPr lang="es-DO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424416" cy="4752528"/>
          </a:xfrm>
        </p:spPr>
        <p:txBody>
          <a:bodyPr/>
          <a:lstStyle/>
          <a:p>
            <a:r>
              <a:rPr lang="es-ES" sz="2400" dirty="0" smtClean="0">
                <a:sym typeface="Wingdings 3" pitchFamily="18" charset="2"/>
              </a:rPr>
              <a:t>El </a:t>
            </a:r>
            <a:r>
              <a:rPr lang="es-ES" sz="2400" b="1" dirty="0" smtClean="0">
                <a:sym typeface="Wingdings 3" pitchFamily="18" charset="2"/>
              </a:rPr>
              <a:t>destructor</a:t>
            </a:r>
            <a:r>
              <a:rPr lang="es-ES" sz="2400" dirty="0" smtClean="0">
                <a:sym typeface="Wingdings 3" pitchFamily="18" charset="2"/>
              </a:rPr>
              <a:t> de una clase: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>
                <a:sym typeface="Wingdings 3" pitchFamily="18" charset="2"/>
              </a:rPr>
              <a:t>Contiene el código que se ha de ejecutar cuando un objeto de dicha clase es destruido.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>
                <a:sym typeface="Wingdings 3" pitchFamily="18" charset="2"/>
              </a:rPr>
              <a:t>Tiene el mismo nombre de la clase, precedido del carácter especial </a:t>
            </a:r>
            <a:r>
              <a:rPr lang="es-DO" sz="2000" dirty="0" smtClean="0"/>
              <a:t>"~"</a:t>
            </a:r>
            <a:r>
              <a:rPr lang="es-ES" sz="2000" dirty="0" smtClean="0">
                <a:sym typeface="Wingdings 3" pitchFamily="18" charset="2"/>
              </a:rPr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>
                <a:sym typeface="Wingdings 3" pitchFamily="18" charset="2"/>
              </a:rPr>
              <a:t>No retorna ningún tipo ( ni siquiera </a:t>
            </a:r>
            <a:r>
              <a:rPr lang="es-ES" sz="2000" dirty="0" err="1" smtClean="0">
                <a:sym typeface="Wingdings 3" pitchFamily="18" charset="2"/>
              </a:rPr>
              <a:t>void</a:t>
            </a:r>
            <a:r>
              <a:rPr lang="es-ES" sz="2000" dirty="0" smtClean="0">
                <a:sym typeface="Wingdings 3" pitchFamily="18" charset="2"/>
              </a:rPr>
              <a:t> ).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>
                <a:sym typeface="Wingdings 3" pitchFamily="18" charset="2"/>
              </a:rPr>
              <a:t>La forma general es:</a:t>
            </a:r>
          </a:p>
          <a:p>
            <a:pPr lvl="1">
              <a:buNone/>
            </a:pPr>
            <a:endParaRPr lang="es-ES" sz="2000" dirty="0" smtClean="0">
              <a:sym typeface="Wingdings 3" pitchFamily="18" charset="2"/>
            </a:endParaRPr>
          </a:p>
          <a:p>
            <a:pPr lvl="1">
              <a:buNone/>
            </a:pPr>
            <a:endParaRPr lang="es-ES" sz="2000" dirty="0" smtClean="0">
              <a:sym typeface="Wingdings 3" pitchFamily="18" charset="2"/>
            </a:endParaRPr>
          </a:p>
          <a:p>
            <a:pPr lvl="1">
              <a:buNone/>
            </a:pPr>
            <a:endParaRPr lang="es-ES" sz="2000" dirty="0" smtClean="0">
              <a:sym typeface="Wingdings 3" pitchFamily="18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s-ES" sz="2000" dirty="0" smtClean="0">
                <a:sym typeface="Wingdings 3" pitchFamily="18" charset="2"/>
              </a:rPr>
              <a:t>Siempre se ejecuta cuando la clase no se puede acceder en RAM por ninguna referencia. </a:t>
            </a:r>
            <a:endParaRPr lang="es-ES" sz="2400" dirty="0" smtClean="0">
              <a:sym typeface="Wingdings 3" pitchFamily="18" charset="2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555776" y="3717032"/>
            <a:ext cx="2376264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DO" dirty="0" smtClean="0">
                <a:latin typeface="Calibri" pitchFamily="34" charset="0"/>
              </a:rPr>
              <a:t>~ </a:t>
            </a:r>
            <a:r>
              <a:rPr lang="es-DO" dirty="0" err="1" smtClean="0">
                <a:latin typeface="Calibri" pitchFamily="34" charset="0"/>
              </a:rPr>
              <a:t>nombreClase</a:t>
            </a:r>
            <a:r>
              <a:rPr lang="es-DO" dirty="0" smtClean="0">
                <a:latin typeface="Calibri" pitchFamily="34" charset="0"/>
              </a:rPr>
              <a:t>( ) {</a:t>
            </a:r>
          </a:p>
          <a:p>
            <a:r>
              <a:rPr lang="es-ES" dirty="0" smtClean="0">
                <a:latin typeface="Calibri" pitchFamily="34" charset="0"/>
              </a:rPr>
              <a:t>          // código</a:t>
            </a:r>
          </a:p>
          <a:p>
            <a:r>
              <a:rPr lang="es-ES" dirty="0" smtClean="0">
                <a:latin typeface="Calibri" pitchFamily="34" charset="0"/>
              </a:rPr>
              <a:t>}</a:t>
            </a:r>
            <a:endParaRPr lang="es-DO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B46B-52C8-4F36-82C8-AC9ACAEB74A6}" type="slidenum">
              <a:rPr lang="es-DO"/>
              <a:pPr/>
              <a:t>24</a:t>
            </a:fld>
            <a:endParaRPr lang="es-DO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1124744"/>
            <a:ext cx="84249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2000" dirty="0" smtClean="0">
                <a:sym typeface="Wingdings 3" pitchFamily="18" charset="2"/>
              </a:rPr>
              <a:t> El </a:t>
            </a:r>
            <a:r>
              <a:rPr lang="es-DO" sz="2000" b="1" dirty="0" smtClean="0">
                <a:sym typeface="Wingdings 3" pitchFamily="18" charset="2"/>
              </a:rPr>
              <a:t>destructor </a:t>
            </a:r>
            <a:r>
              <a:rPr lang="es-DO" sz="2000" dirty="0" smtClean="0">
                <a:sym typeface="Wingdings 3" pitchFamily="18" charset="2"/>
              </a:rPr>
              <a:t>puede ser ejecutado en cualquier momento después de que la instancia de la clase deja de ser accesible (por ejemplo, cuando la referencia se establece como </a:t>
            </a:r>
            <a:r>
              <a:rPr lang="es-DO" sz="2000" dirty="0" err="1" smtClean="0">
                <a:sym typeface="Wingdings 3" pitchFamily="18" charset="2"/>
              </a:rPr>
              <a:t>null</a:t>
            </a:r>
            <a:r>
              <a:rPr lang="es-DO" sz="2000" dirty="0" smtClean="0">
                <a:sym typeface="Wingdings 3" pitchFamily="18" charset="2"/>
              </a:rPr>
              <a:t> o queda fuera de ámbito).</a:t>
            </a:r>
          </a:p>
          <a:p>
            <a:endParaRPr lang="es-ES" sz="2000" dirty="0" smtClean="0">
              <a:sym typeface="Wingdings 3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ym typeface="Wingdings 3" pitchFamily="18" charset="2"/>
              </a:rPr>
              <a:t> El </a:t>
            </a:r>
            <a:r>
              <a:rPr lang="es-ES" sz="2000" b="1" dirty="0" smtClean="0">
                <a:sym typeface="Wingdings 3" pitchFamily="18" charset="2"/>
              </a:rPr>
              <a:t>destructor</a:t>
            </a:r>
            <a:r>
              <a:rPr lang="es-ES" sz="2000" dirty="0" smtClean="0">
                <a:sym typeface="Wingdings 3" pitchFamily="18" charset="2"/>
              </a:rPr>
              <a:t> es llamado por el recolector de basura cuando un objeto va a ser destruido.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ym typeface="Wingdings 3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ym typeface="Wingdings 3" pitchFamily="18" charset="2"/>
              </a:rPr>
              <a:t> Una clase solo puede tener un destructor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ym typeface="Wingdings 3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ym typeface="Wingdings 3" pitchFamily="18" charset="2"/>
              </a:rPr>
              <a:t> En este curso dejaremos que el recolector de basura sea quien llame de manera automática al destructor. Esto es, no escribiremos código para el destructor de las clases. </a:t>
            </a:r>
          </a:p>
          <a:p>
            <a:pPr>
              <a:buFont typeface="Arial" pitchFamily="34" charset="0"/>
              <a:buChar char="•"/>
            </a:pPr>
            <a:endParaRPr lang="es-ES" sz="2000" dirty="0" smtClean="0">
              <a:sym typeface="Wingdings 3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es-ES" sz="2000" dirty="0" smtClean="0">
                <a:sym typeface="Wingdings 3" pitchFamily="18" charset="2"/>
              </a:rPr>
              <a:t> Ver más en</a:t>
            </a:r>
          </a:p>
          <a:p>
            <a:r>
              <a:rPr lang="es-ES" sz="2000" dirty="0" smtClean="0">
                <a:sym typeface="Wingdings 3" pitchFamily="18" charset="2"/>
              </a:rPr>
              <a:t>  </a:t>
            </a:r>
          </a:p>
          <a:p>
            <a:r>
              <a:rPr lang="es-ES" sz="2000" dirty="0" smtClean="0">
                <a:sym typeface="Wingdings 3" pitchFamily="18" charset="2"/>
              </a:rPr>
              <a:t>   </a:t>
            </a:r>
            <a:r>
              <a:rPr lang="es-ES" sz="2000" dirty="0" smtClean="0">
                <a:sym typeface="Wingdings 3" pitchFamily="18" charset="2"/>
                <a:hlinkClick r:id="rId2"/>
              </a:rPr>
              <a:t>http://msdn.microsoft.com/es-es/library/66x5fx1b.aspx</a:t>
            </a:r>
            <a:r>
              <a:rPr lang="es-ES" sz="2000" dirty="0" smtClean="0">
                <a:sym typeface="Wingdings 3" pitchFamily="18" charset="2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23528" y="980728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2400" dirty="0" smtClean="0"/>
              <a:t>  </a:t>
            </a:r>
            <a:r>
              <a:rPr lang="es-ES" sz="2400" dirty="0" smtClean="0"/>
              <a:t> </a:t>
            </a:r>
            <a:r>
              <a:rPr lang="es-ES" sz="2400" b="1" dirty="0" smtClean="0"/>
              <a:t>Interfaz</a:t>
            </a:r>
            <a:r>
              <a:rPr lang="es-ES" sz="2400" dirty="0" smtClean="0"/>
              <a:t> ( no interface ) de una clase</a:t>
            </a:r>
          </a:p>
          <a:p>
            <a:pPr lvl="1">
              <a:buFont typeface="Arial" pitchFamily="34" charset="0"/>
              <a:buChar char="•"/>
            </a:pPr>
            <a:endParaRPr lang="es-ES" sz="2000" dirty="0" smtClean="0"/>
          </a:p>
          <a:p>
            <a:pPr lvl="1">
              <a:buFont typeface="Arial" pitchFamily="34" charset="0"/>
              <a:buChar char="•"/>
            </a:pPr>
            <a:r>
              <a:rPr lang="es-ES" sz="2000" dirty="0" smtClean="0"/>
              <a:t> Esta constituida por el conjunto de sus </a:t>
            </a:r>
            <a:r>
              <a:rPr lang="es-ES" sz="2000" b="1" dirty="0" smtClean="0"/>
              <a:t>métodos</a:t>
            </a:r>
            <a:r>
              <a:rPr lang="es-ES" sz="2000" dirty="0" smtClean="0"/>
              <a:t> que son </a:t>
            </a:r>
            <a:r>
              <a:rPr lang="es-ES" sz="2000" b="1" i="1" dirty="0" err="1" smtClean="0"/>
              <a:t>public</a:t>
            </a:r>
            <a:r>
              <a:rPr lang="es-ES" sz="2000" dirty="0" smtClean="0"/>
              <a:t> </a:t>
            </a:r>
            <a:r>
              <a:rPr lang="es-ES" sz="2000" b="1" dirty="0" smtClean="0"/>
              <a:t>:</a:t>
            </a:r>
          </a:p>
          <a:p>
            <a:pPr lvl="1"/>
            <a:endParaRPr lang="es-ES" sz="2000" i="1" dirty="0" smtClean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83568" y="2132856"/>
            <a:ext cx="5040560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&lt;modificador&gt; </a:t>
            </a:r>
            <a:r>
              <a:rPr lang="es-ES" sz="1200" b="1" dirty="0" err="1" smtClean="0"/>
              <a:t>class</a:t>
            </a:r>
            <a:r>
              <a:rPr lang="es-ES" sz="1200" dirty="0" smtClean="0"/>
              <a:t> </a:t>
            </a:r>
            <a:r>
              <a:rPr lang="es-ES" sz="1200" dirty="0" err="1" smtClean="0"/>
              <a:t>NombreClase</a:t>
            </a:r>
            <a:r>
              <a:rPr lang="es-ES" sz="1200" dirty="0" smtClean="0"/>
              <a:t> {</a:t>
            </a:r>
          </a:p>
          <a:p>
            <a:endParaRPr lang="es-ES" sz="1200" dirty="0" smtClean="0"/>
          </a:p>
          <a:p>
            <a:r>
              <a:rPr lang="es-ES" sz="1200" dirty="0" smtClean="0"/>
              <a:t>      // Declaración de las variables miembro</a:t>
            </a:r>
          </a:p>
          <a:p>
            <a:r>
              <a:rPr lang="es-ES" sz="1200" dirty="0" smtClean="0"/>
              <a:t>      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T variable1;</a:t>
            </a:r>
          </a:p>
          <a:p>
            <a:r>
              <a:rPr lang="es-ES" sz="1200" dirty="0" smtClean="0"/>
              <a:t>      </a:t>
            </a:r>
            <a:r>
              <a:rPr lang="es-ES" sz="1200" dirty="0" err="1" smtClean="0"/>
              <a:t>private</a:t>
            </a:r>
            <a:r>
              <a:rPr lang="es-ES" sz="1200" dirty="0" smtClean="0"/>
              <a:t> T variable2;</a:t>
            </a:r>
          </a:p>
          <a:p>
            <a:r>
              <a:rPr lang="es-ES" sz="1200" dirty="0" smtClean="0"/>
              <a:t>      ...</a:t>
            </a:r>
          </a:p>
          <a:p>
            <a:endParaRPr lang="es-ES" sz="1200" dirty="0" smtClean="0"/>
          </a:p>
          <a:p>
            <a:r>
              <a:rPr lang="es-ES" sz="1200" b="1" dirty="0" smtClean="0"/>
              <a:t>      // Declaración de los métodos miembro</a:t>
            </a:r>
          </a:p>
          <a:p>
            <a:endParaRPr lang="es-ES" sz="1200" dirty="0" smtClean="0"/>
          </a:p>
          <a:p>
            <a:r>
              <a:rPr lang="es-ES" sz="1200" dirty="0" smtClean="0"/>
              <a:t>  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tipoRetorno</a:t>
            </a:r>
            <a:r>
              <a:rPr lang="es-ES" sz="1200" dirty="0" smtClean="0"/>
              <a:t> metodo1( T par1, T par2, ...) {</a:t>
            </a:r>
          </a:p>
          <a:p>
            <a:r>
              <a:rPr lang="es-ES" sz="1200" dirty="0" smtClean="0"/>
              <a:t>           // cuerpo del método</a:t>
            </a:r>
          </a:p>
          <a:p>
            <a:r>
              <a:rPr lang="es-ES" sz="1200" dirty="0" smtClean="0"/>
              <a:t>      }</a:t>
            </a:r>
          </a:p>
          <a:p>
            <a:endParaRPr lang="es-ES" sz="1200" dirty="0" smtClean="0"/>
          </a:p>
          <a:p>
            <a:r>
              <a:rPr lang="es-ES" sz="1200" dirty="0" smtClean="0"/>
              <a:t>  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tipoRetorno</a:t>
            </a:r>
            <a:r>
              <a:rPr lang="es-ES" sz="1200" dirty="0" smtClean="0"/>
              <a:t> metodo2( Tpar3,  Tpar2, ... ) {</a:t>
            </a:r>
          </a:p>
          <a:p>
            <a:r>
              <a:rPr lang="es-ES" sz="1200" dirty="0" smtClean="0"/>
              <a:t>           //  cuerpo del método</a:t>
            </a:r>
          </a:p>
          <a:p>
            <a:r>
              <a:rPr lang="es-ES" sz="1200" dirty="0" smtClean="0"/>
              <a:t>      }</a:t>
            </a:r>
          </a:p>
          <a:p>
            <a:r>
              <a:rPr lang="es-ES" sz="1200" b="1" dirty="0" smtClean="0"/>
              <a:t>      ...</a:t>
            </a:r>
          </a:p>
          <a:p>
            <a:endParaRPr lang="es-ES" sz="1200" dirty="0" smtClean="0"/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  <a:endParaRPr lang="es-DO" sz="1200" dirty="0"/>
          </a:p>
        </p:txBody>
      </p:sp>
      <p:sp>
        <p:nvSpPr>
          <p:cNvPr id="13" name="12 Flecha derecha"/>
          <p:cNvSpPr/>
          <p:nvPr/>
        </p:nvSpPr>
        <p:spPr>
          <a:xfrm>
            <a:off x="251520" y="2348880"/>
            <a:ext cx="6480720" cy="40324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4" name="13 Llamada rectangular redondeada"/>
          <p:cNvSpPr/>
          <p:nvPr/>
        </p:nvSpPr>
        <p:spPr>
          <a:xfrm>
            <a:off x="6228184" y="2348880"/>
            <a:ext cx="2736304" cy="1296144"/>
          </a:xfrm>
          <a:prstGeom prst="wedgeRoundRectCallout">
            <a:avLst>
              <a:gd name="adj1" fmla="val -31325"/>
              <a:gd name="adj2" fmla="val 10406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ES" sz="1400" dirty="0" smtClean="0"/>
              <a:t> Es la interfaz de la clase.</a:t>
            </a:r>
          </a:p>
          <a:p>
            <a:pPr>
              <a:buFont typeface="Arial" pitchFamily="34" charset="0"/>
              <a:buChar char="•"/>
            </a:pPr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 No es lo mismo que interface  ( a ver más adelante )</a:t>
            </a:r>
            <a:endParaRPr lang="es-DO" sz="14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25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11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8CB5-CEDE-4F12-AF24-FA38D7B504B1}" type="slidenum">
              <a:rPr lang="es-DO"/>
              <a:pPr/>
              <a:t>26</a:t>
            </a:fld>
            <a:endParaRPr lang="es-DO" dirty="0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23528" y="1052736"/>
            <a:ext cx="792003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DO" sz="2400" dirty="0"/>
              <a:t> </a:t>
            </a:r>
            <a:r>
              <a:rPr lang="es-DO" sz="2400" dirty="0" smtClean="0"/>
              <a:t>Al igual que las variables, </a:t>
            </a:r>
            <a:r>
              <a:rPr lang="es-DO" sz="2400" b="1" dirty="0" smtClean="0"/>
              <a:t>los métodos pueden ser de instancia o estáticos.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DO" sz="2400" dirty="0" smtClean="0"/>
              <a:t> Para </a:t>
            </a:r>
            <a:r>
              <a:rPr lang="es-DO" sz="2400" b="1" dirty="0" smtClean="0"/>
              <a:t>acceder</a:t>
            </a:r>
            <a:r>
              <a:rPr lang="es-DO" sz="2400" dirty="0" smtClean="0"/>
              <a:t> a los métodos, fuera de la clase, es también igual que con las variables: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 smtClean="0"/>
              <a:t> Si es un </a:t>
            </a:r>
            <a:r>
              <a:rPr lang="es-ES" sz="2400" b="1" dirty="0" smtClean="0"/>
              <a:t>método de instancia</a:t>
            </a:r>
            <a:r>
              <a:rPr lang="es-ES" sz="2400" dirty="0" smtClean="0"/>
              <a:t>: </a:t>
            </a:r>
          </a:p>
          <a:p>
            <a:pPr lvl="1">
              <a:spcBef>
                <a:spcPct val="5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i="1" dirty="0" smtClean="0">
                <a:latin typeface="Calibri" pitchFamily="34" charset="0"/>
              </a:rPr>
              <a:t> </a:t>
            </a:r>
            <a:r>
              <a:rPr lang="es-ES" sz="2400" i="1" dirty="0" err="1" smtClean="0">
                <a:latin typeface="Calibri" pitchFamily="34" charset="0"/>
              </a:rPr>
              <a:t>NombreDelObjeto.nombreMetodo</a:t>
            </a:r>
            <a:r>
              <a:rPr lang="es-ES" sz="2400" i="1" dirty="0" smtClean="0">
                <a:latin typeface="Calibri" pitchFamily="34" charset="0"/>
              </a:rPr>
              <a:t>(); </a:t>
            </a:r>
            <a:endParaRPr lang="es-DO" sz="2400" i="1" dirty="0" smtClean="0">
              <a:latin typeface="Calibri" pitchFamily="34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DO" sz="2400" dirty="0" smtClean="0">
                <a:sym typeface="Wingdings" pitchFamily="2" charset="2"/>
              </a:rPr>
              <a:t>  Si es un </a:t>
            </a:r>
            <a:r>
              <a:rPr lang="es-DO" sz="2400" b="1" dirty="0" smtClean="0">
                <a:sym typeface="Wingdings" pitchFamily="2" charset="2"/>
              </a:rPr>
              <a:t>método estático</a:t>
            </a:r>
            <a:r>
              <a:rPr lang="es-DO" sz="2400" dirty="0" smtClean="0">
                <a:sym typeface="Wingdings" pitchFamily="2" charset="2"/>
              </a:rPr>
              <a:t>:</a:t>
            </a:r>
          </a:p>
          <a:p>
            <a:pPr marL="457200" lvl="3">
              <a:spcBef>
                <a:spcPct val="5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s-ES" sz="2400" i="1" dirty="0" smtClean="0">
                <a:latin typeface="Calibri" pitchFamily="34" charset="0"/>
                <a:sym typeface="Wingdings" pitchFamily="2" charset="2"/>
              </a:rPr>
              <a:t> </a:t>
            </a:r>
            <a:r>
              <a:rPr lang="es-ES" sz="2400" i="1" dirty="0" smtClean="0">
                <a:latin typeface="Calibri" pitchFamily="34" charset="0"/>
              </a:rPr>
              <a:t> </a:t>
            </a:r>
            <a:r>
              <a:rPr lang="es-ES" sz="2400" i="1" dirty="0" err="1" smtClean="0">
                <a:latin typeface="Calibri" pitchFamily="34" charset="0"/>
              </a:rPr>
              <a:t>NombreDeLaClase.nombreMetodo</a:t>
            </a:r>
            <a:r>
              <a:rPr lang="es-ES" sz="2400" i="1" dirty="0" smtClean="0">
                <a:latin typeface="Calibri" pitchFamily="34" charset="0"/>
              </a:rPr>
              <a:t>(); </a:t>
            </a:r>
            <a:endParaRPr lang="es-DO" sz="2400" i="1" dirty="0" smtClean="0">
              <a:latin typeface="Calibri" pitchFamily="34" charset="0"/>
            </a:endParaRP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endParaRPr lang="es-DO" sz="2400" dirty="0" smtClean="0">
              <a:sym typeface="Wingdings" pitchFamily="2" charset="2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Implementación de clases</a:t>
            </a:r>
            <a:endParaRPr kumimoji="0" lang="es-DO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11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8CB5-CEDE-4F12-AF24-FA38D7B504B1}" type="slidenum">
              <a:rPr lang="es-DO"/>
              <a:pPr/>
              <a:t>27</a:t>
            </a:fld>
            <a:endParaRPr lang="es-DO" dirty="0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323528" y="1052736"/>
            <a:ext cx="7920037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DO" sz="3200" dirty="0"/>
              <a:t> </a:t>
            </a:r>
            <a:r>
              <a:rPr lang="es-DO" sz="3200" dirty="0" smtClean="0"/>
              <a:t>Los </a:t>
            </a:r>
            <a:r>
              <a:rPr lang="es-DO" sz="3200" b="1" dirty="0" smtClean="0"/>
              <a:t>métodos estáticos </a:t>
            </a:r>
            <a:r>
              <a:rPr lang="es-DO" sz="3200" dirty="0" smtClean="0"/>
              <a:t>tienen algunas </a:t>
            </a:r>
            <a:r>
              <a:rPr lang="es-DO" sz="3200" b="1" dirty="0" smtClean="0"/>
              <a:t>restricciones</a:t>
            </a:r>
            <a:r>
              <a:rPr lang="es-DO" sz="3200" dirty="0" smtClean="0"/>
              <a:t>, a saber: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3200" dirty="0" smtClean="0">
                <a:sym typeface="Wingdings" pitchFamily="2" charset="2"/>
              </a:rPr>
              <a:t> Sólo pueden llamar a métodos estáticos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3200" dirty="0" smtClean="0">
                <a:sym typeface="Wingdings" pitchFamily="2" charset="2"/>
              </a:rPr>
              <a:t> Solamente pueden acceder a campos estáticos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3200" dirty="0" smtClean="0">
                <a:sym typeface="Wingdings" pitchFamily="2" charset="2"/>
              </a:rPr>
              <a:t> No pueden referirse a </a:t>
            </a:r>
            <a:r>
              <a:rPr lang="es-ES" sz="3200" dirty="0" err="1" smtClean="0">
                <a:sym typeface="Wingdings" pitchFamily="2" charset="2"/>
              </a:rPr>
              <a:t>this</a:t>
            </a:r>
            <a:r>
              <a:rPr lang="es-ES" sz="3200" dirty="0" smtClean="0">
                <a:sym typeface="Wingdings" pitchFamily="2" charset="2"/>
              </a:rPr>
              <a:t>. </a:t>
            </a:r>
            <a:endParaRPr lang="es-DO" sz="3200" dirty="0" smtClean="0">
              <a:sym typeface="Wingdings" pitchFamily="2" charset="2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Implementación de clases</a:t>
            </a:r>
            <a:endParaRPr kumimoji="0" lang="es-DO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2F7B-73C2-4B3C-9043-92AC5E9BD285}" type="slidenum">
              <a:rPr lang="es-DO"/>
              <a:pPr/>
              <a:t>28</a:t>
            </a:fld>
            <a:endParaRPr lang="es-DO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00113" y="1268413"/>
            <a:ext cx="7775575" cy="3455987"/>
          </a:xfrm>
        </p:spPr>
        <p:txBody>
          <a:bodyPr/>
          <a:lstStyle/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b="1" dirty="0" smtClean="0"/>
              <a:t>Dentro de la clase</a:t>
            </a:r>
            <a:r>
              <a:rPr lang="es-ES" dirty="0" smtClean="0"/>
              <a:t>, los métodos tienen acceso a todas las variables miembro ( y a otros métodos ) de la clase.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endParaRPr lang="es-ES" dirty="0" smtClean="0"/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b="1" dirty="0" smtClean="0"/>
              <a:t>Fuera de la clase</a:t>
            </a:r>
            <a:r>
              <a:rPr lang="es-ES" dirty="0" smtClean="0"/>
              <a:t>, a los miembros encapsulados sólo se puede acceder por los métodos de la interfaz de la clase.  </a:t>
            </a:r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Implementación de clases</a:t>
            </a:r>
            <a:endParaRPr kumimoji="0" lang="es-DO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412776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</a:t>
            </a:r>
            <a:endParaRPr lang="es-DO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4" name="2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5B1FA2-22D4-4F3B-9E51-7EF6EDCBFD5A}" type="slidenum">
              <a:rPr lang="es-MX" smtClean="0"/>
              <a:pPr/>
              <a:t>29</a:t>
            </a:fld>
            <a:endParaRPr lang="es-MX" smtClean="0"/>
          </a:p>
        </p:txBody>
      </p:sp>
      <p:sp>
        <p:nvSpPr>
          <p:cNvPr id="33795" name="3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MX"/>
              <a:t>C# Basico, II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132856"/>
            <a:ext cx="29718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DB3B769-118C-4E84-A0A8-CD06EC7A7213}" type="slidenum">
              <a:rPr lang="es-DO"/>
              <a:pPr/>
              <a:t>3</a:t>
            </a:fld>
            <a:endParaRPr lang="es-DO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DO" sz="4000" b="1" dirty="0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Implementación de </a:t>
            </a:r>
            <a:r>
              <a:rPr lang="es-DO" sz="40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clases</a:t>
            </a:r>
            <a:endParaRPr lang="es-DO" sz="4000" b="1" dirty="0">
              <a:solidFill>
                <a:srgbClr val="00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539552" y="1628800"/>
            <a:ext cx="78486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DO" sz="3200" dirty="0" smtClean="0"/>
              <a:t> </a:t>
            </a:r>
            <a:r>
              <a:rPr lang="es-DO" sz="3200" b="1" dirty="0" smtClean="0"/>
              <a:t>Es </a:t>
            </a:r>
            <a:r>
              <a:rPr lang="es-DO" sz="3200" b="1" dirty="0"/>
              <a:t>la escritura del código </a:t>
            </a:r>
            <a:r>
              <a:rPr lang="es-DO" sz="3200" dirty="0"/>
              <a:t>de la clase </a:t>
            </a:r>
            <a:r>
              <a:rPr lang="es-DO" sz="3200" dirty="0" smtClean="0"/>
              <a:t>diseñada  y su </a:t>
            </a:r>
            <a:r>
              <a:rPr lang="es-DO" sz="3200" dirty="0"/>
              <a:t>uso </a:t>
            </a:r>
            <a:r>
              <a:rPr lang="es-DO" sz="3200" dirty="0" smtClean="0"/>
              <a:t>y/o </a:t>
            </a:r>
            <a:r>
              <a:rPr lang="es-DO" sz="3200" dirty="0"/>
              <a:t>prueba en una </a:t>
            </a:r>
            <a:r>
              <a:rPr lang="es-DO" sz="3200" dirty="0" err="1" smtClean="0"/>
              <a:t>Tester</a:t>
            </a:r>
            <a:r>
              <a:rPr lang="es-DO" sz="3200" dirty="0" smtClean="0"/>
              <a:t> </a:t>
            </a:r>
            <a:r>
              <a:rPr lang="es-DO" sz="3200" dirty="0" err="1" smtClean="0"/>
              <a:t>Class</a:t>
            </a:r>
            <a:r>
              <a:rPr lang="es-DO" sz="3200" dirty="0" smtClean="0"/>
              <a:t>. 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DO" sz="3200" dirty="0" smtClean="0">
                <a:solidFill>
                  <a:srgbClr val="FF0000"/>
                </a:solidFill>
              </a:rPr>
              <a:t> </a:t>
            </a:r>
            <a:r>
              <a:rPr lang="es-DO" sz="3200" b="1" dirty="0" smtClean="0">
                <a:solidFill>
                  <a:srgbClr val="FF0000"/>
                </a:solidFill>
              </a:rPr>
              <a:t>Se </a:t>
            </a:r>
            <a:r>
              <a:rPr lang="es-DO" sz="3200" b="1" dirty="0">
                <a:solidFill>
                  <a:srgbClr val="FF0000"/>
                </a:solidFill>
              </a:rPr>
              <a:t>puede hacer </a:t>
            </a:r>
            <a:r>
              <a:rPr lang="es-DO" sz="3200" dirty="0">
                <a:solidFill>
                  <a:srgbClr val="FF0000"/>
                </a:solidFill>
              </a:rPr>
              <a:t>todo en un mismo archivo </a:t>
            </a:r>
            <a:r>
              <a:rPr lang="es-DO" sz="3200" b="1" i="1" dirty="0">
                <a:solidFill>
                  <a:srgbClr val="FF0000"/>
                </a:solidFill>
              </a:rPr>
              <a:t>.</a:t>
            </a:r>
            <a:r>
              <a:rPr lang="es-DO" sz="3200" i="1" dirty="0" err="1" smtClean="0">
                <a:solidFill>
                  <a:srgbClr val="FF0000"/>
                </a:solidFill>
              </a:rPr>
              <a:t>cs</a:t>
            </a:r>
            <a:r>
              <a:rPr lang="es-DO" sz="3200" i="1" dirty="0" smtClean="0">
                <a:solidFill>
                  <a:srgbClr val="FF0000"/>
                </a:solidFill>
              </a:rPr>
              <a:t>,  ó</a:t>
            </a:r>
            <a:r>
              <a:rPr lang="es-DO" sz="3200" dirty="0" smtClean="0">
                <a:solidFill>
                  <a:srgbClr val="FF0000"/>
                </a:solidFill>
              </a:rPr>
              <a:t>  en  librerías  </a:t>
            </a:r>
            <a:r>
              <a:rPr lang="es-DO" sz="3200" b="1" dirty="0" smtClean="0">
                <a:solidFill>
                  <a:srgbClr val="FF0000"/>
                </a:solidFill>
              </a:rPr>
              <a:t>.</a:t>
            </a:r>
            <a:r>
              <a:rPr lang="es-DO" sz="3200" dirty="0" smtClean="0">
                <a:solidFill>
                  <a:srgbClr val="FF0000"/>
                </a:solidFill>
              </a:rPr>
              <a:t>DLL mediante los </a:t>
            </a:r>
            <a:r>
              <a:rPr lang="es-DO" sz="3200" i="1" dirty="0" err="1" smtClean="0">
                <a:solidFill>
                  <a:srgbClr val="FF0000"/>
                </a:solidFill>
              </a:rPr>
              <a:t>namespace</a:t>
            </a:r>
            <a:r>
              <a:rPr lang="es-DO" sz="3200" i="1" dirty="0" smtClean="0">
                <a:solidFill>
                  <a:srgbClr val="FF0000"/>
                </a:solidFill>
              </a:rPr>
              <a:t>.</a:t>
            </a:r>
            <a:endParaRPr lang="es-DO" sz="3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trabajar con C#</a:t>
            </a:r>
            <a:endParaRPr lang="es-DO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4" name="2 CuadroTexto"/>
          <p:cNvSpPr txBox="1">
            <a:spLocks noChangeArrowheads="1"/>
          </p:cNvSpPr>
          <p:nvPr/>
        </p:nvSpPr>
        <p:spPr bwMode="auto">
          <a:xfrm>
            <a:off x="323528" y="1268760"/>
            <a:ext cx="83534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s-ES" dirty="0" smtClean="0">
                <a:latin typeface="Calibri" pitchFamily="34" charset="0"/>
              </a:rPr>
              <a:t>  En este curso trabajaremos los conceptos básicos de C#, construyendo aplicaciones de consola.   </a:t>
            </a:r>
          </a:p>
          <a:p>
            <a:pPr>
              <a:buFont typeface="Arial" charset="0"/>
              <a:buChar char="•"/>
            </a:pPr>
            <a:endParaRPr lang="es-ES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s-ES" dirty="0" smtClean="0">
                <a:latin typeface="Calibri" pitchFamily="34" charset="0"/>
              </a:rPr>
              <a:t>  Usaremos un editor de texto ASCII (NOTEPAD,  BLOCK DE NOTAS, ... ) para escribir el código fuente y compilaremos en línea de comando usando el compilador </a:t>
            </a:r>
            <a:r>
              <a:rPr lang="es-ES" b="1" dirty="0" smtClean="0">
                <a:latin typeface="Calibri" pitchFamily="34" charset="0"/>
              </a:rPr>
              <a:t>csc.exe </a:t>
            </a:r>
            <a:r>
              <a:rPr lang="es-ES" dirty="0" smtClean="0">
                <a:latin typeface="Calibri" pitchFamily="34" charset="0"/>
              </a:rPr>
              <a:t> que está en  C:\WINDOWS\Microsoft.NET\Framework\v3.5  en XP (!!!) ;  Para Windows  7  o superior  en C:\WINDOWS\Microsoft.NET\Framework\v4.5</a:t>
            </a:r>
          </a:p>
          <a:p>
            <a:pPr>
              <a:buFont typeface="Arial" charset="0"/>
              <a:buChar char="•"/>
            </a:pPr>
            <a:endParaRPr lang="es-ES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s-ES" dirty="0" smtClean="0">
                <a:latin typeface="Calibri" pitchFamily="34" charset="0"/>
              </a:rPr>
              <a:t>  El Framework .NET  es un entorno de ejecución de programas  para Windows que permite trabajar con  </a:t>
            </a:r>
            <a:r>
              <a:rPr lang="es-DO" dirty="0" smtClean="0">
                <a:latin typeface="Calibri" pitchFamily="34" charset="0"/>
              </a:rPr>
              <a:t> </a:t>
            </a:r>
            <a:r>
              <a:rPr lang="es-DO" b="1" dirty="0" smtClean="0">
                <a:latin typeface="Calibri" pitchFamily="34" charset="0"/>
              </a:rPr>
              <a:t>C#, C++, Visual Basic .NET, Perl, </a:t>
            </a:r>
            <a:r>
              <a:rPr lang="es-DO" b="1" dirty="0" err="1" smtClean="0">
                <a:latin typeface="Calibri" pitchFamily="34" charset="0"/>
              </a:rPr>
              <a:t>Python</a:t>
            </a:r>
            <a:r>
              <a:rPr lang="es-DO" b="1" dirty="0" smtClean="0">
                <a:latin typeface="Calibri" pitchFamily="34" charset="0"/>
              </a:rPr>
              <a:t>, ..., y para </a:t>
            </a:r>
            <a:r>
              <a:rPr lang="es-DO" b="1" dirty="0" err="1" smtClean="0">
                <a:latin typeface="Calibri" pitchFamily="34" charset="0"/>
              </a:rPr>
              <a:t>Azure</a:t>
            </a:r>
            <a:r>
              <a:rPr lang="es-DO" b="1" dirty="0" smtClean="0">
                <a:latin typeface="Calibri" pitchFamily="34" charset="0"/>
              </a:rPr>
              <a:t> (la plataforma de MS en la nube).</a:t>
            </a:r>
            <a:r>
              <a:rPr lang="es-DO" dirty="0" smtClean="0">
                <a:latin typeface="Calibri" pitchFamily="34" charset="0"/>
              </a:rPr>
              <a:t> En https://www.microsoft.com/es-es/download/details.aspx?id=55167 usted puede actualizar framework .NET  a la versión actualizada que soporte  el </a:t>
            </a:r>
            <a:r>
              <a:rPr lang="es-DO" dirty="0" err="1" smtClean="0">
                <a:latin typeface="Calibri" pitchFamily="34" charset="0"/>
              </a:rPr>
              <a:t>Wondows</a:t>
            </a:r>
            <a:r>
              <a:rPr lang="es-DO" dirty="0" smtClean="0">
                <a:latin typeface="Calibri" pitchFamily="34" charset="0"/>
              </a:rPr>
              <a:t> que tenga su máquina. </a:t>
            </a:r>
            <a:endParaRPr lang="es-ES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endParaRPr lang="es-DO" dirty="0" smtClean="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s-DO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s-DO" b="1" dirty="0" smtClean="0">
                <a:solidFill>
                  <a:srgbClr val="FF0000"/>
                </a:solidFill>
                <a:latin typeface="Calibri" pitchFamily="34" charset="0"/>
              </a:rPr>
              <a:t>OJO</a:t>
            </a:r>
            <a:r>
              <a:rPr lang="es-DO" b="1" dirty="0" smtClean="0">
                <a:latin typeface="Calibri" pitchFamily="34" charset="0"/>
              </a:rPr>
              <a:t>:</a:t>
            </a:r>
            <a:r>
              <a:rPr lang="es-DO" dirty="0" smtClean="0">
                <a:latin typeface="Calibri" pitchFamily="34" charset="0"/>
              </a:rPr>
              <a:t>  Se debe configurar la variable de entorno de su Windows para que pueda acceder al csc.exe desde cualquier directorio. </a:t>
            </a:r>
            <a:endParaRPr lang="es-DO" dirty="0">
              <a:latin typeface="Calibri" pitchFamily="34" charset="0"/>
            </a:endParaRPr>
          </a:p>
        </p:txBody>
      </p:sp>
      <p:sp>
        <p:nvSpPr>
          <p:cNvPr id="28675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659703-D52C-4EC0-B063-859A07295E6E}" type="slidenum">
              <a:rPr lang="es-MX" smtClean="0"/>
              <a:pPr/>
              <a:t>30</a:t>
            </a:fld>
            <a:endParaRPr lang="es-MX" smtClean="0"/>
          </a:p>
        </p:txBody>
      </p:sp>
      <p:sp>
        <p:nvSpPr>
          <p:cNvPr id="28676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MX"/>
              <a:t>Ferreiras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63500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trabajar con C#</a:t>
            </a:r>
            <a:endParaRPr lang="es-DO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58" name="2 CuadroTexto"/>
          <p:cNvSpPr txBox="1">
            <a:spLocks noChangeArrowheads="1"/>
          </p:cNvSpPr>
          <p:nvPr/>
        </p:nvSpPr>
        <p:spPr bwMode="auto">
          <a:xfrm>
            <a:off x="179388" y="981075"/>
            <a:ext cx="871378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 typeface="Arial" charset="0"/>
              <a:buChar char="•"/>
            </a:pPr>
            <a:r>
              <a:rPr lang="es-DO" sz="1600" dirty="0" smtClean="0"/>
              <a:t> </a:t>
            </a:r>
            <a:r>
              <a:rPr lang="es-DO" sz="1600" dirty="0"/>
              <a:t>Debido a que en este curso trabajaremos en la línea de comando de la consola DOS, es recomendable que usted haga lo siguiente:</a:t>
            </a:r>
          </a:p>
          <a:p>
            <a:pPr lvl="1">
              <a:buFont typeface="Arial" charset="0"/>
              <a:buChar char="•"/>
            </a:pPr>
            <a:r>
              <a:rPr lang="es-DO" sz="1600" dirty="0"/>
              <a:t>  Localizar el directorio donde </a:t>
            </a:r>
            <a:r>
              <a:rPr lang="es-DO" sz="1600" dirty="0" smtClean="0"/>
              <a:t>está </a:t>
            </a:r>
            <a:r>
              <a:rPr lang="es-DO" sz="1600" dirty="0"/>
              <a:t>la aplicación </a:t>
            </a:r>
            <a:r>
              <a:rPr lang="es-DO" sz="1600" b="1" dirty="0"/>
              <a:t>csc.exe</a:t>
            </a:r>
          </a:p>
          <a:p>
            <a:pPr marL="1257300" lvl="2" indent="-342900"/>
            <a:r>
              <a:rPr lang="es-DO" sz="1600" b="1" dirty="0"/>
              <a:t> </a:t>
            </a:r>
            <a:r>
              <a:rPr lang="es-DO" sz="1600" dirty="0"/>
              <a:t> Normalmente esta en el directorio siguiente: </a:t>
            </a:r>
          </a:p>
          <a:p>
            <a:pPr marL="1257300" lvl="2" indent="-342900"/>
            <a:r>
              <a:rPr lang="es-DO" sz="1600" dirty="0"/>
              <a:t>           </a:t>
            </a:r>
            <a:r>
              <a:rPr lang="es-DO" sz="1600" i="1" dirty="0"/>
              <a:t>C:\WINDOWS\Microsoft.NET\Framework\v3.5 </a:t>
            </a:r>
            <a:endParaRPr lang="es-DO" sz="1600" b="1" i="1" dirty="0"/>
          </a:p>
          <a:p>
            <a:pPr lvl="1">
              <a:buFont typeface="Arial" charset="0"/>
              <a:buChar char="•"/>
            </a:pPr>
            <a:r>
              <a:rPr lang="es-DO" sz="1600" b="1" dirty="0"/>
              <a:t> </a:t>
            </a:r>
            <a:r>
              <a:rPr lang="es-DO" sz="1600" dirty="0"/>
              <a:t>Modificar su variable de entorno incluyéndole el directorio encontrado.</a:t>
            </a:r>
          </a:p>
          <a:p>
            <a:pPr lvl="1">
              <a:buFont typeface="Arial" charset="0"/>
              <a:buChar char="•"/>
            </a:pPr>
            <a:r>
              <a:rPr lang="es-DO" sz="1600" dirty="0"/>
              <a:t> Crear un directorio llamado </a:t>
            </a:r>
            <a:r>
              <a:rPr lang="es-DO" sz="1600" i="1" dirty="0"/>
              <a:t>C#, Mi código</a:t>
            </a:r>
          </a:p>
          <a:p>
            <a:pPr lvl="1">
              <a:buFont typeface="Arial" charset="0"/>
              <a:buChar char="•"/>
            </a:pPr>
            <a:r>
              <a:rPr lang="es-DO" sz="1600" i="1" dirty="0"/>
              <a:t> </a:t>
            </a:r>
            <a:r>
              <a:rPr lang="es-DO" sz="1600" dirty="0"/>
              <a:t>Verificar el funcionamiento del compilador: </a:t>
            </a:r>
          </a:p>
          <a:p>
            <a:pPr lvl="1"/>
            <a:r>
              <a:rPr lang="es-DO" sz="1600" dirty="0"/>
              <a:t>     D:\Ferreiras2\C#, Mi </a:t>
            </a:r>
            <a:r>
              <a:rPr lang="es-DO" sz="1600" dirty="0" err="1"/>
              <a:t>Codigo</a:t>
            </a:r>
            <a:r>
              <a:rPr lang="es-DO" sz="1600" dirty="0"/>
              <a:t>&gt;</a:t>
            </a:r>
            <a:r>
              <a:rPr lang="es-DO" sz="1600" dirty="0" err="1"/>
              <a:t>csc</a:t>
            </a:r>
            <a:r>
              <a:rPr lang="es-DO" sz="1600" dirty="0"/>
              <a:t> -</a:t>
            </a:r>
            <a:r>
              <a:rPr lang="es-DO" sz="1600" dirty="0" err="1"/>
              <a:t>help</a:t>
            </a:r>
            <a:r>
              <a:rPr lang="es-DO" sz="1600" dirty="0"/>
              <a:t>    </a:t>
            </a:r>
            <a:r>
              <a:rPr lang="es-DO" sz="1600" dirty="0">
                <a:sym typeface="Symbol" pitchFamily="18" charset="2"/>
              </a:rPr>
              <a:t> Debe mostrar la siguiente salida:</a:t>
            </a:r>
            <a:endParaRPr lang="es-DO" sz="1600" dirty="0"/>
          </a:p>
          <a:p>
            <a:pPr lvl="1"/>
            <a:r>
              <a:rPr lang="es-DO" sz="1600" dirty="0"/>
              <a:t>     Microsoft (R) Visual C# 2008 </a:t>
            </a:r>
            <a:r>
              <a:rPr lang="es-DO" sz="1600" dirty="0" err="1"/>
              <a:t>Compiler</a:t>
            </a:r>
            <a:r>
              <a:rPr lang="es-DO" sz="1600" dirty="0"/>
              <a:t> </a:t>
            </a:r>
            <a:r>
              <a:rPr lang="es-DO" sz="1600" dirty="0" err="1"/>
              <a:t>version</a:t>
            </a:r>
            <a:r>
              <a:rPr lang="es-DO" sz="1600" dirty="0"/>
              <a:t> 3.5.30729.1</a:t>
            </a:r>
          </a:p>
          <a:p>
            <a:pPr lvl="1"/>
            <a:r>
              <a:rPr lang="es-DO" sz="1600" dirty="0"/>
              <a:t>     </a:t>
            </a:r>
            <a:r>
              <a:rPr lang="es-DO" sz="1600" dirty="0" err="1"/>
              <a:t>for</a:t>
            </a:r>
            <a:r>
              <a:rPr lang="es-DO" sz="1600" dirty="0"/>
              <a:t> Microsoft (R) .NET Framework </a:t>
            </a:r>
            <a:r>
              <a:rPr lang="es-DO" sz="1600" dirty="0" err="1"/>
              <a:t>version</a:t>
            </a:r>
            <a:r>
              <a:rPr lang="es-DO" sz="1600" dirty="0"/>
              <a:t> 3.5</a:t>
            </a:r>
          </a:p>
          <a:p>
            <a:pPr lvl="1"/>
            <a:r>
              <a:rPr lang="es-DO" sz="1600" dirty="0"/>
              <a:t>     Copyright (C) Microsoft </a:t>
            </a:r>
            <a:r>
              <a:rPr lang="es-DO" sz="1600" dirty="0" err="1"/>
              <a:t>Corporation</a:t>
            </a:r>
            <a:r>
              <a:rPr lang="es-DO" sz="1600" dirty="0"/>
              <a:t>. </a:t>
            </a:r>
            <a:r>
              <a:rPr lang="es-DO" sz="1600" dirty="0" err="1"/>
              <a:t>All</a:t>
            </a:r>
            <a:r>
              <a:rPr lang="es-DO" sz="1600" dirty="0"/>
              <a:t> </a:t>
            </a:r>
            <a:r>
              <a:rPr lang="es-DO" sz="1600" dirty="0" err="1"/>
              <a:t>rights</a:t>
            </a:r>
            <a:r>
              <a:rPr lang="es-DO" sz="1600" dirty="0"/>
              <a:t> </a:t>
            </a:r>
            <a:r>
              <a:rPr lang="es-DO" sz="1600" dirty="0" err="1"/>
              <a:t>reserved</a:t>
            </a:r>
            <a:r>
              <a:rPr lang="es-DO" sz="1600" dirty="0"/>
              <a:t>.</a:t>
            </a:r>
          </a:p>
          <a:p>
            <a:pPr lvl="1"/>
            <a:r>
              <a:rPr lang="es-DO" sz="1600" i="1" dirty="0"/>
              <a:t>                 Visual C# 2008 </a:t>
            </a:r>
            <a:r>
              <a:rPr lang="es-DO" sz="1600" i="1" dirty="0" err="1"/>
              <a:t>Compiler</a:t>
            </a:r>
            <a:r>
              <a:rPr lang="es-DO" sz="1600" i="1" dirty="0"/>
              <a:t> </a:t>
            </a:r>
            <a:r>
              <a:rPr lang="es-DO" sz="1600" i="1" dirty="0" err="1"/>
              <a:t>Options</a:t>
            </a:r>
            <a:endParaRPr lang="es-DO" sz="1600" i="1" dirty="0"/>
          </a:p>
          <a:p>
            <a:pPr lvl="1"/>
            <a:r>
              <a:rPr lang="es-DO" sz="1600" i="1" dirty="0"/>
              <a:t>                             listado de opciones</a:t>
            </a:r>
          </a:p>
          <a:p>
            <a:pPr lvl="1">
              <a:buFont typeface="Arial" charset="0"/>
              <a:buChar char="•"/>
            </a:pPr>
            <a:r>
              <a:rPr lang="es-DO" sz="1600" dirty="0"/>
              <a:t> Escribir el </a:t>
            </a:r>
            <a:r>
              <a:rPr lang="es-DO" sz="1600" dirty="0" err="1"/>
              <a:t>codigo</a:t>
            </a:r>
            <a:r>
              <a:rPr lang="es-DO" sz="1600" dirty="0"/>
              <a:t> fuente y grabarlo en su directorio como </a:t>
            </a:r>
            <a:r>
              <a:rPr lang="es-DO" sz="1600" i="1" dirty="0" err="1"/>
              <a:t>nombre.cs</a:t>
            </a:r>
            <a:endParaRPr lang="es-DO" sz="1600" i="1" dirty="0"/>
          </a:p>
          <a:p>
            <a:pPr lvl="1">
              <a:buFont typeface="Arial" charset="0"/>
              <a:buChar char="•"/>
            </a:pPr>
            <a:r>
              <a:rPr lang="es-DO" sz="1600" dirty="0"/>
              <a:t> Compilar : ... \</a:t>
            </a:r>
            <a:r>
              <a:rPr lang="es-DO" sz="1600" i="1" dirty="0"/>
              <a:t> C#, Mi código</a:t>
            </a:r>
            <a:r>
              <a:rPr lang="es-DO" sz="1600" dirty="0"/>
              <a:t>&gt; </a:t>
            </a:r>
            <a:r>
              <a:rPr lang="es-DO" sz="1600" i="1" dirty="0" err="1"/>
              <a:t>csc</a:t>
            </a:r>
            <a:r>
              <a:rPr lang="es-DO" sz="1600" i="1" dirty="0"/>
              <a:t>  </a:t>
            </a:r>
            <a:r>
              <a:rPr lang="es-DO" sz="1600" i="1" dirty="0" err="1"/>
              <a:t>nombre.cs</a:t>
            </a:r>
            <a:r>
              <a:rPr lang="es-DO" sz="1600" i="1" dirty="0"/>
              <a:t>  </a:t>
            </a:r>
            <a:r>
              <a:rPr lang="es-DO" sz="1600" dirty="0">
                <a:sym typeface="Wingdings 3" pitchFamily="18" charset="2"/>
              </a:rPr>
              <a:t></a:t>
            </a:r>
            <a:endParaRPr lang="es-DO" sz="1600" dirty="0"/>
          </a:p>
          <a:p>
            <a:pPr lvl="1">
              <a:buFont typeface="Arial" charset="0"/>
              <a:buChar char="•"/>
            </a:pPr>
            <a:r>
              <a:rPr lang="es-DO" sz="1600" dirty="0"/>
              <a:t> Correr ... \</a:t>
            </a:r>
            <a:r>
              <a:rPr lang="es-DO" sz="1600" i="1" dirty="0"/>
              <a:t> C#, Mi código</a:t>
            </a:r>
            <a:r>
              <a:rPr lang="es-DO" sz="1600" dirty="0"/>
              <a:t>&gt; </a:t>
            </a:r>
            <a:r>
              <a:rPr lang="es-DO" sz="1600" i="1" dirty="0"/>
              <a:t>nombre</a:t>
            </a:r>
            <a:r>
              <a:rPr lang="es-DO" sz="1600" dirty="0"/>
              <a:t> </a:t>
            </a:r>
            <a:r>
              <a:rPr lang="es-DO" sz="1600" dirty="0">
                <a:sym typeface="Wingdings 3" pitchFamily="18" charset="2"/>
              </a:rPr>
              <a:t></a:t>
            </a:r>
          </a:p>
          <a:p>
            <a:pPr lvl="1">
              <a:buFont typeface="Arial" charset="0"/>
              <a:buChar char="•"/>
            </a:pPr>
            <a:r>
              <a:rPr lang="es-DO" sz="1600" dirty="0">
                <a:sym typeface="Wingdings 3" pitchFamily="18" charset="2"/>
              </a:rPr>
              <a:t> Verificar resultados. </a:t>
            </a:r>
            <a:endParaRPr lang="es-DO" sz="1600" dirty="0"/>
          </a:p>
        </p:txBody>
      </p:sp>
      <p:sp>
        <p:nvSpPr>
          <p:cNvPr id="45059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5E0D0D-D668-4BC6-9553-92E9883EC2F7}" type="slidenum">
              <a:rPr lang="es-MX" smtClean="0"/>
              <a:pPr/>
              <a:t>31</a:t>
            </a:fld>
            <a:endParaRPr lang="es-MX" smtClean="0"/>
          </a:p>
        </p:txBody>
      </p:sp>
      <p:sp>
        <p:nvSpPr>
          <p:cNvPr id="45060" name="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MX"/>
              <a:t>Ferreiras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b="1" dirty="0" smtClean="0"/>
              <a:t>Producción y ejecución de una aplicación C#, en el CMD</a:t>
            </a:r>
            <a:endParaRPr lang="es-DO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0" name="2 CuadroTexto"/>
          <p:cNvSpPr txBox="1">
            <a:spLocks noChangeArrowheads="1"/>
          </p:cNvSpPr>
          <p:nvPr/>
        </p:nvSpPr>
        <p:spPr bwMode="auto">
          <a:xfrm>
            <a:off x="395288" y="1412875"/>
            <a:ext cx="835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s-ES" b="1" dirty="0"/>
              <a:t> Gráficamente, </a:t>
            </a:r>
            <a:r>
              <a:rPr lang="es-ES" dirty="0"/>
              <a:t>La producción y ejecución de una aplicación </a:t>
            </a:r>
            <a:r>
              <a:rPr lang="es-ES" dirty="0" smtClean="0"/>
              <a:t>C#, en el CMD, es </a:t>
            </a:r>
            <a:r>
              <a:rPr lang="es-ES" dirty="0"/>
              <a:t>como sigue, en términos generales:</a:t>
            </a:r>
            <a:endParaRPr lang="es-DO" dirty="0"/>
          </a:p>
        </p:txBody>
      </p:sp>
      <p:sp>
        <p:nvSpPr>
          <p:cNvPr id="5" name="4 Documento"/>
          <p:cNvSpPr/>
          <p:nvPr/>
        </p:nvSpPr>
        <p:spPr>
          <a:xfrm>
            <a:off x="395288" y="2349500"/>
            <a:ext cx="2160587" cy="143986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Código Fuente C#</a:t>
            </a:r>
          </a:p>
          <a:p>
            <a:pPr algn="ctr">
              <a:defRPr/>
            </a:pPr>
            <a:r>
              <a:rPr lang="es-ES" dirty="0"/>
              <a:t>(</a:t>
            </a:r>
            <a:r>
              <a:rPr lang="es-ES" dirty="0" err="1"/>
              <a:t>nombre.cs</a:t>
            </a:r>
            <a:r>
              <a:rPr lang="es-ES" dirty="0"/>
              <a:t>)</a:t>
            </a:r>
          </a:p>
          <a:p>
            <a:pPr algn="ctr">
              <a:defRPr/>
            </a:pPr>
            <a:endParaRPr lang="es-DO" dirty="0"/>
          </a:p>
        </p:txBody>
      </p:sp>
      <p:sp>
        <p:nvSpPr>
          <p:cNvPr id="6" name="5 Proceso"/>
          <p:cNvSpPr/>
          <p:nvPr/>
        </p:nvSpPr>
        <p:spPr>
          <a:xfrm>
            <a:off x="3635375" y="2492375"/>
            <a:ext cx="1584325" cy="115252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Compilador</a:t>
            </a:r>
          </a:p>
          <a:p>
            <a:pPr algn="ctr">
              <a:defRPr/>
            </a:pPr>
            <a:r>
              <a:rPr lang="es-ES" dirty="0"/>
              <a:t>( csc.exe)</a:t>
            </a:r>
            <a:endParaRPr lang="es-DO" dirty="0"/>
          </a:p>
        </p:txBody>
      </p:sp>
      <p:sp>
        <p:nvSpPr>
          <p:cNvPr id="7" name="6 Proceso"/>
          <p:cNvSpPr/>
          <p:nvPr/>
        </p:nvSpPr>
        <p:spPr>
          <a:xfrm>
            <a:off x="6011863" y="2420938"/>
            <a:ext cx="2808287" cy="143986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Código Intermedio, MSIL</a:t>
            </a:r>
          </a:p>
          <a:p>
            <a:pPr algn="ctr">
              <a:defRPr/>
            </a:pPr>
            <a:r>
              <a:rPr lang="es-ES" dirty="0"/>
              <a:t>( .</a:t>
            </a:r>
            <a:r>
              <a:rPr lang="es-ES" dirty="0" err="1"/>
              <a:t>exe</a:t>
            </a:r>
            <a:r>
              <a:rPr lang="es-ES" dirty="0"/>
              <a:t>, .</a:t>
            </a:r>
            <a:r>
              <a:rPr lang="es-ES" dirty="0" err="1"/>
              <a:t>dll</a:t>
            </a:r>
            <a:r>
              <a:rPr lang="es-ES" dirty="0"/>
              <a:t> )</a:t>
            </a:r>
            <a:endParaRPr lang="es-DO" dirty="0"/>
          </a:p>
        </p:txBody>
      </p:sp>
      <p:sp>
        <p:nvSpPr>
          <p:cNvPr id="8" name="7 Proceso"/>
          <p:cNvSpPr/>
          <p:nvPr/>
        </p:nvSpPr>
        <p:spPr>
          <a:xfrm>
            <a:off x="251520" y="4581129"/>
            <a:ext cx="8568631" cy="1656160"/>
          </a:xfrm>
          <a:prstGeom prst="flowChartProcess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s-ES" b="1" dirty="0" smtClean="0"/>
              <a:t>ENTORNO DE EJECUCIÓN</a:t>
            </a:r>
          </a:p>
          <a:p>
            <a:pPr>
              <a:defRPr/>
            </a:pPr>
            <a:endParaRPr lang="es-ES" dirty="0"/>
          </a:p>
          <a:p>
            <a:pPr>
              <a:defRPr/>
            </a:pPr>
            <a:endParaRPr lang="es-ES" dirty="0"/>
          </a:p>
          <a:p>
            <a:pPr>
              <a:defRPr/>
            </a:pPr>
            <a:endParaRPr lang="es-DO" dirty="0"/>
          </a:p>
        </p:txBody>
      </p:sp>
      <p:sp>
        <p:nvSpPr>
          <p:cNvPr id="9" name="8 Rectángulo"/>
          <p:cNvSpPr/>
          <p:nvPr/>
        </p:nvSpPr>
        <p:spPr>
          <a:xfrm>
            <a:off x="6659563" y="5157788"/>
            <a:ext cx="201612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Compilador JIT</a:t>
            </a:r>
            <a:endParaRPr lang="es-DO" dirty="0"/>
          </a:p>
        </p:txBody>
      </p:sp>
      <p:sp>
        <p:nvSpPr>
          <p:cNvPr id="10" name="9 Rectángulo"/>
          <p:cNvSpPr/>
          <p:nvPr/>
        </p:nvSpPr>
        <p:spPr>
          <a:xfrm>
            <a:off x="3779838" y="5229225"/>
            <a:ext cx="2016125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Ejecución</a:t>
            </a:r>
            <a:endParaRPr lang="es-DO" dirty="0"/>
          </a:p>
        </p:txBody>
      </p:sp>
      <p:cxnSp>
        <p:nvCxnSpPr>
          <p:cNvPr id="12" name="11 Conector recto de flecha"/>
          <p:cNvCxnSpPr>
            <a:stCxn id="5" idx="3"/>
            <a:endCxn id="6" idx="1"/>
          </p:cNvCxnSpPr>
          <p:nvPr/>
        </p:nvCxnSpPr>
        <p:spPr>
          <a:xfrm>
            <a:off x="2555875" y="3068638"/>
            <a:ext cx="1079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endCxn id="7" idx="1"/>
          </p:cNvCxnSpPr>
          <p:nvPr/>
        </p:nvCxnSpPr>
        <p:spPr>
          <a:xfrm>
            <a:off x="5219700" y="3141663"/>
            <a:ext cx="7921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7451725" y="3860800"/>
            <a:ext cx="0" cy="12969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5795963" y="5516563"/>
            <a:ext cx="863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1" name="1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9ACB56-8D0B-4FBD-8275-A159A5C33747}" type="slidenum">
              <a:rPr lang="es-MX" smtClean="0"/>
              <a:pPr/>
              <a:t>32</a:t>
            </a:fld>
            <a:endParaRPr lang="es-MX" smtClean="0"/>
          </a:p>
        </p:txBody>
      </p:sp>
      <p:sp>
        <p:nvSpPr>
          <p:cNvPr id="32782" name="14 Marcador de pie de página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MX"/>
              <a:t>Ferreiras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Ferreiras</a:t>
            </a:r>
            <a:endParaRPr lang="es-MX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C7A38-2B42-475B-A995-BC80E43EC717}" type="slidenum">
              <a:rPr lang="es-MX" smtClean="0"/>
              <a:pPr>
                <a:defRPr/>
              </a:pPr>
              <a:t>33</a:t>
            </a:fld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395536" y="901164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DO" sz="1400" dirty="0" smtClean="0">
                <a:latin typeface="Calibri" pitchFamily="34" charset="0"/>
              </a:rPr>
              <a:t>// Basico0.cs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err="1" smtClean="0">
                <a:latin typeface="Calibri" pitchFamily="34" charset="0"/>
              </a:rPr>
              <a:t>using</a:t>
            </a:r>
            <a:r>
              <a:rPr lang="es-DO" sz="1400" dirty="0" smtClean="0">
                <a:latin typeface="Calibri" pitchFamily="34" charset="0"/>
              </a:rPr>
              <a:t> </a:t>
            </a:r>
            <a:r>
              <a:rPr lang="es-DO" sz="1400" dirty="0" err="1" smtClean="0">
                <a:latin typeface="Calibri" pitchFamily="34" charset="0"/>
              </a:rPr>
              <a:t>System</a:t>
            </a:r>
            <a:r>
              <a:rPr lang="es-DO" sz="1400" dirty="0" smtClean="0">
                <a:latin typeface="Calibri" pitchFamily="34" charset="0"/>
              </a:rPr>
              <a:t>;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err="1" smtClean="0">
                <a:latin typeface="Calibri" pitchFamily="34" charset="0"/>
              </a:rPr>
              <a:t>class</a:t>
            </a:r>
            <a:r>
              <a:rPr lang="es-DO" sz="1400" dirty="0" smtClean="0">
                <a:latin typeface="Calibri" pitchFamily="34" charset="0"/>
              </a:rPr>
              <a:t> Basico0 {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    </a:t>
            </a:r>
            <a:r>
              <a:rPr lang="es-DO" sz="1400" dirty="0" err="1" smtClean="0">
                <a:latin typeface="Calibri" pitchFamily="34" charset="0"/>
              </a:rPr>
              <a:t>public</a:t>
            </a:r>
            <a:r>
              <a:rPr lang="es-DO" sz="1400" dirty="0" smtClean="0">
                <a:latin typeface="Calibri" pitchFamily="34" charset="0"/>
              </a:rPr>
              <a:t> </a:t>
            </a:r>
            <a:r>
              <a:rPr lang="es-DO" sz="1400" dirty="0" err="1" smtClean="0">
                <a:latin typeface="Calibri" pitchFamily="34" charset="0"/>
              </a:rPr>
              <a:t>static</a:t>
            </a:r>
            <a:r>
              <a:rPr lang="es-DO" sz="1400" dirty="0" smtClean="0">
                <a:latin typeface="Calibri" pitchFamily="34" charset="0"/>
              </a:rPr>
              <a:t> </a:t>
            </a:r>
            <a:r>
              <a:rPr lang="es-DO" sz="1400" dirty="0" err="1" smtClean="0">
                <a:latin typeface="Calibri" pitchFamily="34" charset="0"/>
              </a:rPr>
              <a:t>void</a:t>
            </a:r>
            <a:r>
              <a:rPr lang="es-DO" sz="1400" dirty="0" smtClean="0">
                <a:latin typeface="Calibri" pitchFamily="34" charset="0"/>
              </a:rPr>
              <a:t> </a:t>
            </a:r>
            <a:r>
              <a:rPr lang="es-DO" sz="1400" dirty="0" err="1" smtClean="0">
                <a:latin typeface="Calibri" pitchFamily="34" charset="0"/>
              </a:rPr>
              <a:t>Main</a:t>
            </a:r>
            <a:r>
              <a:rPr lang="es-DO" sz="1400" dirty="0" smtClean="0">
                <a:latin typeface="Calibri" pitchFamily="34" charset="0"/>
              </a:rPr>
              <a:t>() {</a:t>
            </a:r>
          </a:p>
          <a:p>
            <a:r>
              <a:rPr lang="es-DO" sz="1400" dirty="0" smtClean="0">
                <a:latin typeface="Calibri" pitchFamily="34" charset="0"/>
              </a:rPr>
              <a:t>       </a:t>
            </a:r>
          </a:p>
          <a:p>
            <a:r>
              <a:rPr lang="es-DO" sz="1400" dirty="0" smtClean="0">
                <a:latin typeface="Calibri" pitchFamily="34" charset="0"/>
              </a:rPr>
              <a:t>         </a:t>
            </a:r>
            <a:r>
              <a:rPr lang="es-DO" sz="1400" dirty="0" err="1" smtClean="0">
                <a:latin typeface="Calibri" pitchFamily="34" charset="0"/>
              </a:rPr>
              <a:t>Console.Write</a:t>
            </a:r>
            <a:r>
              <a:rPr lang="es-DO" sz="1400" dirty="0" smtClean="0">
                <a:latin typeface="Calibri" pitchFamily="34" charset="0"/>
              </a:rPr>
              <a:t>("\n\t* Entre su nombre completo: " );</a:t>
            </a:r>
          </a:p>
          <a:p>
            <a:r>
              <a:rPr lang="es-DO" sz="1400" dirty="0" smtClean="0">
                <a:latin typeface="Calibri" pitchFamily="34" charset="0"/>
              </a:rPr>
              <a:t>         </a:t>
            </a:r>
            <a:r>
              <a:rPr lang="es-DO" sz="1400" dirty="0" err="1" smtClean="0">
                <a:latin typeface="Calibri" pitchFamily="34" charset="0"/>
              </a:rPr>
              <a:t>string</a:t>
            </a:r>
            <a:r>
              <a:rPr lang="es-DO" sz="1400" dirty="0" smtClean="0">
                <a:latin typeface="Calibri" pitchFamily="34" charset="0"/>
              </a:rPr>
              <a:t> </a:t>
            </a:r>
            <a:r>
              <a:rPr lang="es-DO" sz="1400" dirty="0" err="1" smtClean="0">
                <a:latin typeface="Calibri" pitchFamily="34" charset="0"/>
              </a:rPr>
              <a:t>nombreCompleto</a:t>
            </a:r>
            <a:r>
              <a:rPr lang="es-DO" sz="1400" dirty="0" smtClean="0">
                <a:latin typeface="Calibri" pitchFamily="34" charset="0"/>
              </a:rPr>
              <a:t> =   </a:t>
            </a:r>
            <a:r>
              <a:rPr lang="es-DO" sz="1400" dirty="0" err="1" smtClean="0">
                <a:latin typeface="Calibri" pitchFamily="34" charset="0"/>
              </a:rPr>
              <a:t>Console.ReadLine</a:t>
            </a:r>
            <a:r>
              <a:rPr lang="es-DO" sz="1400" dirty="0" smtClean="0">
                <a:latin typeface="Calibri" pitchFamily="34" charset="0"/>
              </a:rPr>
              <a:t>();</a:t>
            </a:r>
          </a:p>
          <a:p>
            <a:r>
              <a:rPr lang="es-DO" sz="1400" dirty="0" smtClean="0">
                <a:latin typeface="Calibri" pitchFamily="34" charset="0"/>
              </a:rPr>
              <a:t>         </a:t>
            </a:r>
            <a:r>
              <a:rPr lang="es-DO" sz="1400" dirty="0" err="1" smtClean="0">
                <a:latin typeface="Calibri" pitchFamily="34" charset="0"/>
              </a:rPr>
              <a:t>Console.Write</a:t>
            </a:r>
            <a:r>
              <a:rPr lang="es-DO" sz="1400" dirty="0" smtClean="0">
                <a:latin typeface="Calibri" pitchFamily="34" charset="0"/>
              </a:rPr>
              <a:t>("\n\t* Entre su matricula: " );</a:t>
            </a:r>
          </a:p>
          <a:p>
            <a:r>
              <a:rPr lang="es-DO" sz="1400" dirty="0" smtClean="0">
                <a:latin typeface="Calibri" pitchFamily="34" charset="0"/>
              </a:rPr>
              <a:t>         </a:t>
            </a:r>
            <a:r>
              <a:rPr lang="es-DO" sz="1400" dirty="0" err="1" smtClean="0">
                <a:latin typeface="Calibri" pitchFamily="34" charset="0"/>
              </a:rPr>
              <a:t>long</a:t>
            </a:r>
            <a:r>
              <a:rPr lang="es-DO" sz="1400" dirty="0" smtClean="0">
                <a:latin typeface="Calibri" pitchFamily="34" charset="0"/>
              </a:rPr>
              <a:t> matricula =  </a:t>
            </a:r>
            <a:r>
              <a:rPr lang="es-DO" sz="1400" dirty="0" err="1" smtClean="0">
                <a:latin typeface="Calibri" pitchFamily="34" charset="0"/>
              </a:rPr>
              <a:t>long.Parse</a:t>
            </a:r>
            <a:r>
              <a:rPr lang="es-DO" sz="1400" dirty="0" smtClean="0">
                <a:latin typeface="Calibri" pitchFamily="34" charset="0"/>
              </a:rPr>
              <a:t>(</a:t>
            </a:r>
            <a:r>
              <a:rPr lang="es-DO" sz="1400" dirty="0" err="1" smtClean="0">
                <a:latin typeface="Calibri" pitchFamily="34" charset="0"/>
              </a:rPr>
              <a:t>Console.ReadLine</a:t>
            </a:r>
            <a:r>
              <a:rPr lang="es-DO" sz="1400" dirty="0" smtClean="0">
                <a:latin typeface="Calibri" pitchFamily="34" charset="0"/>
              </a:rPr>
              <a:t>());</a:t>
            </a:r>
          </a:p>
          <a:p>
            <a:r>
              <a:rPr lang="es-DO" sz="1400" dirty="0" smtClean="0">
                <a:latin typeface="Calibri" pitchFamily="34" charset="0"/>
              </a:rPr>
              <a:t>         </a:t>
            </a:r>
            <a:r>
              <a:rPr lang="es-DO" sz="1400" dirty="0" err="1" smtClean="0">
                <a:latin typeface="Calibri" pitchFamily="34" charset="0"/>
              </a:rPr>
              <a:t>Console.WriteLine</a:t>
            </a:r>
            <a:r>
              <a:rPr lang="es-DO" sz="1400" dirty="0" smtClean="0">
                <a:latin typeface="Calibri" pitchFamily="34" charset="0"/>
              </a:rPr>
              <a:t>("\n\t* El nombre completo suplido fue:  " + </a:t>
            </a:r>
            <a:r>
              <a:rPr lang="es-DO" sz="1400" dirty="0" err="1" smtClean="0">
                <a:latin typeface="Calibri" pitchFamily="34" charset="0"/>
              </a:rPr>
              <a:t>nombreCompleto</a:t>
            </a:r>
            <a:r>
              <a:rPr lang="es-DO" sz="1400" dirty="0" smtClean="0">
                <a:latin typeface="Calibri" pitchFamily="34" charset="0"/>
              </a:rPr>
              <a:t> );</a:t>
            </a:r>
          </a:p>
          <a:p>
            <a:r>
              <a:rPr lang="es-DO" sz="1400" dirty="0" smtClean="0">
                <a:latin typeface="Calibri" pitchFamily="34" charset="0"/>
              </a:rPr>
              <a:t>        </a:t>
            </a:r>
            <a:r>
              <a:rPr lang="es-DO" sz="1400" dirty="0" err="1" smtClean="0">
                <a:latin typeface="Calibri" pitchFamily="34" charset="0"/>
              </a:rPr>
              <a:t>Console.WriteLine</a:t>
            </a:r>
            <a:r>
              <a:rPr lang="es-DO" sz="1400" dirty="0" smtClean="0">
                <a:latin typeface="Calibri" pitchFamily="34" charset="0"/>
              </a:rPr>
              <a:t>("\n\t*  La matricula suplida fue:  " +  matricula); 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         </a:t>
            </a:r>
            <a:r>
              <a:rPr lang="es-DO" sz="1400" dirty="0" err="1" smtClean="0">
                <a:latin typeface="Calibri" pitchFamily="34" charset="0"/>
              </a:rPr>
              <a:t>double</a:t>
            </a:r>
            <a:r>
              <a:rPr lang="es-DO" sz="1400" dirty="0" smtClean="0">
                <a:latin typeface="Calibri" pitchFamily="34" charset="0"/>
              </a:rPr>
              <a:t> x = 33.7;</a:t>
            </a:r>
          </a:p>
          <a:p>
            <a:r>
              <a:rPr lang="es-DO" sz="1400" dirty="0" smtClean="0">
                <a:latin typeface="Calibri" pitchFamily="34" charset="0"/>
              </a:rPr>
              <a:t>         </a:t>
            </a:r>
            <a:r>
              <a:rPr lang="es-DO" sz="1400" dirty="0" err="1" smtClean="0">
                <a:latin typeface="Calibri" pitchFamily="34" charset="0"/>
              </a:rPr>
              <a:t>int</a:t>
            </a:r>
            <a:r>
              <a:rPr lang="es-DO" sz="1400" dirty="0" smtClean="0">
                <a:latin typeface="Calibri" pitchFamily="34" charset="0"/>
              </a:rPr>
              <a:t> y = Convert.ToInt32(x);</a:t>
            </a:r>
          </a:p>
          <a:p>
            <a:r>
              <a:rPr lang="es-DO" sz="1400" dirty="0" smtClean="0">
                <a:latin typeface="Calibri" pitchFamily="34" charset="0"/>
              </a:rPr>
              <a:t>         </a:t>
            </a:r>
            <a:r>
              <a:rPr lang="es-DO" sz="1400" dirty="0" err="1" smtClean="0">
                <a:latin typeface="Calibri" pitchFamily="34" charset="0"/>
              </a:rPr>
              <a:t>int</a:t>
            </a:r>
            <a:r>
              <a:rPr lang="es-DO" sz="1400" dirty="0" smtClean="0">
                <a:latin typeface="Calibri" pitchFamily="34" charset="0"/>
              </a:rPr>
              <a:t> z = (</a:t>
            </a:r>
            <a:r>
              <a:rPr lang="es-DO" sz="1400" dirty="0" err="1" smtClean="0">
                <a:latin typeface="Calibri" pitchFamily="34" charset="0"/>
              </a:rPr>
              <a:t>int</a:t>
            </a:r>
            <a:r>
              <a:rPr lang="es-DO" sz="1400" dirty="0" smtClean="0">
                <a:latin typeface="Calibri" pitchFamily="34" charset="0"/>
              </a:rPr>
              <a:t>)x;</a:t>
            </a:r>
          </a:p>
          <a:p>
            <a:r>
              <a:rPr lang="es-DO" sz="1400" dirty="0" smtClean="0">
                <a:latin typeface="Calibri" pitchFamily="34" charset="0"/>
              </a:rPr>
              <a:t>         </a:t>
            </a:r>
            <a:r>
              <a:rPr lang="es-DO" sz="1400" dirty="0" err="1" smtClean="0">
                <a:latin typeface="Calibri" pitchFamily="34" charset="0"/>
              </a:rPr>
              <a:t>Console.WriteLine</a:t>
            </a:r>
            <a:r>
              <a:rPr lang="es-DO" sz="1400" dirty="0" smtClean="0">
                <a:latin typeface="Calibri" pitchFamily="34" charset="0"/>
              </a:rPr>
              <a:t>("\n\</a:t>
            </a:r>
            <a:r>
              <a:rPr lang="es-DO" sz="1400" dirty="0" err="1" smtClean="0">
                <a:latin typeface="Calibri" pitchFamily="34" charset="0"/>
              </a:rPr>
              <a:t>ty</a:t>
            </a:r>
            <a:r>
              <a:rPr lang="es-DO" sz="1400" dirty="0" smtClean="0">
                <a:latin typeface="Calibri" pitchFamily="34" charset="0"/>
              </a:rPr>
              <a:t> = " + y + "  z = " + z );    </a:t>
            </a:r>
          </a:p>
          <a:p>
            <a:r>
              <a:rPr lang="es-DO" sz="1400" dirty="0" smtClean="0">
                <a:latin typeface="Calibri" pitchFamily="34" charset="0"/>
              </a:rPr>
              <a:t>    }</a:t>
            </a:r>
          </a:p>
          <a:p>
            <a:r>
              <a:rPr lang="es-DO" sz="1400" dirty="0" smtClean="0">
                <a:latin typeface="Calibri" pitchFamily="34" charset="0"/>
              </a:rPr>
              <a:t>}</a:t>
            </a:r>
          </a:p>
          <a:p>
            <a:endParaRPr lang="es-DO" sz="1400" dirty="0">
              <a:latin typeface="Calibri" pitchFamily="34" charset="0"/>
            </a:endParaRPr>
          </a:p>
        </p:txBody>
      </p:sp>
      <p:sp>
        <p:nvSpPr>
          <p:cNvPr id="5" name="4 Llamada rectangular redondeada"/>
          <p:cNvSpPr/>
          <p:nvPr/>
        </p:nvSpPr>
        <p:spPr>
          <a:xfrm>
            <a:off x="4860032" y="692696"/>
            <a:ext cx="3816424" cy="2304256"/>
          </a:xfrm>
          <a:prstGeom prst="wedgeRoundRectCallout">
            <a:avLst>
              <a:gd name="adj1" fmla="val -68185"/>
              <a:gd name="adj2" fmla="val 15440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Aun no hemos explicado nada de la sintaxis de C#; Este código es solo para usted probar que puede usar en línea de comando el compilador csc.exe. </a:t>
            </a:r>
            <a:endParaRPr lang="es-D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Ferreiras</a:t>
            </a:r>
            <a:endParaRPr lang="es-MX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C7A38-2B42-475B-A995-BC80E43EC717}" type="slidenum">
              <a:rPr lang="es-MX" smtClean="0"/>
              <a:pPr>
                <a:defRPr/>
              </a:pPr>
              <a:t>34</a:t>
            </a:fld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395536" y="404664"/>
            <a:ext cx="8280920" cy="547842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DO" sz="1400" dirty="0" smtClean="0">
                <a:latin typeface="Calibri" pitchFamily="34" charset="0"/>
              </a:rPr>
              <a:t>// Basico0.cs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/*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D:\Ferreiras2\C#, Mi </a:t>
            </a:r>
            <a:r>
              <a:rPr lang="es-DO" sz="1400" dirty="0" err="1" smtClean="0">
                <a:latin typeface="Calibri" pitchFamily="34" charset="0"/>
              </a:rPr>
              <a:t>Codigo</a:t>
            </a:r>
            <a:r>
              <a:rPr lang="es-DO" sz="1400" dirty="0" smtClean="0">
                <a:latin typeface="Calibri" pitchFamily="34" charset="0"/>
              </a:rPr>
              <a:t> &gt; </a:t>
            </a:r>
            <a:r>
              <a:rPr lang="es-DO" sz="1400" b="1" dirty="0" err="1" smtClean="0">
                <a:solidFill>
                  <a:srgbClr val="FF0000"/>
                </a:solidFill>
                <a:latin typeface="Calibri" pitchFamily="34" charset="0"/>
              </a:rPr>
              <a:t>csc</a:t>
            </a:r>
            <a:r>
              <a:rPr lang="es-DO" sz="1400" b="1" dirty="0" smtClean="0">
                <a:solidFill>
                  <a:srgbClr val="FF0000"/>
                </a:solidFill>
                <a:latin typeface="Calibri" pitchFamily="34" charset="0"/>
              </a:rPr>
              <a:t> Basico0.cs</a:t>
            </a:r>
          </a:p>
          <a:p>
            <a:r>
              <a:rPr lang="es-DO" sz="1400" dirty="0" smtClean="0">
                <a:latin typeface="Calibri" pitchFamily="34" charset="0"/>
              </a:rPr>
              <a:t>Microsoft (R) Visual C# 2008 </a:t>
            </a:r>
            <a:r>
              <a:rPr lang="es-DO" sz="1400" dirty="0" err="1" smtClean="0">
                <a:latin typeface="Calibri" pitchFamily="34" charset="0"/>
              </a:rPr>
              <a:t>Compiler</a:t>
            </a:r>
            <a:r>
              <a:rPr lang="es-DO" sz="1400" dirty="0" smtClean="0">
                <a:latin typeface="Calibri" pitchFamily="34" charset="0"/>
              </a:rPr>
              <a:t> </a:t>
            </a:r>
            <a:r>
              <a:rPr lang="es-DO" sz="1400" dirty="0" err="1" smtClean="0">
                <a:latin typeface="Calibri" pitchFamily="34" charset="0"/>
              </a:rPr>
              <a:t>version</a:t>
            </a:r>
            <a:r>
              <a:rPr lang="es-DO" sz="1400" dirty="0" smtClean="0">
                <a:latin typeface="Calibri" pitchFamily="34" charset="0"/>
              </a:rPr>
              <a:t> 3.5.30729.1</a:t>
            </a:r>
          </a:p>
          <a:p>
            <a:r>
              <a:rPr lang="es-DO" sz="1400" dirty="0" err="1" smtClean="0">
                <a:latin typeface="Calibri" pitchFamily="34" charset="0"/>
              </a:rPr>
              <a:t>for</a:t>
            </a:r>
            <a:r>
              <a:rPr lang="es-DO" sz="1400" dirty="0" smtClean="0">
                <a:latin typeface="Calibri" pitchFamily="34" charset="0"/>
              </a:rPr>
              <a:t> Microsoft (R) .NET Framework </a:t>
            </a:r>
            <a:r>
              <a:rPr lang="es-DO" sz="1400" dirty="0" err="1" smtClean="0">
                <a:latin typeface="Calibri" pitchFamily="34" charset="0"/>
              </a:rPr>
              <a:t>version</a:t>
            </a:r>
            <a:r>
              <a:rPr lang="es-DO" sz="1400" dirty="0" smtClean="0">
                <a:latin typeface="Calibri" pitchFamily="34" charset="0"/>
              </a:rPr>
              <a:t> 3.5</a:t>
            </a:r>
          </a:p>
          <a:p>
            <a:r>
              <a:rPr lang="es-DO" sz="1400" dirty="0" smtClean="0">
                <a:latin typeface="Calibri" pitchFamily="34" charset="0"/>
              </a:rPr>
              <a:t>Copyright (C) Microsoft </a:t>
            </a:r>
            <a:r>
              <a:rPr lang="es-DO" sz="1400" dirty="0" err="1" smtClean="0">
                <a:latin typeface="Calibri" pitchFamily="34" charset="0"/>
              </a:rPr>
              <a:t>Corporation</a:t>
            </a:r>
            <a:r>
              <a:rPr lang="es-DO" sz="1400" dirty="0" smtClean="0">
                <a:latin typeface="Calibri" pitchFamily="34" charset="0"/>
              </a:rPr>
              <a:t>. </a:t>
            </a:r>
            <a:r>
              <a:rPr lang="es-DO" sz="1400" dirty="0" err="1" smtClean="0">
                <a:latin typeface="Calibri" pitchFamily="34" charset="0"/>
              </a:rPr>
              <a:t>All</a:t>
            </a:r>
            <a:r>
              <a:rPr lang="es-DO" sz="1400" dirty="0" smtClean="0">
                <a:latin typeface="Calibri" pitchFamily="34" charset="0"/>
              </a:rPr>
              <a:t> </a:t>
            </a:r>
            <a:r>
              <a:rPr lang="es-DO" sz="1400" dirty="0" err="1" smtClean="0">
                <a:latin typeface="Calibri" pitchFamily="34" charset="0"/>
              </a:rPr>
              <a:t>rights</a:t>
            </a:r>
            <a:r>
              <a:rPr lang="es-DO" sz="1400" dirty="0" smtClean="0">
                <a:latin typeface="Calibri" pitchFamily="34" charset="0"/>
              </a:rPr>
              <a:t> </a:t>
            </a:r>
            <a:r>
              <a:rPr lang="es-DO" sz="1400" dirty="0" err="1" smtClean="0">
                <a:latin typeface="Calibri" pitchFamily="34" charset="0"/>
              </a:rPr>
              <a:t>reserved</a:t>
            </a:r>
            <a:r>
              <a:rPr lang="es-DO" sz="1400" dirty="0" smtClean="0">
                <a:latin typeface="Calibri" pitchFamily="34" charset="0"/>
              </a:rPr>
              <a:t>.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D:\Ferreiras2\C#, Mi </a:t>
            </a:r>
            <a:r>
              <a:rPr lang="es-DO" sz="1400" dirty="0" err="1" smtClean="0">
                <a:latin typeface="Calibri" pitchFamily="34" charset="0"/>
              </a:rPr>
              <a:t>Codigo</a:t>
            </a:r>
            <a:r>
              <a:rPr lang="es-DO" sz="1400" dirty="0" smtClean="0">
                <a:latin typeface="Calibri" pitchFamily="34" charset="0"/>
              </a:rPr>
              <a:t>&gt; </a:t>
            </a:r>
            <a:r>
              <a:rPr lang="es-DO" sz="1400" b="1" dirty="0" smtClean="0">
                <a:solidFill>
                  <a:srgbClr val="FF0000"/>
                </a:solidFill>
                <a:latin typeface="Calibri" pitchFamily="34" charset="0"/>
              </a:rPr>
              <a:t>Basico0  &lt;ENTER&gt;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        * Entre su nombre completo: Patricia Alvarado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        * Entre su matricula: 12345678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        * El nombre completo suplido fue:  Patricia Alvarado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        *  La matricula suplida fue:  12345678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        y = 34  z = 33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D:\Ferreiras2\C#, Mi </a:t>
            </a:r>
            <a:r>
              <a:rPr lang="es-DO" sz="1400" dirty="0" err="1" smtClean="0">
                <a:latin typeface="Calibri" pitchFamily="34" charset="0"/>
              </a:rPr>
              <a:t>Codigo</a:t>
            </a:r>
            <a:r>
              <a:rPr lang="es-DO" sz="1400" dirty="0" smtClean="0">
                <a:latin typeface="Calibri" pitchFamily="34" charset="0"/>
              </a:rPr>
              <a:t>&gt;</a:t>
            </a:r>
          </a:p>
          <a:p>
            <a:endParaRPr lang="es-DO" sz="1400" dirty="0" smtClean="0">
              <a:latin typeface="Calibri" pitchFamily="34" charset="0"/>
            </a:endParaRPr>
          </a:p>
          <a:p>
            <a:r>
              <a:rPr lang="es-DO" sz="1400" dirty="0" smtClean="0">
                <a:latin typeface="Calibri" pitchFamily="34" charset="0"/>
              </a:rPr>
              <a:t>*/</a:t>
            </a:r>
            <a:endParaRPr lang="es-DO" sz="1400" dirty="0">
              <a:latin typeface="Calibri" pitchFamily="34" charset="0"/>
            </a:endParaRPr>
          </a:p>
        </p:txBody>
      </p:sp>
      <p:sp>
        <p:nvSpPr>
          <p:cNvPr id="5" name="4 Llamada rectangular redondeada"/>
          <p:cNvSpPr/>
          <p:nvPr/>
        </p:nvSpPr>
        <p:spPr>
          <a:xfrm>
            <a:off x="4932040" y="1628800"/>
            <a:ext cx="3600400" cy="3096344"/>
          </a:xfrm>
          <a:prstGeom prst="wedgeRoundRectCallout">
            <a:avLst>
              <a:gd name="adj1" fmla="val -59161"/>
              <a:gd name="adj2" fmla="val -301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DO" b="1" dirty="0" smtClean="0">
                <a:solidFill>
                  <a:schemeClr val="tx1"/>
                </a:solidFill>
              </a:rPr>
              <a:t>Muy simple:</a:t>
            </a:r>
          </a:p>
          <a:p>
            <a:endParaRPr lang="es-DO" dirty="0" smtClean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lang="es-DO" dirty="0" smtClean="0">
                <a:solidFill>
                  <a:schemeClr val="tx1"/>
                </a:solidFill>
              </a:rPr>
              <a:t>Compilar el código fuente</a:t>
            </a:r>
          </a:p>
          <a:p>
            <a:pPr marL="342900" indent="-342900"/>
            <a:endParaRPr lang="es-DO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s-DO" dirty="0" smtClean="0">
                <a:solidFill>
                  <a:schemeClr val="tx1"/>
                </a:solidFill>
              </a:rPr>
              <a:t> </a:t>
            </a:r>
            <a:r>
              <a:rPr lang="es-DO" b="1" i="1" dirty="0" smtClean="0">
                <a:solidFill>
                  <a:srgbClr val="FF0000"/>
                </a:solidFill>
                <a:latin typeface="Calibri" pitchFamily="34" charset="0"/>
              </a:rPr>
              <a:t>&gt; </a:t>
            </a:r>
            <a:r>
              <a:rPr lang="es-DO" b="1" i="1" dirty="0" err="1" smtClean="0">
                <a:solidFill>
                  <a:srgbClr val="FF0000"/>
                </a:solidFill>
              </a:rPr>
              <a:t>csc</a:t>
            </a:r>
            <a:r>
              <a:rPr lang="es-DO" b="1" i="1" dirty="0" smtClean="0">
                <a:solidFill>
                  <a:srgbClr val="FF0000"/>
                </a:solidFill>
              </a:rPr>
              <a:t> Basico0.cs &lt;ENTER&gt;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2) </a:t>
            </a:r>
            <a:r>
              <a:rPr lang="en-US" dirty="0" err="1" smtClean="0">
                <a:solidFill>
                  <a:schemeClr val="tx1"/>
                </a:solidFill>
              </a:rPr>
              <a:t>Correr</a:t>
            </a:r>
            <a:r>
              <a:rPr lang="en-US" dirty="0" smtClean="0">
                <a:solidFill>
                  <a:schemeClr val="tx1"/>
                </a:solidFill>
              </a:rPr>
              <a:t> el “</a:t>
            </a:r>
            <a:r>
              <a:rPr lang="en-US" dirty="0" err="1" smtClean="0">
                <a:solidFill>
                  <a:schemeClr val="tx1"/>
                </a:solidFill>
              </a:rPr>
              <a:t>ejecutable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&gt; Basico0     &lt;ENTER&gt;</a:t>
            </a:r>
            <a:endParaRPr lang="es-DO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b="1" dirty="0" smtClean="0"/>
              <a:t>Ejercicio para la casa</a:t>
            </a:r>
            <a:endParaRPr lang="es-DO" b="1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Ferreiras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6C572-D1DC-4DB6-BF9A-995D382767AF}" type="slidenum">
              <a:rPr lang="es-MX" smtClean="0"/>
              <a:pPr>
                <a:defRPr/>
              </a:pPr>
              <a:t>35</a:t>
            </a:fld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539552" y="134076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Verificar la funcionalidad del compilador en línea de comando csc.exe  escribiendo, compilando y corriendo el código fuente  dato a continuación: </a:t>
            </a:r>
            <a:endParaRPr lang="es-DO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1832" y="2060848"/>
            <a:ext cx="7848600" cy="397031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 sz="1400" dirty="0"/>
              <a:t>// Basico0.cs</a:t>
            </a:r>
          </a:p>
          <a:p>
            <a:endParaRPr lang="es-MX" sz="1400" dirty="0"/>
          </a:p>
          <a:p>
            <a:r>
              <a:rPr lang="es-MX" sz="1400" dirty="0" err="1"/>
              <a:t>using</a:t>
            </a:r>
            <a:r>
              <a:rPr lang="es-MX" sz="1400" dirty="0"/>
              <a:t> </a:t>
            </a:r>
            <a:r>
              <a:rPr lang="es-MX" sz="1400" dirty="0" err="1"/>
              <a:t>System</a:t>
            </a:r>
            <a:r>
              <a:rPr lang="es-MX" sz="1400" dirty="0"/>
              <a:t>;</a:t>
            </a:r>
          </a:p>
          <a:p>
            <a:endParaRPr lang="es-MX" sz="1400" dirty="0" smtClean="0"/>
          </a:p>
          <a:p>
            <a:r>
              <a:rPr lang="es-MX" sz="1400" dirty="0" err="1" smtClean="0"/>
              <a:t>class</a:t>
            </a:r>
            <a:r>
              <a:rPr lang="es-MX" sz="1400" dirty="0" smtClean="0"/>
              <a:t> </a:t>
            </a:r>
            <a:r>
              <a:rPr lang="es-MX" sz="1400" dirty="0"/>
              <a:t>Basico0 {</a:t>
            </a:r>
          </a:p>
          <a:p>
            <a:r>
              <a:rPr lang="es-ES_tradnl" sz="1400" dirty="0"/>
              <a:t>     </a:t>
            </a:r>
            <a:endParaRPr lang="es-MX" sz="1400" dirty="0"/>
          </a:p>
          <a:p>
            <a:r>
              <a:rPr lang="es-MX" sz="1400" dirty="0"/>
              <a:t>     </a:t>
            </a:r>
            <a:r>
              <a:rPr lang="es-MX" sz="1400" dirty="0" err="1"/>
              <a:t>public</a:t>
            </a:r>
            <a:r>
              <a:rPr lang="es-MX" sz="1400" dirty="0"/>
              <a:t> </a:t>
            </a:r>
            <a:r>
              <a:rPr lang="es-MX" sz="1400" dirty="0" err="1"/>
              <a:t>static</a:t>
            </a:r>
            <a:r>
              <a:rPr lang="es-MX" sz="1400" dirty="0"/>
              <a:t> </a:t>
            </a:r>
            <a:r>
              <a:rPr lang="es-MX" sz="1400" dirty="0" err="1"/>
              <a:t>void</a:t>
            </a:r>
            <a:r>
              <a:rPr lang="es-MX" sz="1400" dirty="0"/>
              <a:t> </a:t>
            </a:r>
            <a:r>
              <a:rPr lang="es-MX" sz="1400" dirty="0" err="1"/>
              <a:t>Main</a:t>
            </a:r>
            <a:r>
              <a:rPr lang="es-MX" sz="1400" dirty="0"/>
              <a:t>() {</a:t>
            </a:r>
          </a:p>
          <a:p>
            <a:r>
              <a:rPr lang="es-MX" sz="1400" dirty="0"/>
              <a:t>         </a:t>
            </a:r>
          </a:p>
          <a:p>
            <a:r>
              <a:rPr lang="es-MX" sz="1400" dirty="0"/>
              <a:t>         </a:t>
            </a:r>
            <a:r>
              <a:rPr lang="es-MX" sz="1400" dirty="0" err="1"/>
              <a:t>Console.Write</a:t>
            </a:r>
            <a:r>
              <a:rPr lang="es-MX" sz="1400" dirty="0"/>
              <a:t>("\n\t* Entre su nombre completo: " );</a:t>
            </a:r>
          </a:p>
          <a:p>
            <a:r>
              <a:rPr lang="es-MX" sz="1400" dirty="0"/>
              <a:t>         </a:t>
            </a:r>
            <a:r>
              <a:rPr lang="es-MX" sz="1400" dirty="0" err="1"/>
              <a:t>string</a:t>
            </a:r>
            <a:r>
              <a:rPr lang="es-MX" sz="1400" dirty="0"/>
              <a:t> </a:t>
            </a:r>
            <a:r>
              <a:rPr lang="es-MX" sz="1400" dirty="0" err="1"/>
              <a:t>nombreCompleto</a:t>
            </a:r>
            <a:r>
              <a:rPr lang="es-MX" sz="1400" dirty="0"/>
              <a:t> =   </a:t>
            </a:r>
            <a:r>
              <a:rPr lang="es-MX" sz="1400" dirty="0" err="1"/>
              <a:t>Console.ReadLine</a:t>
            </a:r>
            <a:r>
              <a:rPr lang="es-MX" sz="1400" dirty="0"/>
              <a:t>();</a:t>
            </a:r>
          </a:p>
          <a:p>
            <a:r>
              <a:rPr lang="es-MX" sz="1400" dirty="0"/>
              <a:t>          </a:t>
            </a:r>
            <a:r>
              <a:rPr lang="es-MX" sz="1400" dirty="0" err="1"/>
              <a:t>Console.Write</a:t>
            </a:r>
            <a:r>
              <a:rPr lang="es-MX" sz="1400" dirty="0"/>
              <a:t>("\n\t* Entre su nombre matricula: " );</a:t>
            </a:r>
          </a:p>
          <a:p>
            <a:r>
              <a:rPr lang="es-MX" sz="1400" dirty="0"/>
              <a:t>         </a:t>
            </a:r>
            <a:r>
              <a:rPr lang="es-MX" sz="1400" dirty="0" err="1"/>
              <a:t>long</a:t>
            </a:r>
            <a:r>
              <a:rPr lang="es-MX" sz="1400" dirty="0"/>
              <a:t> matricula =  </a:t>
            </a:r>
            <a:r>
              <a:rPr lang="es-MX" sz="1400" dirty="0" err="1"/>
              <a:t>long.Parse</a:t>
            </a:r>
            <a:r>
              <a:rPr lang="es-MX" sz="1400" dirty="0"/>
              <a:t>(</a:t>
            </a:r>
            <a:r>
              <a:rPr lang="es-MX" sz="1400" dirty="0" err="1"/>
              <a:t>Console.ReadLine</a:t>
            </a:r>
            <a:r>
              <a:rPr lang="es-MX" sz="1400" dirty="0"/>
              <a:t>());</a:t>
            </a:r>
          </a:p>
          <a:p>
            <a:r>
              <a:rPr lang="es-MX" sz="1400" dirty="0"/>
              <a:t>         </a:t>
            </a:r>
            <a:r>
              <a:rPr lang="es-MX" sz="1400" dirty="0" err="1"/>
              <a:t>Console.WriteLine</a:t>
            </a:r>
            <a:r>
              <a:rPr lang="es-MX" sz="1400" dirty="0"/>
              <a:t>("\n\t* Su nombre completo suplido fue</a:t>
            </a:r>
            <a:r>
              <a:rPr lang="es-MX" sz="1400" dirty="0" smtClean="0"/>
              <a:t>: “ +  </a:t>
            </a:r>
            <a:r>
              <a:rPr lang="es-MX" sz="1400" dirty="0" err="1"/>
              <a:t>nombreCompleto</a:t>
            </a:r>
            <a:r>
              <a:rPr lang="es-MX" sz="1400" dirty="0"/>
              <a:t> );</a:t>
            </a:r>
          </a:p>
          <a:p>
            <a:r>
              <a:rPr lang="es-MX" sz="1400" dirty="0"/>
              <a:t>         </a:t>
            </a:r>
            <a:r>
              <a:rPr lang="es-MX" sz="1400" dirty="0" err="1"/>
              <a:t>Console.WriteLine</a:t>
            </a:r>
            <a:r>
              <a:rPr lang="es-MX" sz="1400" dirty="0"/>
              <a:t>("\n\t* Su matricula suplida fue</a:t>
            </a:r>
            <a:r>
              <a:rPr lang="es-MX" sz="1400"/>
              <a:t>: </a:t>
            </a:r>
            <a:r>
              <a:rPr lang="es-MX" sz="1400" smtClean="0"/>
              <a:t> “ + </a:t>
            </a:r>
            <a:r>
              <a:rPr lang="es-MX" sz="1400" dirty="0"/>
              <a:t>matricula); </a:t>
            </a:r>
          </a:p>
          <a:p>
            <a:endParaRPr lang="es-MX" sz="1400" dirty="0"/>
          </a:p>
          <a:p>
            <a:r>
              <a:rPr lang="es-MX" sz="1400" dirty="0"/>
              <a:t>    }  // fin </a:t>
            </a:r>
            <a:r>
              <a:rPr lang="es-MX" sz="1400" dirty="0" err="1"/>
              <a:t>Main</a:t>
            </a:r>
            <a:r>
              <a:rPr lang="es-MX" sz="1400" dirty="0"/>
              <a:t>()</a:t>
            </a:r>
          </a:p>
          <a:p>
            <a:endParaRPr lang="es-MX" sz="1400" dirty="0"/>
          </a:p>
          <a:p>
            <a:r>
              <a:rPr lang="es-MX" sz="1400" dirty="0"/>
              <a:t>} // Fin clase Basico0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51520" y="90872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2000" dirty="0" smtClean="0"/>
              <a:t>  </a:t>
            </a:r>
            <a:r>
              <a:rPr lang="es-ES" sz="2000" dirty="0" smtClean="0"/>
              <a:t> Estructura general de un </a:t>
            </a:r>
            <a:r>
              <a:rPr lang="es-ES" sz="2000" b="1" dirty="0" smtClean="0"/>
              <a:t>archivo .</a:t>
            </a:r>
            <a:r>
              <a:rPr lang="es-ES" sz="2000" b="1" dirty="0" err="1" smtClean="0"/>
              <a:t>cs</a:t>
            </a:r>
            <a:r>
              <a:rPr lang="es-ES" sz="2000" b="1" dirty="0" smtClean="0"/>
              <a:t>  </a:t>
            </a:r>
            <a:r>
              <a:rPr lang="es-ES" sz="2000" dirty="0" smtClean="0"/>
              <a:t>con implementación de clases y la </a:t>
            </a:r>
            <a:r>
              <a:rPr lang="es-ES" sz="2000" dirty="0" err="1" smtClean="0"/>
              <a:t>Tester-class</a:t>
            </a:r>
            <a:r>
              <a:rPr lang="es-ES" sz="2000" dirty="0" smtClean="0"/>
              <a:t>: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23528" y="1916832"/>
            <a:ext cx="4896544" cy="44012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// </a:t>
            </a:r>
            <a:r>
              <a:rPr lang="es-ES" sz="1400" b="1" dirty="0" err="1" smtClean="0"/>
              <a:t>Archivo.cs</a:t>
            </a:r>
            <a:endParaRPr lang="es-ES" sz="1400" b="1" dirty="0" smtClean="0"/>
          </a:p>
          <a:p>
            <a:endParaRPr lang="es-ES" sz="1400" dirty="0" smtClean="0"/>
          </a:p>
          <a:p>
            <a:r>
              <a:rPr lang="es-ES" sz="1400" b="1" dirty="0" err="1" smtClean="0"/>
              <a:t>class</a:t>
            </a:r>
            <a:r>
              <a:rPr lang="es-ES" sz="1400" dirty="0" smtClean="0"/>
              <a:t> C1 {  // .. }</a:t>
            </a:r>
          </a:p>
          <a:p>
            <a:endParaRPr lang="es-ES" sz="1400" dirty="0" smtClean="0"/>
          </a:p>
          <a:p>
            <a:r>
              <a:rPr lang="es-ES" sz="1400" b="1" dirty="0" err="1" smtClean="0"/>
              <a:t>class</a:t>
            </a:r>
            <a:r>
              <a:rPr lang="es-ES" sz="1400" dirty="0" smtClean="0"/>
              <a:t> C1 {  // .. }</a:t>
            </a:r>
          </a:p>
          <a:p>
            <a:endParaRPr lang="es-ES" sz="1400" dirty="0" smtClean="0"/>
          </a:p>
          <a:p>
            <a:r>
              <a:rPr lang="es-ES" sz="1400" b="1" dirty="0" err="1" smtClean="0"/>
              <a:t>class</a:t>
            </a:r>
            <a:r>
              <a:rPr lang="es-ES" sz="1400" dirty="0" smtClean="0"/>
              <a:t> C1 {  // .. }</a:t>
            </a:r>
          </a:p>
          <a:p>
            <a:endParaRPr lang="es-ES" sz="1400" dirty="0" smtClean="0"/>
          </a:p>
          <a:p>
            <a:r>
              <a:rPr lang="es-ES" sz="1400" b="1" dirty="0" smtClean="0"/>
              <a:t>...</a:t>
            </a:r>
          </a:p>
          <a:p>
            <a:endParaRPr lang="es-ES" sz="1400" b="1" dirty="0" smtClean="0">
              <a:solidFill>
                <a:srgbClr val="FF0000"/>
              </a:solidFill>
            </a:endParaRPr>
          </a:p>
          <a:p>
            <a:r>
              <a:rPr lang="es-ES" sz="1400" b="1" dirty="0" smtClean="0">
                <a:solidFill>
                  <a:srgbClr val="FF0000"/>
                </a:solidFill>
              </a:rPr>
              <a:t>//  </a:t>
            </a:r>
            <a:r>
              <a:rPr lang="es-ES" sz="1400" b="1" dirty="0" err="1" smtClean="0">
                <a:solidFill>
                  <a:srgbClr val="FF0000"/>
                </a:solidFill>
              </a:rPr>
              <a:t>Tester-class</a:t>
            </a:r>
            <a:endParaRPr lang="es-ES" sz="1400" b="1" dirty="0" smtClean="0">
              <a:solidFill>
                <a:srgbClr val="FF0000"/>
              </a:solidFill>
            </a:endParaRPr>
          </a:p>
          <a:p>
            <a:endParaRPr lang="es-ES" sz="1400" dirty="0" smtClean="0"/>
          </a:p>
          <a:p>
            <a:r>
              <a:rPr lang="es-ES" sz="1400" b="1" dirty="0" err="1" smtClean="0"/>
              <a:t>class</a:t>
            </a:r>
            <a:r>
              <a:rPr lang="es-ES" sz="1400" b="1" dirty="0" smtClean="0"/>
              <a:t> </a:t>
            </a:r>
            <a:r>
              <a:rPr lang="es-ES" sz="1400" dirty="0" smtClean="0"/>
              <a:t> </a:t>
            </a:r>
            <a:r>
              <a:rPr lang="es-ES" sz="1400" dirty="0" err="1" smtClean="0"/>
              <a:t>NombreClaseTester</a:t>
            </a:r>
            <a:r>
              <a:rPr lang="es-ES" sz="1400" dirty="0" smtClean="0"/>
              <a:t>  {</a:t>
            </a:r>
          </a:p>
          <a:p>
            <a:endParaRPr lang="es-ES" sz="1400" dirty="0" smtClean="0"/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static</a:t>
            </a:r>
            <a:r>
              <a:rPr lang="es-ES" sz="1400" dirty="0" smtClean="0"/>
              <a:t>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Main</a:t>
            </a:r>
            <a:r>
              <a:rPr lang="es-ES" sz="1400" dirty="0" smtClean="0"/>
              <a:t>( ) {  // ó </a:t>
            </a:r>
            <a:r>
              <a:rPr lang="es-ES" sz="1400" dirty="0" err="1" smtClean="0"/>
              <a:t>Main</a:t>
            </a:r>
            <a:r>
              <a:rPr lang="es-ES" sz="1400" dirty="0" smtClean="0"/>
              <a:t>(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[  ]  </a:t>
            </a:r>
            <a:r>
              <a:rPr lang="es-ES" sz="1400" dirty="0" err="1" smtClean="0"/>
              <a:t>args</a:t>
            </a:r>
            <a:r>
              <a:rPr lang="es-ES" sz="1400" dirty="0" smtClean="0"/>
              <a:t> )</a:t>
            </a:r>
          </a:p>
          <a:p>
            <a:r>
              <a:rPr lang="es-ES" sz="1400" dirty="0" smtClean="0"/>
              <a:t>          // Cuerpo de </a:t>
            </a:r>
            <a:r>
              <a:rPr lang="es-ES" sz="1400" dirty="0" err="1" smtClean="0"/>
              <a:t>Main</a:t>
            </a:r>
            <a:endParaRPr lang="es-ES" sz="1400" dirty="0" smtClean="0"/>
          </a:p>
          <a:p>
            <a:r>
              <a:rPr lang="es-ES" sz="1400" dirty="0" smtClean="0"/>
              <a:t>     } </a:t>
            </a:r>
          </a:p>
          <a:p>
            <a:endParaRPr lang="es-ES" sz="1400" dirty="0" smtClean="0"/>
          </a:p>
          <a:p>
            <a:r>
              <a:rPr lang="es-ES" sz="1400" dirty="0" smtClean="0"/>
              <a:t>} </a:t>
            </a:r>
          </a:p>
          <a:p>
            <a:endParaRPr lang="es-ES" sz="1400" dirty="0" smtClean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36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sp>
        <p:nvSpPr>
          <p:cNvPr id="8" name="7 Llamada rectangular redondeada"/>
          <p:cNvSpPr/>
          <p:nvPr/>
        </p:nvSpPr>
        <p:spPr>
          <a:xfrm>
            <a:off x="2771800" y="1412776"/>
            <a:ext cx="5112568" cy="2088232"/>
          </a:xfrm>
          <a:prstGeom prst="wedgeRoundRectCallout">
            <a:avLst>
              <a:gd name="adj1" fmla="val -69182"/>
              <a:gd name="adj2" fmla="val -2017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>
                <a:solidFill>
                  <a:schemeClr val="tx1"/>
                </a:solidFill>
              </a:rPr>
              <a:t>Aquí</a:t>
            </a:r>
            <a:r>
              <a:rPr lang="es-DO" dirty="0" smtClean="0">
                <a:solidFill>
                  <a:schemeClr val="tx1"/>
                </a:solidFill>
              </a:rPr>
              <a:t> definiremos todas las clases que resulten de nuestro proceso de abstracción, en el cual encontramos objetos, atributos, operaciones y clases </a:t>
            </a:r>
            <a:endParaRPr lang="es-DO" dirty="0">
              <a:solidFill>
                <a:schemeClr val="tx1"/>
              </a:solidFill>
            </a:endParaRPr>
          </a:p>
        </p:txBody>
      </p:sp>
      <p:sp>
        <p:nvSpPr>
          <p:cNvPr id="9" name="8 Llamada rectangular redondeada"/>
          <p:cNvSpPr/>
          <p:nvPr/>
        </p:nvSpPr>
        <p:spPr>
          <a:xfrm>
            <a:off x="4572000" y="3789040"/>
            <a:ext cx="4176464" cy="2088232"/>
          </a:xfrm>
          <a:prstGeom prst="wedgeRoundRectCallout">
            <a:avLst>
              <a:gd name="adj1" fmla="val -69182"/>
              <a:gd name="adj2" fmla="val -2017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>
                <a:solidFill>
                  <a:schemeClr val="tx1"/>
                </a:solidFill>
              </a:rPr>
              <a:t>Aquí</a:t>
            </a:r>
            <a:r>
              <a:rPr lang="es-DO" dirty="0" smtClean="0">
                <a:solidFill>
                  <a:schemeClr val="tx1"/>
                </a:solidFill>
              </a:rPr>
              <a:t> definiremos la </a:t>
            </a:r>
            <a:r>
              <a:rPr lang="es-DO" dirty="0" err="1" smtClean="0">
                <a:solidFill>
                  <a:schemeClr val="tx1"/>
                </a:solidFill>
              </a:rPr>
              <a:t>tester-class</a:t>
            </a:r>
            <a:r>
              <a:rPr lang="es-DO" dirty="0" smtClean="0">
                <a:solidFill>
                  <a:schemeClr val="tx1"/>
                </a:solidFill>
              </a:rPr>
              <a:t> que hará uso de las clases antes definidas según la lógica de proceso de la aplicación</a:t>
            </a:r>
            <a:endParaRPr lang="es-DO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Encapsulamiento0.cs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1560" y="1124744"/>
            <a:ext cx="7632848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es-DO" sz="1600" dirty="0" smtClean="0"/>
          </a:p>
          <a:p>
            <a:r>
              <a:rPr lang="es-DO" sz="1600" dirty="0" smtClean="0"/>
              <a:t> Ferreiras / C# / Implementación de clases / Encapsulamiento</a:t>
            </a:r>
          </a:p>
          <a:p>
            <a:endParaRPr lang="es-DO" sz="1600" dirty="0" smtClean="0"/>
          </a:p>
          <a:p>
            <a:r>
              <a:rPr lang="es-DO" sz="1600" dirty="0" smtClean="0"/>
              <a:t> Hacer la abstracción de un abanico, diseñar la clase  escribiendo su notación UML, implementarla y probarla. Todo en un mismo archivo .</a:t>
            </a:r>
            <a:r>
              <a:rPr lang="es-DO" sz="1600" dirty="0" err="1" smtClean="0"/>
              <a:t>cs</a:t>
            </a:r>
            <a:endParaRPr lang="es-DO" sz="1600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467544" y="3356173"/>
          <a:ext cx="5400600" cy="2836228"/>
        </p:xfrm>
        <a:graphic>
          <a:graphicData uri="http://schemas.openxmlformats.org/drawingml/2006/table">
            <a:tbl>
              <a:tblPr/>
              <a:tblGrid>
                <a:gridCol w="5400600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D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Abanico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marca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color: string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precio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double</a:t>
                      </a:r>
                      <a:endParaRPr kumimoji="0" lang="es-D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abanicar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setEstado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 m: string,  c: string, p: double):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verEstado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():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D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467544" y="256490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DO" b="1" dirty="0" smtClean="0">
                <a:solidFill>
                  <a:srgbClr val="0099FF"/>
                </a:solidFill>
              </a:rPr>
              <a:t>La notación UML de la clase diseñada</a:t>
            </a:r>
            <a:r>
              <a:rPr lang="es-DO" dirty="0" smtClean="0"/>
              <a:t> es ( con un mínimo de funcionalidades )</a:t>
            </a:r>
            <a:r>
              <a:rPr lang="es-DO" b="1" dirty="0" smtClean="0"/>
              <a:t>:  </a:t>
            </a:r>
            <a:r>
              <a:rPr lang="es-DO" b="1" dirty="0" smtClean="0">
                <a:sym typeface="Wingdings 3"/>
              </a:rPr>
              <a:t></a:t>
            </a:r>
            <a:endParaRPr lang="es-DO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37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ES" sz="3600" b="1" dirty="0" smtClean="0">
                <a:solidFill>
                  <a:srgbClr val="92D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Encapsulamiento0.cs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268760"/>
            <a:ext cx="7632848" cy="329320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es-DO" sz="1600" dirty="0" smtClean="0"/>
          </a:p>
          <a:p>
            <a:r>
              <a:rPr lang="es-DO" sz="1600" dirty="0" smtClean="0"/>
              <a:t> </a:t>
            </a:r>
            <a:r>
              <a:rPr lang="es-DO" sz="1600" dirty="0" err="1" smtClean="0"/>
              <a:t>using</a:t>
            </a:r>
            <a:r>
              <a:rPr lang="es-DO" sz="1600" dirty="0" smtClean="0"/>
              <a:t> </a:t>
            </a:r>
            <a:r>
              <a:rPr lang="es-DO" sz="1600" dirty="0" err="1" smtClean="0"/>
              <a:t>System</a:t>
            </a:r>
            <a:r>
              <a:rPr lang="es-DO" sz="1600" dirty="0" smtClean="0"/>
              <a:t>;</a:t>
            </a:r>
          </a:p>
          <a:p>
            <a:endParaRPr lang="es-DO" sz="1600" dirty="0" smtClean="0"/>
          </a:p>
          <a:p>
            <a:r>
              <a:rPr lang="es-DO" sz="1600" dirty="0" smtClean="0"/>
              <a:t>// Definición de la clase</a:t>
            </a:r>
          </a:p>
          <a:p>
            <a:endParaRPr lang="es-DO" sz="1600" dirty="0" smtClean="0"/>
          </a:p>
          <a:p>
            <a:r>
              <a:rPr lang="es-DO" sz="1600" dirty="0" smtClean="0"/>
              <a:t>   </a:t>
            </a:r>
            <a:r>
              <a:rPr lang="es-DO" sz="1600" dirty="0" err="1" smtClean="0"/>
              <a:t>class</a:t>
            </a:r>
            <a:r>
              <a:rPr lang="es-DO" sz="1600" dirty="0" smtClean="0"/>
              <a:t> Abanico {</a:t>
            </a:r>
          </a:p>
          <a:p>
            <a:endParaRPr lang="es-DO" sz="1600" dirty="0" smtClean="0"/>
          </a:p>
          <a:p>
            <a:r>
              <a:rPr lang="es-DO" sz="1600" dirty="0" smtClean="0"/>
              <a:t>       // miembros encapsulados</a:t>
            </a:r>
          </a:p>
          <a:p>
            <a:endParaRPr lang="es-DO" sz="1600" dirty="0" smtClean="0"/>
          </a:p>
          <a:p>
            <a:r>
              <a:rPr lang="es-DO" sz="1600" dirty="0" smtClean="0"/>
              <a:t>        </a:t>
            </a:r>
            <a:r>
              <a:rPr lang="es-DO" sz="1600" dirty="0" err="1" smtClean="0"/>
              <a:t>private</a:t>
            </a:r>
            <a:r>
              <a:rPr lang="es-DO" sz="1600" dirty="0" smtClean="0"/>
              <a:t>  </a:t>
            </a:r>
            <a:r>
              <a:rPr lang="es-DO" sz="1600" dirty="0" err="1" smtClean="0"/>
              <a:t>string</a:t>
            </a:r>
            <a:r>
              <a:rPr lang="es-DO" sz="1600" dirty="0" smtClean="0"/>
              <a:t> marca ;</a:t>
            </a:r>
          </a:p>
          <a:p>
            <a:r>
              <a:rPr lang="es-DO" sz="1600" dirty="0" smtClean="0"/>
              <a:t>        </a:t>
            </a:r>
            <a:r>
              <a:rPr lang="es-DO" sz="1600" dirty="0" err="1" smtClean="0"/>
              <a:t>private</a:t>
            </a:r>
            <a:r>
              <a:rPr lang="es-DO" sz="1600" dirty="0" smtClean="0"/>
              <a:t>  </a:t>
            </a:r>
            <a:r>
              <a:rPr lang="es-DO" sz="1600" dirty="0" err="1" smtClean="0"/>
              <a:t>string</a:t>
            </a:r>
            <a:r>
              <a:rPr lang="es-DO" sz="1600" dirty="0" smtClean="0"/>
              <a:t> color;</a:t>
            </a:r>
          </a:p>
          <a:p>
            <a:r>
              <a:rPr lang="es-DO" sz="1600" dirty="0" smtClean="0"/>
              <a:t>        </a:t>
            </a:r>
            <a:r>
              <a:rPr lang="es-DO" sz="1600" dirty="0" err="1" smtClean="0"/>
              <a:t>private</a:t>
            </a:r>
            <a:r>
              <a:rPr lang="es-DO" sz="1600" dirty="0" smtClean="0"/>
              <a:t>  </a:t>
            </a:r>
            <a:r>
              <a:rPr lang="es-DO" sz="1600" dirty="0" err="1" smtClean="0"/>
              <a:t>double</a:t>
            </a:r>
            <a:r>
              <a:rPr lang="es-DO" sz="1600" dirty="0" smtClean="0"/>
              <a:t> precio ;</a:t>
            </a:r>
          </a:p>
          <a:p>
            <a:endParaRPr lang="es-DO" sz="1600" dirty="0"/>
          </a:p>
        </p:txBody>
      </p:sp>
      <p:sp>
        <p:nvSpPr>
          <p:cNvPr id="4" name="3 Llamada rectangular redondeada"/>
          <p:cNvSpPr/>
          <p:nvPr/>
        </p:nvSpPr>
        <p:spPr>
          <a:xfrm>
            <a:off x="4067944" y="3789040"/>
            <a:ext cx="2952328" cy="936104"/>
          </a:xfrm>
          <a:prstGeom prst="wedgeRoundRectCallout">
            <a:avLst>
              <a:gd name="adj1" fmla="val -69092"/>
              <a:gd name="adj2" fmla="val -4056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Obsérvese que no están inicializadas estas variables. </a:t>
            </a:r>
            <a:endParaRPr lang="es-DO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38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Encapsulamiento0.cs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36104" y="1052736"/>
            <a:ext cx="7740352" cy="418576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es-DO" sz="1400" dirty="0" smtClean="0"/>
          </a:p>
          <a:p>
            <a:r>
              <a:rPr lang="es-DO" sz="1400" dirty="0" smtClean="0"/>
              <a:t> //  </a:t>
            </a:r>
            <a:r>
              <a:rPr lang="es-DO" sz="1400" b="1" dirty="0" smtClean="0">
                <a:solidFill>
                  <a:srgbClr val="FF0000"/>
                </a:solidFill>
              </a:rPr>
              <a:t>miembros </a:t>
            </a:r>
            <a:r>
              <a:rPr lang="es-DO" sz="1400" b="1" dirty="0" err="1" smtClean="0">
                <a:solidFill>
                  <a:srgbClr val="FF0000"/>
                </a:solidFill>
              </a:rPr>
              <a:t>public</a:t>
            </a:r>
            <a:r>
              <a:rPr lang="es-DO" sz="1400" b="1" dirty="0" smtClean="0">
                <a:solidFill>
                  <a:srgbClr val="FF0000"/>
                </a:solidFill>
              </a:rPr>
              <a:t> o interfaz de la clase</a:t>
            </a:r>
            <a:r>
              <a:rPr lang="es-DO" sz="1400" dirty="0" smtClean="0"/>
              <a:t>. 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</a:t>
            </a:r>
            <a:r>
              <a:rPr lang="es-DO" sz="1400" dirty="0" err="1" smtClean="0"/>
              <a:t>public</a:t>
            </a:r>
            <a:r>
              <a:rPr lang="es-DO" sz="1400" dirty="0" smtClean="0"/>
              <a:t>  </a:t>
            </a:r>
            <a:r>
              <a:rPr lang="es-DO" sz="1400" dirty="0" err="1" smtClean="0"/>
              <a:t>void</a:t>
            </a:r>
            <a:r>
              <a:rPr lang="es-DO" sz="1400" dirty="0" smtClean="0"/>
              <a:t> abanicar( ) { </a:t>
            </a:r>
          </a:p>
          <a:p>
            <a:r>
              <a:rPr lang="es-DO" sz="1400" dirty="0" smtClean="0"/>
              <a:t>              </a:t>
            </a:r>
            <a:r>
              <a:rPr lang="es-DO" sz="1400" dirty="0" err="1" smtClean="0"/>
              <a:t>Console.WriteLine</a:t>
            </a:r>
            <a:r>
              <a:rPr lang="es-DO" sz="1400" dirty="0" smtClean="0"/>
              <a:t>( "\n\t =&gt; Y estoy echando fresco, </a:t>
            </a:r>
            <a:r>
              <a:rPr lang="es-DO" sz="1400" dirty="0" err="1" smtClean="0"/>
              <a:t>buuuuuuuuuuu</a:t>
            </a:r>
            <a:r>
              <a:rPr lang="es-DO" sz="1400" dirty="0" smtClean="0"/>
              <a:t>" );</a:t>
            </a:r>
          </a:p>
          <a:p>
            <a:r>
              <a:rPr lang="es-DO" sz="1400" dirty="0" smtClean="0"/>
              <a:t>        }</a:t>
            </a:r>
          </a:p>
          <a:p>
            <a:r>
              <a:rPr lang="es-DO" sz="1400" dirty="0" smtClean="0"/>
              <a:t> </a:t>
            </a:r>
          </a:p>
          <a:p>
            <a:r>
              <a:rPr lang="es-DO" sz="1400" dirty="0" smtClean="0"/>
              <a:t>        </a:t>
            </a:r>
            <a:r>
              <a:rPr lang="es-DO" sz="1400" dirty="0" err="1" smtClean="0"/>
              <a:t>public</a:t>
            </a:r>
            <a:r>
              <a:rPr lang="es-DO" sz="1400" dirty="0" smtClean="0"/>
              <a:t> </a:t>
            </a:r>
            <a:r>
              <a:rPr lang="es-DO" sz="1400" dirty="0" err="1" smtClean="0"/>
              <a:t>void</a:t>
            </a:r>
            <a:r>
              <a:rPr lang="es-DO" sz="1400" dirty="0" smtClean="0"/>
              <a:t> </a:t>
            </a:r>
            <a:r>
              <a:rPr lang="es-DO" sz="1400" dirty="0" err="1" smtClean="0"/>
              <a:t>setEstado</a:t>
            </a:r>
            <a:r>
              <a:rPr lang="es-DO" sz="1400" dirty="0" smtClean="0"/>
              <a:t>(</a:t>
            </a:r>
            <a:r>
              <a:rPr lang="es-DO" sz="1400" dirty="0" err="1" smtClean="0"/>
              <a:t>string</a:t>
            </a:r>
            <a:r>
              <a:rPr lang="es-DO" sz="1400" dirty="0" smtClean="0"/>
              <a:t> m, </a:t>
            </a:r>
            <a:r>
              <a:rPr lang="es-DO" sz="1400" dirty="0" err="1" smtClean="0"/>
              <a:t>string</a:t>
            </a:r>
            <a:r>
              <a:rPr lang="es-DO" sz="1400" dirty="0" smtClean="0"/>
              <a:t> c, </a:t>
            </a:r>
            <a:r>
              <a:rPr lang="es-DO" sz="1400" dirty="0" err="1" smtClean="0"/>
              <a:t>double</a:t>
            </a:r>
            <a:r>
              <a:rPr lang="es-DO" sz="1400" dirty="0" smtClean="0"/>
              <a:t> p) {</a:t>
            </a:r>
          </a:p>
          <a:p>
            <a:r>
              <a:rPr lang="es-DO" sz="1400" dirty="0" smtClean="0"/>
              <a:t>               marca = m;</a:t>
            </a:r>
          </a:p>
          <a:p>
            <a:r>
              <a:rPr lang="es-DO" sz="1400" dirty="0" smtClean="0"/>
              <a:t>               color = c;</a:t>
            </a:r>
          </a:p>
          <a:p>
            <a:r>
              <a:rPr lang="es-DO" sz="1400" dirty="0" smtClean="0"/>
              <a:t>               precio = p;</a:t>
            </a:r>
          </a:p>
          <a:p>
            <a:r>
              <a:rPr lang="es-DO" sz="1400" dirty="0" smtClean="0"/>
              <a:t>        }</a:t>
            </a:r>
          </a:p>
          <a:p>
            <a:endParaRPr lang="es-DO" sz="1400" dirty="0" smtClean="0"/>
          </a:p>
          <a:p>
            <a:r>
              <a:rPr lang="es-DO" sz="1400" dirty="0" smtClean="0"/>
              <a:t>       </a:t>
            </a:r>
            <a:r>
              <a:rPr lang="es-DO" sz="1400" dirty="0" err="1" smtClean="0"/>
              <a:t>public</a:t>
            </a:r>
            <a:r>
              <a:rPr lang="es-DO" sz="1400" dirty="0" smtClean="0"/>
              <a:t> </a:t>
            </a:r>
            <a:r>
              <a:rPr lang="es-DO" sz="1400" dirty="0" err="1" smtClean="0"/>
              <a:t>void</a:t>
            </a:r>
            <a:r>
              <a:rPr lang="es-DO" sz="1400" dirty="0" smtClean="0"/>
              <a:t> </a:t>
            </a:r>
            <a:r>
              <a:rPr lang="es-DO" sz="1400" dirty="0" err="1" smtClean="0"/>
              <a:t>verEstado</a:t>
            </a:r>
            <a:r>
              <a:rPr lang="es-DO" sz="1400" dirty="0" smtClean="0"/>
              <a:t>() {</a:t>
            </a:r>
          </a:p>
          <a:p>
            <a:r>
              <a:rPr lang="es-DO" sz="1400" dirty="0" smtClean="0"/>
              <a:t>          </a:t>
            </a:r>
            <a:r>
              <a:rPr lang="es-DO" sz="1400" dirty="0" err="1" smtClean="0"/>
              <a:t>Console.WriteLine</a:t>
            </a:r>
            <a:r>
              <a:rPr lang="es-DO" sz="1400" dirty="0" smtClean="0"/>
              <a:t>( "\n\t=&gt; El abanico actual tiene el siguiente estado: \n");</a:t>
            </a:r>
          </a:p>
          <a:p>
            <a:r>
              <a:rPr lang="es-DO" sz="1400" dirty="0" smtClean="0"/>
              <a:t>          </a:t>
            </a:r>
            <a:r>
              <a:rPr lang="es-DO" sz="1400" dirty="0" err="1" smtClean="0"/>
              <a:t>Console.WriteLine</a:t>
            </a:r>
            <a:r>
              <a:rPr lang="es-DO" sz="1400" dirty="0" smtClean="0"/>
              <a:t>( "\t Marca:  {0}  \n\t Color: {1}  \n\t Precio:  {2}" ,  marca, color, precio );    </a:t>
            </a:r>
          </a:p>
          <a:p>
            <a:r>
              <a:rPr lang="es-DO" sz="1400" dirty="0" smtClean="0"/>
              <a:t>      }        </a:t>
            </a:r>
          </a:p>
          <a:p>
            <a:endParaRPr lang="es-DO" sz="1400" dirty="0" smtClean="0"/>
          </a:p>
          <a:p>
            <a:r>
              <a:rPr lang="es-DO" sz="1400" dirty="0" smtClean="0"/>
              <a:t>} //  fin clase Abanico</a:t>
            </a:r>
            <a:endParaRPr lang="es-DO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39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DB3B769-118C-4E84-A0A8-CD06EC7A7213}" type="slidenum">
              <a:rPr lang="es-DO"/>
              <a:pPr/>
              <a:t>4</a:t>
            </a:fld>
            <a:endParaRPr lang="es-DO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706090"/>
          </a:xfrm>
        </p:spPr>
        <p:txBody>
          <a:bodyPr/>
          <a:lstStyle/>
          <a:p>
            <a:r>
              <a:rPr lang="es-DO" sz="36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Miembros de clases en C#</a:t>
            </a:r>
            <a:endParaRPr lang="es-DO" sz="3600" b="1" dirty="0">
              <a:solidFill>
                <a:srgbClr val="00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539552" y="980728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DO" sz="2800" dirty="0" smtClean="0"/>
              <a:t> En C#, los </a:t>
            </a:r>
            <a:r>
              <a:rPr lang="es-DO" sz="2800" b="1" dirty="0" smtClean="0"/>
              <a:t>miembros de una clase </a:t>
            </a:r>
            <a:r>
              <a:rPr lang="es-DO" sz="2800" dirty="0" smtClean="0"/>
              <a:t>pueden ser: </a:t>
            </a:r>
            <a:r>
              <a:rPr lang="es-DO" sz="2800" dirty="0" smtClean="0">
                <a:sym typeface="Wingdings 3"/>
              </a:rPr>
              <a:t></a:t>
            </a:r>
            <a:endParaRPr lang="es-DO" sz="2800" i="1" dirty="0"/>
          </a:p>
        </p:txBody>
      </p:sp>
      <p:sp>
        <p:nvSpPr>
          <p:cNvPr id="7" name="6 Rectángulo"/>
          <p:cNvSpPr/>
          <p:nvPr/>
        </p:nvSpPr>
        <p:spPr>
          <a:xfrm>
            <a:off x="395536" y="2060848"/>
            <a:ext cx="32403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i="1" dirty="0" smtClean="0"/>
              <a:t> Constantes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i="1" dirty="0" smtClean="0"/>
              <a:t> Variables o campos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i="1" dirty="0" smtClean="0"/>
              <a:t> Métodos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i="1" dirty="0" smtClean="0"/>
              <a:t> Constructores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i="1" dirty="0" smtClean="0"/>
              <a:t> Destructores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i="1" dirty="0" smtClean="0">
                <a:solidFill>
                  <a:srgbClr val="FF0000"/>
                </a:solidFill>
              </a:rPr>
              <a:t> Propiedades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i="1" dirty="0" smtClean="0">
                <a:solidFill>
                  <a:srgbClr val="FF0000"/>
                </a:solidFill>
              </a:rPr>
              <a:t> Indexadores</a:t>
            </a:r>
          </a:p>
          <a:p>
            <a:pPr lvl="1"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000" i="1" dirty="0" smtClean="0">
                <a:solidFill>
                  <a:srgbClr val="FF0000"/>
                </a:solidFill>
              </a:rPr>
              <a:t> Operadores. </a:t>
            </a:r>
            <a:endParaRPr lang="es-DO" sz="2000" i="1" dirty="0">
              <a:solidFill>
                <a:srgbClr val="FF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211960" y="3356992"/>
            <a:ext cx="4796124" cy="18158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1400" dirty="0" smtClean="0"/>
              <a:t> </a:t>
            </a:r>
            <a:r>
              <a:rPr lang="es-DO" sz="1400" dirty="0" err="1" smtClean="0"/>
              <a:t>Properties</a:t>
            </a:r>
            <a:r>
              <a:rPr lang="es-DO" sz="1400" dirty="0" smtClean="0"/>
              <a:t> (C# </a:t>
            </a:r>
            <a:r>
              <a:rPr lang="es-DO" sz="1400" dirty="0" err="1" smtClean="0"/>
              <a:t>Programming</a:t>
            </a:r>
            <a:r>
              <a:rPr lang="es-DO" sz="1400" dirty="0" smtClean="0"/>
              <a:t> Guide)</a:t>
            </a:r>
          </a:p>
          <a:p>
            <a:r>
              <a:rPr lang="es-DO" sz="1400" dirty="0" smtClean="0">
                <a:hlinkClick r:id="rId2"/>
              </a:rPr>
              <a:t>http://msdn.microsoft.com/en-us/library/x9fsa0sw.aspx</a:t>
            </a:r>
            <a:endParaRPr lang="es-DO" sz="1400" dirty="0" smtClean="0"/>
          </a:p>
          <a:p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DO" sz="1400" dirty="0" smtClean="0"/>
              <a:t> </a:t>
            </a:r>
            <a:r>
              <a:rPr lang="es-DO" sz="1400" dirty="0" err="1" smtClean="0"/>
              <a:t>Indexers</a:t>
            </a:r>
            <a:r>
              <a:rPr lang="es-DO" sz="1400" dirty="0" smtClean="0"/>
              <a:t> (C# </a:t>
            </a:r>
            <a:r>
              <a:rPr lang="es-DO" sz="1400" dirty="0" err="1" smtClean="0"/>
              <a:t>Programming</a:t>
            </a:r>
            <a:r>
              <a:rPr lang="es-DO" sz="1400" dirty="0" smtClean="0"/>
              <a:t> Guide)</a:t>
            </a:r>
          </a:p>
          <a:p>
            <a:r>
              <a:rPr lang="es-DO" sz="1400" dirty="0" smtClean="0">
                <a:hlinkClick r:id="rId3"/>
              </a:rPr>
              <a:t>http://msdn.microsoft.com/en-us/library/6x16t2tx.aspx</a:t>
            </a:r>
            <a:endParaRPr lang="es-DO" sz="1400" dirty="0" smtClean="0"/>
          </a:p>
          <a:p>
            <a:endParaRPr lang="es-ES" sz="1400" dirty="0" smtClean="0"/>
          </a:p>
          <a:p>
            <a:pPr>
              <a:buFont typeface="Arial" pitchFamily="34" charset="0"/>
              <a:buChar char="•"/>
            </a:pPr>
            <a:r>
              <a:rPr lang="es-DO" sz="1400" dirty="0" smtClean="0"/>
              <a:t> </a:t>
            </a:r>
            <a:r>
              <a:rPr lang="es-DO" sz="1400" dirty="0" err="1" smtClean="0"/>
              <a:t>Operators</a:t>
            </a:r>
            <a:r>
              <a:rPr lang="es-DO" sz="1400" dirty="0" smtClean="0"/>
              <a:t> (C# </a:t>
            </a:r>
            <a:r>
              <a:rPr lang="es-DO" sz="1400" dirty="0" err="1" smtClean="0"/>
              <a:t>Programming</a:t>
            </a:r>
            <a:r>
              <a:rPr lang="es-DO" sz="1400" dirty="0" smtClean="0"/>
              <a:t> Guide)</a:t>
            </a:r>
          </a:p>
          <a:p>
            <a:r>
              <a:rPr lang="es-DO" sz="1400" dirty="0" smtClean="0">
                <a:hlinkClick r:id="rId4"/>
              </a:rPr>
              <a:t>http://msdn.microsoft.com/en-us/library/ms173145.aspx</a:t>
            </a:r>
            <a:endParaRPr lang="es-DO" sz="1400" dirty="0"/>
          </a:p>
        </p:txBody>
      </p:sp>
      <p:sp>
        <p:nvSpPr>
          <p:cNvPr id="9" name="8 Llamada rectangular redondeada"/>
          <p:cNvSpPr/>
          <p:nvPr/>
        </p:nvSpPr>
        <p:spPr>
          <a:xfrm>
            <a:off x="4355976" y="1556792"/>
            <a:ext cx="4536504" cy="1440160"/>
          </a:xfrm>
          <a:prstGeom prst="wedgeRoundRectCallout">
            <a:avLst>
              <a:gd name="adj1" fmla="val -23527"/>
              <a:gd name="adj2" fmla="val 652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 </a:t>
            </a:r>
            <a:r>
              <a:rPr lang="es-ES" dirty="0" err="1" smtClean="0"/>
              <a:t>Properties</a:t>
            </a:r>
            <a:r>
              <a:rPr lang="es-ES" dirty="0" smtClean="0"/>
              <a:t>, </a:t>
            </a:r>
            <a:r>
              <a:rPr lang="es-ES" dirty="0" err="1" smtClean="0"/>
              <a:t>Indexers</a:t>
            </a:r>
            <a:r>
              <a:rPr lang="es-ES" dirty="0" smtClean="0"/>
              <a:t> y </a:t>
            </a:r>
            <a:r>
              <a:rPr lang="es-ES" dirty="0" err="1" smtClean="0"/>
              <a:t>Operators</a:t>
            </a:r>
            <a:r>
              <a:rPr lang="es-ES" dirty="0" smtClean="0"/>
              <a:t> están fuera del alcance de este curso.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Ver en estos links:  </a:t>
            </a:r>
            <a:r>
              <a:rPr lang="es-ES" dirty="0" smtClean="0">
                <a:sym typeface="Wingdings 3"/>
              </a:rPr>
              <a:t></a:t>
            </a:r>
            <a:endParaRPr lang="es-DO" dirty="0"/>
          </a:p>
        </p:txBody>
      </p:sp>
      <p:sp>
        <p:nvSpPr>
          <p:cNvPr id="10" name="9 Cerrar llave"/>
          <p:cNvSpPr/>
          <p:nvPr/>
        </p:nvSpPr>
        <p:spPr>
          <a:xfrm>
            <a:off x="2555776" y="4365104"/>
            <a:ext cx="360040" cy="1296144"/>
          </a:xfrm>
          <a:prstGeom prst="rightBrace">
            <a:avLst>
              <a:gd name="adj1" fmla="val 35438"/>
              <a:gd name="adj2" fmla="val 460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cxnSp>
        <p:nvCxnSpPr>
          <p:cNvPr id="12" name="11 Conector recto de flecha"/>
          <p:cNvCxnSpPr>
            <a:stCxn id="10" idx="1"/>
          </p:cNvCxnSpPr>
          <p:nvPr/>
        </p:nvCxnSpPr>
        <p:spPr>
          <a:xfrm flipV="1">
            <a:off x="2915816" y="2996952"/>
            <a:ext cx="1368152" cy="19651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Encapsulamiento0.cs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92088" y="1116027"/>
            <a:ext cx="8028384" cy="440120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DO" sz="1400" dirty="0" smtClean="0"/>
              <a:t>//  </a:t>
            </a:r>
            <a:r>
              <a:rPr lang="es-DO" sz="1400" dirty="0" err="1" smtClean="0"/>
              <a:t>Tester-class</a:t>
            </a:r>
            <a:r>
              <a:rPr lang="es-DO" sz="1400" dirty="0" smtClean="0"/>
              <a:t> </a:t>
            </a:r>
          </a:p>
          <a:p>
            <a:endParaRPr lang="es-DO" sz="1400" dirty="0" smtClean="0"/>
          </a:p>
          <a:p>
            <a:r>
              <a:rPr lang="es-DO" sz="1400" dirty="0" err="1" smtClean="0"/>
              <a:t>class</a:t>
            </a:r>
            <a:r>
              <a:rPr lang="es-DO" sz="1400" dirty="0" smtClean="0"/>
              <a:t> Encapsulamiento0 {</a:t>
            </a:r>
          </a:p>
          <a:p>
            <a:endParaRPr lang="es-DO" sz="1400" dirty="0" smtClean="0"/>
          </a:p>
          <a:p>
            <a:r>
              <a:rPr lang="es-DO" sz="1400" dirty="0" smtClean="0"/>
              <a:t>    </a:t>
            </a:r>
            <a:r>
              <a:rPr lang="es-DO" sz="1400" dirty="0" err="1" smtClean="0"/>
              <a:t>static</a:t>
            </a:r>
            <a:r>
              <a:rPr lang="es-DO" sz="1400" dirty="0" smtClean="0"/>
              <a:t> </a:t>
            </a:r>
            <a:r>
              <a:rPr lang="es-DO" sz="1400" dirty="0" err="1" smtClean="0"/>
              <a:t>void</a:t>
            </a:r>
            <a:r>
              <a:rPr lang="es-DO" sz="1400" dirty="0" smtClean="0"/>
              <a:t> </a:t>
            </a:r>
            <a:r>
              <a:rPr lang="es-DO" sz="1400" dirty="0" err="1" smtClean="0"/>
              <a:t>Main</a:t>
            </a:r>
            <a:r>
              <a:rPr lang="es-DO" sz="1400" dirty="0" smtClean="0"/>
              <a:t>() {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  </a:t>
            </a:r>
            <a:r>
              <a:rPr lang="es-DO" sz="1400" dirty="0" smtClean="0">
                <a:solidFill>
                  <a:srgbClr val="FF0000"/>
                </a:solidFill>
              </a:rPr>
              <a:t>// Instanciación de la clase o creación de un objeto usando el constructor por defecto </a:t>
            </a:r>
          </a:p>
          <a:p>
            <a:r>
              <a:rPr lang="es-ES" sz="1400" dirty="0" smtClean="0">
                <a:solidFill>
                  <a:srgbClr val="FF0000"/>
                </a:solidFill>
              </a:rPr>
              <a:t>          // suplido por el compilador. </a:t>
            </a:r>
            <a:endParaRPr lang="es-DO" sz="1400" dirty="0" smtClean="0">
              <a:solidFill>
                <a:srgbClr val="FF0000"/>
              </a:solidFill>
            </a:endParaRPr>
          </a:p>
          <a:p>
            <a:endParaRPr lang="es-DO" sz="1400" dirty="0" smtClean="0"/>
          </a:p>
          <a:p>
            <a:r>
              <a:rPr lang="es-DO" sz="1400" dirty="0" smtClean="0"/>
              <a:t>         Abanico </a:t>
            </a:r>
            <a:r>
              <a:rPr lang="es-DO" sz="1400" dirty="0" err="1" smtClean="0"/>
              <a:t>unAbanico</a:t>
            </a:r>
            <a:r>
              <a:rPr lang="es-DO" sz="1400" dirty="0" smtClean="0"/>
              <a:t> = </a:t>
            </a:r>
            <a:r>
              <a:rPr lang="es-DO" sz="1400" b="1" dirty="0" smtClean="0"/>
              <a:t>new</a:t>
            </a:r>
            <a:r>
              <a:rPr lang="es-DO" sz="1400" dirty="0" smtClean="0"/>
              <a:t> Abanico();  </a:t>
            </a:r>
            <a:r>
              <a:rPr lang="es-DO" sz="1400" dirty="0" smtClean="0">
                <a:solidFill>
                  <a:srgbClr val="FF0000"/>
                </a:solidFill>
              </a:rPr>
              <a:t>// Abanico() es el constructor por defecto</a:t>
            </a:r>
          </a:p>
          <a:p>
            <a:r>
              <a:rPr lang="es-DO" sz="1400" dirty="0" smtClean="0"/>
              <a:t>         //  Acceso al estado del objeto (valores almacenados en las variables miembro de la clase)     </a:t>
            </a:r>
          </a:p>
          <a:p>
            <a:r>
              <a:rPr lang="es-DO" sz="1400" dirty="0" smtClean="0"/>
              <a:t>         </a:t>
            </a:r>
            <a:r>
              <a:rPr lang="es-DO" sz="1400" dirty="0" err="1" smtClean="0"/>
              <a:t>unAbanico.verEstado</a:t>
            </a:r>
            <a:r>
              <a:rPr lang="es-DO" sz="1400" dirty="0" smtClean="0"/>
              <a:t>();</a:t>
            </a:r>
          </a:p>
          <a:p>
            <a:r>
              <a:rPr lang="es-DO" sz="1400" dirty="0" smtClean="0"/>
              <a:t>         // Cambio del estado actual con una función </a:t>
            </a:r>
            <a:r>
              <a:rPr lang="es-DO" sz="1400" dirty="0" err="1" smtClean="0"/>
              <a:t>mutadora</a:t>
            </a:r>
            <a:endParaRPr lang="es-DO" sz="1400" dirty="0" smtClean="0"/>
          </a:p>
          <a:p>
            <a:r>
              <a:rPr lang="es-DO" sz="1400" dirty="0" smtClean="0"/>
              <a:t>         </a:t>
            </a:r>
            <a:r>
              <a:rPr lang="es-DO" sz="1400" dirty="0" err="1" smtClean="0"/>
              <a:t>unAbanico.setEstado</a:t>
            </a:r>
            <a:r>
              <a:rPr lang="es-DO" sz="1400" dirty="0" smtClean="0"/>
              <a:t>("KDK", "Blanco", 1345.56);</a:t>
            </a:r>
          </a:p>
          <a:p>
            <a:r>
              <a:rPr lang="es-DO" sz="1400" dirty="0" smtClean="0"/>
              <a:t>         </a:t>
            </a:r>
            <a:r>
              <a:rPr lang="es-DO" sz="1400" dirty="0" err="1" smtClean="0"/>
              <a:t>unAbanico.verEstado</a:t>
            </a:r>
            <a:r>
              <a:rPr lang="es-DO" sz="1400" dirty="0" smtClean="0"/>
              <a:t>();</a:t>
            </a:r>
          </a:p>
          <a:p>
            <a:r>
              <a:rPr lang="es-DO" sz="1400" dirty="0" smtClean="0"/>
              <a:t>         </a:t>
            </a:r>
            <a:r>
              <a:rPr lang="es-DO" sz="1400" dirty="0" err="1" smtClean="0"/>
              <a:t>unAbanico.abanicar</a:t>
            </a:r>
            <a:r>
              <a:rPr lang="es-DO" sz="1400" dirty="0" smtClean="0"/>
              <a:t>();</a:t>
            </a:r>
          </a:p>
          <a:p>
            <a:r>
              <a:rPr lang="es-DO" sz="1400" dirty="0" smtClean="0"/>
              <a:t>    }</a:t>
            </a:r>
          </a:p>
          <a:p>
            <a:endParaRPr lang="es-DO" sz="1400" dirty="0" smtClean="0"/>
          </a:p>
          <a:p>
            <a:r>
              <a:rPr lang="es-DO" sz="1400" dirty="0" smtClean="0"/>
              <a:t>}</a:t>
            </a:r>
          </a:p>
          <a:p>
            <a:endParaRPr lang="es-DO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40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Encapsulamiento0.cs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55576" y="1124744"/>
            <a:ext cx="5580112" cy="48320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DO" sz="1400" dirty="0" smtClean="0"/>
              <a:t>      D:\Ferreiras2\C#, Mi </a:t>
            </a:r>
            <a:r>
              <a:rPr lang="es-DO" sz="1400" dirty="0" err="1" smtClean="0"/>
              <a:t>Codigo</a:t>
            </a:r>
            <a:r>
              <a:rPr lang="es-DO" sz="1400" dirty="0" smtClean="0"/>
              <a:t> C#&gt;</a:t>
            </a:r>
            <a:r>
              <a:rPr lang="es-DO" sz="1400" dirty="0" err="1" smtClean="0"/>
              <a:t>csc</a:t>
            </a:r>
            <a:r>
              <a:rPr lang="es-DO" sz="1400" dirty="0" smtClean="0"/>
              <a:t>  Encapsulamiento0.cs</a:t>
            </a:r>
          </a:p>
          <a:p>
            <a:r>
              <a:rPr lang="es-DO" sz="1400" dirty="0" smtClean="0"/>
              <a:t>Microsoft (R) Visual C# 2008 </a:t>
            </a:r>
            <a:r>
              <a:rPr lang="es-DO" sz="1400" dirty="0" err="1" smtClean="0"/>
              <a:t>Compiler</a:t>
            </a:r>
            <a:r>
              <a:rPr lang="es-DO" sz="1400" dirty="0" smtClean="0"/>
              <a:t> </a:t>
            </a:r>
            <a:r>
              <a:rPr lang="es-DO" sz="1400" dirty="0" err="1" smtClean="0"/>
              <a:t>version</a:t>
            </a:r>
            <a:r>
              <a:rPr lang="es-DO" sz="1400" dirty="0" smtClean="0"/>
              <a:t> 3.5.30729.1</a:t>
            </a:r>
          </a:p>
          <a:p>
            <a:r>
              <a:rPr lang="es-DO" sz="1400" dirty="0" err="1" smtClean="0"/>
              <a:t>for</a:t>
            </a:r>
            <a:r>
              <a:rPr lang="es-DO" sz="1400" dirty="0" smtClean="0"/>
              <a:t> Microsoft (R) .NET Framework </a:t>
            </a:r>
            <a:r>
              <a:rPr lang="es-DO" sz="1400" dirty="0" err="1" smtClean="0"/>
              <a:t>version</a:t>
            </a:r>
            <a:r>
              <a:rPr lang="es-DO" sz="1400" dirty="0" smtClean="0"/>
              <a:t> 3.5</a:t>
            </a:r>
          </a:p>
          <a:p>
            <a:r>
              <a:rPr lang="es-DO" sz="1400" dirty="0" smtClean="0"/>
              <a:t>Copyright (C) Microsoft </a:t>
            </a:r>
            <a:r>
              <a:rPr lang="es-DO" sz="1400" dirty="0" err="1" smtClean="0"/>
              <a:t>Corporation</a:t>
            </a:r>
            <a:r>
              <a:rPr lang="es-DO" sz="1400" dirty="0" smtClean="0"/>
              <a:t>. </a:t>
            </a:r>
            <a:r>
              <a:rPr lang="es-DO" sz="1400" dirty="0" err="1" smtClean="0"/>
              <a:t>All</a:t>
            </a:r>
            <a:r>
              <a:rPr lang="es-DO" sz="1400" dirty="0" smtClean="0"/>
              <a:t> </a:t>
            </a:r>
            <a:r>
              <a:rPr lang="es-DO" sz="1400" dirty="0" err="1" smtClean="0"/>
              <a:t>rights</a:t>
            </a:r>
            <a:r>
              <a:rPr lang="es-DO" sz="1400" dirty="0" smtClean="0"/>
              <a:t> </a:t>
            </a:r>
            <a:r>
              <a:rPr lang="es-DO" sz="1400" dirty="0" err="1" smtClean="0"/>
              <a:t>reserved</a:t>
            </a:r>
            <a:r>
              <a:rPr lang="es-DO" sz="1400" dirty="0" smtClean="0"/>
              <a:t>.</a:t>
            </a:r>
          </a:p>
          <a:p>
            <a:endParaRPr lang="es-DO" sz="1400" dirty="0" smtClean="0"/>
          </a:p>
          <a:p>
            <a:r>
              <a:rPr lang="es-DO" sz="1400" dirty="0" smtClean="0"/>
              <a:t>D:\Ferreiras2\C#, Mi </a:t>
            </a:r>
            <a:r>
              <a:rPr lang="es-DO" sz="1400" dirty="0" err="1" smtClean="0"/>
              <a:t>Codigo</a:t>
            </a:r>
            <a:r>
              <a:rPr lang="es-DO" sz="1400" dirty="0" smtClean="0"/>
              <a:t> C#&gt; Encapsulamiento0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=&gt; El abanico actual tiene el siguiente estado: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 Marca:</a:t>
            </a:r>
          </a:p>
          <a:p>
            <a:r>
              <a:rPr lang="es-DO" sz="1400" dirty="0" smtClean="0"/>
              <a:t>         Color:</a:t>
            </a:r>
          </a:p>
          <a:p>
            <a:r>
              <a:rPr lang="es-DO" sz="1400" dirty="0" smtClean="0"/>
              <a:t>         Precio:  0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=&gt; El abanico actual tiene el siguiente estado: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 Marca:  KDK</a:t>
            </a:r>
          </a:p>
          <a:p>
            <a:r>
              <a:rPr lang="es-DO" sz="1400" dirty="0" smtClean="0"/>
              <a:t>         Color: Blanco</a:t>
            </a:r>
          </a:p>
          <a:p>
            <a:r>
              <a:rPr lang="es-DO" sz="1400" dirty="0" smtClean="0"/>
              <a:t>         Precio:  1345.56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 =&gt; Y estoy echando fresco, </a:t>
            </a:r>
            <a:r>
              <a:rPr lang="es-DO" sz="1400" dirty="0" err="1" smtClean="0"/>
              <a:t>buuuuuuuuuuu</a:t>
            </a:r>
            <a:endParaRPr lang="es-DO" sz="1400" dirty="0" smtClean="0"/>
          </a:p>
          <a:p>
            <a:endParaRPr lang="es-DO" sz="1400" dirty="0" smtClean="0"/>
          </a:p>
          <a:p>
            <a:r>
              <a:rPr lang="es-DO" sz="1400" dirty="0" smtClean="0"/>
              <a:t>D:\Ferreiras2\C#, Mi </a:t>
            </a:r>
            <a:r>
              <a:rPr lang="es-DO" sz="1400" dirty="0" err="1" smtClean="0"/>
              <a:t>Codigo</a:t>
            </a:r>
            <a:r>
              <a:rPr lang="es-DO" sz="1400" dirty="0" smtClean="0"/>
              <a:t> C#&gt;</a:t>
            </a:r>
          </a:p>
        </p:txBody>
      </p:sp>
      <p:sp>
        <p:nvSpPr>
          <p:cNvPr id="4" name="3 Cerrar llave"/>
          <p:cNvSpPr/>
          <p:nvPr/>
        </p:nvSpPr>
        <p:spPr>
          <a:xfrm>
            <a:off x="1979712" y="3068960"/>
            <a:ext cx="576064" cy="792088"/>
          </a:xfrm>
          <a:prstGeom prst="rightBrace">
            <a:avLst>
              <a:gd name="adj1" fmla="val 8333"/>
              <a:gd name="adj2" fmla="val 5134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4 Llamada rectangular redondeada"/>
          <p:cNvSpPr/>
          <p:nvPr/>
        </p:nvSpPr>
        <p:spPr>
          <a:xfrm>
            <a:off x="5652120" y="2204864"/>
            <a:ext cx="2952328" cy="1368152"/>
          </a:xfrm>
          <a:prstGeom prst="wedgeRoundRectCallout">
            <a:avLst>
              <a:gd name="adj1" fmla="val -155527"/>
              <a:gd name="adj2" fmla="val 437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Estos son valores suplidos  por el constructor por defecto  del compilador, si las variables miembro no están inicializadas.</a:t>
            </a:r>
            <a:endParaRPr lang="es-DO" sz="1600" dirty="0"/>
          </a:p>
        </p:txBody>
      </p:sp>
      <p:sp>
        <p:nvSpPr>
          <p:cNvPr id="6" name="5 Llamada rectangular redondeada"/>
          <p:cNvSpPr/>
          <p:nvPr/>
        </p:nvSpPr>
        <p:spPr>
          <a:xfrm>
            <a:off x="5436096" y="3789040"/>
            <a:ext cx="2952328" cy="1224136"/>
          </a:xfrm>
          <a:prstGeom prst="wedgeRoundRectCallout">
            <a:avLst>
              <a:gd name="adj1" fmla="val -139680"/>
              <a:gd name="adj2" fmla="val 114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Estos son valores que  fueron establecidos con el método  </a:t>
            </a:r>
            <a:r>
              <a:rPr lang="es-ES" sz="1600" dirty="0" err="1" smtClean="0"/>
              <a:t>setEstado</a:t>
            </a:r>
            <a:r>
              <a:rPr lang="es-ES" sz="1600" dirty="0" smtClean="0"/>
              <a:t>()</a:t>
            </a:r>
            <a:endParaRPr lang="es-DO" sz="16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41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Encapsulamiento0a.cs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55576" y="1916832"/>
            <a:ext cx="5580112" cy="267765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DO" sz="1400" dirty="0" err="1" smtClean="0"/>
              <a:t>using</a:t>
            </a:r>
            <a:r>
              <a:rPr lang="es-DO" sz="1400" dirty="0" smtClean="0"/>
              <a:t> </a:t>
            </a:r>
            <a:r>
              <a:rPr lang="es-DO" sz="1400" dirty="0" err="1" smtClean="0"/>
              <a:t>System</a:t>
            </a:r>
            <a:r>
              <a:rPr lang="es-DO" sz="1400" dirty="0" smtClean="0"/>
              <a:t>;</a:t>
            </a:r>
          </a:p>
          <a:p>
            <a:endParaRPr lang="es-DO" sz="1400" dirty="0" smtClean="0"/>
          </a:p>
          <a:p>
            <a:r>
              <a:rPr lang="es-DO" sz="1400" dirty="0" smtClean="0"/>
              <a:t>// Definición de la clase</a:t>
            </a:r>
          </a:p>
          <a:p>
            <a:endParaRPr lang="es-DO" sz="1400" dirty="0" smtClean="0"/>
          </a:p>
          <a:p>
            <a:r>
              <a:rPr lang="es-DO" sz="1400" dirty="0" smtClean="0"/>
              <a:t>     </a:t>
            </a:r>
            <a:r>
              <a:rPr lang="es-DO" sz="1400" dirty="0" err="1" smtClean="0"/>
              <a:t>class</a:t>
            </a:r>
            <a:r>
              <a:rPr lang="es-DO" sz="1400" dirty="0" smtClean="0"/>
              <a:t> Abanico {</a:t>
            </a:r>
          </a:p>
          <a:p>
            <a:endParaRPr lang="es-DO" sz="1400" dirty="0" smtClean="0"/>
          </a:p>
          <a:p>
            <a:r>
              <a:rPr lang="es-DO" sz="1400" dirty="0" smtClean="0"/>
              <a:t>       // miembros encapsulados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</a:t>
            </a:r>
            <a:r>
              <a:rPr lang="es-DO" sz="1400" dirty="0" err="1" smtClean="0"/>
              <a:t>private</a:t>
            </a:r>
            <a:r>
              <a:rPr lang="es-DO" sz="1400" dirty="0" smtClean="0"/>
              <a:t>  </a:t>
            </a:r>
            <a:r>
              <a:rPr lang="es-DO" sz="1400" dirty="0" err="1" smtClean="0"/>
              <a:t>string</a:t>
            </a:r>
            <a:r>
              <a:rPr lang="es-DO" sz="1400" dirty="0" smtClean="0"/>
              <a:t> marca =  "UKRANIO";</a:t>
            </a:r>
          </a:p>
          <a:p>
            <a:r>
              <a:rPr lang="es-DO" sz="1400" dirty="0" smtClean="0"/>
              <a:t>        </a:t>
            </a:r>
            <a:r>
              <a:rPr lang="es-DO" sz="1400" dirty="0" err="1" smtClean="0"/>
              <a:t>private</a:t>
            </a:r>
            <a:r>
              <a:rPr lang="es-DO" sz="1400" dirty="0" smtClean="0"/>
              <a:t>  </a:t>
            </a:r>
            <a:r>
              <a:rPr lang="es-DO" sz="1400" dirty="0" err="1" smtClean="0"/>
              <a:t>string</a:t>
            </a:r>
            <a:r>
              <a:rPr lang="es-DO" sz="1400" dirty="0" smtClean="0"/>
              <a:t> color   = "ROJO";</a:t>
            </a:r>
          </a:p>
          <a:p>
            <a:r>
              <a:rPr lang="es-DO" sz="1400" dirty="0" smtClean="0"/>
              <a:t>        </a:t>
            </a:r>
            <a:r>
              <a:rPr lang="es-DO" sz="1400" dirty="0" err="1" smtClean="0"/>
              <a:t>private</a:t>
            </a:r>
            <a:r>
              <a:rPr lang="es-DO" sz="1400" dirty="0" smtClean="0"/>
              <a:t>  </a:t>
            </a:r>
            <a:r>
              <a:rPr lang="es-DO" sz="1400" dirty="0" err="1" smtClean="0"/>
              <a:t>double</a:t>
            </a:r>
            <a:r>
              <a:rPr lang="es-DO" sz="1400" dirty="0" smtClean="0"/>
              <a:t> precio  =  12567.90 ;</a:t>
            </a:r>
          </a:p>
          <a:p>
            <a:endParaRPr lang="es-DO" sz="1400" dirty="0" smtClean="0"/>
          </a:p>
        </p:txBody>
      </p:sp>
      <p:sp>
        <p:nvSpPr>
          <p:cNvPr id="4" name="3 Cerrar llave"/>
          <p:cNvSpPr/>
          <p:nvPr/>
        </p:nvSpPr>
        <p:spPr>
          <a:xfrm>
            <a:off x="4139952" y="3645024"/>
            <a:ext cx="576064" cy="792088"/>
          </a:xfrm>
          <a:prstGeom prst="rightBrace">
            <a:avLst>
              <a:gd name="adj1" fmla="val 8333"/>
              <a:gd name="adj2" fmla="val 513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4 Llamada rectangular redondeada"/>
          <p:cNvSpPr/>
          <p:nvPr/>
        </p:nvSpPr>
        <p:spPr>
          <a:xfrm>
            <a:off x="5652120" y="3789040"/>
            <a:ext cx="2952328" cy="2232248"/>
          </a:xfrm>
          <a:prstGeom prst="wedgeRoundRectCallout">
            <a:avLst>
              <a:gd name="adj1" fmla="val -83500"/>
              <a:gd name="adj2" fmla="val -3881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s-ES" sz="1600" dirty="0" smtClean="0"/>
              <a:t> Obsérvese  ahora que las variables miembro están inicializadas. 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/>
              <a:t> Estos valores serán usados por el constructor por defecto suplido por el compilador.</a:t>
            </a:r>
            <a:endParaRPr lang="es-DO" sz="160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42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899592" y="1124744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El mismo ejemplo anterior pero inicializando explícitamente las variables miembro .</a:t>
            </a:r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Encapsulamiento0a.cs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51520" y="1124744"/>
            <a:ext cx="8568952" cy="440120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es-DO" sz="1400" dirty="0" smtClean="0"/>
          </a:p>
          <a:p>
            <a:r>
              <a:rPr lang="es-DO" sz="1400" dirty="0" smtClean="0"/>
              <a:t>//  miembros </a:t>
            </a:r>
            <a:r>
              <a:rPr lang="es-DO" sz="1400" dirty="0" err="1" smtClean="0"/>
              <a:t>public</a:t>
            </a:r>
            <a:endParaRPr lang="es-DO" sz="1400" dirty="0" smtClean="0"/>
          </a:p>
          <a:p>
            <a:endParaRPr lang="es-DO" sz="1400" dirty="0" smtClean="0"/>
          </a:p>
          <a:p>
            <a:r>
              <a:rPr lang="es-DO" sz="1400" dirty="0" smtClean="0"/>
              <a:t>        </a:t>
            </a:r>
            <a:r>
              <a:rPr lang="es-DO" sz="1400" dirty="0" err="1" smtClean="0"/>
              <a:t>public</a:t>
            </a:r>
            <a:r>
              <a:rPr lang="es-DO" sz="1400" dirty="0" smtClean="0"/>
              <a:t>  </a:t>
            </a:r>
            <a:r>
              <a:rPr lang="es-DO" sz="1400" dirty="0" err="1" smtClean="0"/>
              <a:t>void</a:t>
            </a:r>
            <a:r>
              <a:rPr lang="es-DO" sz="1400" dirty="0" smtClean="0"/>
              <a:t> abanicar( ) {</a:t>
            </a:r>
          </a:p>
          <a:p>
            <a:r>
              <a:rPr lang="es-DO" sz="1400" dirty="0" smtClean="0"/>
              <a:t>              </a:t>
            </a:r>
            <a:r>
              <a:rPr lang="es-DO" sz="1400" dirty="0" err="1" smtClean="0"/>
              <a:t>Console.WriteLine</a:t>
            </a:r>
            <a:r>
              <a:rPr lang="es-DO" sz="1400" dirty="0" smtClean="0"/>
              <a:t>( "\n\t =&gt; Y estoy echando fresco, </a:t>
            </a:r>
            <a:r>
              <a:rPr lang="es-DO" sz="1400" dirty="0" err="1" smtClean="0"/>
              <a:t>buuuuuuuuuuu</a:t>
            </a:r>
            <a:r>
              <a:rPr lang="es-DO" sz="1400" dirty="0" smtClean="0"/>
              <a:t>" );</a:t>
            </a:r>
          </a:p>
          <a:p>
            <a:r>
              <a:rPr lang="es-DO" sz="1400" dirty="0" smtClean="0"/>
              <a:t>        }</a:t>
            </a:r>
          </a:p>
          <a:p>
            <a:r>
              <a:rPr lang="es-DO" sz="1400" dirty="0" smtClean="0"/>
              <a:t> </a:t>
            </a:r>
          </a:p>
          <a:p>
            <a:r>
              <a:rPr lang="es-DO" sz="1400" dirty="0" smtClean="0"/>
              <a:t>        </a:t>
            </a:r>
            <a:r>
              <a:rPr lang="es-DO" sz="1400" dirty="0" err="1" smtClean="0"/>
              <a:t>public</a:t>
            </a:r>
            <a:r>
              <a:rPr lang="es-DO" sz="1400" dirty="0" smtClean="0"/>
              <a:t> </a:t>
            </a:r>
            <a:r>
              <a:rPr lang="es-DO" sz="1400" dirty="0" err="1" smtClean="0"/>
              <a:t>void</a:t>
            </a:r>
            <a:r>
              <a:rPr lang="es-DO" sz="1400" dirty="0" smtClean="0"/>
              <a:t> </a:t>
            </a:r>
            <a:r>
              <a:rPr lang="es-DO" sz="1400" dirty="0" err="1" smtClean="0"/>
              <a:t>setEstado</a:t>
            </a:r>
            <a:r>
              <a:rPr lang="es-DO" sz="1400" dirty="0" smtClean="0"/>
              <a:t>(</a:t>
            </a:r>
            <a:r>
              <a:rPr lang="es-DO" sz="1400" dirty="0" err="1" smtClean="0"/>
              <a:t>string</a:t>
            </a:r>
            <a:r>
              <a:rPr lang="es-DO" sz="1400" dirty="0" smtClean="0"/>
              <a:t> m, </a:t>
            </a:r>
            <a:r>
              <a:rPr lang="es-DO" sz="1400" dirty="0" err="1" smtClean="0"/>
              <a:t>string</a:t>
            </a:r>
            <a:r>
              <a:rPr lang="es-DO" sz="1400" dirty="0" smtClean="0"/>
              <a:t> c, </a:t>
            </a:r>
            <a:r>
              <a:rPr lang="es-DO" sz="1400" dirty="0" err="1" smtClean="0"/>
              <a:t>double</a:t>
            </a:r>
            <a:r>
              <a:rPr lang="es-DO" sz="1400" dirty="0" smtClean="0"/>
              <a:t> p) {</a:t>
            </a:r>
          </a:p>
          <a:p>
            <a:r>
              <a:rPr lang="es-DO" sz="1400" dirty="0" smtClean="0"/>
              <a:t>               marca = m;</a:t>
            </a:r>
          </a:p>
          <a:p>
            <a:r>
              <a:rPr lang="es-DO" sz="1400" dirty="0" smtClean="0"/>
              <a:t>               color = c;</a:t>
            </a:r>
          </a:p>
          <a:p>
            <a:r>
              <a:rPr lang="es-DO" sz="1400" dirty="0" smtClean="0"/>
              <a:t>               precio = p;</a:t>
            </a:r>
          </a:p>
          <a:p>
            <a:r>
              <a:rPr lang="es-DO" sz="1400" dirty="0" smtClean="0"/>
              <a:t>        }</a:t>
            </a:r>
          </a:p>
          <a:p>
            <a:endParaRPr lang="es-DO" sz="1400" dirty="0" smtClean="0"/>
          </a:p>
          <a:p>
            <a:r>
              <a:rPr lang="es-DO" sz="1400" dirty="0" smtClean="0"/>
              <a:t>       </a:t>
            </a:r>
            <a:r>
              <a:rPr lang="es-DO" sz="1400" dirty="0" err="1" smtClean="0"/>
              <a:t>public</a:t>
            </a:r>
            <a:r>
              <a:rPr lang="es-DO" sz="1400" dirty="0" smtClean="0"/>
              <a:t> </a:t>
            </a:r>
            <a:r>
              <a:rPr lang="es-DO" sz="1400" dirty="0" err="1" smtClean="0"/>
              <a:t>void</a:t>
            </a:r>
            <a:r>
              <a:rPr lang="es-DO" sz="1400" dirty="0" smtClean="0"/>
              <a:t> </a:t>
            </a:r>
            <a:r>
              <a:rPr lang="es-DO" sz="1400" dirty="0" err="1" smtClean="0"/>
              <a:t>verEstado</a:t>
            </a:r>
            <a:r>
              <a:rPr lang="es-DO" sz="1400" dirty="0" smtClean="0"/>
              <a:t>() {</a:t>
            </a:r>
          </a:p>
          <a:p>
            <a:r>
              <a:rPr lang="es-DO" sz="1400" dirty="0" smtClean="0"/>
              <a:t>           </a:t>
            </a:r>
            <a:r>
              <a:rPr lang="es-DO" sz="1400" dirty="0" err="1" smtClean="0"/>
              <a:t>Console.WriteLine</a:t>
            </a:r>
            <a:r>
              <a:rPr lang="es-DO" sz="1400" dirty="0" smtClean="0"/>
              <a:t>( "\n\t=&gt; El abanico actual tiene el siguiente estado: \n");</a:t>
            </a:r>
          </a:p>
          <a:p>
            <a:r>
              <a:rPr lang="es-DO" sz="1400" dirty="0" smtClean="0"/>
              <a:t>           </a:t>
            </a:r>
            <a:r>
              <a:rPr lang="es-DO" sz="1400" dirty="0" err="1" smtClean="0"/>
              <a:t>Console.WriteLine</a:t>
            </a:r>
            <a:r>
              <a:rPr lang="es-DO" sz="1400" dirty="0" smtClean="0"/>
              <a:t>( "\t Marca:  {0}  \n\t Color: {1}  \n\t Precio:  {2}" ,  marca, color, precio );    </a:t>
            </a:r>
          </a:p>
          <a:p>
            <a:r>
              <a:rPr lang="es-DO" sz="1400" dirty="0" smtClean="0"/>
              <a:t>      }        </a:t>
            </a:r>
          </a:p>
          <a:p>
            <a:endParaRPr lang="es-DO" sz="1400" dirty="0" smtClean="0"/>
          </a:p>
          <a:p>
            <a:r>
              <a:rPr lang="es-DO" sz="1400" dirty="0" smtClean="0"/>
              <a:t>} //  fin clase Abanico</a:t>
            </a:r>
          </a:p>
          <a:p>
            <a:endParaRPr lang="es-DO" sz="1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43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Encapsulamiento0a.cs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51520" y="1124744"/>
            <a:ext cx="8568952" cy="440120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es-DO" sz="1400" dirty="0" smtClean="0"/>
          </a:p>
          <a:p>
            <a:r>
              <a:rPr lang="es-DO" sz="1400" dirty="0" smtClean="0"/>
              <a:t>//  </a:t>
            </a:r>
            <a:r>
              <a:rPr lang="es-DO" sz="1400" dirty="0" err="1" smtClean="0"/>
              <a:t>Tester-class</a:t>
            </a:r>
            <a:r>
              <a:rPr lang="es-DO" sz="1400" dirty="0" smtClean="0"/>
              <a:t> </a:t>
            </a:r>
          </a:p>
          <a:p>
            <a:endParaRPr lang="es-DO" sz="1400" dirty="0" smtClean="0"/>
          </a:p>
          <a:p>
            <a:r>
              <a:rPr lang="es-DO" sz="1400" dirty="0" err="1" smtClean="0"/>
              <a:t>class</a:t>
            </a:r>
            <a:r>
              <a:rPr lang="es-DO" sz="1400" dirty="0" smtClean="0"/>
              <a:t> Encapsulamiento0 {</a:t>
            </a:r>
          </a:p>
          <a:p>
            <a:endParaRPr lang="es-DO" sz="1400" dirty="0" smtClean="0"/>
          </a:p>
          <a:p>
            <a:r>
              <a:rPr lang="es-DO" sz="1400" dirty="0" smtClean="0"/>
              <a:t>    </a:t>
            </a:r>
            <a:r>
              <a:rPr lang="es-DO" sz="1400" dirty="0" err="1" smtClean="0"/>
              <a:t>static</a:t>
            </a:r>
            <a:r>
              <a:rPr lang="es-DO" sz="1400" dirty="0" smtClean="0"/>
              <a:t> </a:t>
            </a:r>
            <a:r>
              <a:rPr lang="es-DO" sz="1400" dirty="0" err="1" smtClean="0"/>
              <a:t>void</a:t>
            </a:r>
            <a:r>
              <a:rPr lang="es-DO" sz="1400" dirty="0" smtClean="0"/>
              <a:t> </a:t>
            </a:r>
            <a:r>
              <a:rPr lang="es-DO" sz="1400" dirty="0" err="1" smtClean="0"/>
              <a:t>Main</a:t>
            </a:r>
            <a:r>
              <a:rPr lang="es-DO" sz="1400" dirty="0" smtClean="0"/>
              <a:t>() {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  // </a:t>
            </a:r>
            <a:r>
              <a:rPr lang="es-DO" sz="1400" dirty="0" err="1" smtClean="0"/>
              <a:t>Instanciacion</a:t>
            </a:r>
            <a:r>
              <a:rPr lang="es-DO" sz="1400" dirty="0" smtClean="0"/>
              <a:t> de la clase o </a:t>
            </a:r>
            <a:r>
              <a:rPr lang="es-DO" sz="1400" dirty="0" err="1" smtClean="0"/>
              <a:t>creacion</a:t>
            </a:r>
            <a:r>
              <a:rPr lang="es-DO" sz="1400" dirty="0" smtClean="0"/>
              <a:t> de un objeto 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 Abanico </a:t>
            </a:r>
            <a:r>
              <a:rPr lang="es-DO" sz="1400" dirty="0" err="1" smtClean="0"/>
              <a:t>unAbanico</a:t>
            </a:r>
            <a:r>
              <a:rPr lang="es-DO" sz="1400" dirty="0" smtClean="0"/>
              <a:t> = new Abanico(); // usa constructor suplido por el compilador.</a:t>
            </a:r>
          </a:p>
          <a:p>
            <a:r>
              <a:rPr lang="es-DO" sz="1400" dirty="0" smtClean="0"/>
              <a:t>         //  Acceso al estado del objeto (valores almacenados en las variables miembro de la clase)     </a:t>
            </a:r>
          </a:p>
          <a:p>
            <a:r>
              <a:rPr lang="es-DO" sz="1400" dirty="0" smtClean="0"/>
              <a:t>         </a:t>
            </a:r>
            <a:r>
              <a:rPr lang="es-DO" sz="1400" dirty="0" err="1" smtClean="0"/>
              <a:t>unAbanico.verEstado</a:t>
            </a:r>
            <a:r>
              <a:rPr lang="es-DO" sz="1400" dirty="0" smtClean="0"/>
              <a:t>();</a:t>
            </a:r>
          </a:p>
          <a:p>
            <a:r>
              <a:rPr lang="es-DO" sz="1400" dirty="0" smtClean="0"/>
              <a:t>         // Cambio del estado actual con una función </a:t>
            </a:r>
            <a:r>
              <a:rPr lang="es-DO" sz="1400" dirty="0" err="1" smtClean="0"/>
              <a:t>mutadora</a:t>
            </a:r>
            <a:endParaRPr lang="es-DO" sz="1400" dirty="0" smtClean="0"/>
          </a:p>
          <a:p>
            <a:r>
              <a:rPr lang="es-DO" sz="1400" dirty="0" smtClean="0"/>
              <a:t>         </a:t>
            </a:r>
            <a:r>
              <a:rPr lang="es-DO" sz="1400" dirty="0" err="1" smtClean="0"/>
              <a:t>unAbanico.setEstado</a:t>
            </a:r>
            <a:r>
              <a:rPr lang="es-DO" sz="1400" dirty="0" smtClean="0"/>
              <a:t>("KDK", "Blanco", 1345.56);</a:t>
            </a:r>
          </a:p>
          <a:p>
            <a:r>
              <a:rPr lang="es-DO" sz="1400" dirty="0" smtClean="0"/>
              <a:t>         </a:t>
            </a:r>
            <a:r>
              <a:rPr lang="es-DO" sz="1400" dirty="0" err="1" smtClean="0"/>
              <a:t>unAbanico.verEstado</a:t>
            </a:r>
            <a:r>
              <a:rPr lang="es-DO" sz="1400" dirty="0" smtClean="0"/>
              <a:t>();</a:t>
            </a:r>
          </a:p>
          <a:p>
            <a:r>
              <a:rPr lang="es-DO" sz="1400" dirty="0" smtClean="0"/>
              <a:t>         </a:t>
            </a:r>
            <a:r>
              <a:rPr lang="es-DO" sz="1400" dirty="0" err="1" smtClean="0"/>
              <a:t>unAbanico.abanicar</a:t>
            </a:r>
            <a:r>
              <a:rPr lang="es-DO" sz="1400" dirty="0" smtClean="0"/>
              <a:t>();</a:t>
            </a:r>
          </a:p>
          <a:p>
            <a:r>
              <a:rPr lang="es-DO" sz="1400" dirty="0" smtClean="0"/>
              <a:t>    }</a:t>
            </a:r>
          </a:p>
          <a:p>
            <a:endParaRPr lang="es-DO" sz="1400" dirty="0" smtClean="0"/>
          </a:p>
          <a:p>
            <a:r>
              <a:rPr lang="es-DO" sz="1400" dirty="0" smtClean="0"/>
              <a:t>}</a:t>
            </a:r>
          </a:p>
          <a:p>
            <a:endParaRPr lang="es-DO" sz="1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44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Encapsulamiento0a.cs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55576" y="1124744"/>
            <a:ext cx="5580112" cy="504753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DO" sz="1400" dirty="0" smtClean="0"/>
              <a:t> D:\Ferreiras2\C#, Mi </a:t>
            </a:r>
            <a:r>
              <a:rPr lang="es-DO" sz="1400" dirty="0" err="1" smtClean="0"/>
              <a:t>Codigo</a:t>
            </a:r>
            <a:r>
              <a:rPr lang="es-DO" sz="1400" dirty="0" smtClean="0"/>
              <a:t> C#&gt;</a:t>
            </a:r>
            <a:r>
              <a:rPr lang="es-DO" sz="1400" dirty="0" err="1" smtClean="0"/>
              <a:t>csc</a:t>
            </a:r>
            <a:r>
              <a:rPr lang="es-DO" sz="1400" dirty="0" smtClean="0"/>
              <a:t>  Encapsulamiento0a.cs</a:t>
            </a:r>
          </a:p>
          <a:p>
            <a:r>
              <a:rPr lang="es-DO" sz="1400" dirty="0" smtClean="0"/>
              <a:t>Microsoft (R) Visual C# 2008 </a:t>
            </a:r>
            <a:r>
              <a:rPr lang="es-DO" sz="1400" dirty="0" err="1" smtClean="0"/>
              <a:t>Compiler</a:t>
            </a:r>
            <a:r>
              <a:rPr lang="es-DO" sz="1400" dirty="0" smtClean="0"/>
              <a:t> </a:t>
            </a:r>
            <a:r>
              <a:rPr lang="es-DO" sz="1400" dirty="0" err="1" smtClean="0"/>
              <a:t>version</a:t>
            </a:r>
            <a:r>
              <a:rPr lang="es-DO" sz="1400" dirty="0" smtClean="0"/>
              <a:t> 3.5.30729.1</a:t>
            </a:r>
          </a:p>
          <a:p>
            <a:r>
              <a:rPr lang="es-DO" sz="1400" dirty="0" err="1" smtClean="0"/>
              <a:t>for</a:t>
            </a:r>
            <a:r>
              <a:rPr lang="es-DO" sz="1400" dirty="0" smtClean="0"/>
              <a:t> Microsoft (R) .NET Framework </a:t>
            </a:r>
            <a:r>
              <a:rPr lang="es-DO" sz="1400" dirty="0" err="1" smtClean="0"/>
              <a:t>version</a:t>
            </a:r>
            <a:r>
              <a:rPr lang="es-DO" sz="1400" dirty="0" smtClean="0"/>
              <a:t> 3.5</a:t>
            </a:r>
          </a:p>
          <a:p>
            <a:r>
              <a:rPr lang="es-DO" sz="1400" dirty="0" smtClean="0"/>
              <a:t>Copyright (C) Microsoft </a:t>
            </a:r>
            <a:r>
              <a:rPr lang="es-DO" sz="1400" dirty="0" err="1" smtClean="0"/>
              <a:t>Corporation</a:t>
            </a:r>
            <a:r>
              <a:rPr lang="es-DO" sz="1400" dirty="0" smtClean="0"/>
              <a:t>. </a:t>
            </a:r>
            <a:r>
              <a:rPr lang="es-DO" sz="1400" dirty="0" err="1" smtClean="0"/>
              <a:t>All</a:t>
            </a:r>
            <a:r>
              <a:rPr lang="es-DO" sz="1400" dirty="0" smtClean="0"/>
              <a:t> </a:t>
            </a:r>
            <a:r>
              <a:rPr lang="es-DO" sz="1400" dirty="0" err="1" smtClean="0"/>
              <a:t>rights</a:t>
            </a:r>
            <a:r>
              <a:rPr lang="es-DO" sz="1400" dirty="0" smtClean="0"/>
              <a:t> </a:t>
            </a:r>
            <a:r>
              <a:rPr lang="es-DO" sz="1400" dirty="0" err="1" smtClean="0"/>
              <a:t>reserved</a:t>
            </a:r>
            <a:r>
              <a:rPr lang="es-DO" sz="1400" dirty="0" smtClean="0"/>
              <a:t>.</a:t>
            </a:r>
          </a:p>
          <a:p>
            <a:endParaRPr lang="es-DO" sz="1400" dirty="0" smtClean="0"/>
          </a:p>
          <a:p>
            <a:endParaRPr lang="es-DO" sz="1400" dirty="0" smtClean="0"/>
          </a:p>
          <a:p>
            <a:r>
              <a:rPr lang="es-DO" sz="1400" dirty="0" smtClean="0"/>
              <a:t>D:\Ferreiras2\C#, Mi </a:t>
            </a:r>
            <a:r>
              <a:rPr lang="es-DO" sz="1400" dirty="0" err="1" smtClean="0"/>
              <a:t>Codigo</a:t>
            </a:r>
            <a:r>
              <a:rPr lang="es-DO" sz="1400" dirty="0" smtClean="0"/>
              <a:t> C#&gt; </a:t>
            </a:r>
            <a:r>
              <a:rPr lang="es-DO" sz="1400" b="1" dirty="0" smtClean="0"/>
              <a:t>Encapsulamiento0a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=&gt; El abanico actual tiene el siguiente estado: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 Marca:  UKRANIO</a:t>
            </a:r>
          </a:p>
          <a:p>
            <a:r>
              <a:rPr lang="es-DO" sz="1400" dirty="0" smtClean="0"/>
              <a:t>         Color: ROJO</a:t>
            </a:r>
          </a:p>
          <a:p>
            <a:r>
              <a:rPr lang="es-DO" sz="1400" dirty="0" smtClean="0"/>
              <a:t>         Precio:  12567.9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=&gt; El abanico actual tiene el siguiente estado: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 Marca:  KDK</a:t>
            </a:r>
          </a:p>
          <a:p>
            <a:r>
              <a:rPr lang="es-DO" sz="1400" dirty="0" smtClean="0"/>
              <a:t>         Color: Blanco</a:t>
            </a:r>
          </a:p>
          <a:p>
            <a:r>
              <a:rPr lang="es-DO" sz="1400" dirty="0" smtClean="0"/>
              <a:t>         Precio:  1345.56</a:t>
            </a:r>
          </a:p>
          <a:p>
            <a:endParaRPr lang="es-DO" sz="1400" dirty="0" smtClean="0"/>
          </a:p>
          <a:p>
            <a:r>
              <a:rPr lang="es-DO" sz="1400" dirty="0" smtClean="0"/>
              <a:t>         =&gt; Y estoy echando fresco, </a:t>
            </a:r>
            <a:r>
              <a:rPr lang="es-DO" sz="1400" dirty="0" err="1" smtClean="0"/>
              <a:t>buuuuuuuuuuu</a:t>
            </a:r>
            <a:endParaRPr lang="es-DO" sz="1400" dirty="0" smtClean="0"/>
          </a:p>
          <a:p>
            <a:endParaRPr lang="es-DO" sz="1400" dirty="0" smtClean="0"/>
          </a:p>
          <a:p>
            <a:r>
              <a:rPr lang="es-DO" sz="1400" dirty="0" smtClean="0"/>
              <a:t>D:\Ferreiras2\C#, Mi </a:t>
            </a:r>
            <a:r>
              <a:rPr lang="es-DO" sz="1400" dirty="0" err="1" smtClean="0"/>
              <a:t>Codigo</a:t>
            </a:r>
            <a:r>
              <a:rPr lang="es-DO" sz="1400" dirty="0" smtClean="0"/>
              <a:t> C#&gt;</a:t>
            </a:r>
          </a:p>
        </p:txBody>
      </p:sp>
      <p:sp>
        <p:nvSpPr>
          <p:cNvPr id="4" name="3 Cerrar llave"/>
          <p:cNvSpPr/>
          <p:nvPr/>
        </p:nvSpPr>
        <p:spPr>
          <a:xfrm>
            <a:off x="2843808" y="3212976"/>
            <a:ext cx="576064" cy="792088"/>
          </a:xfrm>
          <a:prstGeom prst="rightBrace">
            <a:avLst>
              <a:gd name="adj1" fmla="val 8333"/>
              <a:gd name="adj2" fmla="val 513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4 Llamada rectangular redondeada"/>
          <p:cNvSpPr/>
          <p:nvPr/>
        </p:nvSpPr>
        <p:spPr>
          <a:xfrm>
            <a:off x="5652120" y="1916832"/>
            <a:ext cx="2952328" cy="1512168"/>
          </a:xfrm>
          <a:prstGeom prst="wedgeRoundRectCallout">
            <a:avLst>
              <a:gd name="adj1" fmla="val -113391"/>
              <a:gd name="adj2" fmla="val 4535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constructor por defecto usó los valores de inicialización con los cuales se declararon las variables miembros de la clase</a:t>
            </a:r>
            <a:endParaRPr lang="es-DO" sz="1600" dirty="0"/>
          </a:p>
        </p:txBody>
      </p:sp>
      <p:sp>
        <p:nvSpPr>
          <p:cNvPr id="6" name="5 Llamada rectangular redondeada"/>
          <p:cNvSpPr/>
          <p:nvPr/>
        </p:nvSpPr>
        <p:spPr>
          <a:xfrm>
            <a:off x="5436096" y="3789040"/>
            <a:ext cx="2952328" cy="1224136"/>
          </a:xfrm>
          <a:prstGeom prst="wedgeRoundRectCallout">
            <a:avLst>
              <a:gd name="adj1" fmla="val -136799"/>
              <a:gd name="adj2" fmla="val 262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Estos son valores que  fueron establecidos con el método  </a:t>
            </a:r>
            <a:r>
              <a:rPr lang="es-ES" sz="1600" dirty="0" err="1" smtClean="0"/>
              <a:t>setEstado</a:t>
            </a:r>
            <a:r>
              <a:rPr lang="es-ES" sz="1600" dirty="0" smtClean="0"/>
              <a:t>()</a:t>
            </a:r>
            <a:endParaRPr lang="es-DO" sz="16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45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Encap0.cs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55576" y="760636"/>
            <a:ext cx="7488832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DO" dirty="0" smtClean="0"/>
              <a:t>     </a:t>
            </a:r>
            <a:r>
              <a:rPr lang="es-DO" b="1" dirty="0" smtClean="0"/>
              <a:t>Encap0.cs</a:t>
            </a:r>
          </a:p>
          <a:p>
            <a:endParaRPr lang="es-DO" dirty="0" smtClean="0"/>
          </a:p>
          <a:p>
            <a:r>
              <a:rPr lang="es-DO" dirty="0" smtClean="0"/>
              <a:t>     Ferreiras / C#/  Implementación de clases, encapsulamiento / Destructores en C#</a:t>
            </a:r>
          </a:p>
          <a:p>
            <a:endParaRPr lang="es-DO" dirty="0" smtClean="0"/>
          </a:p>
          <a:p>
            <a:r>
              <a:rPr lang="es-DO" dirty="0" smtClean="0"/>
              <a:t>     A partir de la abstracción de los objetos martillo: </a:t>
            </a:r>
          </a:p>
          <a:p>
            <a:endParaRPr lang="es-D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46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051720" y="3104376"/>
          <a:ext cx="4128120" cy="2052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8120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>
                          <a:latin typeface="Calibri" pitchFamily="34" charset="0"/>
                        </a:rPr>
                        <a:t>Martillo</a:t>
                      </a:r>
                      <a:endParaRPr lang="es-DO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s-DO" sz="1800" dirty="0" smtClean="0">
                          <a:latin typeface="Calibri" pitchFamily="34" charset="0"/>
                        </a:rPr>
                        <a:t>- valor : </a:t>
                      </a:r>
                      <a:r>
                        <a:rPr lang="es-DO" sz="1800" dirty="0" err="1" smtClean="0">
                          <a:latin typeface="Calibri" pitchFamily="34" charset="0"/>
                        </a:rPr>
                        <a:t>double</a:t>
                      </a:r>
                      <a:r>
                        <a:rPr lang="es-DO" sz="1800" dirty="0" smtClean="0">
                          <a:latin typeface="Calibri" pitchFamily="34" charset="0"/>
                        </a:rPr>
                        <a:t> =  0.00456e+02</a:t>
                      </a:r>
                      <a:endParaRPr lang="es-DO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dirty="0" smtClean="0">
                          <a:latin typeface="Calibri" pitchFamily="34" charset="0"/>
                        </a:rPr>
                        <a:t>+ Martillo() &lt;&lt;constructor por defecto&gt;&gt;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dirty="0" smtClean="0">
                          <a:latin typeface="Calibri" pitchFamily="34" charset="0"/>
                        </a:rPr>
                        <a:t>+ ~  Martillo() &lt;&lt;destructor&gt;&gt;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sz="1800" dirty="0" smtClean="0">
                          <a:latin typeface="Calibri" pitchFamily="34" charset="0"/>
                        </a:rPr>
                        <a:t>+ </a:t>
                      </a:r>
                      <a:r>
                        <a:rPr lang="es-DO" sz="1800" dirty="0" err="1" smtClean="0">
                          <a:latin typeface="Calibri" pitchFamily="34" charset="0"/>
                        </a:rPr>
                        <a:t>getValor</a:t>
                      </a:r>
                      <a:r>
                        <a:rPr lang="es-DO" sz="1800" dirty="0" smtClean="0">
                          <a:latin typeface="Calibri" pitchFamily="34" charset="0"/>
                        </a:rPr>
                        <a:t>() :</a:t>
                      </a:r>
                      <a:r>
                        <a:rPr lang="es-DO" sz="18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s-DO" sz="1800" baseline="0" dirty="0" err="1" smtClean="0">
                          <a:latin typeface="Calibri" pitchFamily="34" charset="0"/>
                        </a:rPr>
                        <a:t>double</a:t>
                      </a:r>
                      <a:r>
                        <a:rPr lang="es-DO" sz="1800" dirty="0" smtClean="0">
                          <a:latin typeface="Calibri" pitchFamily="34" charset="0"/>
                        </a:rPr>
                        <a:t> </a:t>
                      </a:r>
                      <a:endParaRPr lang="es-DO" dirty="0" smtClean="0">
                        <a:latin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DO" dirty="0" smtClean="0">
                          <a:latin typeface="Calibri" pitchFamily="34" charset="0"/>
                        </a:rPr>
                        <a:t> </a:t>
                      </a:r>
                      <a:endParaRPr lang="es-DO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78098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Encap0.cs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55576" y="908720"/>
            <a:ext cx="7488832" cy="547842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DO" sz="1400" dirty="0" smtClean="0"/>
              <a:t> /*</a:t>
            </a:r>
          </a:p>
          <a:p>
            <a:r>
              <a:rPr lang="es-DO" sz="1400" dirty="0" smtClean="0"/>
              <a:t>     </a:t>
            </a:r>
            <a:r>
              <a:rPr lang="es-DO" sz="1400" b="1" dirty="0" smtClean="0"/>
              <a:t>Encap0.cs</a:t>
            </a:r>
          </a:p>
          <a:p>
            <a:endParaRPr lang="es-DO" sz="1400" dirty="0" smtClean="0"/>
          </a:p>
          <a:p>
            <a:r>
              <a:rPr lang="es-DO" sz="1400" dirty="0" smtClean="0"/>
              <a:t>     Ferreiras / C#/  Implementación de clases, encapsulamiento / Destructores en C#</a:t>
            </a:r>
          </a:p>
          <a:p>
            <a:endParaRPr lang="es-DO" sz="1400" dirty="0" smtClean="0"/>
          </a:p>
          <a:p>
            <a:r>
              <a:rPr lang="es-DO" sz="1400" dirty="0" smtClean="0"/>
              <a:t>     A partir de la abstracción de los objetos martillo: </a:t>
            </a:r>
          </a:p>
          <a:p>
            <a:r>
              <a:rPr lang="es-DO" sz="1400" dirty="0" smtClean="0"/>
              <a:t>*/</a:t>
            </a:r>
          </a:p>
          <a:p>
            <a:endParaRPr lang="es-DO" sz="1400" dirty="0" smtClean="0"/>
          </a:p>
          <a:p>
            <a:r>
              <a:rPr lang="es-DO" sz="1400" dirty="0" err="1" smtClean="0"/>
              <a:t>using</a:t>
            </a:r>
            <a:r>
              <a:rPr lang="es-DO" sz="1400" dirty="0" smtClean="0"/>
              <a:t> </a:t>
            </a:r>
            <a:r>
              <a:rPr lang="es-DO" sz="1400" dirty="0" err="1" smtClean="0"/>
              <a:t>System</a:t>
            </a:r>
            <a:r>
              <a:rPr lang="es-DO" sz="1400" dirty="0" smtClean="0"/>
              <a:t>;</a:t>
            </a:r>
          </a:p>
          <a:p>
            <a:endParaRPr lang="es-DO" sz="1400" dirty="0" smtClean="0"/>
          </a:p>
          <a:p>
            <a:r>
              <a:rPr lang="es-DO" sz="1400" dirty="0" err="1" smtClean="0"/>
              <a:t>class</a:t>
            </a:r>
            <a:r>
              <a:rPr lang="es-DO" sz="1400" dirty="0" smtClean="0"/>
              <a:t> Martillo {</a:t>
            </a:r>
          </a:p>
          <a:p>
            <a:endParaRPr lang="es-DO" sz="1400" dirty="0" smtClean="0"/>
          </a:p>
          <a:p>
            <a:r>
              <a:rPr lang="es-DO" sz="1400" dirty="0" smtClean="0"/>
              <a:t>   </a:t>
            </a:r>
            <a:r>
              <a:rPr lang="es-DO" sz="1400" dirty="0" err="1" smtClean="0"/>
              <a:t>private</a:t>
            </a:r>
            <a:r>
              <a:rPr lang="es-DO" sz="1400" dirty="0" smtClean="0"/>
              <a:t>  </a:t>
            </a:r>
            <a:r>
              <a:rPr lang="es-DO" sz="1400" dirty="0" err="1" smtClean="0"/>
              <a:t>double</a:t>
            </a:r>
            <a:r>
              <a:rPr lang="es-DO" sz="1400" dirty="0" smtClean="0"/>
              <a:t> valor =  0.00456e+02;</a:t>
            </a:r>
          </a:p>
          <a:p>
            <a:endParaRPr lang="es-DO" sz="1400" dirty="0" smtClean="0"/>
          </a:p>
          <a:p>
            <a:r>
              <a:rPr lang="es-DO" sz="1400" dirty="0" smtClean="0"/>
              <a:t>   </a:t>
            </a:r>
            <a:r>
              <a:rPr lang="es-DO" sz="1400" dirty="0" err="1" smtClean="0"/>
              <a:t>public</a:t>
            </a:r>
            <a:r>
              <a:rPr lang="es-DO" sz="1400" dirty="0" smtClean="0"/>
              <a:t> Martillo() {  // Es el constructor,  ver </a:t>
            </a:r>
            <a:r>
              <a:rPr lang="es-DO" sz="1400" b="1" dirty="0" smtClean="0"/>
              <a:t>NOTA No. 1</a:t>
            </a:r>
          </a:p>
          <a:p>
            <a:r>
              <a:rPr lang="es-DO" sz="1400" dirty="0" smtClean="0"/>
              <a:t>	</a:t>
            </a:r>
            <a:r>
              <a:rPr lang="es-DO" sz="1400" dirty="0" err="1" smtClean="0"/>
              <a:t>Console.WriteLine</a:t>
            </a:r>
            <a:r>
              <a:rPr lang="es-DO" sz="1400" dirty="0" smtClean="0"/>
              <a:t>("\n Se ha construido un objeto");</a:t>
            </a:r>
          </a:p>
          <a:p>
            <a:r>
              <a:rPr lang="es-DO" sz="1400" dirty="0" smtClean="0"/>
              <a:t>    }</a:t>
            </a:r>
          </a:p>
          <a:p>
            <a:endParaRPr lang="es-DO" sz="1400" dirty="0" smtClean="0"/>
          </a:p>
          <a:p>
            <a:r>
              <a:rPr lang="es-DO" sz="1400" dirty="0" smtClean="0"/>
              <a:t>    </a:t>
            </a:r>
            <a:r>
              <a:rPr lang="es-DO" sz="1400" b="1" dirty="0" smtClean="0"/>
              <a:t>~</a:t>
            </a:r>
            <a:r>
              <a:rPr lang="es-DO" sz="1400" dirty="0" smtClean="0"/>
              <a:t>  Martillo() { // Es el destructor</a:t>
            </a:r>
          </a:p>
          <a:p>
            <a:r>
              <a:rPr lang="es-DO" sz="1400" dirty="0" smtClean="0"/>
              <a:t>    	</a:t>
            </a:r>
            <a:r>
              <a:rPr lang="es-DO" sz="1400" dirty="0" err="1" smtClean="0"/>
              <a:t>Console.WriteLine</a:t>
            </a:r>
            <a:r>
              <a:rPr lang="es-DO" sz="1400" dirty="0" smtClean="0"/>
              <a:t>("\n Se ha destruido un objeto");</a:t>
            </a:r>
          </a:p>
          <a:p>
            <a:r>
              <a:rPr lang="es-DO" sz="1400" dirty="0" smtClean="0"/>
              <a:t>    }</a:t>
            </a:r>
          </a:p>
          <a:p>
            <a:endParaRPr lang="es-DO" sz="1400" dirty="0" smtClean="0"/>
          </a:p>
          <a:p>
            <a:r>
              <a:rPr lang="es-DO" sz="1400" dirty="0" smtClean="0"/>
              <a:t>    </a:t>
            </a:r>
            <a:r>
              <a:rPr lang="es-DO" sz="1400" dirty="0" err="1" smtClean="0"/>
              <a:t>public</a:t>
            </a:r>
            <a:r>
              <a:rPr lang="es-DO" sz="1400" dirty="0" smtClean="0"/>
              <a:t> </a:t>
            </a:r>
            <a:r>
              <a:rPr lang="es-DO" sz="1400" dirty="0" err="1" smtClean="0"/>
              <a:t>double</a:t>
            </a:r>
            <a:r>
              <a:rPr lang="es-DO" sz="1400" dirty="0" smtClean="0"/>
              <a:t> </a:t>
            </a:r>
            <a:r>
              <a:rPr lang="es-DO" sz="1400" dirty="0" err="1" smtClean="0"/>
              <a:t>getValor</a:t>
            </a:r>
            <a:r>
              <a:rPr lang="es-DO" sz="1400" dirty="0" smtClean="0"/>
              <a:t>() {  </a:t>
            </a:r>
            <a:r>
              <a:rPr lang="es-DO" sz="1400" dirty="0" err="1" smtClean="0"/>
              <a:t>return</a:t>
            </a:r>
            <a:r>
              <a:rPr lang="es-DO" sz="1400" dirty="0" smtClean="0"/>
              <a:t> valor; } </a:t>
            </a:r>
          </a:p>
          <a:p>
            <a:endParaRPr lang="es-DO" sz="1400" dirty="0" smtClean="0"/>
          </a:p>
          <a:p>
            <a:r>
              <a:rPr lang="es-DO" sz="1400" dirty="0" smtClean="0"/>
              <a:t>}</a:t>
            </a:r>
            <a:endParaRPr lang="es-DO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47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Encap0.cs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55576" y="1052736"/>
            <a:ext cx="7488832" cy="33239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endParaRPr lang="es-DO" sz="1400" dirty="0" smtClean="0"/>
          </a:p>
          <a:p>
            <a:r>
              <a:rPr lang="es-DO" sz="1400" b="1" dirty="0" smtClean="0"/>
              <a:t>Encap0.cs    - continuación -</a:t>
            </a:r>
          </a:p>
          <a:p>
            <a:endParaRPr lang="es-DO" sz="1400" dirty="0" smtClean="0"/>
          </a:p>
          <a:p>
            <a:endParaRPr lang="es-DO" sz="1400" dirty="0" smtClean="0"/>
          </a:p>
          <a:p>
            <a:r>
              <a:rPr lang="es-DO" sz="1400" dirty="0" smtClean="0"/>
              <a:t>// </a:t>
            </a:r>
            <a:r>
              <a:rPr lang="es-DO" sz="1400" dirty="0" err="1" smtClean="0"/>
              <a:t>Tester-class</a:t>
            </a:r>
            <a:endParaRPr lang="es-DO" sz="1400" dirty="0" smtClean="0"/>
          </a:p>
          <a:p>
            <a:endParaRPr lang="es-DO" sz="1400" dirty="0" smtClean="0"/>
          </a:p>
          <a:p>
            <a:r>
              <a:rPr lang="es-DO" sz="1400" dirty="0" err="1" smtClean="0"/>
              <a:t>class</a:t>
            </a:r>
            <a:r>
              <a:rPr lang="es-DO" sz="1400" dirty="0" smtClean="0"/>
              <a:t> Encapsulamiento {</a:t>
            </a:r>
          </a:p>
          <a:p>
            <a:endParaRPr lang="es-DO" sz="1400" dirty="0" smtClean="0"/>
          </a:p>
          <a:p>
            <a:r>
              <a:rPr lang="es-DO" sz="1400" dirty="0" smtClean="0"/>
              <a:t>    </a:t>
            </a:r>
            <a:r>
              <a:rPr lang="es-DO" sz="1400" dirty="0" err="1" smtClean="0"/>
              <a:t>static</a:t>
            </a:r>
            <a:r>
              <a:rPr lang="es-DO" sz="1400" dirty="0" smtClean="0"/>
              <a:t> </a:t>
            </a:r>
            <a:r>
              <a:rPr lang="es-DO" sz="1400" dirty="0" err="1" smtClean="0"/>
              <a:t>void</a:t>
            </a:r>
            <a:r>
              <a:rPr lang="es-DO" sz="1400" dirty="0" smtClean="0"/>
              <a:t> </a:t>
            </a:r>
            <a:r>
              <a:rPr lang="es-DO" sz="1400" dirty="0" err="1" smtClean="0"/>
              <a:t>Main</a:t>
            </a:r>
            <a:r>
              <a:rPr lang="es-DO" sz="1400" dirty="0" smtClean="0"/>
              <a:t>()  {</a:t>
            </a:r>
          </a:p>
          <a:p>
            <a:r>
              <a:rPr lang="es-DO" sz="1400" dirty="0" smtClean="0"/>
              <a:t>	Martillo </a:t>
            </a:r>
            <a:r>
              <a:rPr lang="es-DO" sz="1400" dirty="0" err="1" smtClean="0"/>
              <a:t>objetoMartillo</a:t>
            </a:r>
            <a:r>
              <a:rPr lang="es-DO" sz="1400" dirty="0" smtClean="0"/>
              <a:t> = new Martillo();</a:t>
            </a:r>
          </a:p>
          <a:p>
            <a:r>
              <a:rPr lang="es-DO" sz="1400" dirty="0" smtClean="0"/>
              <a:t>                  //  </a:t>
            </a:r>
            <a:r>
              <a:rPr lang="es-DO" sz="1400" dirty="0" err="1" smtClean="0"/>
              <a:t>objetoMartillo</a:t>
            </a:r>
            <a:r>
              <a:rPr lang="es-DO" sz="1400" dirty="0" smtClean="0"/>
              <a:t> = </a:t>
            </a:r>
            <a:r>
              <a:rPr lang="es-DO" sz="1400" dirty="0" err="1" smtClean="0"/>
              <a:t>null</a:t>
            </a:r>
            <a:r>
              <a:rPr lang="es-DO" sz="1400" dirty="0" smtClean="0"/>
              <a:t>; // Hacer esto y ver lo que ocurre. Ver </a:t>
            </a:r>
            <a:r>
              <a:rPr lang="es-DO" sz="1400" b="1" dirty="0" smtClean="0"/>
              <a:t>NOTA No. 2</a:t>
            </a:r>
          </a:p>
          <a:p>
            <a:r>
              <a:rPr lang="es-DO" sz="1400" dirty="0" smtClean="0"/>
              <a:t>                  //  </a:t>
            </a:r>
            <a:r>
              <a:rPr lang="es-DO" sz="1400" dirty="0" err="1" smtClean="0"/>
              <a:t>Console.Write</a:t>
            </a:r>
            <a:r>
              <a:rPr lang="es-DO" sz="1400" dirty="0" smtClean="0"/>
              <a:t>( </a:t>
            </a:r>
            <a:r>
              <a:rPr lang="es-DO" sz="1400" dirty="0" err="1" smtClean="0"/>
              <a:t>objetoMartillo.getValor</a:t>
            </a:r>
            <a:r>
              <a:rPr lang="es-DO" sz="1400" dirty="0" smtClean="0"/>
              <a:t>() );                                                      </a:t>
            </a:r>
          </a:p>
          <a:p>
            <a:r>
              <a:rPr lang="es-DO" sz="1400" dirty="0" smtClean="0"/>
              <a:t>    }</a:t>
            </a:r>
          </a:p>
          <a:p>
            <a:r>
              <a:rPr lang="es-DO" sz="1400" dirty="0" smtClean="0"/>
              <a:t>}</a:t>
            </a:r>
          </a:p>
          <a:p>
            <a:endParaRPr lang="es-DO" sz="14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48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/>
          <a:lstStyle/>
          <a:p>
            <a:r>
              <a:rPr lang="es-ES" sz="3600" b="1" dirty="0" smtClean="0">
                <a:solidFill>
                  <a:srgbClr val="00B050"/>
                </a:solidFill>
              </a:rPr>
              <a:t>Ejemplo</a:t>
            </a:r>
            <a:r>
              <a:rPr lang="es-ES" sz="3600" b="1" dirty="0" smtClean="0"/>
              <a:t> </a:t>
            </a:r>
            <a:r>
              <a:rPr lang="es-ES" sz="3600" b="1" i="1" dirty="0" smtClean="0">
                <a:latin typeface="Calibri" pitchFamily="34" charset="0"/>
              </a:rPr>
              <a:t>Encap0.cs </a:t>
            </a:r>
            <a:endParaRPr lang="es-DO" sz="3600" b="1" i="1" dirty="0">
              <a:latin typeface="Calibri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55576" y="1124744"/>
            <a:ext cx="4536504" cy="427809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endParaRPr lang="es-DO" sz="1600" b="1" dirty="0" smtClean="0"/>
          </a:p>
          <a:p>
            <a:r>
              <a:rPr lang="es-DO" sz="1600" b="1" dirty="0" smtClean="0"/>
              <a:t>Encap0.cs    - continuación -</a:t>
            </a:r>
          </a:p>
          <a:p>
            <a:endParaRPr lang="es-ES" sz="1600" dirty="0" smtClean="0"/>
          </a:p>
          <a:p>
            <a:endParaRPr lang="es-DO" sz="1600" dirty="0" smtClean="0"/>
          </a:p>
          <a:p>
            <a:r>
              <a:rPr lang="es-DO" sz="1600" dirty="0" smtClean="0"/>
              <a:t>/*       </a:t>
            </a:r>
          </a:p>
          <a:p>
            <a:endParaRPr lang="es-DO" sz="1600" dirty="0" smtClean="0"/>
          </a:p>
          <a:p>
            <a:r>
              <a:rPr lang="es-DO" sz="1600" dirty="0" smtClean="0"/>
              <a:t>         EJECUCION </a:t>
            </a:r>
          </a:p>
          <a:p>
            <a:endParaRPr lang="es-DO" sz="1600" dirty="0" smtClean="0"/>
          </a:p>
          <a:p>
            <a:r>
              <a:rPr lang="es-DO" sz="1600" dirty="0" smtClean="0"/>
              <a:t>D:\Ferreiras2\C#, Mi </a:t>
            </a:r>
            <a:r>
              <a:rPr lang="es-DO" sz="1600" dirty="0" err="1" smtClean="0"/>
              <a:t>Codigo</a:t>
            </a:r>
            <a:r>
              <a:rPr lang="es-DO" sz="1600" dirty="0" smtClean="0"/>
              <a:t> C#&gt; Encap0</a:t>
            </a:r>
          </a:p>
          <a:p>
            <a:endParaRPr lang="es-DO" sz="1600" dirty="0" smtClean="0"/>
          </a:p>
          <a:p>
            <a:r>
              <a:rPr lang="es-DO" sz="1600" dirty="0" smtClean="0"/>
              <a:t> Se ha construido un objeto</a:t>
            </a:r>
          </a:p>
          <a:p>
            <a:endParaRPr lang="es-DO" sz="1600" dirty="0" smtClean="0"/>
          </a:p>
          <a:p>
            <a:r>
              <a:rPr lang="es-DO" sz="1600" dirty="0" smtClean="0"/>
              <a:t> Se ha destruido un objeto</a:t>
            </a:r>
          </a:p>
          <a:p>
            <a:endParaRPr lang="es-DO" sz="1600" dirty="0" smtClean="0"/>
          </a:p>
          <a:p>
            <a:r>
              <a:rPr lang="es-DO" sz="1600" dirty="0" smtClean="0"/>
              <a:t>D:\Ferreiras2\C#, Mi </a:t>
            </a:r>
            <a:r>
              <a:rPr lang="es-DO" sz="1600" dirty="0" err="1" smtClean="0"/>
              <a:t>Codigo</a:t>
            </a:r>
            <a:r>
              <a:rPr lang="es-DO" sz="1600" dirty="0" smtClean="0"/>
              <a:t> C#&gt;</a:t>
            </a:r>
          </a:p>
          <a:p>
            <a:endParaRPr lang="es-DO" sz="1600" dirty="0" smtClean="0"/>
          </a:p>
          <a:p>
            <a:endParaRPr lang="es-DO" sz="160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49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sz="4000" b="1" dirty="0" smtClean="0"/>
              <a:t>Miembros de la clase</a:t>
            </a:r>
            <a:endParaRPr lang="es-DO" sz="4000" b="1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Ferreiras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6C572-D1DC-4DB6-BF9A-995D382767AF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420888"/>
            <a:ext cx="4320480" cy="273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Llamada rectangular redondeada"/>
          <p:cNvSpPr/>
          <p:nvPr/>
        </p:nvSpPr>
        <p:spPr>
          <a:xfrm>
            <a:off x="6732240" y="1412776"/>
            <a:ext cx="1296144" cy="720080"/>
          </a:xfrm>
          <a:prstGeom prst="wedgeRoundRectCallout">
            <a:avLst>
              <a:gd name="adj1" fmla="val -17184"/>
              <a:gd name="adj2" fmla="val 1084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chemeClr val="tx1"/>
                </a:solidFill>
              </a:rPr>
              <a:t>La clase</a:t>
            </a:r>
            <a:endParaRPr lang="es-DO" dirty="0">
              <a:solidFill>
                <a:schemeClr val="tx1"/>
              </a:solidFill>
            </a:endParaRPr>
          </a:p>
        </p:txBody>
      </p:sp>
      <p:sp>
        <p:nvSpPr>
          <p:cNvPr id="9" name="8 Llamada rectangular redondeada"/>
          <p:cNvSpPr/>
          <p:nvPr/>
        </p:nvSpPr>
        <p:spPr>
          <a:xfrm>
            <a:off x="323528" y="1916832"/>
            <a:ext cx="2808312" cy="4032448"/>
          </a:xfrm>
          <a:prstGeom prst="wedgeRoundRectCallout">
            <a:avLst>
              <a:gd name="adj1" fmla="val 66925"/>
              <a:gd name="adj2" fmla="val -1024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DO" dirty="0" smtClean="0">
                <a:solidFill>
                  <a:schemeClr val="tx1"/>
                </a:solidFill>
              </a:rPr>
              <a:t>Los </a:t>
            </a:r>
            <a:r>
              <a:rPr lang="es-DO" b="1" dirty="0" smtClean="0">
                <a:solidFill>
                  <a:schemeClr val="tx1"/>
                </a:solidFill>
              </a:rPr>
              <a:t>miembros</a:t>
            </a:r>
            <a:r>
              <a:rPr lang="es-DO" dirty="0" smtClean="0">
                <a:solidFill>
                  <a:schemeClr val="tx1"/>
                </a:solidFill>
              </a:rPr>
              <a:t> de la clase a  considerar en lo inmediato son (en el orden indicado):</a:t>
            </a:r>
          </a:p>
          <a:p>
            <a:endParaRPr lang="es-DO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DO" dirty="0" smtClean="0">
                <a:solidFill>
                  <a:schemeClr val="tx1"/>
                </a:solidFill>
              </a:rPr>
              <a:t>  Constantes</a:t>
            </a:r>
          </a:p>
          <a:p>
            <a:pPr>
              <a:buFont typeface="Arial" pitchFamily="34" charset="0"/>
              <a:buChar char="•"/>
            </a:pPr>
            <a:r>
              <a:rPr lang="es-DO" dirty="0" smtClean="0">
                <a:solidFill>
                  <a:schemeClr val="tx1"/>
                </a:solidFill>
              </a:rPr>
              <a:t>  Variables o campos</a:t>
            </a:r>
          </a:p>
          <a:p>
            <a:pPr>
              <a:buFont typeface="Arial" pitchFamily="34" charset="0"/>
              <a:buChar char="•"/>
            </a:pPr>
            <a:r>
              <a:rPr lang="es-DO" dirty="0" smtClean="0">
                <a:solidFill>
                  <a:schemeClr val="tx1"/>
                </a:solidFill>
              </a:rPr>
              <a:t>  Constructores</a:t>
            </a:r>
          </a:p>
          <a:p>
            <a:pPr>
              <a:buFont typeface="Arial" pitchFamily="34" charset="0"/>
              <a:buChar char="•"/>
            </a:pPr>
            <a:r>
              <a:rPr lang="es-DO" dirty="0" smtClean="0">
                <a:solidFill>
                  <a:schemeClr val="tx1"/>
                </a:solidFill>
              </a:rPr>
              <a:t>  Destructores</a:t>
            </a:r>
          </a:p>
          <a:p>
            <a:pPr>
              <a:buFont typeface="Arial" pitchFamily="34" charset="0"/>
              <a:buChar char="•"/>
            </a:pPr>
            <a:r>
              <a:rPr lang="es-DO" dirty="0" smtClean="0">
                <a:solidFill>
                  <a:schemeClr val="tx1"/>
                </a:solidFill>
              </a:rPr>
              <a:t>  Otros métodos</a:t>
            </a:r>
          </a:p>
          <a:p>
            <a:endParaRPr lang="es-DO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</a:t>
            </a:r>
            <a:endParaRPr lang="es-DO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23850" y="1084295"/>
            <a:ext cx="85693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s-MX" sz="14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Classes and </a:t>
            </a:r>
            <a:r>
              <a:rPr lang="en-US" sz="1400" dirty="0" err="1" smtClean="0"/>
              <a:t>Structs</a:t>
            </a:r>
            <a:r>
              <a:rPr lang="en-US" sz="1400" dirty="0" smtClean="0"/>
              <a:t> (C# Programming Guide)</a:t>
            </a:r>
          </a:p>
          <a:p>
            <a:r>
              <a:rPr lang="en-US" sz="1400" dirty="0" smtClean="0"/>
              <a:t>   </a:t>
            </a:r>
            <a:r>
              <a:rPr lang="en-US" sz="1400" dirty="0" smtClean="0">
                <a:hlinkClick r:id="rId2"/>
              </a:rPr>
              <a:t>http://msdn.microsoft.com/en-us/library/ms173109.aspx</a:t>
            </a:r>
            <a:endParaRPr lang="en-US" sz="1400" dirty="0" smtClean="0"/>
          </a:p>
          <a:p>
            <a:r>
              <a:rPr lang="en-US" sz="14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s-DO" sz="1400" dirty="0" err="1" smtClean="0"/>
              <a:t>Types</a:t>
            </a:r>
            <a:r>
              <a:rPr lang="es-DO" sz="1400" dirty="0" smtClean="0"/>
              <a:t> (C# </a:t>
            </a:r>
            <a:r>
              <a:rPr lang="es-DO" sz="1400" dirty="0" err="1" smtClean="0"/>
              <a:t>Programming</a:t>
            </a:r>
            <a:r>
              <a:rPr lang="es-DO" sz="1400" dirty="0" smtClean="0"/>
              <a:t> Guide)</a:t>
            </a:r>
          </a:p>
          <a:p>
            <a:r>
              <a:rPr lang="es-DO" sz="1400" dirty="0" smtClean="0"/>
              <a:t>     </a:t>
            </a:r>
            <a:r>
              <a:rPr lang="es-DO" sz="1400" dirty="0" smtClean="0">
                <a:hlinkClick r:id="rId3"/>
              </a:rPr>
              <a:t>http://msdn.microsoft.com/en-us/library/ms173104.aspx</a:t>
            </a:r>
            <a:endParaRPr lang="es-DO" sz="1400" dirty="0" smtClean="0"/>
          </a:p>
          <a:p>
            <a:endParaRPr lang="en-US" sz="1400" dirty="0" smtClean="0"/>
          </a:p>
          <a:p>
            <a:pPr>
              <a:buFont typeface="Arial" charset="0"/>
              <a:buChar char="•"/>
            </a:pPr>
            <a:r>
              <a:rPr lang="en-US" sz="1400" dirty="0" smtClean="0"/>
              <a:t> </a:t>
            </a:r>
            <a:r>
              <a:rPr lang="es-MX" sz="1400" dirty="0" smtClean="0"/>
              <a:t> </a:t>
            </a:r>
            <a:r>
              <a:rPr lang="es-DO" sz="1400" dirty="0" smtClean="0"/>
              <a:t>Visual C# </a:t>
            </a:r>
            <a:r>
              <a:rPr lang="es-DO" sz="1400" dirty="0" err="1" smtClean="0"/>
              <a:t>Language</a:t>
            </a:r>
            <a:endParaRPr lang="es-DO" sz="1400" dirty="0" smtClean="0"/>
          </a:p>
          <a:p>
            <a:r>
              <a:rPr lang="es-MX" sz="1400" dirty="0" smtClean="0"/>
              <a:t>    </a:t>
            </a:r>
            <a:r>
              <a:rPr lang="es-MX" sz="1400" dirty="0" smtClean="0">
                <a:hlinkClick r:id="rId4"/>
              </a:rPr>
              <a:t>http://msdn.microsoft.com/en-us/library/aa287558(v=vs.71).aspx</a:t>
            </a:r>
            <a:endParaRPr lang="es-DO" sz="1400" dirty="0" smtClean="0"/>
          </a:p>
          <a:p>
            <a:r>
              <a:rPr lang="es-DO" sz="1400" dirty="0" smtClean="0"/>
              <a:t> </a:t>
            </a:r>
            <a:endParaRPr lang="en-US" sz="1400" dirty="0" smtClean="0"/>
          </a:p>
          <a:p>
            <a:pPr>
              <a:buFont typeface="Arial" charset="0"/>
              <a:buChar char="•"/>
            </a:pPr>
            <a:r>
              <a:rPr lang="en-US" sz="1400" dirty="0" smtClean="0"/>
              <a:t>  C</a:t>
            </a:r>
            <a:r>
              <a:rPr lang="en-US" sz="1400" dirty="0"/>
              <a:t>#  Concisely; Judith Bishop, Nigel </a:t>
            </a:r>
            <a:r>
              <a:rPr lang="en-US" sz="1400" dirty="0" err="1"/>
              <a:t>Hospool</a:t>
            </a:r>
            <a:r>
              <a:rPr lang="en-US" sz="1400" dirty="0"/>
              <a:t>;  Pearson, Addison </a:t>
            </a:r>
            <a:r>
              <a:rPr lang="en-US" sz="1400" dirty="0" err="1"/>
              <a:t>Wisley</a:t>
            </a:r>
            <a:r>
              <a:rPr lang="en-US" sz="1400" dirty="0"/>
              <a:t> 2003. </a:t>
            </a:r>
          </a:p>
          <a:p>
            <a:pPr>
              <a:buFont typeface="Arial" charset="0"/>
              <a:buChar char="•"/>
            </a:pPr>
            <a:endParaRPr lang="en-US" sz="1400" dirty="0"/>
          </a:p>
          <a:p>
            <a:pPr>
              <a:buFont typeface="Arial" charset="0"/>
              <a:buChar char="•"/>
            </a:pPr>
            <a:r>
              <a:rPr lang="en-US" sz="1400" dirty="0"/>
              <a:t> </a:t>
            </a:r>
            <a:r>
              <a:rPr lang="es-DO" sz="1400" dirty="0"/>
              <a:t>Head </a:t>
            </a:r>
            <a:r>
              <a:rPr lang="es-DO" sz="1400" dirty="0" err="1"/>
              <a:t>First</a:t>
            </a:r>
            <a:r>
              <a:rPr lang="es-DO" sz="1400" dirty="0"/>
              <a:t> C#; </a:t>
            </a:r>
            <a:r>
              <a:rPr lang="en-US" sz="1400" dirty="0"/>
              <a:t>Andrew </a:t>
            </a:r>
            <a:r>
              <a:rPr lang="en-US" sz="1400" dirty="0" err="1"/>
              <a:t>Stellman</a:t>
            </a:r>
            <a:r>
              <a:rPr lang="en-US" sz="1400" dirty="0"/>
              <a:t> and Jennifer Greene ; </a:t>
            </a:r>
            <a:r>
              <a:rPr lang="es-DO" sz="1400" dirty="0" err="1"/>
              <a:t>Second</a:t>
            </a:r>
            <a:r>
              <a:rPr lang="es-DO" sz="1400" dirty="0"/>
              <a:t> </a:t>
            </a:r>
            <a:r>
              <a:rPr lang="es-DO" sz="1400" dirty="0" err="1"/>
              <a:t>Edition</a:t>
            </a:r>
            <a:r>
              <a:rPr lang="es-DO" sz="1400" dirty="0"/>
              <a:t>; </a:t>
            </a:r>
            <a:r>
              <a:rPr lang="es-DO" sz="1400" dirty="0" err="1"/>
              <a:t>O’Reilly</a:t>
            </a:r>
            <a:r>
              <a:rPr lang="es-DO" sz="1400" dirty="0"/>
              <a:t> Media,  2010. </a:t>
            </a:r>
          </a:p>
          <a:p>
            <a:pPr>
              <a:buFont typeface="Arial" charset="0"/>
              <a:buChar char="•"/>
            </a:pPr>
            <a:endParaRPr lang="es-ES" sz="1400" dirty="0"/>
          </a:p>
          <a:p>
            <a:pPr>
              <a:buFont typeface="Arial" charset="0"/>
              <a:buChar char="•"/>
            </a:pPr>
            <a:r>
              <a:rPr lang="es-ES" sz="1400" dirty="0"/>
              <a:t> </a:t>
            </a:r>
            <a:r>
              <a:rPr lang="es-MX" sz="1400" dirty="0"/>
              <a:t>Desarrollo de aplicaciones  .NET con Visual C#; Miguel Rodríguez Gómez-</a:t>
            </a:r>
            <a:r>
              <a:rPr lang="es-MX" sz="1400" dirty="0" err="1"/>
              <a:t>Stern</a:t>
            </a:r>
            <a:r>
              <a:rPr lang="es-MX" sz="1400" dirty="0"/>
              <a:t>, Marcos Antonio </a:t>
            </a:r>
            <a:r>
              <a:rPr lang="es-MX" sz="1400" dirty="0" err="1"/>
              <a:t>Besteiro</a:t>
            </a:r>
            <a:r>
              <a:rPr lang="es-MX" sz="1400" dirty="0"/>
              <a:t> </a:t>
            </a:r>
            <a:r>
              <a:rPr lang="es-MX" sz="1400" dirty="0" err="1"/>
              <a:t>Gorostizaga</a:t>
            </a:r>
            <a:r>
              <a:rPr lang="es-MX" sz="1400" dirty="0"/>
              <a:t>;  McGra2-Hill/Interamericana de España, S.A.U., 2002.</a:t>
            </a:r>
          </a:p>
          <a:p>
            <a:pPr>
              <a:buFont typeface="Arial" charset="0"/>
              <a:buChar char="•"/>
            </a:pPr>
            <a:endParaRPr lang="es-MX" sz="1400" dirty="0"/>
          </a:p>
          <a:p>
            <a:endParaRPr lang="es-MX" sz="1400" dirty="0"/>
          </a:p>
          <a:p>
            <a:pPr>
              <a:buFont typeface="Arial" charset="0"/>
              <a:buChar char="•"/>
            </a:pPr>
            <a:r>
              <a:rPr lang="es-MX" sz="1400" dirty="0"/>
              <a:t>  ...</a:t>
            </a:r>
          </a:p>
          <a:p>
            <a:pPr>
              <a:buFontTx/>
              <a:buChar char="-"/>
            </a:pPr>
            <a:endParaRPr lang="es-MX" sz="1400" dirty="0"/>
          </a:p>
          <a:p>
            <a:pPr>
              <a:buFontTx/>
              <a:buChar char="-"/>
            </a:pPr>
            <a:r>
              <a:rPr lang="es-MX" sz="1400" dirty="0"/>
              <a:t>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50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8F6D-F188-493D-9969-14ED7617942B}" type="slidenum">
              <a:rPr lang="es-DO"/>
              <a:pPr/>
              <a:t>6</a:t>
            </a:fld>
            <a:endParaRPr lang="es-DO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16912" cy="3887787"/>
          </a:xfrm>
        </p:spPr>
        <p:txBody>
          <a:bodyPr/>
          <a:lstStyle/>
          <a:p>
            <a:pPr>
              <a:buFont typeface="Wingdings 2" pitchFamily="18" charset="2"/>
              <a:buChar char=""/>
            </a:pPr>
            <a:r>
              <a:rPr lang="es-DO" dirty="0">
                <a:sym typeface="Wingdings 2" pitchFamily="18" charset="2"/>
              </a:rPr>
              <a:t> Provee  una plantilla para  la creación de objetos; </a:t>
            </a:r>
          </a:p>
          <a:p>
            <a:pPr>
              <a:buFont typeface="Wingdings 2" pitchFamily="18" charset="2"/>
              <a:buChar char=""/>
            </a:pPr>
            <a:r>
              <a:rPr lang="es-DO" dirty="0">
                <a:sym typeface="Wingdings 2" pitchFamily="18" charset="2"/>
              </a:rPr>
              <a:t> Establece qué tipos de datos se utilizaran para representar los atributos;</a:t>
            </a:r>
          </a:p>
          <a:p>
            <a:pPr>
              <a:buFont typeface="Wingdings 2" pitchFamily="18" charset="2"/>
              <a:buChar char=""/>
            </a:pPr>
            <a:r>
              <a:rPr lang="es-DO" dirty="0">
                <a:sym typeface="Wingdings 2" pitchFamily="18" charset="2"/>
              </a:rPr>
              <a:t> Implementa </a:t>
            </a:r>
            <a:r>
              <a:rPr lang="es-DO" dirty="0" smtClean="0">
                <a:sym typeface="Wingdings 2" pitchFamily="18" charset="2"/>
              </a:rPr>
              <a:t>los métodos  </a:t>
            </a:r>
            <a:r>
              <a:rPr lang="es-DO" dirty="0">
                <a:sym typeface="Wingdings 2" pitchFamily="18" charset="2"/>
              </a:rPr>
              <a:t>que representarán las operaciones  de los objetos que representa;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706090"/>
          </a:xfrm>
        </p:spPr>
        <p:txBody>
          <a:bodyPr/>
          <a:lstStyle/>
          <a:p>
            <a:r>
              <a:rPr lang="es-DO" sz="4000" b="1" dirty="0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Implementación de </a:t>
            </a:r>
            <a:r>
              <a:rPr lang="es-DO" sz="4000" b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clases</a:t>
            </a:r>
            <a:endParaRPr lang="es-DO" sz="4000" b="1" dirty="0">
              <a:solidFill>
                <a:srgbClr val="0099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7E0A-57C5-49BF-9183-96470D840DE1}" type="slidenum">
              <a:rPr lang="es-DO"/>
              <a:pPr/>
              <a:t>7</a:t>
            </a:fld>
            <a:endParaRPr lang="es-DO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115616" y="4222130"/>
            <a:ext cx="66246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 2" pitchFamily="18" charset="2"/>
              <a:buNone/>
            </a:pPr>
            <a:r>
              <a:rPr lang="es-DO" sz="3200" b="1" dirty="0">
                <a:solidFill>
                  <a:srgbClr val="0000FF"/>
                </a:solidFill>
                <a:sym typeface="Webdings" pitchFamily="18" charset="2"/>
              </a:rPr>
              <a:t></a:t>
            </a:r>
            <a:r>
              <a:rPr lang="es-DO" sz="3200" dirty="0">
                <a:sym typeface="Wingdings" pitchFamily="2" charset="2"/>
              </a:rPr>
              <a:t> M</a:t>
            </a:r>
            <a:r>
              <a:rPr lang="es-DO" sz="3200" dirty="0"/>
              <a:t>apear los comportamientos a </a:t>
            </a:r>
            <a:r>
              <a:rPr lang="es-DO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funciones </a:t>
            </a:r>
            <a:r>
              <a:rPr lang="es-DO" sz="3200" dirty="0"/>
              <a:t>miembros de la </a:t>
            </a:r>
            <a:r>
              <a:rPr lang="es-DO" sz="3200" dirty="0" smtClean="0"/>
              <a:t>clase, llamadas </a:t>
            </a:r>
            <a:r>
              <a:rPr lang="es-DO" sz="3200" b="1" dirty="0" smtClean="0"/>
              <a:t>métodos</a:t>
            </a:r>
            <a:r>
              <a:rPr lang="es-DO" sz="3200" dirty="0" smtClean="0"/>
              <a:t>, en C#;</a:t>
            </a:r>
            <a:endParaRPr lang="es-ES" sz="3200" dirty="0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115616" y="2780928"/>
            <a:ext cx="72723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s-DO" sz="3200" b="1" dirty="0">
                <a:solidFill>
                  <a:srgbClr val="0000FF"/>
                </a:solidFill>
                <a:sym typeface="Webdings" pitchFamily="18" charset="2"/>
              </a:rPr>
              <a:t> </a:t>
            </a:r>
            <a:r>
              <a:rPr lang="es-DO" sz="3200" dirty="0">
                <a:sym typeface="Wingdings" pitchFamily="2" charset="2"/>
              </a:rPr>
              <a:t> M</a:t>
            </a:r>
            <a:r>
              <a:rPr lang="es-DO" sz="3200" dirty="0">
                <a:sym typeface="Wingdings 2" pitchFamily="18" charset="2"/>
              </a:rPr>
              <a:t>apear los atributos a </a:t>
            </a:r>
            <a:r>
              <a:rPr lang="es-DO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2" pitchFamily="18" charset="2"/>
              </a:rPr>
              <a:t>variables</a:t>
            </a:r>
            <a:r>
              <a:rPr lang="es-DO" sz="3200" dirty="0">
                <a:sym typeface="Wingdings 2" pitchFamily="18" charset="2"/>
              </a:rPr>
              <a:t> miembros de la clase;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611560" y="1556792"/>
            <a:ext cx="7632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DO" sz="2800" b="1" dirty="0" smtClean="0">
                <a:solidFill>
                  <a:srgbClr val="0099FF"/>
                </a:solidFill>
                <a:sym typeface="Wingdings" pitchFamily="2" charset="2"/>
              </a:rPr>
              <a:t> A </a:t>
            </a:r>
            <a:r>
              <a:rPr lang="es-DO" sz="2800" b="1" dirty="0">
                <a:solidFill>
                  <a:srgbClr val="0099FF"/>
                </a:solidFill>
                <a:sym typeface="Wingdings" pitchFamily="2" charset="2"/>
              </a:rPr>
              <a:t>partir de la clase </a:t>
            </a:r>
            <a:r>
              <a:rPr lang="es-DO" sz="2800" b="1" dirty="0">
                <a:solidFill>
                  <a:srgbClr val="FF0000"/>
                </a:solidFill>
                <a:sym typeface="Wingdings" pitchFamily="2" charset="2"/>
              </a:rPr>
              <a:t>diseñada</a:t>
            </a:r>
            <a:r>
              <a:rPr lang="es-DO" sz="2800" b="1" dirty="0">
                <a:solidFill>
                  <a:srgbClr val="0099FF"/>
                </a:solidFill>
                <a:sym typeface="Wingdings" pitchFamily="2" charset="2"/>
              </a:rPr>
              <a:t>: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Implementación de clases</a:t>
            </a:r>
            <a:endParaRPr kumimoji="0" lang="es-DO" sz="4000" b="1" i="0" u="none" strike="noStrike" kern="0" cap="none" spc="0" normalizeH="0" baseline="0" noProof="0" dirty="0">
              <a:ln>
                <a:noFill/>
              </a:ln>
              <a:solidFill>
                <a:srgbClr val="0099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DO" smtClean="0"/>
              <a:t>Encapsulamiento</a:t>
            </a:r>
            <a:endParaRPr lang="es-DO" dirty="0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670C-1F50-49D3-ABE8-BE7944D4D933}" type="slidenum">
              <a:rPr lang="es-DO"/>
              <a:pPr/>
              <a:t>8</a:t>
            </a:fld>
            <a:endParaRPr lang="es-DO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11188" y="1622990"/>
            <a:ext cx="799306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DO" sz="2800" b="1" dirty="0" smtClean="0">
                <a:solidFill>
                  <a:srgbClr val="0099FF"/>
                </a:solidFill>
                <a:sym typeface="Wingdings" pitchFamily="2" charset="2"/>
              </a:rPr>
              <a:t> Los </a:t>
            </a:r>
            <a:r>
              <a:rPr lang="es-DO" sz="2800" b="1" dirty="0">
                <a:solidFill>
                  <a:srgbClr val="0099FF"/>
                </a:solidFill>
                <a:sym typeface="Wingdings" pitchFamily="2" charset="2"/>
              </a:rPr>
              <a:t>atributos</a:t>
            </a:r>
            <a:r>
              <a:rPr lang="es-DO" sz="2800" dirty="0">
                <a:sym typeface="Wingdings" pitchFamily="2" charset="2"/>
              </a:rPr>
              <a:t> de los objetos se convierten en atributos de la clase que los </a:t>
            </a:r>
            <a:r>
              <a:rPr lang="es-DO" sz="2800" dirty="0" smtClean="0">
                <a:sym typeface="Wingdings" pitchFamily="2" charset="2"/>
              </a:rPr>
              <a:t>agruparán </a:t>
            </a:r>
            <a:r>
              <a:rPr lang="es-DO" sz="2800" dirty="0">
                <a:sym typeface="Wingdings" pitchFamily="2" charset="2"/>
              </a:rPr>
              <a:t>y se mapean a variables miembro </a:t>
            </a:r>
            <a:r>
              <a:rPr lang="es-DO" sz="2800" dirty="0" smtClean="0">
                <a:sym typeface="Wingdings" pitchFamily="2" charset="2"/>
              </a:rPr>
              <a:t>de la </a:t>
            </a:r>
            <a:r>
              <a:rPr lang="es-DO" sz="2800" dirty="0">
                <a:sym typeface="Wingdings" pitchFamily="2" charset="2"/>
              </a:rPr>
              <a:t>clase;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684213" y="4061390"/>
            <a:ext cx="799306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</a:pPr>
            <a:r>
              <a:rPr lang="es-DO" sz="2800" b="1" dirty="0" smtClean="0">
                <a:solidFill>
                  <a:srgbClr val="0099FF"/>
                </a:solidFill>
                <a:sym typeface="Wingdings" pitchFamily="2" charset="2"/>
              </a:rPr>
              <a:t> Las </a:t>
            </a:r>
            <a:r>
              <a:rPr lang="es-DO" sz="2800" b="1" dirty="0">
                <a:solidFill>
                  <a:srgbClr val="0099FF"/>
                </a:solidFill>
                <a:sym typeface="Wingdings" pitchFamily="2" charset="2"/>
              </a:rPr>
              <a:t>acciones </a:t>
            </a:r>
            <a:r>
              <a:rPr lang="es-DO" sz="2800" dirty="0">
                <a:sym typeface="Wingdings" pitchFamily="2" charset="2"/>
              </a:rPr>
              <a:t>(operaciones u comportamiento) de los objetos se convierten en acciones de la clase que los agrupará y se mapean a </a:t>
            </a:r>
            <a:r>
              <a:rPr lang="es-DO" sz="2800" dirty="0" smtClean="0">
                <a:sym typeface="Wingdings" pitchFamily="2" charset="2"/>
              </a:rPr>
              <a:t>métodos miembros de la clase</a:t>
            </a:r>
            <a:endParaRPr lang="es-DO" sz="2800" dirty="0">
              <a:sym typeface="Wingdings" pitchFamily="2" charset="2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Implementación de clases</a:t>
            </a:r>
            <a:endParaRPr kumimoji="0" lang="es-DO" sz="4000" b="1" i="0" u="none" strike="noStrike" kern="0" cap="none" spc="0" normalizeH="0" baseline="0" noProof="0" dirty="0">
              <a:ln>
                <a:noFill/>
              </a:ln>
              <a:solidFill>
                <a:srgbClr val="0099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s-E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 clases</a:t>
            </a:r>
            <a:endParaRPr lang="es-D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70080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3200" dirty="0" smtClean="0"/>
              <a:t>  </a:t>
            </a:r>
            <a:r>
              <a:rPr lang="es-ES" sz="3200" dirty="0" smtClean="0"/>
              <a:t> Estructura general de una clase: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331640" y="2708920"/>
            <a:ext cx="6840760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&lt;modificador&gt; </a:t>
            </a:r>
            <a:r>
              <a:rPr lang="es-ES" sz="2400" b="1" dirty="0" err="1" smtClean="0"/>
              <a:t>class</a:t>
            </a:r>
            <a:r>
              <a:rPr lang="es-ES" sz="2400" dirty="0" smtClean="0"/>
              <a:t> </a:t>
            </a:r>
            <a:r>
              <a:rPr lang="es-ES" sz="2400" dirty="0" err="1" smtClean="0"/>
              <a:t>NombreClase</a:t>
            </a:r>
            <a:r>
              <a:rPr lang="es-ES" sz="2400" dirty="0" smtClean="0"/>
              <a:t> {</a:t>
            </a:r>
          </a:p>
          <a:p>
            <a:endParaRPr lang="es-ES" sz="2400" dirty="0" smtClean="0"/>
          </a:p>
          <a:p>
            <a:r>
              <a:rPr lang="es-ES" sz="2400" dirty="0" smtClean="0"/>
              <a:t>       // Declaración de constantes ( si hay )</a:t>
            </a:r>
          </a:p>
          <a:p>
            <a:r>
              <a:rPr lang="es-ES" sz="2400" dirty="0" smtClean="0"/>
              <a:t>      // Declaración de las variables miembro</a:t>
            </a:r>
          </a:p>
          <a:p>
            <a:r>
              <a:rPr lang="es-ES" sz="2400" dirty="0" smtClean="0"/>
              <a:t>      // Declaración de los métodos miembro</a:t>
            </a:r>
          </a:p>
          <a:p>
            <a:r>
              <a:rPr lang="es-ES" sz="2400" dirty="0" smtClean="0"/>
              <a:t>}</a:t>
            </a:r>
          </a:p>
          <a:p>
            <a:endParaRPr lang="es-DO" sz="24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F9558A-2D03-489E-8967-6B3AD5798EE1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s-MX" smtClean="0"/>
              <a:t>Encapsulamiento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3916</Words>
  <Application>Microsoft Office PowerPoint</Application>
  <PresentationFormat>Presentación en pantalla (4:3)</PresentationFormat>
  <Paragraphs>778</Paragraphs>
  <Slides>50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1" baseType="lpstr">
      <vt:lpstr>Diseño predeterminado</vt:lpstr>
      <vt:lpstr>C#: Implementación de clases, Encapsulamiento</vt:lpstr>
      <vt:lpstr>Implementación de clases</vt:lpstr>
      <vt:lpstr>Implementación de clases</vt:lpstr>
      <vt:lpstr>Miembros de clases en C#</vt:lpstr>
      <vt:lpstr>Miembros de la clase</vt:lpstr>
      <vt:lpstr>Implementación de clases</vt:lpstr>
      <vt:lpstr>Presentación de PowerPoint</vt:lpstr>
      <vt:lpstr>Presentación de PowerPoint</vt:lpstr>
      <vt:lpstr>Implementación de clases</vt:lpstr>
      <vt:lpstr>Implementación de clases</vt:lpstr>
      <vt:lpstr>Presentación de PowerPoint</vt:lpstr>
      <vt:lpstr>Presentación de PowerPoint</vt:lpstr>
      <vt:lpstr>Presentación de PowerPoint</vt:lpstr>
      <vt:lpstr>Presentación de PowerPoint</vt:lpstr>
      <vt:lpstr>Implementación de clases</vt:lpstr>
      <vt:lpstr>Implementación de clases</vt:lpstr>
      <vt:lpstr>Implementación de clases</vt:lpstr>
      <vt:lpstr>Implementación de clases</vt:lpstr>
      <vt:lpstr>Implementación de clases</vt:lpstr>
      <vt:lpstr>Implementación de clases</vt:lpstr>
      <vt:lpstr>Implementación de clases</vt:lpstr>
      <vt:lpstr>Implementación de clases</vt:lpstr>
      <vt:lpstr>Implementación de clases</vt:lpstr>
      <vt:lpstr>Implementación de clases</vt:lpstr>
      <vt:lpstr>Implementación de clases</vt:lpstr>
      <vt:lpstr>Presentación de PowerPoint</vt:lpstr>
      <vt:lpstr>Presentación de PowerPoint</vt:lpstr>
      <vt:lpstr>Presentación de PowerPoint</vt:lpstr>
      <vt:lpstr>Ejemplos</vt:lpstr>
      <vt:lpstr>Para trabajar con C#</vt:lpstr>
      <vt:lpstr>Para trabajar con C#</vt:lpstr>
      <vt:lpstr>Producción y ejecución de una aplicación C#, en el CMD</vt:lpstr>
      <vt:lpstr>Presentación de PowerPoint</vt:lpstr>
      <vt:lpstr>Presentación de PowerPoint</vt:lpstr>
      <vt:lpstr>Ejercicio para la casa</vt:lpstr>
      <vt:lpstr>Implementación de clases</vt:lpstr>
      <vt:lpstr>Ejemplo Encapsulamiento0.cs </vt:lpstr>
      <vt:lpstr>Ejemplo Encapsulamiento0.cs </vt:lpstr>
      <vt:lpstr>Ejemplo Encapsulamiento0.cs </vt:lpstr>
      <vt:lpstr>Ejemplo Encapsulamiento0.cs </vt:lpstr>
      <vt:lpstr>Ejemplo Encapsulamiento0.cs </vt:lpstr>
      <vt:lpstr>Ejemplo Encapsulamiento0a.cs </vt:lpstr>
      <vt:lpstr>Ejemplo Encapsulamiento0a.cs </vt:lpstr>
      <vt:lpstr>Ejemplo Encapsulamiento0a.cs </vt:lpstr>
      <vt:lpstr>Ejemplo Encapsulamiento0a.cs </vt:lpstr>
      <vt:lpstr>Ejemplo Encap0.cs </vt:lpstr>
      <vt:lpstr>Ejemplo Encap0.cs </vt:lpstr>
      <vt:lpstr>Ejemplo Encap0.cs </vt:lpstr>
      <vt:lpstr>Ejemplo Encap0.cs </vt:lpstr>
      <vt:lpstr>Referencias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</dc:title>
  <dc:creator>Felix Ferreiras</dc:creator>
  <cp:lastModifiedBy>hp</cp:lastModifiedBy>
  <cp:revision>517</cp:revision>
  <dcterms:created xsi:type="dcterms:W3CDTF">2014-02-08T20:52:35Z</dcterms:created>
  <dcterms:modified xsi:type="dcterms:W3CDTF">2020-10-16T16:47:52Z</dcterms:modified>
</cp:coreProperties>
</file>