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4"/>
  </p:sldMasterIdLst>
  <p:notesMasterIdLst>
    <p:notesMasterId r:id="rId19"/>
  </p:notesMasterIdLst>
  <p:sldIdLst>
    <p:sldId id="256" r:id="rId5"/>
    <p:sldId id="257" r:id="rId6"/>
    <p:sldId id="259" r:id="rId7"/>
    <p:sldId id="297" r:id="rId8"/>
    <p:sldId id="303" r:id="rId9"/>
    <p:sldId id="258" r:id="rId10"/>
    <p:sldId id="263" r:id="rId11"/>
    <p:sldId id="260" r:id="rId12"/>
    <p:sldId id="298" r:id="rId13"/>
    <p:sldId id="299" r:id="rId14"/>
    <p:sldId id="300" r:id="rId15"/>
    <p:sldId id="304" r:id="rId16"/>
    <p:sldId id="302" r:id="rId17"/>
    <p:sldId id="301" r:id="rId18"/>
  </p:sldIdLst>
  <p:sldSz cx="9144000" cy="5143500" type="screen16x9"/>
  <p:notesSz cx="6858000" cy="9144000"/>
  <p:embeddedFontLst>
    <p:embeddedFont>
      <p:font typeface="Advent Pro Light" panose="020B0604020202020204" charset="0"/>
      <p:regular r:id="rId20"/>
      <p:bold r:id="rId21"/>
    </p:embeddedFont>
    <p:embeddedFont>
      <p:font typeface="Anton" pitchFamily="2" charset="0"/>
      <p:regular r:id="rId22"/>
    </p:embeddedFont>
    <p:embeddedFont>
      <p:font typeface="Calibri" panose="020F0502020204030204" pitchFamily="34" charset="0"/>
      <p:regular r:id="rId23"/>
      <p:bold r:id="rId24"/>
      <p:italic r:id="rId25"/>
      <p:boldItalic r:id="rId26"/>
    </p:embeddedFont>
    <p:embeddedFont>
      <p:font typeface="Fira Sans Condensed Light" panose="020B0403050000020004" pitchFamily="34" charset="0"/>
      <p:regular r:id="rId27"/>
      <p:bold r:id="rId28"/>
      <p:italic r:id="rId29"/>
      <p:boldItalic r:id="rId30"/>
    </p:embeddedFont>
    <p:embeddedFont>
      <p:font typeface="Josefin Slab" pitchFamily="2" charset="0"/>
      <p:regular r:id="rId31"/>
      <p:bold r:id="rId32"/>
      <p:italic r:id="rId33"/>
      <p:boldItalic r:id="rId34"/>
    </p:embeddedFont>
    <p:embeddedFont>
      <p:font typeface="Rajdhani"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94CBC-2019-4D12-BBEF-15F323966D39}" v="6" dt="2022-06-03T00:19:40.591"/>
    <p1510:client id="{9D189374-D9B4-4FC5-9DD4-005FC3F4757F}" v="6" dt="2022-06-03T16:24:40.558"/>
  </p1510:revLst>
</p1510:revInfo>
</file>

<file path=ppt/tableStyles.xml><?xml version="1.0" encoding="utf-8"?>
<a:tblStyleLst xmlns:a="http://schemas.openxmlformats.org/drawingml/2006/main" def="{F63F8B47-1905-4F90-940B-A0C979904C46}">
  <a:tblStyle styleId="{F63F8B47-1905-4F90-940B-A0C979904C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9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AN CUELLAR BRYAN ALBERTO" userId="S::zs18014509@estudiantes.uv.mx::167886b6-0341-4c34-a133-f9dfe7ba9d02" providerId="AD" clId="Web-{41E94CBC-2019-4D12-BBEF-15F323966D39}"/>
    <pc:docChg chg="modSld">
      <pc:chgData name="DURAN CUELLAR BRYAN ALBERTO" userId="S::zs18014509@estudiantes.uv.mx::167886b6-0341-4c34-a133-f9dfe7ba9d02" providerId="AD" clId="Web-{41E94CBC-2019-4D12-BBEF-15F323966D39}" dt="2022-06-03T00:19:40.591" v="2" actId="20577"/>
      <pc:docMkLst>
        <pc:docMk/>
      </pc:docMkLst>
      <pc:sldChg chg="modSp">
        <pc:chgData name="DURAN CUELLAR BRYAN ALBERTO" userId="S::zs18014509@estudiantes.uv.mx::167886b6-0341-4c34-a133-f9dfe7ba9d02" providerId="AD" clId="Web-{41E94CBC-2019-4D12-BBEF-15F323966D39}" dt="2022-06-03T00:19:40.591" v="2" actId="20577"/>
        <pc:sldMkLst>
          <pc:docMk/>
          <pc:sldMk cId="1703293752" sldId="304"/>
        </pc:sldMkLst>
        <pc:spChg chg="mod">
          <ac:chgData name="DURAN CUELLAR BRYAN ALBERTO" userId="S::zs18014509@estudiantes.uv.mx::167886b6-0341-4c34-a133-f9dfe7ba9d02" providerId="AD" clId="Web-{41E94CBC-2019-4D12-BBEF-15F323966D39}" dt="2022-06-03T00:19:40.591" v="2" actId="20577"/>
          <ac:spMkLst>
            <pc:docMk/>
            <pc:sldMk cId="1703293752" sldId="304"/>
            <ac:spMk id="8" creationId="{886B49D3-1226-9D6E-8BCA-6E7BAB129498}"/>
          </ac:spMkLst>
        </pc:spChg>
      </pc:sldChg>
    </pc:docChg>
  </pc:docChgLst>
  <pc:docChgLst>
    <pc:chgData name="CAMPOS GARCIA IVAN ANTONIO" userId="c24502b7-7cfe-4842-a382-48c485a8c810" providerId="ADAL" clId="{9D189374-D9B4-4FC5-9DD4-005FC3F4757F}"/>
    <pc:docChg chg="custSel addSld delSld modSld">
      <pc:chgData name="CAMPOS GARCIA IVAN ANTONIO" userId="c24502b7-7cfe-4842-a382-48c485a8c810" providerId="ADAL" clId="{9D189374-D9B4-4FC5-9DD4-005FC3F4757F}" dt="2022-06-03T16:30:52.475" v="401" actId="1076"/>
      <pc:docMkLst>
        <pc:docMk/>
      </pc:docMkLst>
      <pc:sldChg chg="modSp mod">
        <pc:chgData name="CAMPOS GARCIA IVAN ANTONIO" userId="c24502b7-7cfe-4842-a382-48c485a8c810" providerId="ADAL" clId="{9D189374-D9B4-4FC5-9DD4-005FC3F4757F}" dt="2022-06-03T16:30:52.475" v="401" actId="1076"/>
        <pc:sldMkLst>
          <pc:docMk/>
          <pc:sldMk cId="0" sldId="260"/>
        </pc:sldMkLst>
        <pc:spChg chg="mod">
          <ac:chgData name="CAMPOS GARCIA IVAN ANTONIO" userId="c24502b7-7cfe-4842-a382-48c485a8c810" providerId="ADAL" clId="{9D189374-D9B4-4FC5-9DD4-005FC3F4757F}" dt="2022-06-03T16:30:52.475" v="401" actId="1076"/>
          <ac:spMkLst>
            <pc:docMk/>
            <pc:sldMk cId="0" sldId="260"/>
            <ac:spMk id="22" creationId="{D3D3F26F-3DFE-B467-178A-99D29A884D47}"/>
          </ac:spMkLst>
        </pc:spChg>
      </pc:sldChg>
      <pc:sldChg chg="modSp mod">
        <pc:chgData name="CAMPOS GARCIA IVAN ANTONIO" userId="c24502b7-7cfe-4842-a382-48c485a8c810" providerId="ADAL" clId="{9D189374-D9B4-4FC5-9DD4-005FC3F4757F}" dt="2022-06-03T16:30:22.089" v="394" actId="1035"/>
        <pc:sldMkLst>
          <pc:docMk/>
          <pc:sldMk cId="2713075439" sldId="298"/>
        </pc:sldMkLst>
        <pc:spChg chg="mod">
          <ac:chgData name="CAMPOS GARCIA IVAN ANTONIO" userId="c24502b7-7cfe-4842-a382-48c485a8c810" providerId="ADAL" clId="{9D189374-D9B4-4FC5-9DD4-005FC3F4757F}" dt="2022-06-03T16:30:22.089" v="394" actId="1035"/>
          <ac:spMkLst>
            <pc:docMk/>
            <pc:sldMk cId="2713075439" sldId="298"/>
            <ac:spMk id="22" creationId="{D3D3F26F-3DFE-B467-178A-99D29A884D47}"/>
          </ac:spMkLst>
        </pc:spChg>
      </pc:sldChg>
      <pc:sldChg chg="modSp mod">
        <pc:chgData name="CAMPOS GARCIA IVAN ANTONIO" userId="c24502b7-7cfe-4842-a382-48c485a8c810" providerId="ADAL" clId="{9D189374-D9B4-4FC5-9DD4-005FC3F4757F}" dt="2022-06-03T16:30:41.448" v="400" actId="1076"/>
        <pc:sldMkLst>
          <pc:docMk/>
          <pc:sldMk cId="2932872969" sldId="300"/>
        </pc:sldMkLst>
        <pc:spChg chg="mod">
          <ac:chgData name="CAMPOS GARCIA IVAN ANTONIO" userId="c24502b7-7cfe-4842-a382-48c485a8c810" providerId="ADAL" clId="{9D189374-D9B4-4FC5-9DD4-005FC3F4757F}" dt="2022-06-03T16:30:41.448" v="400" actId="1076"/>
          <ac:spMkLst>
            <pc:docMk/>
            <pc:sldMk cId="2932872969" sldId="300"/>
            <ac:spMk id="22" creationId="{D3D3F26F-3DFE-B467-178A-99D29A884D47}"/>
          </ac:spMkLst>
        </pc:spChg>
      </pc:sldChg>
      <pc:sldChg chg="addSp delSp modSp add mod">
        <pc:chgData name="CAMPOS GARCIA IVAN ANTONIO" userId="c24502b7-7cfe-4842-a382-48c485a8c810" providerId="ADAL" clId="{9D189374-D9B4-4FC5-9DD4-005FC3F4757F}" dt="2022-06-02T04:59:20.464" v="384" actId="123"/>
        <pc:sldMkLst>
          <pc:docMk/>
          <pc:sldMk cId="1703293752" sldId="304"/>
        </pc:sldMkLst>
        <pc:spChg chg="mod">
          <ac:chgData name="CAMPOS GARCIA IVAN ANTONIO" userId="c24502b7-7cfe-4842-a382-48c485a8c810" providerId="ADAL" clId="{9D189374-D9B4-4FC5-9DD4-005FC3F4757F}" dt="2022-06-02T04:59:20.464" v="384" actId="123"/>
          <ac:spMkLst>
            <pc:docMk/>
            <pc:sldMk cId="1703293752" sldId="304"/>
            <ac:spMk id="8" creationId="{886B49D3-1226-9D6E-8BCA-6E7BAB129498}"/>
          </ac:spMkLst>
        </pc:spChg>
        <pc:spChg chg="mod">
          <ac:chgData name="CAMPOS GARCIA IVAN ANTONIO" userId="c24502b7-7cfe-4842-a382-48c485a8c810" providerId="ADAL" clId="{9D189374-D9B4-4FC5-9DD4-005FC3F4757F}" dt="2022-06-02T00:46:21.190" v="8" actId="1076"/>
          <ac:spMkLst>
            <pc:docMk/>
            <pc:sldMk cId="1703293752" sldId="304"/>
            <ac:spMk id="22" creationId="{D3D3F26F-3DFE-B467-178A-99D29A884D47}"/>
          </ac:spMkLst>
        </pc:spChg>
        <pc:picChg chg="add mod">
          <ac:chgData name="CAMPOS GARCIA IVAN ANTONIO" userId="c24502b7-7cfe-4842-a382-48c485a8c810" providerId="ADAL" clId="{9D189374-D9B4-4FC5-9DD4-005FC3F4757F}" dt="2022-06-02T04:56:33.299" v="18" actId="1076"/>
          <ac:picMkLst>
            <pc:docMk/>
            <pc:sldMk cId="1703293752" sldId="304"/>
            <ac:picMk id="3" creationId="{23BA06B8-5565-596D-CA78-22B2F1178978}"/>
          </ac:picMkLst>
        </pc:picChg>
        <pc:picChg chg="del">
          <ac:chgData name="CAMPOS GARCIA IVAN ANTONIO" userId="c24502b7-7cfe-4842-a382-48c485a8c810" providerId="ADAL" clId="{9D189374-D9B4-4FC5-9DD4-005FC3F4757F}" dt="2022-06-02T04:56:04.353" v="9" actId="478"/>
          <ac:picMkLst>
            <pc:docMk/>
            <pc:sldMk cId="1703293752" sldId="304"/>
            <ac:picMk id="9" creationId="{913593DD-1807-454B-76A9-B135DF7ED50A}"/>
          </ac:picMkLst>
        </pc:picChg>
      </pc:sldChg>
      <pc:sldChg chg="new del">
        <pc:chgData name="CAMPOS GARCIA IVAN ANTONIO" userId="c24502b7-7cfe-4842-a382-48c485a8c810" providerId="ADAL" clId="{9D189374-D9B4-4FC5-9DD4-005FC3F4757F}" dt="2022-06-02T00:45:52.533" v="1" actId="2696"/>
        <pc:sldMkLst>
          <pc:docMk/>
          <pc:sldMk cId="3947367876" sldId="304"/>
        </pc:sldMkLst>
      </pc:sldChg>
    </pc:docChg>
  </pc:docChgLst>
  <pc:docChgLst>
    <pc:chgData name="LUCAS NEGRETE PABLO" userId="b9875310-de12-4367-a4e4-55655dc90762" providerId="ADAL" clId="{876326BA-F4D2-4258-9B6A-EF6EB6C26668}"/>
    <pc:docChg chg="modSld">
      <pc:chgData name="LUCAS NEGRETE PABLO" userId="b9875310-de12-4367-a4e4-55655dc90762" providerId="ADAL" clId="{876326BA-F4D2-4258-9B6A-EF6EB6C26668}" dt="2022-06-02T21:35:09.214" v="18" actId="1076"/>
      <pc:docMkLst>
        <pc:docMk/>
      </pc:docMkLst>
      <pc:sldChg chg="addSp modSp mod">
        <pc:chgData name="LUCAS NEGRETE PABLO" userId="b9875310-de12-4367-a4e4-55655dc90762" providerId="ADAL" clId="{876326BA-F4D2-4258-9B6A-EF6EB6C26668}" dt="2022-06-02T21:35:09.214" v="18" actId="1076"/>
        <pc:sldMkLst>
          <pc:docMk/>
          <pc:sldMk cId="1703293752" sldId="304"/>
        </pc:sldMkLst>
        <pc:spChg chg="mod">
          <ac:chgData name="LUCAS NEGRETE PABLO" userId="b9875310-de12-4367-a4e4-55655dc90762" providerId="ADAL" clId="{876326BA-F4D2-4258-9B6A-EF6EB6C26668}" dt="2022-06-02T21:35:02.558" v="13" actId="14100"/>
          <ac:spMkLst>
            <pc:docMk/>
            <pc:sldMk cId="1703293752" sldId="304"/>
            <ac:spMk id="8" creationId="{886B49D3-1226-9D6E-8BCA-6E7BAB129498}"/>
          </ac:spMkLst>
        </pc:spChg>
        <pc:picChg chg="mod">
          <ac:chgData name="LUCAS NEGRETE PABLO" userId="b9875310-de12-4367-a4e4-55655dc90762" providerId="ADAL" clId="{876326BA-F4D2-4258-9B6A-EF6EB6C26668}" dt="2022-06-02T21:35:04.134" v="14" actId="1076"/>
          <ac:picMkLst>
            <pc:docMk/>
            <pc:sldMk cId="1703293752" sldId="304"/>
            <ac:picMk id="3" creationId="{23BA06B8-5565-596D-CA78-22B2F1178978}"/>
          </ac:picMkLst>
        </pc:picChg>
        <pc:picChg chg="add mod">
          <ac:chgData name="LUCAS NEGRETE PABLO" userId="b9875310-de12-4367-a4e4-55655dc90762" providerId="ADAL" clId="{876326BA-F4D2-4258-9B6A-EF6EB6C26668}" dt="2022-06-02T21:35:09.214" v="18" actId="1076"/>
          <ac:picMkLst>
            <pc:docMk/>
            <pc:sldMk cId="1703293752" sldId="304"/>
            <ac:picMk id="4" creationId="{E0AA3AB7-8DD3-30A7-A3FD-17EBE427BC66}"/>
          </ac:picMkLst>
        </pc:picChg>
      </pc:sldChg>
    </pc:docChg>
  </pc:docChgLst>
  <pc:docChgLst>
    <pc:chgData name="VILLA CEBALLOS LUIS ARMANDO" userId="2f425bbc-fff8-4109-80be-8bb6f39e3ff2" providerId="ADAL" clId="{B2494F95-DDFC-4EC3-85E9-75F7CBCDA531}"/>
    <pc:docChg chg="custSel addSld delSld modSld">
      <pc:chgData name="VILLA CEBALLOS LUIS ARMANDO" userId="2f425bbc-fff8-4109-80be-8bb6f39e3ff2" providerId="ADAL" clId="{B2494F95-DDFC-4EC3-85E9-75F7CBCDA531}" dt="2022-06-02T00:42:02.212" v="74" actId="1076"/>
      <pc:docMkLst>
        <pc:docMk/>
      </pc:docMkLst>
      <pc:sldChg chg="modSp new del mod">
        <pc:chgData name="VILLA CEBALLOS LUIS ARMANDO" userId="2f425bbc-fff8-4109-80be-8bb6f39e3ff2" providerId="ADAL" clId="{B2494F95-DDFC-4EC3-85E9-75F7CBCDA531}" dt="2022-06-02T00:38:02.346" v="9" actId="2696"/>
        <pc:sldMkLst>
          <pc:docMk/>
          <pc:sldMk cId="1052732521" sldId="303"/>
        </pc:sldMkLst>
        <pc:spChg chg="mod">
          <ac:chgData name="VILLA CEBALLOS LUIS ARMANDO" userId="2f425bbc-fff8-4109-80be-8bb6f39e3ff2" providerId="ADAL" clId="{B2494F95-DDFC-4EC3-85E9-75F7CBCDA531}" dt="2022-06-02T00:37:56.493" v="8" actId="20577"/>
          <ac:spMkLst>
            <pc:docMk/>
            <pc:sldMk cId="1052732521" sldId="303"/>
            <ac:spMk id="2" creationId="{D2BCFD14-2F0A-290E-C0F0-7842531853AC}"/>
          </ac:spMkLst>
        </pc:spChg>
      </pc:sldChg>
      <pc:sldChg chg="addSp delSp modSp add mod">
        <pc:chgData name="VILLA CEBALLOS LUIS ARMANDO" userId="2f425bbc-fff8-4109-80be-8bb6f39e3ff2" providerId="ADAL" clId="{B2494F95-DDFC-4EC3-85E9-75F7CBCDA531}" dt="2022-06-02T00:42:02.212" v="74" actId="1076"/>
        <pc:sldMkLst>
          <pc:docMk/>
          <pc:sldMk cId="2331374313" sldId="303"/>
        </pc:sldMkLst>
        <pc:spChg chg="mod">
          <ac:chgData name="VILLA CEBALLOS LUIS ARMANDO" userId="2f425bbc-fff8-4109-80be-8bb6f39e3ff2" providerId="ADAL" clId="{B2494F95-DDFC-4EC3-85E9-75F7CBCDA531}" dt="2022-06-02T00:39:13.486" v="57" actId="1076"/>
          <ac:spMkLst>
            <pc:docMk/>
            <pc:sldMk cId="2331374313" sldId="303"/>
            <ac:spMk id="3" creationId="{3AAC4E4D-B467-8003-3F0F-7C1F3544E1C4}"/>
          </ac:spMkLst>
        </pc:spChg>
        <pc:spChg chg="del">
          <ac:chgData name="VILLA CEBALLOS LUIS ARMANDO" userId="2f425bbc-fff8-4109-80be-8bb6f39e3ff2" providerId="ADAL" clId="{B2494F95-DDFC-4EC3-85E9-75F7CBCDA531}" dt="2022-06-02T00:38:10.352" v="11" actId="478"/>
          <ac:spMkLst>
            <pc:docMk/>
            <pc:sldMk cId="2331374313" sldId="303"/>
            <ac:spMk id="4" creationId="{C6E183F2-A09D-7E32-E596-4246A3E3560E}"/>
          </ac:spMkLst>
        </pc:spChg>
        <pc:picChg chg="add mod">
          <ac:chgData name="VILLA CEBALLOS LUIS ARMANDO" userId="2f425bbc-fff8-4109-80be-8bb6f39e3ff2" providerId="ADAL" clId="{B2494F95-DDFC-4EC3-85E9-75F7CBCDA531}" dt="2022-06-02T00:39:45.935" v="59" actId="1076"/>
          <ac:picMkLst>
            <pc:docMk/>
            <pc:sldMk cId="2331374313" sldId="303"/>
            <ac:picMk id="5" creationId="{E395C594-C09E-AE48-5386-24E3E73CD300}"/>
          </ac:picMkLst>
        </pc:picChg>
        <pc:picChg chg="del">
          <ac:chgData name="VILLA CEBALLOS LUIS ARMANDO" userId="2f425bbc-fff8-4109-80be-8bb6f39e3ff2" providerId="ADAL" clId="{B2494F95-DDFC-4EC3-85E9-75F7CBCDA531}" dt="2022-06-02T00:38:36.024" v="47" actId="478"/>
          <ac:picMkLst>
            <pc:docMk/>
            <pc:sldMk cId="2331374313" sldId="303"/>
            <ac:picMk id="6" creationId="{EDE60C0B-A08E-FA2A-3AF4-9AE9FE443EBD}"/>
          </ac:picMkLst>
        </pc:picChg>
        <pc:picChg chg="del">
          <ac:chgData name="VILLA CEBALLOS LUIS ARMANDO" userId="2f425bbc-fff8-4109-80be-8bb6f39e3ff2" providerId="ADAL" clId="{B2494F95-DDFC-4EC3-85E9-75F7CBCDA531}" dt="2022-06-02T00:38:34.818" v="46" actId="478"/>
          <ac:picMkLst>
            <pc:docMk/>
            <pc:sldMk cId="2331374313" sldId="303"/>
            <ac:picMk id="8" creationId="{94D18DA9-0202-835A-34D2-65891AA3ADCC}"/>
          </ac:picMkLst>
        </pc:picChg>
        <pc:picChg chg="add mod">
          <ac:chgData name="VILLA CEBALLOS LUIS ARMANDO" userId="2f425bbc-fff8-4109-80be-8bb6f39e3ff2" providerId="ADAL" clId="{B2494F95-DDFC-4EC3-85E9-75F7CBCDA531}" dt="2022-06-02T00:42:02.212" v="74" actId="1076"/>
          <ac:picMkLst>
            <pc:docMk/>
            <pc:sldMk cId="2331374313" sldId="303"/>
            <ac:picMk id="9" creationId="{66A86F6E-F84F-87FF-00BD-52D804D0692E}"/>
          </ac:picMkLst>
        </pc:picChg>
        <pc:picChg chg="add mod">
          <ac:chgData name="VILLA CEBALLOS LUIS ARMANDO" userId="2f425bbc-fff8-4109-80be-8bb6f39e3ff2" providerId="ADAL" clId="{B2494F95-DDFC-4EC3-85E9-75F7CBCDA531}" dt="2022-06-02T00:41:59.699" v="72" actId="1076"/>
          <ac:picMkLst>
            <pc:docMk/>
            <pc:sldMk cId="2331374313" sldId="303"/>
            <ac:picMk id="11" creationId="{DF6980D8-F937-2766-5C0C-4CEB83AAD5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45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069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09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205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7" r:id="rId5"/>
    <p:sldLayoutId id="2147483659" r:id="rId6"/>
    <p:sldLayoutId id="2147483660" r:id="rId7"/>
    <p:sldLayoutId id="2147483661" r:id="rId8"/>
    <p:sldLayoutId id="2147483666"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BryanDuran/CFE"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microservicio-pago.herokuapp.com/pagos/contrato/nContrat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92149" y="155943"/>
            <a:ext cx="3898605" cy="24694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latin typeface="Rajdhani"/>
                <a:ea typeface="Rajdhani"/>
                <a:cs typeface="Rajdhani"/>
                <a:sym typeface="Rajdhani"/>
              </a:rPr>
              <a:t>Servicio de contratos de electricidad</a:t>
            </a:r>
            <a:endParaRPr sz="5400">
              <a:latin typeface="Rajdhani"/>
              <a:ea typeface="Rajdhani"/>
              <a:cs typeface="Rajdhani"/>
              <a:sym typeface="Rajdhani"/>
            </a:endParaRPr>
          </a:p>
        </p:txBody>
      </p:sp>
      <p:sp>
        <p:nvSpPr>
          <p:cNvPr id="103" name="Google Shape;103;p24"/>
          <p:cNvSpPr txBox="1">
            <a:spLocks noGrp="1"/>
          </p:cNvSpPr>
          <p:nvPr>
            <p:ph type="subTitle" idx="1"/>
          </p:nvPr>
        </p:nvSpPr>
        <p:spPr>
          <a:xfrm>
            <a:off x="145843" y="2571749"/>
            <a:ext cx="4525394" cy="24158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2"/>
                </a:solidFill>
                <a:latin typeface="Fira Sans Condensed Light"/>
                <a:ea typeface="Fira Sans Condensed Light"/>
                <a:cs typeface="Fira Sans Condensed Light"/>
                <a:sym typeface="Fira Sans Condensed Light"/>
              </a:rPr>
              <a:t>Integrantes:</a:t>
            </a:r>
          </a:p>
          <a:p>
            <a:pPr marL="0" lvl="0" indent="0" algn="l" rtl="0">
              <a:spcBef>
                <a:spcPts val="0"/>
              </a:spcBef>
              <a:spcAft>
                <a:spcPts val="0"/>
              </a:spcAft>
            </a:pPr>
            <a:r>
              <a:rPr lang="en">
                <a:latin typeface="Fira Sans Condensed Light"/>
                <a:ea typeface="Fira Sans Condensed Light"/>
                <a:cs typeface="Fira Sans Condensed Light"/>
                <a:sym typeface="Fira Sans Condensed Light"/>
              </a:rPr>
              <a:t>Bryan Alberto Duran Cuellar</a:t>
            </a:r>
          </a:p>
          <a:p>
            <a:pPr marL="0" lvl="0" indent="0" algn="l" rtl="0">
              <a:spcBef>
                <a:spcPts val="0"/>
              </a:spcBef>
              <a:spcAft>
                <a:spcPts val="0"/>
              </a:spcAft>
            </a:pPr>
            <a:r>
              <a:rPr lang="en">
                <a:latin typeface="Fira Sans Condensed Light"/>
                <a:ea typeface="Fira Sans Condensed Light"/>
                <a:cs typeface="Fira Sans Condensed Light"/>
                <a:sym typeface="Fira Sans Condensed Light"/>
              </a:rPr>
              <a:t>Pablo Lucas Negrete</a:t>
            </a:r>
          </a:p>
          <a:p>
            <a:pPr marL="0" lvl="0" indent="0" algn="l" rtl="0">
              <a:spcBef>
                <a:spcPts val="0"/>
              </a:spcBef>
              <a:spcAft>
                <a:spcPts val="0"/>
              </a:spcAft>
            </a:pPr>
            <a:r>
              <a:rPr lang="en">
                <a:latin typeface="Fira Sans Condensed Light"/>
                <a:ea typeface="Fira Sans Condensed Light"/>
                <a:cs typeface="Fira Sans Condensed Light"/>
                <a:sym typeface="Fira Sans Condensed Light"/>
              </a:rPr>
              <a:t>Luis Armando Villa Ceballos</a:t>
            </a:r>
          </a:p>
          <a:p>
            <a:pPr marL="0" lvl="0" indent="0" algn="l" rtl="0">
              <a:spcBef>
                <a:spcPts val="0"/>
              </a:spcBef>
              <a:spcAft>
                <a:spcPts val="0"/>
              </a:spcAft>
            </a:pPr>
            <a:r>
              <a:rPr lang="en">
                <a:latin typeface="Fira Sans Condensed Light"/>
                <a:ea typeface="Fira Sans Condensed Light"/>
                <a:cs typeface="Fira Sans Condensed Light"/>
                <a:sym typeface="Fira Sans Condensed Light"/>
              </a:rPr>
              <a:t>Iván Antonio Garcia Campos</a:t>
            </a:r>
          </a:p>
          <a:p>
            <a:pPr marL="0" lvl="0" indent="0" algn="l" rtl="0">
              <a:spcBef>
                <a:spcPts val="0"/>
              </a:spcBef>
              <a:spcAft>
                <a:spcPts val="0"/>
              </a:spcAft>
            </a:pPr>
            <a:r>
              <a:rPr lang="en" b="1">
                <a:solidFill>
                  <a:schemeClr val="accent2"/>
                </a:solidFill>
                <a:latin typeface="Fira Sans Condensed Light"/>
                <a:ea typeface="Fira Sans Condensed Light"/>
                <a:cs typeface="Fira Sans Condensed Light"/>
                <a:sym typeface="Fira Sans Condensed Light"/>
              </a:rPr>
              <a:t>Equipo: </a:t>
            </a:r>
            <a:r>
              <a:rPr lang="en">
                <a:latin typeface="Fira Sans Condensed Light"/>
                <a:ea typeface="Fira Sans Condensed Light"/>
                <a:cs typeface="Fira Sans Condensed Light"/>
                <a:sym typeface="Fira Sans Condensed Light"/>
              </a:rPr>
              <a:t>no.4</a:t>
            </a:r>
          </a:p>
          <a:p>
            <a:pPr marL="0" lvl="0" indent="0" algn="l" rtl="0">
              <a:spcBef>
                <a:spcPts val="0"/>
              </a:spcBef>
              <a:spcAft>
                <a:spcPts val="0"/>
              </a:spcAft>
            </a:pPr>
            <a:r>
              <a:rPr lang="en" b="1">
                <a:solidFill>
                  <a:schemeClr val="accent2"/>
                </a:solidFill>
                <a:latin typeface="Fira Sans Condensed Light"/>
                <a:ea typeface="Fira Sans Condensed Light"/>
                <a:cs typeface="Fira Sans Condensed Light"/>
                <a:sym typeface="Fira Sans Condensed Light"/>
              </a:rPr>
              <a:t>Docente: </a:t>
            </a:r>
            <a:r>
              <a:rPr lang="en">
                <a:latin typeface="Fira Sans Condensed Light"/>
                <a:ea typeface="Fira Sans Condensed Light"/>
                <a:cs typeface="Fira Sans Condensed Light"/>
                <a:sym typeface="Fira Sans Condensed Light"/>
              </a:rPr>
              <a:t>José Rafael Rojano Cáseres</a:t>
            </a:r>
          </a:p>
          <a:p>
            <a:pPr marL="0" lvl="0" indent="0" algn="l" rtl="0">
              <a:spcBef>
                <a:spcPts val="0"/>
              </a:spcBef>
              <a:spcAft>
                <a:spcPts val="0"/>
              </a:spcAft>
            </a:pPr>
            <a:r>
              <a:rPr lang="en" b="1">
                <a:solidFill>
                  <a:schemeClr val="accent2"/>
                </a:solidFill>
                <a:latin typeface="Fira Sans Condensed Light"/>
                <a:ea typeface="Fira Sans Condensed Light"/>
                <a:cs typeface="Fira Sans Condensed Light"/>
                <a:sym typeface="Fira Sans Condensed Light"/>
              </a:rPr>
              <a:t>Experiencia Educativa</a:t>
            </a:r>
            <a:r>
              <a:rPr lang="en">
                <a:solidFill>
                  <a:schemeClr val="accent2"/>
                </a:solidFill>
                <a:latin typeface="Fira Sans Condensed Light"/>
                <a:ea typeface="Fira Sans Condensed Light"/>
                <a:cs typeface="Fira Sans Condensed Light"/>
                <a:sym typeface="Fira Sans Condensed Light"/>
              </a:rPr>
              <a:t>: </a:t>
            </a:r>
            <a:r>
              <a:rPr lang="en">
                <a:latin typeface="Fira Sans Condensed Light"/>
                <a:ea typeface="Fira Sans Condensed Light"/>
                <a:cs typeface="Fira Sans Condensed Light"/>
                <a:sym typeface="Fira Sans Condensed Light"/>
              </a:rPr>
              <a:t>Tecnologías para la integración de soluciones</a:t>
            </a:r>
          </a:p>
          <a:p>
            <a:pPr marL="0" lvl="0" indent="0" algn="l" rtl="0">
              <a:spcBef>
                <a:spcPts val="0"/>
              </a:spcBef>
              <a:spcAft>
                <a:spcPts val="0"/>
              </a:spcAft>
            </a:pPr>
            <a:r>
              <a:rPr lang="en">
                <a:solidFill>
                  <a:schemeClr val="accent2"/>
                </a:solidFill>
                <a:latin typeface="Fira Sans Condensed Light"/>
                <a:ea typeface="Fira Sans Condensed Light"/>
                <a:cs typeface="Fira Sans Condensed Light"/>
                <a:sym typeface="Fira Sans Condensed Light"/>
              </a:rPr>
              <a:t>Carrera: </a:t>
            </a:r>
            <a:r>
              <a:rPr lang="en">
                <a:latin typeface="Fira Sans Condensed Light"/>
                <a:ea typeface="Fira Sans Condensed Light"/>
                <a:cs typeface="Fira Sans Condensed Light"/>
                <a:sym typeface="Fira Sans Condensed Light"/>
              </a:rPr>
              <a:t>Tecnologías computacionales</a:t>
            </a:r>
          </a:p>
          <a:p>
            <a:pPr marL="0" lvl="0" indent="0" algn="l" rtl="0">
              <a:spcBef>
                <a:spcPts val="0"/>
              </a:spcBef>
              <a:spcAft>
                <a:spcPts val="0"/>
              </a:spcAft>
            </a:pPr>
            <a:endParaRPr lang="en">
              <a:latin typeface="Fira Sans Condensed Light"/>
              <a:ea typeface="Fira Sans Condensed Light"/>
              <a:cs typeface="Fira Sans Condensed Light"/>
              <a:sym typeface="Fira Sans Condensed Light"/>
            </a:endParaRPr>
          </a:p>
          <a:p>
            <a:pPr marL="0" lvl="0" indent="0" algn="l" rtl="0">
              <a:spcBef>
                <a:spcPts val="0"/>
              </a:spcBef>
              <a:spcAft>
                <a:spcPts val="0"/>
              </a:spcAft>
            </a:pPr>
            <a:endParaRPr>
              <a:latin typeface="Fira Sans Condensed Light"/>
              <a:ea typeface="Fira Sans Condensed Light"/>
              <a:cs typeface="Fira Sans Condensed Light"/>
              <a:sym typeface="Fira Sans Condensed Light"/>
            </a:endParaRPr>
          </a:p>
        </p:txBody>
      </p:sp>
      <p:pic>
        <p:nvPicPr>
          <p:cNvPr id="3" name="Imagen 2">
            <a:extLst>
              <a:ext uri="{FF2B5EF4-FFF2-40B4-BE49-F238E27FC236}">
                <a16:creationId xmlns:a16="http://schemas.microsoft.com/office/drawing/2014/main" id="{B35FE03C-B6C8-F1C3-BF08-F79E70B5597A}"/>
              </a:ext>
            </a:extLst>
          </p:cNvPr>
          <p:cNvPicPr>
            <a:picLocks noChangeAspect="1"/>
          </p:cNvPicPr>
          <p:nvPr/>
        </p:nvPicPr>
        <p:blipFill>
          <a:blip r:embed="rId4"/>
          <a:stretch>
            <a:fillRect/>
          </a:stretch>
        </p:blipFill>
        <p:spPr>
          <a:xfrm>
            <a:off x="4261089" y="1481317"/>
            <a:ext cx="4882911" cy="3662183"/>
          </a:xfrm>
          <a:prstGeom prst="rect">
            <a:avLst/>
          </a:prstGeom>
        </p:spPr>
      </p:pic>
      <p:pic>
        <p:nvPicPr>
          <p:cNvPr id="7" name="Imagen 6">
            <a:extLst>
              <a:ext uri="{FF2B5EF4-FFF2-40B4-BE49-F238E27FC236}">
                <a16:creationId xmlns:a16="http://schemas.microsoft.com/office/drawing/2014/main" id="{38E5A2DC-EC5B-C058-05A0-77841364A60A}"/>
              </a:ext>
            </a:extLst>
          </p:cNvPr>
          <p:cNvPicPr>
            <a:picLocks noChangeAspect="1"/>
          </p:cNvPicPr>
          <p:nvPr/>
        </p:nvPicPr>
        <p:blipFill>
          <a:blip r:embed="rId5"/>
          <a:stretch>
            <a:fillRect/>
          </a:stretch>
        </p:blipFill>
        <p:spPr>
          <a:xfrm>
            <a:off x="8149210" y="77972"/>
            <a:ext cx="902641" cy="1162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22" name="Google Shape;186;p31">
            <a:extLst>
              <a:ext uri="{FF2B5EF4-FFF2-40B4-BE49-F238E27FC236}">
                <a16:creationId xmlns:a16="http://schemas.microsoft.com/office/drawing/2014/main" id="{D3D3F26F-3DFE-B467-178A-99D29A884D47}"/>
              </a:ext>
            </a:extLst>
          </p:cNvPr>
          <p:cNvSpPr txBox="1">
            <a:spLocks noGrp="1"/>
          </p:cNvSpPr>
          <p:nvPr>
            <p:ph type="title"/>
          </p:nvPr>
        </p:nvSpPr>
        <p:spPr>
          <a:xfrm>
            <a:off x="2517097" y="118397"/>
            <a:ext cx="5262923" cy="7807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a:solidFill>
                  <a:schemeClr val="accent2"/>
                </a:solidFill>
              </a:rPr>
              <a:t>Endpoint rest</a:t>
            </a:r>
          </a:p>
        </p:txBody>
      </p:sp>
      <p:sp>
        <p:nvSpPr>
          <p:cNvPr id="24" name="CuadroTexto 23">
            <a:extLst>
              <a:ext uri="{FF2B5EF4-FFF2-40B4-BE49-F238E27FC236}">
                <a16:creationId xmlns:a16="http://schemas.microsoft.com/office/drawing/2014/main" id="{5705759B-1452-958D-9D3D-12FD57086178}"/>
              </a:ext>
            </a:extLst>
          </p:cNvPr>
          <p:cNvSpPr txBox="1"/>
          <p:nvPr/>
        </p:nvSpPr>
        <p:spPr>
          <a:xfrm>
            <a:off x="83820" y="714933"/>
            <a:ext cx="3256302" cy="1659813"/>
          </a:xfrm>
          <a:prstGeom prst="rect">
            <a:avLst/>
          </a:prstGeom>
          <a:noFill/>
        </p:spPr>
        <p:txBody>
          <a:bodyPr wrap="square">
            <a:spAutoFit/>
          </a:bodyPr>
          <a:lstStyle/>
          <a:p>
            <a:pPr algn="just">
              <a:lnSpc>
                <a:spcPct val="107000"/>
              </a:lnSpc>
              <a:spcAft>
                <a:spcPts val="800"/>
              </a:spcAft>
            </a:pPr>
            <a:r>
              <a:rPr lang="es-MX" sz="1600" b="1">
                <a:solidFill>
                  <a:schemeClr val="tx2"/>
                </a:solidFill>
                <a:effectLst/>
                <a:latin typeface="Arial" panose="020B0604020202020204" pitchFamily="34" charset="0"/>
                <a:ea typeface="Calibri" panose="020F0502020204030204" pitchFamily="34" charset="0"/>
                <a:cs typeface="Arial" panose="020B0604020202020204" pitchFamily="34" charset="0"/>
              </a:rPr>
              <a:t>Este segundo microservicio (Pagar) es realizado por REST, mandamos el monto, la fecha y el ncontrato al que se le hará el pago correspondiente y se hará el registro a la base de datos.</a:t>
            </a:r>
            <a:endParaRPr lang="es-MX" sz="16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Imagen 4">
            <a:extLst>
              <a:ext uri="{FF2B5EF4-FFF2-40B4-BE49-F238E27FC236}">
                <a16:creationId xmlns:a16="http://schemas.microsoft.com/office/drawing/2014/main" id="{91708A50-08F7-CAD3-7253-25A8A1533841}"/>
              </a:ext>
            </a:extLst>
          </p:cNvPr>
          <p:cNvPicPr>
            <a:picLocks noChangeAspect="1"/>
          </p:cNvPicPr>
          <p:nvPr/>
        </p:nvPicPr>
        <p:blipFill>
          <a:blip r:embed="rId4"/>
          <a:stretch>
            <a:fillRect/>
          </a:stretch>
        </p:blipFill>
        <p:spPr>
          <a:xfrm>
            <a:off x="3680460" y="899160"/>
            <a:ext cx="5105400" cy="1467268"/>
          </a:xfrm>
          <a:prstGeom prst="rect">
            <a:avLst/>
          </a:prstGeom>
        </p:spPr>
      </p:pic>
      <p:sp>
        <p:nvSpPr>
          <p:cNvPr id="6" name="CuadroTexto 5">
            <a:extLst>
              <a:ext uri="{FF2B5EF4-FFF2-40B4-BE49-F238E27FC236}">
                <a16:creationId xmlns:a16="http://schemas.microsoft.com/office/drawing/2014/main" id="{B257925C-E7A1-F29E-9A15-B846F67C897E}"/>
              </a:ext>
            </a:extLst>
          </p:cNvPr>
          <p:cNvSpPr txBox="1"/>
          <p:nvPr/>
        </p:nvSpPr>
        <p:spPr>
          <a:xfrm>
            <a:off x="83820" y="2971282"/>
            <a:ext cx="3482340" cy="1659813"/>
          </a:xfrm>
          <a:prstGeom prst="rect">
            <a:avLst/>
          </a:prstGeom>
          <a:noFill/>
        </p:spPr>
        <p:txBody>
          <a:bodyPr wrap="square">
            <a:spAutoFit/>
          </a:bodyPr>
          <a:lstStyle/>
          <a:p>
            <a:pPr algn="just">
              <a:lnSpc>
                <a:spcPct val="107000"/>
              </a:lnSpc>
              <a:spcAft>
                <a:spcPts val="800"/>
              </a:spcAft>
            </a:pPr>
            <a:r>
              <a:rPr lang="es-MX" sz="1600" b="1">
                <a:solidFill>
                  <a:schemeClr val="tx2"/>
                </a:solidFill>
                <a:effectLst/>
                <a:latin typeface="Arial" panose="020B0604020202020204" pitchFamily="34" charset="0"/>
                <a:ea typeface="Arial" panose="020B0604020202020204" pitchFamily="34" charset="0"/>
                <a:cs typeface="Arial" panose="020B0604020202020204" pitchFamily="34" charset="0"/>
              </a:rPr>
              <a:t>Además, en este segundo microservicio podemos consultar un historial de pagos que se han realizado en ese contrato para ello solo se necesita de su número de contrato.</a:t>
            </a:r>
            <a:endParaRPr lang="es-MX"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Imagen 6">
            <a:extLst>
              <a:ext uri="{FF2B5EF4-FFF2-40B4-BE49-F238E27FC236}">
                <a16:creationId xmlns:a16="http://schemas.microsoft.com/office/drawing/2014/main" id="{2D8317BB-44D0-6330-0838-11C84ECBA115}"/>
              </a:ext>
            </a:extLst>
          </p:cNvPr>
          <p:cNvPicPr>
            <a:picLocks noChangeAspect="1"/>
          </p:cNvPicPr>
          <p:nvPr/>
        </p:nvPicPr>
        <p:blipFill>
          <a:blip r:embed="rId5"/>
          <a:stretch>
            <a:fillRect/>
          </a:stretch>
        </p:blipFill>
        <p:spPr>
          <a:xfrm>
            <a:off x="3754755" y="3464955"/>
            <a:ext cx="4977593" cy="672465"/>
          </a:xfrm>
          <a:prstGeom prst="rect">
            <a:avLst/>
          </a:prstGeom>
        </p:spPr>
      </p:pic>
    </p:spTree>
    <p:extLst>
      <p:ext uri="{BB962C8B-B14F-4D97-AF65-F5344CB8AC3E}">
        <p14:creationId xmlns:p14="http://schemas.microsoft.com/office/powerpoint/2010/main" val="245322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22" name="Google Shape;186;p31">
            <a:extLst>
              <a:ext uri="{FF2B5EF4-FFF2-40B4-BE49-F238E27FC236}">
                <a16:creationId xmlns:a16="http://schemas.microsoft.com/office/drawing/2014/main" id="{D3D3F26F-3DFE-B467-178A-99D29A884D47}"/>
              </a:ext>
            </a:extLst>
          </p:cNvPr>
          <p:cNvSpPr txBox="1">
            <a:spLocks noGrp="1"/>
          </p:cNvSpPr>
          <p:nvPr>
            <p:ph type="title"/>
          </p:nvPr>
        </p:nvSpPr>
        <p:spPr>
          <a:xfrm>
            <a:off x="1940538" y="118397"/>
            <a:ext cx="5262923" cy="7807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err="1">
                <a:solidFill>
                  <a:schemeClr val="accent2"/>
                </a:solidFill>
              </a:rPr>
              <a:t>Endpoint</a:t>
            </a:r>
            <a:r>
              <a:rPr lang="es-MX" dirty="0">
                <a:solidFill>
                  <a:schemeClr val="accent2"/>
                </a:solidFill>
              </a:rPr>
              <a:t> </a:t>
            </a:r>
            <a:r>
              <a:rPr lang="es-MX" dirty="0" err="1">
                <a:solidFill>
                  <a:schemeClr val="accent2"/>
                </a:solidFill>
              </a:rPr>
              <a:t>rest</a:t>
            </a:r>
            <a:endParaRPr lang="es-MX" dirty="0">
              <a:solidFill>
                <a:schemeClr val="accent2"/>
              </a:solidFill>
            </a:endParaRPr>
          </a:p>
        </p:txBody>
      </p:sp>
      <p:sp>
        <p:nvSpPr>
          <p:cNvPr id="8" name="CuadroTexto 7">
            <a:extLst>
              <a:ext uri="{FF2B5EF4-FFF2-40B4-BE49-F238E27FC236}">
                <a16:creationId xmlns:a16="http://schemas.microsoft.com/office/drawing/2014/main" id="{886B49D3-1226-9D6E-8BCA-6E7BAB129498}"/>
              </a:ext>
            </a:extLst>
          </p:cNvPr>
          <p:cNvSpPr txBox="1"/>
          <p:nvPr/>
        </p:nvSpPr>
        <p:spPr>
          <a:xfrm>
            <a:off x="1859210" y="899160"/>
            <a:ext cx="5737930" cy="1132874"/>
          </a:xfrm>
          <a:prstGeom prst="rect">
            <a:avLst/>
          </a:prstGeom>
          <a:noFill/>
        </p:spPr>
        <p:txBody>
          <a:bodyPr wrap="square">
            <a:spAutoFit/>
          </a:bodyPr>
          <a:lstStyle/>
          <a:p>
            <a:pPr>
              <a:lnSpc>
                <a:spcPct val="107000"/>
              </a:lnSpc>
              <a:spcAft>
                <a:spcPts val="800"/>
              </a:spcAft>
            </a:pPr>
            <a:r>
              <a:rPr lang="es-MX" sz="1600" b="1">
                <a:solidFill>
                  <a:schemeClr val="tx2"/>
                </a:solidFill>
                <a:effectLst/>
                <a:latin typeface="Arial" panose="020B0604020202020204" pitchFamily="34" charset="0"/>
                <a:ea typeface="Calibri" panose="020F0502020204030204" pitchFamily="34" charset="0"/>
                <a:cs typeface="Arial" panose="020B0604020202020204" pitchFamily="34" charset="0"/>
              </a:rPr>
              <a:t>Este tercer microservicio crea una firma electrónica (token) y un numero de contrato para poder efectuar operaciones como agregar, modificar o cancelar el contrato.</a:t>
            </a:r>
            <a:endParaRPr lang="es-MX"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n 8">
            <a:extLst>
              <a:ext uri="{FF2B5EF4-FFF2-40B4-BE49-F238E27FC236}">
                <a16:creationId xmlns:a16="http://schemas.microsoft.com/office/drawing/2014/main" id="{913593DD-1807-454B-76A9-B135DF7ED50A}"/>
              </a:ext>
            </a:extLst>
          </p:cNvPr>
          <p:cNvPicPr>
            <a:picLocks noChangeAspect="1"/>
          </p:cNvPicPr>
          <p:nvPr/>
        </p:nvPicPr>
        <p:blipFill>
          <a:blip r:embed="rId4"/>
          <a:stretch>
            <a:fillRect/>
          </a:stretch>
        </p:blipFill>
        <p:spPr>
          <a:xfrm>
            <a:off x="699968" y="2328385"/>
            <a:ext cx="7744064" cy="1741932"/>
          </a:xfrm>
          <a:prstGeom prst="rect">
            <a:avLst/>
          </a:prstGeom>
        </p:spPr>
      </p:pic>
    </p:spTree>
    <p:extLst>
      <p:ext uri="{BB962C8B-B14F-4D97-AF65-F5344CB8AC3E}">
        <p14:creationId xmlns:p14="http://schemas.microsoft.com/office/powerpoint/2010/main" val="293287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22" name="Google Shape;186;p31">
            <a:extLst>
              <a:ext uri="{FF2B5EF4-FFF2-40B4-BE49-F238E27FC236}">
                <a16:creationId xmlns:a16="http://schemas.microsoft.com/office/drawing/2014/main" id="{D3D3F26F-3DFE-B467-178A-99D29A884D47}"/>
              </a:ext>
            </a:extLst>
          </p:cNvPr>
          <p:cNvSpPr txBox="1">
            <a:spLocks noGrp="1"/>
          </p:cNvSpPr>
          <p:nvPr>
            <p:ph type="title"/>
          </p:nvPr>
        </p:nvSpPr>
        <p:spPr>
          <a:xfrm>
            <a:off x="1940538" y="118397"/>
            <a:ext cx="5262923" cy="7807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solidFill>
                  <a:schemeClr val="accent2"/>
                </a:solidFill>
              </a:rPr>
              <a:t>Proxy</a:t>
            </a:r>
          </a:p>
        </p:txBody>
      </p:sp>
      <p:sp>
        <p:nvSpPr>
          <p:cNvPr id="8" name="CuadroTexto 7">
            <a:extLst>
              <a:ext uri="{FF2B5EF4-FFF2-40B4-BE49-F238E27FC236}">
                <a16:creationId xmlns:a16="http://schemas.microsoft.com/office/drawing/2014/main" id="{886B49D3-1226-9D6E-8BCA-6E7BAB129498}"/>
              </a:ext>
            </a:extLst>
          </p:cNvPr>
          <p:cNvSpPr txBox="1"/>
          <p:nvPr/>
        </p:nvSpPr>
        <p:spPr>
          <a:xfrm>
            <a:off x="124178" y="899160"/>
            <a:ext cx="8895644" cy="605935"/>
          </a:xfrm>
          <a:prstGeom prst="rect">
            <a:avLst/>
          </a:prstGeom>
          <a:noFill/>
        </p:spPr>
        <p:txBody>
          <a:bodyPr wrap="square" lIns="91440" tIns="45720" rIns="91440" bIns="45720" anchor="t">
            <a:spAutoFit/>
          </a:bodyPr>
          <a:lstStyle/>
          <a:p>
            <a:pPr algn="just">
              <a:lnSpc>
                <a:spcPct val="107000"/>
              </a:lnSpc>
              <a:spcAft>
                <a:spcPts val="800"/>
              </a:spcAft>
            </a:pPr>
            <a:r>
              <a:rPr lang="es-MX" sz="1600" b="1" dirty="0">
                <a:solidFill>
                  <a:schemeClr val="tx2"/>
                </a:solidFill>
                <a:effectLst/>
                <a:ea typeface="Calibri" panose="020F0502020204030204" pitchFamily="34" charset="0"/>
              </a:rPr>
              <a:t>El </a:t>
            </a:r>
            <a:r>
              <a:rPr lang="es-MX" sz="1600" b="1" dirty="0" err="1">
                <a:solidFill>
                  <a:schemeClr val="tx2"/>
                </a:solidFill>
                <a:effectLst/>
                <a:ea typeface="Calibri" panose="020F0502020204030204" pitchFamily="34" charset="0"/>
              </a:rPr>
              <a:t>Dockerfile</a:t>
            </a:r>
            <a:r>
              <a:rPr lang="es-MX" sz="1600" b="1" dirty="0">
                <a:solidFill>
                  <a:schemeClr val="tx2"/>
                </a:solidFill>
                <a:effectLst/>
                <a:ea typeface="Calibri" panose="020F0502020204030204" pitchFamily="34" charset="0"/>
              </a:rPr>
              <a:t> de Proxy genera </a:t>
            </a:r>
            <a:r>
              <a:rPr lang="es-MX" sz="1600" b="1" dirty="0">
                <a:solidFill>
                  <a:schemeClr val="tx2"/>
                </a:solidFill>
                <a:ea typeface="Calibri" panose="020F0502020204030204" pitchFamily="34" charset="0"/>
              </a:rPr>
              <a:t>el</a:t>
            </a:r>
            <a:r>
              <a:rPr lang="es-MX" sz="1600" b="1" dirty="0">
                <a:solidFill>
                  <a:schemeClr val="tx2"/>
                </a:solidFill>
                <a:effectLst/>
                <a:ea typeface="Calibri" panose="020F0502020204030204" pitchFamily="34" charset="0"/>
              </a:rPr>
              <a:t> archivo .</a:t>
            </a:r>
            <a:r>
              <a:rPr lang="es-MX" sz="1600" b="1" dirty="0" err="1">
                <a:solidFill>
                  <a:schemeClr val="tx2"/>
                </a:solidFill>
                <a:effectLst/>
                <a:ea typeface="Calibri" panose="020F0502020204030204" pitchFamily="34" charset="0"/>
              </a:rPr>
              <a:t>conf</a:t>
            </a:r>
            <a:r>
              <a:rPr lang="es-MX" sz="1600" b="1" dirty="0">
                <a:solidFill>
                  <a:schemeClr val="tx2"/>
                </a:solidFill>
                <a:effectLst/>
                <a:ea typeface="Calibri" panose="020F0502020204030204" pitchFamily="34" charset="0"/>
              </a:rPr>
              <a:t> y el </a:t>
            </a:r>
            <a:r>
              <a:rPr lang="es-MX" sz="1600" b="1" dirty="0" err="1">
                <a:solidFill>
                  <a:schemeClr val="tx2"/>
                </a:solidFill>
                <a:effectLst/>
                <a:ea typeface="Calibri" panose="020F0502020204030204" pitchFamily="34" charset="0"/>
              </a:rPr>
              <a:t>index</a:t>
            </a:r>
            <a:r>
              <a:rPr lang="es-MX" sz="1600" b="1" dirty="0">
                <a:solidFill>
                  <a:schemeClr val="tx2"/>
                </a:solidFill>
                <a:ea typeface="Calibri" panose="020F0502020204030204" pitchFamily="34" charset="0"/>
              </a:rPr>
              <a:t> en el que se pueden visualizar los datos de los integrantes del equipo, así como la lista de los microservicios.</a:t>
            </a:r>
            <a:endParaRPr lang="es-MX" b="1" dirty="0">
              <a:solidFill>
                <a:schemeClr val="tx2"/>
              </a:solidFill>
              <a:effectLst/>
              <a:ea typeface="Calibri" panose="020F0502020204030204" pitchFamily="34" charset="0"/>
            </a:endParaRPr>
          </a:p>
        </p:txBody>
      </p:sp>
      <p:pic>
        <p:nvPicPr>
          <p:cNvPr id="3" name="Imagen 2">
            <a:extLst>
              <a:ext uri="{FF2B5EF4-FFF2-40B4-BE49-F238E27FC236}">
                <a16:creationId xmlns:a16="http://schemas.microsoft.com/office/drawing/2014/main" id="{23BA06B8-5565-596D-CA78-22B2F1178978}"/>
              </a:ext>
            </a:extLst>
          </p:cNvPr>
          <p:cNvPicPr>
            <a:picLocks noChangeAspect="1"/>
          </p:cNvPicPr>
          <p:nvPr/>
        </p:nvPicPr>
        <p:blipFill>
          <a:blip r:embed="rId4"/>
          <a:stretch>
            <a:fillRect/>
          </a:stretch>
        </p:blipFill>
        <p:spPr>
          <a:xfrm>
            <a:off x="564443" y="1679923"/>
            <a:ext cx="8015112" cy="830963"/>
          </a:xfrm>
          <a:prstGeom prst="rect">
            <a:avLst/>
          </a:prstGeom>
        </p:spPr>
      </p:pic>
      <p:pic>
        <p:nvPicPr>
          <p:cNvPr id="4" name="Imagen 3">
            <a:extLst>
              <a:ext uri="{FF2B5EF4-FFF2-40B4-BE49-F238E27FC236}">
                <a16:creationId xmlns:a16="http://schemas.microsoft.com/office/drawing/2014/main" id="{E0AA3AB7-8DD3-30A7-A3FD-17EBE427BC66}"/>
              </a:ext>
            </a:extLst>
          </p:cNvPr>
          <p:cNvPicPr>
            <a:picLocks noChangeAspect="1"/>
          </p:cNvPicPr>
          <p:nvPr/>
        </p:nvPicPr>
        <p:blipFill>
          <a:blip r:embed="rId5"/>
          <a:stretch>
            <a:fillRect/>
          </a:stretch>
        </p:blipFill>
        <p:spPr>
          <a:xfrm>
            <a:off x="2861054" y="2571750"/>
            <a:ext cx="3421891" cy="2550210"/>
          </a:xfrm>
          <a:prstGeom prst="rect">
            <a:avLst/>
          </a:prstGeom>
        </p:spPr>
      </p:pic>
    </p:spTree>
    <p:extLst>
      <p:ext uri="{BB962C8B-B14F-4D97-AF65-F5344CB8AC3E}">
        <p14:creationId xmlns:p14="http://schemas.microsoft.com/office/powerpoint/2010/main" val="170329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C0337-6891-E92E-AD3C-B68AC828A220}"/>
              </a:ext>
            </a:extLst>
          </p:cNvPr>
          <p:cNvSpPr>
            <a:spLocks noGrp="1"/>
          </p:cNvSpPr>
          <p:nvPr>
            <p:ph type="title"/>
          </p:nvPr>
        </p:nvSpPr>
        <p:spPr>
          <a:xfrm>
            <a:off x="2194560" y="495300"/>
            <a:ext cx="4754880" cy="777240"/>
          </a:xfrm>
        </p:spPr>
        <p:txBody>
          <a:bodyPr/>
          <a:lstStyle/>
          <a:p>
            <a:r>
              <a:rPr lang="es-MX">
                <a:solidFill>
                  <a:schemeClr val="accent2"/>
                </a:solidFill>
              </a:rPr>
              <a:t>Repositorio GitHub</a:t>
            </a:r>
          </a:p>
        </p:txBody>
      </p:sp>
      <p:sp>
        <p:nvSpPr>
          <p:cNvPr id="4" name="CuadroTexto 3">
            <a:extLst>
              <a:ext uri="{FF2B5EF4-FFF2-40B4-BE49-F238E27FC236}">
                <a16:creationId xmlns:a16="http://schemas.microsoft.com/office/drawing/2014/main" id="{B99C0893-711D-66B2-6687-16AFE4DD2657}"/>
              </a:ext>
            </a:extLst>
          </p:cNvPr>
          <p:cNvSpPr txBox="1"/>
          <p:nvPr/>
        </p:nvSpPr>
        <p:spPr>
          <a:xfrm>
            <a:off x="2632710" y="2022809"/>
            <a:ext cx="3878580" cy="390363"/>
          </a:xfrm>
          <a:prstGeom prst="rect">
            <a:avLst/>
          </a:prstGeom>
          <a:noFill/>
        </p:spPr>
        <p:txBody>
          <a:bodyPr wrap="square">
            <a:spAutoFit/>
          </a:bodyPr>
          <a:lstStyle/>
          <a:p>
            <a:pPr algn="just">
              <a:lnSpc>
                <a:spcPct val="115000"/>
              </a:lnSpc>
              <a:spcAft>
                <a:spcPts val="800"/>
              </a:spcAft>
            </a:pPr>
            <a:r>
              <a:rPr lang="es-MX" sz="1800" u="sng">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https://github.com/BryanDuran/CFE</a:t>
            </a:r>
            <a:endParaRPr lang="es-MX" sz="16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Imagen 7">
            <a:extLst>
              <a:ext uri="{FF2B5EF4-FFF2-40B4-BE49-F238E27FC236}">
                <a16:creationId xmlns:a16="http://schemas.microsoft.com/office/drawing/2014/main" id="{F6ABC7C3-79C3-E795-E65A-C4D3E9C30077}"/>
              </a:ext>
            </a:extLst>
          </p:cNvPr>
          <p:cNvPicPr>
            <a:picLocks noChangeAspect="1"/>
          </p:cNvPicPr>
          <p:nvPr/>
        </p:nvPicPr>
        <p:blipFill>
          <a:blip r:embed="rId3"/>
          <a:stretch>
            <a:fillRect/>
          </a:stretch>
        </p:blipFill>
        <p:spPr>
          <a:xfrm>
            <a:off x="3461385" y="2467137"/>
            <a:ext cx="2221230" cy="2221230"/>
          </a:xfrm>
          <a:prstGeom prst="rect">
            <a:avLst/>
          </a:prstGeom>
        </p:spPr>
      </p:pic>
    </p:spTree>
    <p:extLst>
      <p:ext uri="{BB962C8B-B14F-4D97-AF65-F5344CB8AC3E}">
        <p14:creationId xmlns:p14="http://schemas.microsoft.com/office/powerpoint/2010/main" val="123934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6A7028A-F8CB-FEC5-72E4-BDE33D8CE384}"/>
              </a:ext>
            </a:extLst>
          </p:cNvPr>
          <p:cNvPicPr>
            <a:picLocks noChangeAspect="1"/>
          </p:cNvPicPr>
          <p:nvPr/>
        </p:nvPicPr>
        <p:blipFill>
          <a:blip r:embed="rId2"/>
          <a:stretch>
            <a:fillRect/>
          </a:stretch>
        </p:blipFill>
        <p:spPr>
          <a:xfrm>
            <a:off x="1123950" y="837157"/>
            <a:ext cx="7197090" cy="3469186"/>
          </a:xfrm>
          <a:prstGeom prst="rect">
            <a:avLst/>
          </a:prstGeom>
        </p:spPr>
      </p:pic>
    </p:spTree>
    <p:extLst>
      <p:ext uri="{BB962C8B-B14F-4D97-AF65-F5344CB8AC3E}">
        <p14:creationId xmlns:p14="http://schemas.microsoft.com/office/powerpoint/2010/main" val="137483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439066" y="1168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accent2"/>
                </a:solidFill>
              </a:rPr>
              <a:t>Introducción</a:t>
            </a:r>
            <a:endParaRPr sz="3000">
              <a:solidFill>
                <a:schemeClr val="accent2"/>
              </a:solidFill>
            </a:endParaRPr>
          </a:p>
        </p:txBody>
      </p:sp>
      <p:sp>
        <p:nvSpPr>
          <p:cNvPr id="110" name="Google Shape;110;p25"/>
          <p:cNvSpPr txBox="1">
            <a:spLocks noGrp="1"/>
          </p:cNvSpPr>
          <p:nvPr>
            <p:ph type="body" idx="1"/>
          </p:nvPr>
        </p:nvSpPr>
        <p:spPr>
          <a:xfrm>
            <a:off x="184711" y="780971"/>
            <a:ext cx="7958355" cy="3428951"/>
          </a:xfrm>
          <a:prstGeom prst="rect">
            <a:avLst/>
          </a:prstGeom>
          <a:solidFill>
            <a:schemeClr val="dk1">
              <a:alpha val="56699"/>
            </a:schemeClr>
          </a:solidFill>
        </p:spPr>
        <p:txBody>
          <a:bodyPr spcFirstLastPara="1" wrap="square" lIns="234000" tIns="234000" rIns="234000" bIns="91425" anchor="t" anchorCtr="0">
            <a:noAutofit/>
          </a:bodyPr>
          <a:lstStyle/>
          <a:p>
            <a:pPr algn="just">
              <a:lnSpc>
                <a:spcPct val="150000"/>
              </a:lnSpc>
              <a:spcAft>
                <a:spcPts val="800"/>
              </a:spcAft>
            </a:pPr>
            <a:r>
              <a:rPr lang="es-MX" sz="1400" b="1">
                <a:effectLst/>
                <a:latin typeface="Arial" panose="020B0604020202020204" pitchFamily="34" charset="0"/>
                <a:ea typeface="Calibri" panose="020F0502020204030204" pitchFamily="34" charset="0"/>
                <a:cs typeface="Arial" panose="020B0604020202020204" pitchFamily="34" charset="0"/>
              </a:rPr>
              <a:t>El diseño del software tiende a ser cada vez más modular. Los Servicios Web nos permitirán distribuir nuestra aplicación a través de Internet, pudiendo una aplicación utilizar los servicios ofrecidos por cualquier servidor conectado a Internet. Y para el desarrollo de estos servicios web se hacen uso de tecnologías como SOAP y REST que son dos enfoques distintos para la transmisión de datos, ambos definen como diseñar interfaces de programación de aplicaciones (API).</a:t>
            </a:r>
            <a:endParaRPr lang="es-MX" sz="1400" b="1">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MX" sz="1400" b="1">
                <a:effectLst/>
                <a:latin typeface="Arial" panose="020B0604020202020204" pitchFamily="34" charset="0"/>
                <a:ea typeface="Calibri" panose="020F0502020204030204" pitchFamily="34" charset="0"/>
                <a:cs typeface="Arial" panose="020B0604020202020204" pitchFamily="34" charset="0"/>
              </a:rPr>
              <a:t>Para la realización de este proyecto se hará uso de tecnologías SOAP y REST para realizar los servicios que haremos, también se hará uso del lenguaje de programación Java, y finalmente Docker para contenerizar y Heroku para desplegar nuestros servicios.</a:t>
            </a:r>
            <a:endParaRPr lang="es-MX" sz="1400" b="1">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6DBB1578-D47A-CBF9-6B4A-216BC8DDB916}"/>
              </a:ext>
            </a:extLst>
          </p:cNvPr>
          <p:cNvPicPr>
            <a:picLocks noChangeAspect="1"/>
          </p:cNvPicPr>
          <p:nvPr/>
        </p:nvPicPr>
        <p:blipFill>
          <a:blip r:embed="rId4"/>
          <a:stretch>
            <a:fillRect/>
          </a:stretch>
        </p:blipFill>
        <p:spPr>
          <a:xfrm>
            <a:off x="7198347" y="-50836"/>
            <a:ext cx="1383785" cy="1130091"/>
          </a:xfrm>
          <a:prstGeom prst="rect">
            <a:avLst/>
          </a:prstGeom>
        </p:spPr>
      </p:pic>
      <p:pic>
        <p:nvPicPr>
          <p:cNvPr id="5" name="Imagen 4">
            <a:extLst>
              <a:ext uri="{FF2B5EF4-FFF2-40B4-BE49-F238E27FC236}">
                <a16:creationId xmlns:a16="http://schemas.microsoft.com/office/drawing/2014/main" id="{9928E200-2756-2A54-2F7E-8099857B6718}"/>
              </a:ext>
            </a:extLst>
          </p:cNvPr>
          <p:cNvPicPr>
            <a:picLocks noChangeAspect="1"/>
          </p:cNvPicPr>
          <p:nvPr/>
        </p:nvPicPr>
        <p:blipFill>
          <a:blip r:embed="rId5"/>
          <a:stretch>
            <a:fillRect/>
          </a:stretch>
        </p:blipFill>
        <p:spPr>
          <a:xfrm>
            <a:off x="0" y="4330517"/>
            <a:ext cx="2480545" cy="7234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299209" y="172916"/>
            <a:ext cx="2307693" cy="5368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2"/>
                </a:solidFill>
              </a:rPr>
              <a:t>Problemática</a:t>
            </a:r>
            <a:endParaRPr sz="2800">
              <a:solidFill>
                <a:schemeClr val="accent2"/>
              </a:solidFill>
            </a:endParaRPr>
          </a:p>
        </p:txBody>
      </p:sp>
      <p:sp>
        <p:nvSpPr>
          <p:cNvPr id="8" name="Google Shape;110;p25">
            <a:extLst>
              <a:ext uri="{FF2B5EF4-FFF2-40B4-BE49-F238E27FC236}">
                <a16:creationId xmlns:a16="http://schemas.microsoft.com/office/drawing/2014/main" id="{462C7BBA-9780-75EF-5D3F-DD01A42EA44F}"/>
              </a:ext>
            </a:extLst>
          </p:cNvPr>
          <p:cNvSpPr txBox="1">
            <a:spLocks/>
          </p:cNvSpPr>
          <p:nvPr/>
        </p:nvSpPr>
        <p:spPr>
          <a:xfrm>
            <a:off x="496600" y="767408"/>
            <a:ext cx="7690468" cy="3736275"/>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algn="just">
              <a:lnSpc>
                <a:spcPct val="150000"/>
              </a:lnSpc>
              <a:spcAft>
                <a:spcPts val="800"/>
              </a:spcAft>
            </a:pPr>
            <a:r>
              <a:rPr lang="es-MX" b="1">
                <a:effectLst/>
                <a:latin typeface="Arial" panose="020B0604020202020204" pitchFamily="34" charset="0"/>
                <a:ea typeface="Calibri" panose="020F0502020204030204" pitchFamily="34" charset="0"/>
                <a:cs typeface="Arial" panose="020B0604020202020204" pitchFamily="34" charset="0"/>
              </a:rPr>
              <a:t>	La globalización, el aumento del número y velocidad de las transacciones y la movilidad, provocados por la rápida evolución de la tecnología han dejado obsoleta la forma de atender los negocios.</a:t>
            </a:r>
            <a:r>
              <a:rPr lang="es-MX" b="1">
                <a:effectLst/>
                <a:latin typeface="Calibri" panose="020F0502020204030204" pitchFamily="34" charset="0"/>
                <a:ea typeface="Calibri" panose="020F0502020204030204" pitchFamily="34" charset="0"/>
                <a:cs typeface="Arial" panose="020B0604020202020204" pitchFamily="34" charset="0"/>
              </a:rPr>
              <a:t> </a:t>
            </a:r>
            <a:r>
              <a:rPr lang="es-MX" b="1">
                <a:effectLst/>
                <a:latin typeface="Arial" panose="020B0604020202020204" pitchFamily="34" charset="0"/>
                <a:ea typeface="Calibri" panose="020F0502020204030204" pitchFamily="34" charset="0"/>
                <a:cs typeface="Arial" panose="020B0604020202020204" pitchFamily="34" charset="0"/>
              </a:rPr>
              <a:t>Para un gran número de empresas es casi un «obligación» ofrecer servicios web y cada vez más frecuentemente las empresas nacen con el objetivo único de que sus servicios se consulten en internet.</a:t>
            </a:r>
            <a:r>
              <a:rPr lang="es-MX" b="1">
                <a:effectLst/>
                <a:latin typeface="Calibri" panose="020F0502020204030204" pitchFamily="34" charset="0"/>
                <a:ea typeface="Calibri" panose="020F0502020204030204" pitchFamily="34" charset="0"/>
                <a:cs typeface="Arial" panose="020B0604020202020204" pitchFamily="34" charset="0"/>
              </a:rPr>
              <a:t> </a:t>
            </a:r>
            <a:r>
              <a:rPr lang="es-MX" b="1">
                <a:effectLst/>
                <a:latin typeface="Arial" panose="020B0604020202020204" pitchFamily="34" charset="0"/>
                <a:ea typeface="Calibri" panose="020F0502020204030204" pitchFamily="34" charset="0"/>
                <a:cs typeface="Arial" panose="020B0604020202020204" pitchFamily="34" charset="0"/>
              </a:rPr>
              <a:t>Las ventajas son múltiples, destacando el aumento de clientes potenciales, la ausencia de horario comercial y la comodidad de poder ofrecer a nuestros clientes administrar su servicio desde cualquier ubicación. Ahora bien, todos estos beneficios se ponen en ejecución para ofrecer a los clientes los medios adecuados para que las contrataciones se realicen lo más rápidas, seguras y sencillas posibles, así como la administración de sus servicios.</a:t>
            </a:r>
            <a:endParaRPr lang="es-MX" b="1">
              <a:effectLst/>
              <a:latin typeface="Calibri" panose="020F0502020204030204" pitchFamily="34" charset="0"/>
              <a:ea typeface="Calibri" panose="020F0502020204030204" pitchFamily="34" charset="0"/>
              <a:cs typeface="Arial" panose="020B0604020202020204" pitchFamily="34" charset="0"/>
            </a:endParaRPr>
          </a:p>
        </p:txBody>
      </p:sp>
      <p:pic>
        <p:nvPicPr>
          <p:cNvPr id="5" name="Imagen 4">
            <a:extLst>
              <a:ext uri="{FF2B5EF4-FFF2-40B4-BE49-F238E27FC236}">
                <a16:creationId xmlns:a16="http://schemas.microsoft.com/office/drawing/2014/main" id="{80423E61-3AFC-C05C-53ED-545E4953535F}"/>
              </a:ext>
            </a:extLst>
          </p:cNvPr>
          <p:cNvPicPr>
            <a:picLocks noChangeAspect="1"/>
          </p:cNvPicPr>
          <p:nvPr/>
        </p:nvPicPr>
        <p:blipFill>
          <a:blip r:embed="rId4"/>
          <a:stretch>
            <a:fillRect/>
          </a:stretch>
        </p:blipFill>
        <p:spPr>
          <a:xfrm>
            <a:off x="7214144" y="0"/>
            <a:ext cx="1433256" cy="975734"/>
          </a:xfrm>
          <a:prstGeom prst="rect">
            <a:avLst/>
          </a:prstGeom>
        </p:spPr>
      </p:pic>
      <p:pic>
        <p:nvPicPr>
          <p:cNvPr id="9" name="Imagen 8">
            <a:extLst>
              <a:ext uri="{FF2B5EF4-FFF2-40B4-BE49-F238E27FC236}">
                <a16:creationId xmlns:a16="http://schemas.microsoft.com/office/drawing/2014/main" id="{E1DF529C-48AA-1450-66A1-BD23FA662FAC}"/>
              </a:ext>
            </a:extLst>
          </p:cNvPr>
          <p:cNvPicPr>
            <a:picLocks noChangeAspect="1"/>
          </p:cNvPicPr>
          <p:nvPr/>
        </p:nvPicPr>
        <p:blipFill>
          <a:blip r:embed="rId5"/>
          <a:stretch>
            <a:fillRect/>
          </a:stretch>
        </p:blipFill>
        <p:spPr>
          <a:xfrm>
            <a:off x="-114525" y="3443509"/>
            <a:ext cx="1222249" cy="16317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5;p27">
            <a:extLst>
              <a:ext uri="{FF2B5EF4-FFF2-40B4-BE49-F238E27FC236}">
                <a16:creationId xmlns:a16="http://schemas.microsoft.com/office/drawing/2014/main" id="{3AAC4E4D-B467-8003-3F0F-7C1F3544E1C4}"/>
              </a:ext>
            </a:extLst>
          </p:cNvPr>
          <p:cNvSpPr txBox="1">
            <a:spLocks/>
          </p:cNvSpPr>
          <p:nvPr/>
        </p:nvSpPr>
        <p:spPr>
          <a:xfrm>
            <a:off x="3418152" y="527335"/>
            <a:ext cx="2307693" cy="536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s-MX" sz="2800">
                <a:solidFill>
                  <a:schemeClr val="accent2"/>
                </a:solidFill>
              </a:rPr>
              <a:t>Solución</a:t>
            </a:r>
          </a:p>
        </p:txBody>
      </p:sp>
      <p:sp>
        <p:nvSpPr>
          <p:cNvPr id="4" name="Google Shape;110;p25">
            <a:extLst>
              <a:ext uri="{FF2B5EF4-FFF2-40B4-BE49-F238E27FC236}">
                <a16:creationId xmlns:a16="http://schemas.microsoft.com/office/drawing/2014/main" id="{C6E183F2-A09D-7E32-E596-4246A3E3560E}"/>
              </a:ext>
            </a:extLst>
          </p:cNvPr>
          <p:cNvSpPr txBox="1">
            <a:spLocks/>
          </p:cNvSpPr>
          <p:nvPr/>
        </p:nvSpPr>
        <p:spPr>
          <a:xfrm>
            <a:off x="733853" y="1420469"/>
            <a:ext cx="7676293" cy="2379829"/>
          </a:xfrm>
          <a:prstGeom prst="rect">
            <a:avLst/>
          </a:prstGeom>
          <a:solidFill>
            <a:schemeClr val="dk1">
              <a:alpha val="56699"/>
            </a:scheme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algn="just">
              <a:lnSpc>
                <a:spcPct val="150000"/>
              </a:lnSpc>
              <a:spcAft>
                <a:spcPts val="800"/>
              </a:spcAft>
            </a:pPr>
            <a:r>
              <a:rPr lang="es-MX" b="1">
                <a:effectLst/>
                <a:latin typeface="Arial" panose="020B0604020202020204" pitchFamily="34" charset="0"/>
                <a:ea typeface="Calibri" panose="020F0502020204030204" pitchFamily="34" charset="0"/>
                <a:cs typeface="Arial" panose="020B0604020202020204" pitchFamily="34" charset="0"/>
              </a:rPr>
              <a:t>	</a:t>
            </a:r>
            <a:r>
              <a:rPr lang="es-MX" sz="1800">
                <a:effectLst/>
                <a:latin typeface="Arial" panose="020B0604020202020204" pitchFamily="34" charset="0"/>
                <a:ea typeface="Calibri" panose="020F0502020204030204" pitchFamily="34" charset="0"/>
                <a:cs typeface="Arial" panose="020B0604020202020204" pitchFamily="34" charset="0"/>
              </a:rPr>
              <a:t>Como solución pensamos en desarrollar un servicio web para la creación de contratos y para el pago de servicios de luz que se lleva a cabo bimestralmente, con la finalidad de reducir los tiempos de espera en lugares físicos y hacerlo de forma más rápida y segura en el servicio.</a:t>
            </a:r>
            <a:endParaRPr lang="es-MX"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endParaRPr lang="es-MX" b="1">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EDE60C0B-A08E-FA2A-3AF4-9AE9FE443EBD}"/>
              </a:ext>
            </a:extLst>
          </p:cNvPr>
          <p:cNvPicPr>
            <a:picLocks noChangeAspect="1"/>
          </p:cNvPicPr>
          <p:nvPr/>
        </p:nvPicPr>
        <p:blipFill>
          <a:blip r:embed="rId2"/>
          <a:stretch>
            <a:fillRect/>
          </a:stretch>
        </p:blipFill>
        <p:spPr>
          <a:xfrm>
            <a:off x="252522" y="3800298"/>
            <a:ext cx="2625357" cy="1290555"/>
          </a:xfrm>
          <a:prstGeom prst="rect">
            <a:avLst/>
          </a:prstGeom>
        </p:spPr>
      </p:pic>
      <p:pic>
        <p:nvPicPr>
          <p:cNvPr id="8" name="Imagen 7">
            <a:extLst>
              <a:ext uri="{FF2B5EF4-FFF2-40B4-BE49-F238E27FC236}">
                <a16:creationId xmlns:a16="http://schemas.microsoft.com/office/drawing/2014/main" id="{94D18DA9-0202-835A-34D2-65891AA3ADCC}"/>
              </a:ext>
            </a:extLst>
          </p:cNvPr>
          <p:cNvPicPr>
            <a:picLocks noChangeAspect="1"/>
          </p:cNvPicPr>
          <p:nvPr/>
        </p:nvPicPr>
        <p:blipFill>
          <a:blip r:embed="rId3"/>
          <a:stretch>
            <a:fillRect/>
          </a:stretch>
        </p:blipFill>
        <p:spPr>
          <a:xfrm>
            <a:off x="6877049" y="-229259"/>
            <a:ext cx="1649728" cy="1649728"/>
          </a:xfrm>
          <a:prstGeom prst="rect">
            <a:avLst/>
          </a:prstGeom>
        </p:spPr>
      </p:pic>
    </p:spTree>
    <p:extLst>
      <p:ext uri="{BB962C8B-B14F-4D97-AF65-F5344CB8AC3E}">
        <p14:creationId xmlns:p14="http://schemas.microsoft.com/office/powerpoint/2010/main" val="322740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5;p27">
            <a:extLst>
              <a:ext uri="{FF2B5EF4-FFF2-40B4-BE49-F238E27FC236}">
                <a16:creationId xmlns:a16="http://schemas.microsoft.com/office/drawing/2014/main" id="{3AAC4E4D-B467-8003-3F0F-7C1F3544E1C4}"/>
              </a:ext>
            </a:extLst>
          </p:cNvPr>
          <p:cNvSpPr txBox="1">
            <a:spLocks/>
          </p:cNvSpPr>
          <p:nvPr/>
        </p:nvSpPr>
        <p:spPr>
          <a:xfrm>
            <a:off x="2527520" y="347250"/>
            <a:ext cx="4314737" cy="5368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s-MX" sz="2800">
                <a:solidFill>
                  <a:schemeClr val="accent2"/>
                </a:solidFill>
              </a:rPr>
              <a:t>Diagrama de despliegue</a:t>
            </a:r>
          </a:p>
        </p:txBody>
      </p:sp>
      <p:pic>
        <p:nvPicPr>
          <p:cNvPr id="5" name="Imagen 4" descr="Diagrama&#10;&#10;Descripción generada automáticamente">
            <a:extLst>
              <a:ext uri="{FF2B5EF4-FFF2-40B4-BE49-F238E27FC236}">
                <a16:creationId xmlns:a16="http://schemas.microsoft.com/office/drawing/2014/main" id="{E395C594-C09E-AE48-5386-24E3E73CD300}"/>
              </a:ext>
            </a:extLst>
          </p:cNvPr>
          <p:cNvPicPr>
            <a:picLocks noChangeAspect="1"/>
          </p:cNvPicPr>
          <p:nvPr/>
        </p:nvPicPr>
        <p:blipFill>
          <a:blip r:embed="rId2"/>
          <a:stretch>
            <a:fillRect/>
          </a:stretch>
        </p:blipFill>
        <p:spPr>
          <a:xfrm>
            <a:off x="1838188" y="997883"/>
            <a:ext cx="5467623" cy="3798367"/>
          </a:xfrm>
          <a:prstGeom prst="rect">
            <a:avLst/>
          </a:prstGeom>
        </p:spPr>
      </p:pic>
      <p:pic>
        <p:nvPicPr>
          <p:cNvPr id="9" name="Imagen 8" descr="Icono&#10;&#10;Descripción generada automáticamente">
            <a:extLst>
              <a:ext uri="{FF2B5EF4-FFF2-40B4-BE49-F238E27FC236}">
                <a16:creationId xmlns:a16="http://schemas.microsoft.com/office/drawing/2014/main" id="{66A86F6E-F84F-87FF-00BD-52D804D0692E}"/>
              </a:ext>
            </a:extLst>
          </p:cNvPr>
          <p:cNvPicPr>
            <a:picLocks noChangeAspect="1"/>
          </p:cNvPicPr>
          <p:nvPr/>
        </p:nvPicPr>
        <p:blipFill>
          <a:blip r:embed="rId3"/>
          <a:stretch>
            <a:fillRect/>
          </a:stretch>
        </p:blipFill>
        <p:spPr>
          <a:xfrm>
            <a:off x="7857372" y="247020"/>
            <a:ext cx="936673" cy="936673"/>
          </a:xfrm>
          <a:prstGeom prst="rect">
            <a:avLst/>
          </a:prstGeom>
        </p:spPr>
      </p:pic>
      <p:pic>
        <p:nvPicPr>
          <p:cNvPr id="11" name="Imagen 10" descr="Una caricatura de una persona&#10;&#10;Descripción generada automáticamente con confianza media">
            <a:extLst>
              <a:ext uri="{FF2B5EF4-FFF2-40B4-BE49-F238E27FC236}">
                <a16:creationId xmlns:a16="http://schemas.microsoft.com/office/drawing/2014/main" id="{DF6980D8-F937-2766-5C0C-4CEB83AAD514}"/>
              </a:ext>
            </a:extLst>
          </p:cNvPr>
          <p:cNvPicPr>
            <a:picLocks noChangeAspect="1"/>
          </p:cNvPicPr>
          <p:nvPr/>
        </p:nvPicPr>
        <p:blipFill>
          <a:blip r:embed="rId4"/>
          <a:stretch>
            <a:fillRect/>
          </a:stretch>
        </p:blipFill>
        <p:spPr>
          <a:xfrm>
            <a:off x="0" y="4131733"/>
            <a:ext cx="921456" cy="921456"/>
          </a:xfrm>
          <a:prstGeom prst="rect">
            <a:avLst/>
          </a:prstGeom>
        </p:spPr>
      </p:pic>
    </p:spTree>
    <p:extLst>
      <p:ext uri="{BB962C8B-B14F-4D97-AF65-F5344CB8AC3E}">
        <p14:creationId xmlns:p14="http://schemas.microsoft.com/office/powerpoint/2010/main" val="233137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235534" y="541628"/>
            <a:ext cx="2537197" cy="489589"/>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Agregar Contrato</a:t>
            </a:r>
            <a:endParaRPr/>
          </a:p>
        </p:txBody>
      </p:sp>
      <p:sp>
        <p:nvSpPr>
          <p:cNvPr id="117" name="Google Shape;117;p26"/>
          <p:cNvSpPr txBox="1">
            <a:spLocks noGrp="1"/>
          </p:cNvSpPr>
          <p:nvPr>
            <p:ph type="title" idx="2"/>
          </p:nvPr>
        </p:nvSpPr>
        <p:spPr>
          <a:xfrm>
            <a:off x="1235534" y="2440793"/>
            <a:ext cx="2638007" cy="386923"/>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Cancelar Servicio</a:t>
            </a:r>
            <a:endParaRPr/>
          </a:p>
        </p:txBody>
      </p:sp>
      <p:sp>
        <p:nvSpPr>
          <p:cNvPr id="119" name="Google Shape;119;p26"/>
          <p:cNvSpPr txBox="1">
            <a:spLocks noGrp="1"/>
          </p:cNvSpPr>
          <p:nvPr>
            <p:ph type="title" idx="4"/>
          </p:nvPr>
        </p:nvSpPr>
        <p:spPr>
          <a:xfrm>
            <a:off x="5534999" y="368307"/>
            <a:ext cx="2707913" cy="448976"/>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Consultar Servicio</a:t>
            </a:r>
            <a:endParaRPr/>
          </a:p>
        </p:txBody>
      </p:sp>
      <p:sp>
        <p:nvSpPr>
          <p:cNvPr id="121" name="Google Shape;121;p26"/>
          <p:cNvSpPr txBox="1">
            <a:spLocks noGrp="1"/>
          </p:cNvSpPr>
          <p:nvPr>
            <p:ph type="title" idx="6"/>
          </p:nvPr>
        </p:nvSpPr>
        <p:spPr>
          <a:xfrm>
            <a:off x="5555742" y="1722416"/>
            <a:ext cx="2638006"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Modificar Servicio</a:t>
            </a:r>
            <a:endParaRPr/>
          </a:p>
        </p:txBody>
      </p:sp>
      <p:sp>
        <p:nvSpPr>
          <p:cNvPr id="123" name="Google Shape;123;p26"/>
          <p:cNvSpPr txBox="1">
            <a:spLocks noGrp="1"/>
          </p:cNvSpPr>
          <p:nvPr>
            <p:ph type="title" idx="8"/>
          </p:nvPr>
        </p:nvSpPr>
        <p:spPr>
          <a:xfrm>
            <a:off x="240675" y="32098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24" name="Google Shape;124;p26"/>
          <p:cNvSpPr txBox="1">
            <a:spLocks noGrp="1"/>
          </p:cNvSpPr>
          <p:nvPr>
            <p:ph type="title" idx="9"/>
          </p:nvPr>
        </p:nvSpPr>
        <p:spPr>
          <a:xfrm>
            <a:off x="301765" y="77887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5" name="Google Shape;125;p26"/>
          <p:cNvSpPr txBox="1">
            <a:spLocks noGrp="1"/>
          </p:cNvSpPr>
          <p:nvPr>
            <p:ph type="title" idx="13"/>
          </p:nvPr>
        </p:nvSpPr>
        <p:spPr>
          <a:xfrm>
            <a:off x="4490951" y="216072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26" name="Google Shape;126;p26"/>
          <p:cNvSpPr txBox="1">
            <a:spLocks noGrp="1"/>
          </p:cNvSpPr>
          <p:nvPr>
            <p:ph type="title" idx="14"/>
          </p:nvPr>
        </p:nvSpPr>
        <p:spPr>
          <a:xfrm>
            <a:off x="4335214" y="77887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p:nvPr/>
        </p:nvCxnSpPr>
        <p:spPr>
          <a:xfrm>
            <a:off x="1068649" y="3132910"/>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5200554" y="61192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209348" y="2056177"/>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068649" y="635667"/>
            <a:ext cx="0" cy="630600"/>
          </a:xfrm>
          <a:prstGeom prst="straightConnector1">
            <a:avLst/>
          </a:prstGeom>
          <a:noFill/>
          <a:ln w="19050" cap="flat" cmpd="sng">
            <a:solidFill>
              <a:schemeClr val="lt2"/>
            </a:solidFill>
            <a:prstDash val="solid"/>
            <a:round/>
            <a:headEnd type="oval" w="med" len="med"/>
            <a:tailEnd type="oval" w="med" len="med"/>
          </a:ln>
        </p:spPr>
      </p:cxnSp>
      <p:sp>
        <p:nvSpPr>
          <p:cNvPr id="18" name="Google Shape;135;p27">
            <a:extLst>
              <a:ext uri="{FF2B5EF4-FFF2-40B4-BE49-F238E27FC236}">
                <a16:creationId xmlns:a16="http://schemas.microsoft.com/office/drawing/2014/main" id="{F8779D25-F213-71D5-5702-6A147AADD8D1}"/>
              </a:ext>
            </a:extLst>
          </p:cNvPr>
          <p:cNvSpPr txBox="1">
            <a:spLocks/>
          </p:cNvSpPr>
          <p:nvPr/>
        </p:nvSpPr>
        <p:spPr>
          <a:xfrm>
            <a:off x="2504132" y="-18045"/>
            <a:ext cx="3565237" cy="59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s-MX" sz="2400">
                <a:solidFill>
                  <a:schemeClr val="accent2"/>
                </a:solidFill>
              </a:rPr>
              <a:t>Operaciones por soap</a:t>
            </a:r>
          </a:p>
        </p:txBody>
      </p:sp>
      <p:sp>
        <p:nvSpPr>
          <p:cNvPr id="3" name="Subtítulo 2">
            <a:extLst>
              <a:ext uri="{FF2B5EF4-FFF2-40B4-BE49-F238E27FC236}">
                <a16:creationId xmlns:a16="http://schemas.microsoft.com/office/drawing/2014/main" id="{64627E08-B2F8-1051-9911-66E5E4365FD1}"/>
              </a:ext>
            </a:extLst>
          </p:cNvPr>
          <p:cNvSpPr>
            <a:spLocks noGrp="1"/>
          </p:cNvSpPr>
          <p:nvPr>
            <p:ph type="subTitle" idx="1"/>
          </p:nvPr>
        </p:nvSpPr>
        <p:spPr>
          <a:xfrm>
            <a:off x="831656" y="937074"/>
            <a:ext cx="3125142" cy="1434403"/>
          </a:xfrm>
        </p:spPr>
        <p:txBody>
          <a:bodyPr/>
          <a:lstStyle/>
          <a:p>
            <a:r>
              <a:rPr lang="es-MX"/>
              <a:t>	</a:t>
            </a:r>
            <a:r>
              <a:rPr lang="es-MX" b="1"/>
              <a:t>El usuario proporciona su nombre, domicilio, teléfono y curp. Entonces el contrato será creado, al terminar se le brindara su numero de contrato y su firma electrónica.</a:t>
            </a:r>
          </a:p>
        </p:txBody>
      </p:sp>
      <p:sp>
        <p:nvSpPr>
          <p:cNvPr id="21" name="Subtítulo 2">
            <a:extLst>
              <a:ext uri="{FF2B5EF4-FFF2-40B4-BE49-F238E27FC236}">
                <a16:creationId xmlns:a16="http://schemas.microsoft.com/office/drawing/2014/main" id="{B8DEB7EE-49B1-12EC-3000-646EEDE350DC}"/>
              </a:ext>
            </a:extLst>
          </p:cNvPr>
          <p:cNvSpPr txBox="1">
            <a:spLocks/>
          </p:cNvSpPr>
          <p:nvPr/>
        </p:nvSpPr>
        <p:spPr>
          <a:xfrm>
            <a:off x="789545" y="2827716"/>
            <a:ext cx="3253891" cy="1633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r>
              <a:rPr lang="es-MX"/>
              <a:t>	</a:t>
            </a:r>
            <a:r>
              <a:rPr lang="es-MX" b="1"/>
              <a:t>El usuario proporciona su número de contrato, nombre, domicilio, teléfono, curp y su firma electrónica, entonces el sistema validará si la información es correcta para proceder con la operación</a:t>
            </a:r>
          </a:p>
        </p:txBody>
      </p:sp>
      <p:sp>
        <p:nvSpPr>
          <p:cNvPr id="24" name="Subtítulo 2">
            <a:extLst>
              <a:ext uri="{FF2B5EF4-FFF2-40B4-BE49-F238E27FC236}">
                <a16:creationId xmlns:a16="http://schemas.microsoft.com/office/drawing/2014/main" id="{7100C78D-97D5-FC20-A1F2-45DE738F3570}"/>
              </a:ext>
            </a:extLst>
          </p:cNvPr>
          <p:cNvSpPr txBox="1">
            <a:spLocks/>
          </p:cNvSpPr>
          <p:nvPr/>
        </p:nvSpPr>
        <p:spPr>
          <a:xfrm>
            <a:off x="5090955" y="698454"/>
            <a:ext cx="2984396" cy="1046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r>
              <a:rPr lang="es-MX"/>
              <a:t>	</a:t>
            </a:r>
            <a:r>
              <a:rPr lang="es-MX" b="1"/>
              <a:t>El usuario proporciona su número de contrato, entonces el sistema retornara sus datos ingresados al crear el contrato</a:t>
            </a:r>
          </a:p>
        </p:txBody>
      </p:sp>
      <p:sp>
        <p:nvSpPr>
          <p:cNvPr id="33" name="Subtítulo 2">
            <a:extLst>
              <a:ext uri="{FF2B5EF4-FFF2-40B4-BE49-F238E27FC236}">
                <a16:creationId xmlns:a16="http://schemas.microsoft.com/office/drawing/2014/main" id="{6DDF8C01-4B1D-2F6D-DAB9-E8222B0102FD}"/>
              </a:ext>
            </a:extLst>
          </p:cNvPr>
          <p:cNvSpPr txBox="1">
            <a:spLocks/>
          </p:cNvSpPr>
          <p:nvPr/>
        </p:nvSpPr>
        <p:spPr>
          <a:xfrm>
            <a:off x="5090951" y="2041251"/>
            <a:ext cx="3982474" cy="1151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r>
              <a:rPr lang="es-MX"/>
              <a:t>	</a:t>
            </a:r>
            <a:r>
              <a:rPr lang="es-MX" b="1"/>
              <a:t>El usuario proporciona sus datos originales, después ingresa los datos que modificará, el microservicio de firmas valida que los primeros datos sean correctos para proceder con la modificación de los datos</a:t>
            </a:r>
          </a:p>
        </p:txBody>
      </p:sp>
      <p:sp>
        <p:nvSpPr>
          <p:cNvPr id="34" name="Google Shape;125;p26">
            <a:extLst>
              <a:ext uri="{FF2B5EF4-FFF2-40B4-BE49-F238E27FC236}">
                <a16:creationId xmlns:a16="http://schemas.microsoft.com/office/drawing/2014/main" id="{D0E9F4F0-92F6-66E4-C119-E405C7342023}"/>
              </a:ext>
            </a:extLst>
          </p:cNvPr>
          <p:cNvSpPr txBox="1">
            <a:spLocks/>
          </p:cNvSpPr>
          <p:nvPr/>
        </p:nvSpPr>
        <p:spPr>
          <a:xfrm>
            <a:off x="4490951" y="3856562"/>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a:t>05</a:t>
            </a:r>
          </a:p>
        </p:txBody>
      </p:sp>
      <p:cxnSp>
        <p:nvCxnSpPr>
          <p:cNvPr id="35" name="Google Shape;129;p26">
            <a:extLst>
              <a:ext uri="{FF2B5EF4-FFF2-40B4-BE49-F238E27FC236}">
                <a16:creationId xmlns:a16="http://schemas.microsoft.com/office/drawing/2014/main" id="{F04C3F58-908A-AD13-07F3-7679CDAB5AD0}"/>
              </a:ext>
            </a:extLst>
          </p:cNvPr>
          <p:cNvCxnSpPr/>
          <p:nvPr/>
        </p:nvCxnSpPr>
        <p:spPr>
          <a:xfrm>
            <a:off x="5221856" y="3962762"/>
            <a:ext cx="0" cy="630600"/>
          </a:xfrm>
          <a:prstGeom prst="straightConnector1">
            <a:avLst/>
          </a:prstGeom>
          <a:noFill/>
          <a:ln w="19050" cap="flat" cmpd="sng">
            <a:solidFill>
              <a:schemeClr val="lt2"/>
            </a:solidFill>
            <a:prstDash val="solid"/>
            <a:round/>
            <a:headEnd type="oval" w="med" len="med"/>
            <a:tailEnd type="oval" w="med" len="med"/>
          </a:ln>
        </p:spPr>
      </p:cxnSp>
      <p:sp>
        <p:nvSpPr>
          <p:cNvPr id="36" name="Google Shape;121;p26">
            <a:extLst>
              <a:ext uri="{FF2B5EF4-FFF2-40B4-BE49-F238E27FC236}">
                <a16:creationId xmlns:a16="http://schemas.microsoft.com/office/drawing/2014/main" id="{F5AE0C19-AACE-DF85-014E-60E42F90058B}"/>
              </a:ext>
            </a:extLst>
          </p:cNvPr>
          <p:cNvSpPr txBox="1">
            <a:spLocks/>
          </p:cNvSpPr>
          <p:nvPr/>
        </p:nvSpPr>
        <p:spPr>
          <a:xfrm>
            <a:off x="5534999" y="3276223"/>
            <a:ext cx="2638006"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s-MX"/>
              <a:t>Mostrar Contratos</a:t>
            </a:r>
          </a:p>
        </p:txBody>
      </p:sp>
      <p:sp>
        <p:nvSpPr>
          <p:cNvPr id="37" name="Subtítulo 2">
            <a:extLst>
              <a:ext uri="{FF2B5EF4-FFF2-40B4-BE49-F238E27FC236}">
                <a16:creationId xmlns:a16="http://schemas.microsoft.com/office/drawing/2014/main" id="{17F4C58D-7FC9-0603-20DD-742AA3887AFC}"/>
              </a:ext>
            </a:extLst>
          </p:cNvPr>
          <p:cNvSpPr txBox="1">
            <a:spLocks/>
          </p:cNvSpPr>
          <p:nvPr/>
        </p:nvSpPr>
        <p:spPr>
          <a:xfrm>
            <a:off x="5090951" y="3702476"/>
            <a:ext cx="3982474" cy="1151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r>
              <a:rPr lang="es-MX"/>
              <a:t>	</a:t>
            </a:r>
            <a:r>
              <a:rPr lang="es-MX" sz="1200" b="1"/>
              <a:t>Para esta operación no es necesario proporcionar datos, el sistema retornara la lista de contratos creados con los datos brindados anteriormente (Esta operación no es para los clientes, es para nosotros como desarrolladores para ver los contratos dados de alta)</a:t>
            </a:r>
            <a:endParaRPr lang="es-MX"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6" name="Google Shape;186;p31"/>
          <p:cNvSpPr txBox="1">
            <a:spLocks noGrp="1"/>
          </p:cNvSpPr>
          <p:nvPr>
            <p:ph type="title"/>
          </p:nvPr>
        </p:nvSpPr>
        <p:spPr>
          <a:xfrm>
            <a:off x="2517097" y="118397"/>
            <a:ext cx="4109805" cy="701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rPr>
              <a:t>Operaciones por rest</a:t>
            </a:r>
            <a:endParaRPr>
              <a:solidFill>
                <a:schemeClr val="accent2"/>
              </a:solidFill>
            </a:endParaRPr>
          </a:p>
        </p:txBody>
      </p:sp>
      <p:cxnSp>
        <p:nvCxnSpPr>
          <p:cNvPr id="258" name="Google Shape;258;p31"/>
          <p:cNvCxnSpPr/>
          <p:nvPr/>
        </p:nvCxnSpPr>
        <p:spPr>
          <a:xfrm>
            <a:off x="1725925" y="861788"/>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32230" y="970731"/>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sp>
        <p:nvSpPr>
          <p:cNvPr id="405" name="Google Shape;125;p26">
            <a:extLst>
              <a:ext uri="{FF2B5EF4-FFF2-40B4-BE49-F238E27FC236}">
                <a16:creationId xmlns:a16="http://schemas.microsoft.com/office/drawing/2014/main" id="{0A13172C-3474-BE5F-F423-66BF7BAA396A}"/>
              </a:ext>
            </a:extLst>
          </p:cNvPr>
          <p:cNvSpPr txBox="1">
            <a:spLocks/>
          </p:cNvSpPr>
          <p:nvPr/>
        </p:nvSpPr>
        <p:spPr>
          <a:xfrm>
            <a:off x="1076071" y="1014188"/>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a:t>01</a:t>
            </a:r>
          </a:p>
        </p:txBody>
      </p:sp>
      <p:sp>
        <p:nvSpPr>
          <p:cNvPr id="406" name="Google Shape;125;p26">
            <a:extLst>
              <a:ext uri="{FF2B5EF4-FFF2-40B4-BE49-F238E27FC236}">
                <a16:creationId xmlns:a16="http://schemas.microsoft.com/office/drawing/2014/main" id="{6D9186E2-30AE-6D53-75C5-0EEE47E0434A}"/>
              </a:ext>
            </a:extLst>
          </p:cNvPr>
          <p:cNvSpPr txBox="1">
            <a:spLocks/>
          </p:cNvSpPr>
          <p:nvPr/>
        </p:nvSpPr>
        <p:spPr>
          <a:xfrm>
            <a:off x="4989625" y="1096625"/>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a:t>03</a:t>
            </a:r>
          </a:p>
        </p:txBody>
      </p:sp>
      <p:sp>
        <p:nvSpPr>
          <p:cNvPr id="407" name="Google Shape;125;p26">
            <a:extLst>
              <a:ext uri="{FF2B5EF4-FFF2-40B4-BE49-F238E27FC236}">
                <a16:creationId xmlns:a16="http://schemas.microsoft.com/office/drawing/2014/main" id="{B83ADB85-2DDA-3F8E-CB9C-5D39B44A5927}"/>
              </a:ext>
            </a:extLst>
          </p:cNvPr>
          <p:cNvSpPr txBox="1">
            <a:spLocks/>
          </p:cNvSpPr>
          <p:nvPr/>
        </p:nvSpPr>
        <p:spPr>
          <a:xfrm>
            <a:off x="925488" y="3625686"/>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a:t>02</a:t>
            </a:r>
          </a:p>
        </p:txBody>
      </p:sp>
      <p:sp>
        <p:nvSpPr>
          <p:cNvPr id="408" name="Google Shape;125;p26">
            <a:extLst>
              <a:ext uri="{FF2B5EF4-FFF2-40B4-BE49-F238E27FC236}">
                <a16:creationId xmlns:a16="http://schemas.microsoft.com/office/drawing/2014/main" id="{10A8323C-33BC-746C-DC68-C2A08EC458FE}"/>
              </a:ext>
            </a:extLst>
          </p:cNvPr>
          <p:cNvSpPr txBox="1">
            <a:spLocks/>
          </p:cNvSpPr>
          <p:nvPr/>
        </p:nvSpPr>
        <p:spPr>
          <a:xfrm>
            <a:off x="5001037" y="3625686"/>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a:t>04</a:t>
            </a:r>
          </a:p>
        </p:txBody>
      </p:sp>
      <p:sp>
        <p:nvSpPr>
          <p:cNvPr id="409" name="Google Shape;115;p26">
            <a:extLst>
              <a:ext uri="{FF2B5EF4-FFF2-40B4-BE49-F238E27FC236}">
                <a16:creationId xmlns:a16="http://schemas.microsoft.com/office/drawing/2014/main" id="{9B78D91E-4566-5EC9-FF68-0A9AB90EE536}"/>
              </a:ext>
            </a:extLst>
          </p:cNvPr>
          <p:cNvSpPr txBox="1">
            <a:spLocks/>
          </p:cNvSpPr>
          <p:nvPr/>
        </p:nvSpPr>
        <p:spPr>
          <a:xfrm>
            <a:off x="2037466" y="619592"/>
            <a:ext cx="1409202" cy="5257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s-MX"/>
              <a:t>Firmar</a:t>
            </a:r>
          </a:p>
        </p:txBody>
      </p:sp>
      <p:sp>
        <p:nvSpPr>
          <p:cNvPr id="411" name="Subtítulo 2">
            <a:extLst>
              <a:ext uri="{FF2B5EF4-FFF2-40B4-BE49-F238E27FC236}">
                <a16:creationId xmlns:a16="http://schemas.microsoft.com/office/drawing/2014/main" id="{F04F8BEB-27B0-A5E9-7B87-83E0D0C6633E}"/>
              </a:ext>
            </a:extLst>
          </p:cNvPr>
          <p:cNvSpPr>
            <a:spLocks noGrp="1"/>
          </p:cNvSpPr>
          <p:nvPr>
            <p:ph type="subTitle" idx="1"/>
          </p:nvPr>
        </p:nvSpPr>
        <p:spPr>
          <a:xfrm>
            <a:off x="1434424" y="1092916"/>
            <a:ext cx="2791602" cy="1434403"/>
          </a:xfrm>
        </p:spPr>
        <p:txBody>
          <a:bodyPr/>
          <a:lstStyle/>
          <a:p>
            <a:r>
              <a:rPr lang="es-MX"/>
              <a:t>	</a:t>
            </a:r>
            <a:r>
              <a:rPr lang="es-MX" b="1"/>
              <a:t>Esta operación es de tipo POST, donde le es enviado el objeto contrato. Al crear un contrato se genera una firma que servirá para autenticar otra operaciones que  desee realizar con su contrato</a:t>
            </a:r>
          </a:p>
        </p:txBody>
      </p:sp>
      <p:sp>
        <p:nvSpPr>
          <p:cNvPr id="412" name="Google Shape;115;p26">
            <a:extLst>
              <a:ext uri="{FF2B5EF4-FFF2-40B4-BE49-F238E27FC236}">
                <a16:creationId xmlns:a16="http://schemas.microsoft.com/office/drawing/2014/main" id="{4CE91059-E397-88AC-B266-02354F32DDCC}"/>
              </a:ext>
            </a:extLst>
          </p:cNvPr>
          <p:cNvSpPr txBox="1">
            <a:spLocks/>
          </p:cNvSpPr>
          <p:nvPr/>
        </p:nvSpPr>
        <p:spPr>
          <a:xfrm>
            <a:off x="5853691" y="577534"/>
            <a:ext cx="2489031" cy="4845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s-MX" sz="2400"/>
              <a:t>Historial de pagos</a:t>
            </a:r>
          </a:p>
        </p:txBody>
      </p:sp>
      <p:sp>
        <p:nvSpPr>
          <p:cNvPr id="413" name="Subtítulo 2">
            <a:extLst>
              <a:ext uri="{FF2B5EF4-FFF2-40B4-BE49-F238E27FC236}">
                <a16:creationId xmlns:a16="http://schemas.microsoft.com/office/drawing/2014/main" id="{0D47F20B-3A1E-F8B2-0FC8-5EA41E889384}"/>
              </a:ext>
            </a:extLst>
          </p:cNvPr>
          <p:cNvSpPr txBox="1">
            <a:spLocks/>
          </p:cNvSpPr>
          <p:nvPr/>
        </p:nvSpPr>
        <p:spPr>
          <a:xfrm>
            <a:off x="1384535" y="3286460"/>
            <a:ext cx="2816543" cy="1685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9pPr>
          </a:lstStyle>
          <a:p>
            <a:r>
              <a:rPr lang="es-MX"/>
              <a:t>	</a:t>
            </a:r>
            <a:r>
              <a:rPr lang="es-MX" b="1"/>
              <a:t>Esta operación es de tipo POST, donde le es enviado el objeto contrato. Al realizar operaciones como cancelar o modificar esta operaciones servirá  para validar los datos ingresados y permitir la operación o negarla</a:t>
            </a:r>
          </a:p>
        </p:txBody>
      </p:sp>
      <p:sp>
        <p:nvSpPr>
          <p:cNvPr id="414" name="Google Shape;115;p26">
            <a:extLst>
              <a:ext uri="{FF2B5EF4-FFF2-40B4-BE49-F238E27FC236}">
                <a16:creationId xmlns:a16="http://schemas.microsoft.com/office/drawing/2014/main" id="{0F87758E-F45C-916E-265A-3B6FEA856EDE}"/>
              </a:ext>
            </a:extLst>
          </p:cNvPr>
          <p:cNvSpPr txBox="1">
            <a:spLocks/>
          </p:cNvSpPr>
          <p:nvPr/>
        </p:nvSpPr>
        <p:spPr>
          <a:xfrm>
            <a:off x="1961266" y="2733261"/>
            <a:ext cx="1409202" cy="5257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s-MX"/>
              <a:t>Validar</a:t>
            </a:r>
          </a:p>
        </p:txBody>
      </p:sp>
      <p:sp>
        <p:nvSpPr>
          <p:cNvPr id="415" name="Subtítulo 2">
            <a:extLst>
              <a:ext uri="{FF2B5EF4-FFF2-40B4-BE49-F238E27FC236}">
                <a16:creationId xmlns:a16="http://schemas.microsoft.com/office/drawing/2014/main" id="{73ACDE53-B51C-857A-FEBC-653931A22B7F}"/>
              </a:ext>
            </a:extLst>
          </p:cNvPr>
          <p:cNvSpPr txBox="1">
            <a:spLocks/>
          </p:cNvSpPr>
          <p:nvPr/>
        </p:nvSpPr>
        <p:spPr>
          <a:xfrm>
            <a:off x="5405317" y="805408"/>
            <a:ext cx="3540561" cy="18514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9pPr>
          </a:lstStyle>
          <a:p>
            <a:r>
              <a:rPr lang="es-MX"/>
              <a:t>	</a:t>
            </a:r>
            <a:r>
              <a:rPr lang="es-MX" b="1"/>
              <a:t>La persona proporciona su numero de contrato en el siguiente enlace </a:t>
            </a:r>
            <a:r>
              <a:rPr lang="es-MX" sz="1200" b="1">
                <a:solidFill>
                  <a:schemeClr val="tx2"/>
                </a:solidFill>
                <a:effectLst/>
                <a:latin typeface="Arial" panose="020B0604020202020204" pitchFamily="34" charset="0"/>
                <a:ea typeface="Calibri" panose="020F0502020204030204" pitchFamily="34" charset="0"/>
                <a:hlinkClick r:id="rId4"/>
              </a:rPr>
              <a:t>https://microservicio-pago.herokuapp.com/pagos/contrato/nContrato</a:t>
            </a:r>
            <a:r>
              <a:rPr lang="es-MX" sz="1200">
                <a:solidFill>
                  <a:schemeClr val="tx2"/>
                </a:solidFill>
                <a:latin typeface="Arial" panose="020B0604020202020204" pitchFamily="34" charset="0"/>
                <a:ea typeface="Calibri" panose="020F0502020204030204" pitchFamily="34" charset="0"/>
              </a:rPr>
              <a:t>. </a:t>
            </a:r>
            <a:r>
              <a:rPr lang="es-MX" b="1"/>
              <a:t>En nContrato se pondrá el numero de contrato que se le proporcione al usuario</a:t>
            </a:r>
            <a:endParaRPr lang="es-MX">
              <a:solidFill>
                <a:schemeClr val="tx2"/>
              </a:solidFill>
            </a:endParaRPr>
          </a:p>
        </p:txBody>
      </p:sp>
      <p:sp>
        <p:nvSpPr>
          <p:cNvPr id="416" name="Google Shape;115;p26">
            <a:extLst>
              <a:ext uri="{FF2B5EF4-FFF2-40B4-BE49-F238E27FC236}">
                <a16:creationId xmlns:a16="http://schemas.microsoft.com/office/drawing/2014/main" id="{487F5B7B-81AB-2B10-4AEF-6B665CB25BC5}"/>
              </a:ext>
            </a:extLst>
          </p:cNvPr>
          <p:cNvSpPr txBox="1">
            <a:spLocks/>
          </p:cNvSpPr>
          <p:nvPr/>
        </p:nvSpPr>
        <p:spPr>
          <a:xfrm>
            <a:off x="5853690" y="2753896"/>
            <a:ext cx="2489031" cy="4845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s-MX" sz="2400"/>
              <a:t>Historial de pagos</a:t>
            </a:r>
          </a:p>
        </p:txBody>
      </p:sp>
      <p:sp>
        <p:nvSpPr>
          <p:cNvPr id="418" name="Subtítulo 2">
            <a:extLst>
              <a:ext uri="{FF2B5EF4-FFF2-40B4-BE49-F238E27FC236}">
                <a16:creationId xmlns:a16="http://schemas.microsoft.com/office/drawing/2014/main" id="{7C6273EB-FF6F-0438-B3A8-46C540853CE9}"/>
              </a:ext>
            </a:extLst>
          </p:cNvPr>
          <p:cNvSpPr txBox="1">
            <a:spLocks/>
          </p:cNvSpPr>
          <p:nvPr/>
        </p:nvSpPr>
        <p:spPr>
          <a:xfrm>
            <a:off x="5405317" y="3060100"/>
            <a:ext cx="2816543" cy="1685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9pPr>
          </a:lstStyle>
          <a:p>
            <a:r>
              <a:rPr lang="es-MX"/>
              <a:t>	</a:t>
            </a:r>
            <a:r>
              <a:rPr lang="es-MX" b="1"/>
              <a:t>La persona proporciona el monto a pagar, fecha y numero de contrato. Esta operación es enviada por POST, por lo que utilizamos POSTMAN para efectuarla.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22" name="Google Shape;186;p31">
            <a:extLst>
              <a:ext uri="{FF2B5EF4-FFF2-40B4-BE49-F238E27FC236}">
                <a16:creationId xmlns:a16="http://schemas.microsoft.com/office/drawing/2014/main" id="{D3D3F26F-3DFE-B467-178A-99D29A884D47}"/>
              </a:ext>
            </a:extLst>
          </p:cNvPr>
          <p:cNvSpPr txBox="1">
            <a:spLocks noGrp="1"/>
          </p:cNvSpPr>
          <p:nvPr>
            <p:ph type="title"/>
          </p:nvPr>
        </p:nvSpPr>
        <p:spPr>
          <a:xfrm>
            <a:off x="1940538" y="118397"/>
            <a:ext cx="5262923" cy="7807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err="1">
                <a:solidFill>
                  <a:schemeClr val="accent2"/>
                </a:solidFill>
              </a:rPr>
              <a:t>Endpoint</a:t>
            </a:r>
            <a:r>
              <a:rPr lang="es-MX" dirty="0">
                <a:solidFill>
                  <a:schemeClr val="accent2"/>
                </a:solidFill>
              </a:rPr>
              <a:t> </a:t>
            </a:r>
            <a:r>
              <a:rPr lang="es-MX" dirty="0" err="1">
                <a:solidFill>
                  <a:schemeClr val="accent2"/>
                </a:solidFill>
              </a:rPr>
              <a:t>soap</a:t>
            </a:r>
            <a:endParaRPr lang="es-MX" dirty="0">
              <a:solidFill>
                <a:schemeClr val="accent2"/>
              </a:solidFill>
            </a:endParaRPr>
          </a:p>
        </p:txBody>
      </p:sp>
      <p:sp>
        <p:nvSpPr>
          <p:cNvPr id="24" name="CuadroTexto 23">
            <a:extLst>
              <a:ext uri="{FF2B5EF4-FFF2-40B4-BE49-F238E27FC236}">
                <a16:creationId xmlns:a16="http://schemas.microsoft.com/office/drawing/2014/main" id="{5705759B-1452-958D-9D3D-12FD57086178}"/>
              </a:ext>
            </a:extLst>
          </p:cNvPr>
          <p:cNvSpPr txBox="1"/>
          <p:nvPr/>
        </p:nvSpPr>
        <p:spPr>
          <a:xfrm>
            <a:off x="576558" y="899160"/>
            <a:ext cx="4572000" cy="2924134"/>
          </a:xfrm>
          <a:prstGeom prst="rect">
            <a:avLst/>
          </a:prstGeom>
          <a:noFill/>
        </p:spPr>
        <p:txBody>
          <a:bodyPr wrap="square">
            <a:spAutoFit/>
          </a:bodyPr>
          <a:lstStyle/>
          <a:p>
            <a:pPr algn="just">
              <a:lnSpc>
                <a:spcPct val="107000"/>
              </a:lnSpc>
              <a:spcAft>
                <a:spcPts val="800"/>
              </a:spcAft>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Este es el primer microservicio donde se efectuarán las operaciones del servicio.</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Debido a que son realizados por SOAP estas son mostradas desde el wsdl, con ayuda de la extensión de Wizdler. </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 </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AgregarContrato</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CancelarServicio</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ConsultarContrato</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Arial" panose="020B0604020202020204" pitchFamily="34" charset="0"/>
              <a:buChar char="-"/>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ModificarServicio</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Arial" panose="020B0604020202020204" pitchFamily="34" charset="0"/>
              <a:buChar char="-"/>
            </a:pPr>
            <a:r>
              <a:rPr lang="es-MX" sz="1400" b="1">
                <a:solidFill>
                  <a:schemeClr val="tx2"/>
                </a:solidFill>
                <a:effectLst/>
                <a:latin typeface="Arial" panose="020B0604020202020204" pitchFamily="34" charset="0"/>
                <a:ea typeface="Calibri" panose="020F0502020204030204" pitchFamily="34" charset="0"/>
                <a:cs typeface="Arial" panose="020B0604020202020204" pitchFamily="34" charset="0"/>
              </a:rPr>
              <a:t>MostrarContratos</a:t>
            </a:r>
            <a:endParaRPr lang="es-MX" sz="12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5" name="Imagen 24" descr="Interfaz de usuario gráfica, Texto, Aplicación&#10;&#10;Descripción generada automáticamente">
            <a:extLst>
              <a:ext uri="{FF2B5EF4-FFF2-40B4-BE49-F238E27FC236}">
                <a16:creationId xmlns:a16="http://schemas.microsoft.com/office/drawing/2014/main" id="{5428BC76-9870-073A-D7C4-145322723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580" y="2499360"/>
            <a:ext cx="4480560" cy="1866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22" name="Google Shape;186;p31">
            <a:extLst>
              <a:ext uri="{FF2B5EF4-FFF2-40B4-BE49-F238E27FC236}">
                <a16:creationId xmlns:a16="http://schemas.microsoft.com/office/drawing/2014/main" id="{D3D3F26F-3DFE-B467-178A-99D29A884D47}"/>
              </a:ext>
            </a:extLst>
          </p:cNvPr>
          <p:cNvSpPr txBox="1">
            <a:spLocks noGrp="1"/>
          </p:cNvSpPr>
          <p:nvPr>
            <p:ph type="title"/>
          </p:nvPr>
        </p:nvSpPr>
        <p:spPr>
          <a:xfrm>
            <a:off x="1940538" y="126017"/>
            <a:ext cx="5262923" cy="7807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err="1">
                <a:solidFill>
                  <a:schemeClr val="accent2"/>
                </a:solidFill>
              </a:rPr>
              <a:t>Endpoint</a:t>
            </a:r>
            <a:r>
              <a:rPr lang="es-MX" dirty="0">
                <a:solidFill>
                  <a:schemeClr val="accent2"/>
                </a:solidFill>
              </a:rPr>
              <a:t> </a:t>
            </a:r>
            <a:r>
              <a:rPr lang="es-MX" dirty="0" err="1">
                <a:solidFill>
                  <a:schemeClr val="accent2"/>
                </a:solidFill>
              </a:rPr>
              <a:t>rest</a:t>
            </a:r>
            <a:endParaRPr lang="es-MX" dirty="0">
              <a:solidFill>
                <a:schemeClr val="accent2"/>
              </a:solidFill>
            </a:endParaRPr>
          </a:p>
        </p:txBody>
      </p:sp>
      <p:sp>
        <p:nvSpPr>
          <p:cNvPr id="24" name="CuadroTexto 23">
            <a:extLst>
              <a:ext uri="{FF2B5EF4-FFF2-40B4-BE49-F238E27FC236}">
                <a16:creationId xmlns:a16="http://schemas.microsoft.com/office/drawing/2014/main" id="{5705759B-1452-958D-9D3D-12FD57086178}"/>
              </a:ext>
            </a:extLst>
          </p:cNvPr>
          <p:cNvSpPr txBox="1"/>
          <p:nvPr/>
        </p:nvSpPr>
        <p:spPr>
          <a:xfrm>
            <a:off x="858498" y="906780"/>
            <a:ext cx="7698762" cy="966483"/>
          </a:xfrm>
          <a:prstGeom prst="rect">
            <a:avLst/>
          </a:prstGeom>
          <a:noFill/>
        </p:spPr>
        <p:txBody>
          <a:bodyPr wrap="square">
            <a:spAutoFit/>
          </a:bodyPr>
          <a:lstStyle/>
          <a:p>
            <a:pPr algn="just">
              <a:lnSpc>
                <a:spcPct val="107000"/>
              </a:lnSpc>
              <a:spcAft>
                <a:spcPts val="800"/>
              </a:spcAft>
            </a:pPr>
            <a:r>
              <a:rPr lang="es-MX" sz="1800" b="1">
                <a:solidFill>
                  <a:schemeClr val="tx2"/>
                </a:solidFill>
                <a:effectLst/>
                <a:latin typeface="Arial" panose="020B0604020202020204" pitchFamily="34" charset="0"/>
                <a:ea typeface="Calibri" panose="020F0502020204030204" pitchFamily="34" charset="0"/>
                <a:cs typeface="Arial" panose="020B0604020202020204" pitchFamily="34" charset="0"/>
              </a:rPr>
              <a:t>Este segundo microservicio (Pagar) es realizado por REST, mandamos el monto, la fecha y el ncontrato al que se le hará el pago correspondiente y se hará el registro a la base de datos.</a:t>
            </a:r>
            <a:endParaRPr lang="es-MX" sz="18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Imagen 4">
            <a:extLst>
              <a:ext uri="{FF2B5EF4-FFF2-40B4-BE49-F238E27FC236}">
                <a16:creationId xmlns:a16="http://schemas.microsoft.com/office/drawing/2014/main" id="{91708A50-08F7-CAD3-7253-25A8A1533841}"/>
              </a:ext>
            </a:extLst>
          </p:cNvPr>
          <p:cNvPicPr>
            <a:picLocks noChangeAspect="1"/>
          </p:cNvPicPr>
          <p:nvPr/>
        </p:nvPicPr>
        <p:blipFill>
          <a:blip r:embed="rId4"/>
          <a:stretch>
            <a:fillRect/>
          </a:stretch>
        </p:blipFill>
        <p:spPr>
          <a:xfrm>
            <a:off x="1765935" y="2283460"/>
            <a:ext cx="5612130" cy="1612900"/>
          </a:xfrm>
          <a:prstGeom prst="rect">
            <a:avLst/>
          </a:prstGeom>
        </p:spPr>
      </p:pic>
    </p:spTree>
    <p:extLst>
      <p:ext uri="{BB962C8B-B14F-4D97-AF65-F5344CB8AC3E}">
        <p14:creationId xmlns:p14="http://schemas.microsoft.com/office/powerpoint/2010/main" val="271307543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DCF47DE09AC674AB7E626CDC1B1EF7A" ma:contentTypeVersion="8" ma:contentTypeDescription="Crear nuevo documento." ma:contentTypeScope="" ma:versionID="8a4bfaab457954e83521f19484924f58">
  <xsd:schema xmlns:xsd="http://www.w3.org/2001/XMLSchema" xmlns:xs="http://www.w3.org/2001/XMLSchema" xmlns:p="http://schemas.microsoft.com/office/2006/metadata/properties" xmlns:ns2="07db6c27-1a00-4f0d-95c9-408bac0a2de3" targetNamespace="http://schemas.microsoft.com/office/2006/metadata/properties" ma:root="true" ma:fieldsID="9aa7696525869675be8e820a804be841" ns2:_="">
    <xsd:import namespace="07db6c27-1a00-4f0d-95c9-408bac0a2d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db6c27-1a00-4f0d-95c9-408bac0a2d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F33FFF-94A9-41BE-9505-8B1E1137C5FF}">
  <ds:schemaRefs>
    <ds:schemaRef ds:uri="07db6c27-1a00-4f0d-95c9-408bac0a2d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25A2118-84CA-407E-8B7A-3E12C12688C0}">
  <ds:schemaRefs>
    <ds:schemaRef ds:uri="http://schemas.microsoft.com/sharepoint/v3/contenttype/forms"/>
  </ds:schemaRefs>
</ds:datastoreItem>
</file>

<file path=customXml/itemProps3.xml><?xml version="1.0" encoding="utf-8"?>
<ds:datastoreItem xmlns:ds="http://schemas.openxmlformats.org/officeDocument/2006/customXml" ds:itemID="{4CB48CFD-A6DF-41AB-B0FB-AA7A35482166}">
  <ds:schemaRefs>
    <ds:schemaRef ds:uri="http://schemas.microsoft.com/office/infopath/2007/PartnerControls"/>
    <ds:schemaRef ds:uri="http://schemas.openxmlformats.org/package/2006/metadata/core-properties"/>
    <ds:schemaRef ds:uri="http://schemas.microsoft.com/office/2006/metadata/properties"/>
    <ds:schemaRef ds:uri="http://schemas.microsoft.com/office/2006/documentManagement/types"/>
    <ds:schemaRef ds:uri="07db6c27-1a00-4f0d-95c9-408bac0a2de3"/>
    <ds:schemaRef ds:uri="http://purl.org/dc/dcmitype/"/>
    <ds:schemaRef ds:uri="http://purl.org/dc/term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TotalTime>
  <Words>946</Words>
  <Application>Microsoft Office PowerPoint</Application>
  <PresentationFormat>Presentación en pantalla (16:9)</PresentationFormat>
  <Paragraphs>67</Paragraphs>
  <Slides>14</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Calibri</vt:lpstr>
      <vt:lpstr>Anton</vt:lpstr>
      <vt:lpstr>Rajdhani</vt:lpstr>
      <vt:lpstr>Advent Pro Light</vt:lpstr>
      <vt:lpstr>Fira Sans Condensed Light</vt:lpstr>
      <vt:lpstr>Josefin Slab</vt:lpstr>
      <vt:lpstr>Arial</vt:lpstr>
      <vt:lpstr>Ai Tech Agency by Slidesgo</vt:lpstr>
      <vt:lpstr>Servicio de contratos de electricidad</vt:lpstr>
      <vt:lpstr>Introducción</vt:lpstr>
      <vt:lpstr>Problemática</vt:lpstr>
      <vt:lpstr>Presentación de PowerPoint</vt:lpstr>
      <vt:lpstr>Presentación de PowerPoint</vt:lpstr>
      <vt:lpstr>Agregar Contrato</vt:lpstr>
      <vt:lpstr>Operaciones por rest</vt:lpstr>
      <vt:lpstr>Endpoint soap</vt:lpstr>
      <vt:lpstr>Endpoint rest</vt:lpstr>
      <vt:lpstr>Endpoint rest</vt:lpstr>
      <vt:lpstr>Endpoint rest</vt:lpstr>
      <vt:lpstr>Proxy</vt:lpstr>
      <vt:lpstr>Repositorio GitHub</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Servicio de contratos de electricidad</dc:title>
  <dc:creator>Bryan duran cuellar</dc:creator>
  <cp:lastModifiedBy>CAMPOS GARCIA IVAN ANTONIO</cp:lastModifiedBy>
  <cp:revision>1</cp:revision>
  <dcterms:modified xsi:type="dcterms:W3CDTF">2022-06-03T16:31:03Z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0x0101002DCF47DE09AC674AB7E626CDC1B1EF7A</vt:lpwstr>
  </property>
</Properties>
</file>