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8" r:id="rId5"/>
    <p:sldId id="263" r:id="rId6"/>
    <p:sldId id="261" r:id="rId7"/>
    <p:sldId id="291" r:id="rId8"/>
    <p:sldId id="292" r:id="rId9"/>
    <p:sldId id="264" r:id="rId10"/>
    <p:sldId id="290" r:id="rId11"/>
    <p:sldId id="293" r:id="rId12"/>
    <p:sldId id="295" r:id="rId13"/>
    <p:sldId id="296" r:id="rId14"/>
    <p:sldId id="29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AF6666"/>
    <a:srgbClr val="3D8C41"/>
    <a:srgbClr val="32A1A6"/>
    <a:srgbClr val="EBEBDD"/>
    <a:srgbClr val="4D4D4D"/>
    <a:srgbClr val="006F83"/>
    <a:srgbClr val="DED8A4"/>
    <a:srgbClr val="969959"/>
    <a:srgbClr val="98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1" autoAdjust="0"/>
    <p:restoredTop sz="94315" autoAdjust="0"/>
  </p:normalViewPr>
  <p:slideViewPr>
    <p:cSldViewPr snapToGrid="0" showGuides="1">
      <p:cViewPr varScale="1">
        <p:scale>
          <a:sx n="76" d="100"/>
          <a:sy n="76" d="100"/>
        </p:scale>
        <p:origin x="666" y="96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3/2/2020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464" y="2117623"/>
            <a:ext cx="4005072" cy="2977551"/>
          </a:xfrm>
        </p:spPr>
        <p:txBody>
          <a:bodyPr anchor="ctr">
            <a:normAutofit/>
          </a:bodyPr>
          <a:lstStyle/>
          <a:p>
            <a:r>
              <a:rPr lang="en-US" dirty="0"/>
              <a:t>CREDIT</a:t>
            </a:r>
            <a:br>
              <a:rPr lang="en-US" dirty="0"/>
            </a:br>
            <a:r>
              <a:rPr lang="en-US" dirty="0"/>
              <a:t>ONE</a:t>
            </a:r>
          </a:p>
        </p:txBody>
      </p:sp>
      <p:sp>
        <p:nvSpPr>
          <p:cNvPr id="3" name="Tagline">
            <a:extLst>
              <a:ext uri="{FF2B5EF4-FFF2-40B4-BE49-F238E27FC236}">
                <a16:creationId xmlns:a16="http://schemas.microsoft.com/office/drawing/2014/main" id="{207A4895-FD99-4E27-98FF-7558F17D6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3464" y="5296342"/>
            <a:ext cx="4005072" cy="156165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824D513-D7C2-42B7-A630-6D10C27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agline">
            <a:extLst>
              <a:ext uri="{FF2B5EF4-FFF2-40B4-BE49-F238E27FC236}">
                <a16:creationId xmlns:a16="http://schemas.microsoft.com/office/drawing/2014/main" id="{22D93749-58FD-4093-9C40-AA4E137E5A51}"/>
              </a:ext>
            </a:extLst>
          </p:cNvPr>
          <p:cNvSpPr txBox="1">
            <a:spLocks/>
          </p:cNvSpPr>
          <p:nvPr/>
        </p:nvSpPr>
        <p:spPr>
          <a:xfrm>
            <a:off x="4093464" y="354798"/>
            <a:ext cx="4005072" cy="156165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None/>
              <a:defRPr sz="28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Marco 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6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79BBD-7348-4B80-9753-A2EBA925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2B3A85-BCF1-4E93-890F-4D565843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VISUALIZACIONES DE LOS DATOS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A52598-DF05-48D2-BDEE-4CADB9088DF8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216020" y="4002721"/>
            <a:ext cx="2926080" cy="2486005"/>
          </a:xfrm>
        </p:spPr>
        <p:txBody>
          <a:bodyPr anchor="t">
            <a:normAutofit/>
          </a:bodyPr>
          <a:lstStyle/>
          <a:p>
            <a:r>
              <a:rPr lang="es-CR" dirty="0"/>
              <a:t>Se cuenta con los datos de 3000 clientes para llevar a cabo el estudio.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1BD7A9-CD39-4939-BB9F-D92FD63D07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D05EB6E-4B85-4C4F-A37C-3042C1E649DB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834375" y="4002722"/>
            <a:ext cx="2926080" cy="2486004"/>
          </a:xfrm>
        </p:spPr>
        <p:txBody>
          <a:bodyPr anchor="t"/>
          <a:lstStyle/>
          <a:p>
            <a:r>
              <a:rPr lang="es-CR" dirty="0"/>
              <a:t>El historial crediticio con el que se cuenta para desarrollar la solución es de 6 meses.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1D9DDE-521C-4745-A75C-8969E1DD872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77C6301-389D-4C61-B9C8-3498872EA44F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8452731" y="4002722"/>
            <a:ext cx="2926080" cy="2486004"/>
          </a:xfrm>
        </p:spPr>
        <p:txBody>
          <a:bodyPr anchor="t"/>
          <a:lstStyle/>
          <a:p>
            <a:r>
              <a:rPr lang="es-CR" dirty="0"/>
              <a:t>La población de la muestra es muy variada respecto a atributos como edad, estado civil, educación y el límite crediticio, entre otros aspectos.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D8A2F9-7C46-4911-AE9D-C36267C439F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2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FEBCF-C81C-4F2F-9CC4-C66EF18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Gracias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EB35D-FF82-440C-ADC2-65C836A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11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891FFA5-B585-446E-9407-47FF4AD853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CR" dirty="0"/>
              <a:t> 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5E14D4-545C-4338-8AF7-B8E993AFDB3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s-CR" dirty="0"/>
              <a:t> 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35E7E1F-CF27-4D16-B505-18669CE946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CR" dirty="0"/>
              <a:t> 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7587B32-E366-4A79-9043-FFC377302E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CR" dirty="0"/>
              <a:t> 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C43E952-3194-4DC6-A75B-2CC5468236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CR" dirty="0"/>
              <a:t> 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825B6C5-073B-4F68-8943-C2B0FA57ED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CR" dirty="0"/>
              <a:t> 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4C7BDE-9313-4480-8A8D-5AC8FB0A3B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0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49F580-01FD-484E-9950-47D2C72C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7DD1C-57E2-49D8-8EA1-532034C75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2"/>
            <a:ext cx="5242160" cy="717259"/>
          </a:xfrm>
        </p:spPr>
        <p:txBody>
          <a:bodyPr>
            <a:normAutofit lnSpcReduction="10000"/>
          </a:bodyPr>
          <a:lstStyle/>
          <a:p>
            <a:r>
              <a:rPr lang="es-CR" dirty="0"/>
              <a:t>A</a:t>
            </a:r>
            <a:r>
              <a:rPr lang="en-US" dirty="0" err="1"/>
              <a:t>umento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s-CR" dirty="0"/>
              <a:t>clientes</a:t>
            </a:r>
            <a:r>
              <a:rPr lang="en-US" dirty="0"/>
              <a:t> que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incumplido</a:t>
            </a:r>
            <a:r>
              <a:rPr lang="en-US" dirty="0"/>
              <a:t> los </a:t>
            </a:r>
            <a:r>
              <a:rPr lang="en-US" dirty="0" err="1"/>
              <a:t>préstamos</a:t>
            </a:r>
            <a:r>
              <a:rPr lang="en-US" dirty="0"/>
              <a:t> que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obtenido</a:t>
            </a:r>
            <a:r>
              <a:rPr lang="en-US" dirty="0"/>
              <a:t> de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socios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el ultimo </a:t>
            </a:r>
            <a:r>
              <a:rPr lang="es-CR" dirty="0"/>
              <a:t>año.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7E66D7-791B-4DE1-9B2A-979805735D1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993502"/>
            <a:ext cx="5233742" cy="2009889"/>
          </a:xfrm>
        </p:spPr>
        <p:txBody>
          <a:bodyPr/>
          <a:lstStyle/>
          <a:p>
            <a:r>
              <a:rPr lang="en-US" sz="1600" dirty="0"/>
              <a:t>Credit One,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servicio</a:t>
            </a:r>
            <a:r>
              <a:rPr lang="en-US" sz="1600" dirty="0"/>
              <a:t> de </a:t>
            </a:r>
            <a:r>
              <a:rPr lang="en-US" sz="1600" dirty="0" err="1"/>
              <a:t>calificación</a:t>
            </a:r>
            <a:r>
              <a:rPr lang="en-US" sz="1600" dirty="0"/>
              <a:t> </a:t>
            </a:r>
            <a:r>
              <a:rPr lang="en-US" sz="1600" dirty="0" err="1"/>
              <a:t>crediticia</a:t>
            </a:r>
            <a:r>
              <a:rPr lang="en-US" sz="1600" dirty="0"/>
              <a:t>, </a:t>
            </a:r>
            <a:r>
              <a:rPr lang="en-US" sz="1600" dirty="0" err="1"/>
              <a:t>podría</a:t>
            </a:r>
            <a:r>
              <a:rPr lang="en-US" sz="1600" dirty="0"/>
              <a:t> </a:t>
            </a:r>
            <a:r>
              <a:rPr lang="en-US" sz="1600" dirty="0" err="1"/>
              <a:t>arriesgarse</a:t>
            </a:r>
            <a:r>
              <a:rPr lang="en-US" sz="1600" dirty="0"/>
              <a:t> a </a:t>
            </a:r>
            <a:r>
              <a:rPr lang="en-US" sz="1600" dirty="0" err="1"/>
              <a:t>perder</a:t>
            </a:r>
            <a:r>
              <a:rPr lang="en-US" sz="1600" dirty="0"/>
              <a:t> </a:t>
            </a:r>
            <a:r>
              <a:rPr lang="en-US" sz="1600" dirty="0" err="1"/>
              <a:t>negocios</a:t>
            </a:r>
            <a:r>
              <a:rPr lang="en-US" sz="1600" dirty="0"/>
              <a:t>.</a:t>
            </a:r>
          </a:p>
          <a:p>
            <a:r>
              <a:rPr lang="en-US" sz="1600" dirty="0"/>
              <a:t>Se require </a:t>
            </a:r>
            <a:r>
              <a:rPr lang="en-US" sz="1600" dirty="0" err="1"/>
              <a:t>diseñar</a:t>
            </a:r>
            <a:r>
              <a:rPr lang="en-US" sz="1600" dirty="0"/>
              <a:t> e </a:t>
            </a:r>
            <a:r>
              <a:rPr lang="en-US" sz="1600" dirty="0" err="1"/>
              <a:t>implementar</a:t>
            </a:r>
            <a:r>
              <a:rPr lang="en-US" sz="1600" dirty="0"/>
              <a:t> una </a:t>
            </a:r>
            <a:r>
              <a:rPr lang="en-US" sz="1600" dirty="0" err="1"/>
              <a:t>solución</a:t>
            </a:r>
            <a:r>
              <a:rPr lang="en-US" sz="1600" dirty="0"/>
              <a:t> </a:t>
            </a:r>
            <a:r>
              <a:rPr lang="en-US" sz="1600" dirty="0" err="1"/>
              <a:t>creativa</a:t>
            </a:r>
            <a:r>
              <a:rPr lang="en-US" sz="1600" dirty="0"/>
              <a:t> y </a:t>
            </a:r>
            <a:r>
              <a:rPr lang="en-US" sz="1600" dirty="0" err="1"/>
              <a:t>empíricamente</a:t>
            </a:r>
            <a:r>
              <a:rPr lang="en-US" sz="1600" dirty="0"/>
              <a:t> </a:t>
            </a:r>
            <a:r>
              <a:rPr lang="en-US" sz="1600" dirty="0" err="1"/>
              <a:t>sólida</a:t>
            </a:r>
            <a:r>
              <a:rPr lang="en-US" sz="1600" dirty="0"/>
              <a:t> al </a:t>
            </a:r>
            <a:r>
              <a:rPr lang="en-US" sz="1600" dirty="0" err="1"/>
              <a:t>presente</a:t>
            </a:r>
            <a:r>
              <a:rPr lang="en-US" sz="1600" dirty="0"/>
              <a:t> </a:t>
            </a:r>
            <a:r>
              <a:rPr lang="en-US" sz="1600" dirty="0" err="1"/>
              <a:t>problema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s-C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83D5D-8E65-42E8-BA74-2E2799FE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 descr="Man's arms dressed in a suit pointing at documents on his desk.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736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DB21EC-A694-46EC-A11A-C6E02A13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 DEL ESTUDIO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96FD62-B299-468D-AC37-BC8FE0EF0F2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259766"/>
            <a:ext cx="4405066" cy="1569534"/>
          </a:xfrm>
        </p:spPr>
        <p:txBody>
          <a:bodyPr/>
          <a:lstStyle/>
          <a:p>
            <a:r>
              <a:rPr lang="es-CR" sz="1600" dirty="0"/>
              <a:t>Otorgarle a la empresa </a:t>
            </a:r>
            <a:r>
              <a:rPr lang="es-CR" sz="1600" dirty="0" err="1"/>
              <a:t>Credit</a:t>
            </a:r>
            <a:r>
              <a:rPr lang="es-CR" sz="1600" dirty="0"/>
              <a:t> </a:t>
            </a:r>
            <a:r>
              <a:rPr lang="es-CR" sz="1600" dirty="0" err="1"/>
              <a:t>One</a:t>
            </a:r>
            <a:r>
              <a:rPr lang="es-CR" sz="1600" dirty="0"/>
              <a:t> una solución de mejora en el proceso de predicción que permita minimizar el riesgo de otorgación de préstamos a clientes susceptibles al incumplimiento de los pagos mediante un análisis de patrones en su historial crediticio por medio de un proceso de ciencia de datos.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1ADBA-CE66-4BFB-B4FB-33A8566C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0" name="Picture 6" descr="Resultado de imagen de data science finance">
            <a:extLst>
              <a:ext uri="{FF2B5EF4-FFF2-40B4-BE49-F238E27FC236}">
                <a16:creationId xmlns:a16="http://schemas.microsoft.com/office/drawing/2014/main" id="{62729627-4AB0-4F76-8F03-CDA195622873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1" r="1185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60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2265A1-CA22-407F-AB4C-E1D3E445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728" y="0"/>
            <a:ext cx="4352544" cy="2299716"/>
          </a:xfrm>
        </p:spPr>
        <p:txBody>
          <a:bodyPr>
            <a:normAutofit/>
          </a:bodyPr>
          <a:lstStyle/>
          <a:p>
            <a:r>
              <a:rPr lang="en-US" sz="2800" dirty="0"/>
              <a:t>MARCO DEL PROCESO DE CIENCIA DE DATOS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039A-CC91-4182-BE91-65DD91EA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Placeholder 7" descr="Arial view of a man's desk with clipboard of papers on the left, hands pointing at the laptop screen, and cell phone on top of folders on the right. 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4A9C7C-3C43-40A4-BB31-1C0962DC9009}"/>
              </a:ext>
            </a:extLst>
          </p:cNvPr>
          <p:cNvSpPr txBox="1">
            <a:spLocks/>
          </p:cNvSpPr>
          <p:nvPr/>
        </p:nvSpPr>
        <p:spPr>
          <a:xfrm>
            <a:off x="3919728" y="1865304"/>
            <a:ext cx="4352544" cy="8159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METODOLOG</a:t>
            </a:r>
            <a:r>
              <a:rPr lang="es-CR" dirty="0">
                <a:solidFill>
                  <a:schemeClr val="bg2"/>
                </a:solidFill>
              </a:rPr>
              <a:t>ÍA </a:t>
            </a:r>
            <a:r>
              <a:rPr lang="en-US" dirty="0">
                <a:solidFill>
                  <a:schemeClr val="bg2"/>
                </a:solidFill>
              </a:rPr>
              <a:t>BADIR</a:t>
            </a:r>
          </a:p>
        </p:txBody>
      </p:sp>
    </p:spTree>
    <p:extLst>
      <p:ext uri="{BB962C8B-B14F-4D97-AF65-F5344CB8AC3E}">
        <p14:creationId xmlns:p14="http://schemas.microsoft.com/office/powerpoint/2010/main" val="314633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73508-6C7F-4A18-833C-A491E59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</a:t>
            </a:r>
            <a:r>
              <a:rPr lang="en-US" dirty="0"/>
              <a:t>REGUNTAS DE NEGOCIO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E120F-D11D-4226-9448-CBBF8AFF3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2258" y="1828377"/>
            <a:ext cx="1188720" cy="1188720"/>
          </a:xfrm>
        </p:spPr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1D0B64-E118-4068-8A9C-86E62B64311A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216020" y="3069468"/>
            <a:ext cx="2926080" cy="583470"/>
          </a:xfrm>
        </p:spPr>
        <p:txBody>
          <a:bodyPr>
            <a:normAutofit/>
          </a:bodyPr>
          <a:lstStyle/>
          <a:p>
            <a:r>
              <a:rPr lang="es-CR" sz="1700" dirty="0"/>
              <a:t>¿Cuál es la pregunta comercial planteada?</a:t>
            </a:r>
            <a:endParaRPr lang="en-US" sz="17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68404-7139-47A5-A3EA-BA5DA3FFB4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3760814"/>
            <a:ext cx="2926080" cy="1135351"/>
          </a:xfrm>
        </p:spPr>
        <p:txBody>
          <a:bodyPr>
            <a:normAutofit/>
          </a:bodyPr>
          <a:lstStyle/>
          <a:p>
            <a:r>
              <a:rPr lang="es-CR" dirty="0"/>
              <a:t>¿El cliente en estudio efectuará o no el pago del préstamo?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882582-7E2D-4036-AE70-5F2600CB5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480613" y="1828377"/>
            <a:ext cx="1188720" cy="1188720"/>
          </a:xfrm>
        </p:spPr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9BC9F0-114E-4E99-9BD4-B6503C59B59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834375" y="3078895"/>
            <a:ext cx="2926080" cy="583470"/>
          </a:xfrm>
        </p:spPr>
        <p:txBody>
          <a:bodyPr>
            <a:normAutofit fontScale="77500" lnSpcReduction="20000"/>
          </a:bodyPr>
          <a:lstStyle/>
          <a:p>
            <a:r>
              <a:rPr lang="es-CR" dirty="0"/>
              <a:t>¿</a:t>
            </a:r>
            <a:r>
              <a:rPr lang="en-US" dirty="0" err="1"/>
              <a:t>Cuál</a:t>
            </a:r>
            <a:r>
              <a:rPr lang="en-US" dirty="0"/>
              <a:t> es la </a:t>
            </a:r>
            <a:r>
              <a:rPr lang="en-US" dirty="0" err="1"/>
              <a:t>intención</a:t>
            </a:r>
            <a:r>
              <a:rPr lang="en-US" dirty="0"/>
              <a:t> </a:t>
            </a:r>
            <a:r>
              <a:rPr lang="en-US" dirty="0" err="1"/>
              <a:t>subyacente</a:t>
            </a:r>
            <a:r>
              <a:rPr lang="en-US" dirty="0"/>
              <a:t> de la </a:t>
            </a:r>
            <a:r>
              <a:rPr lang="en-US" dirty="0" err="1"/>
              <a:t>pregunta</a:t>
            </a:r>
            <a:r>
              <a:rPr lang="en-US" dirty="0"/>
              <a:t>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F0E104-7DF0-40B9-BBAF-665FFAD19B61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3760814"/>
            <a:ext cx="2926080" cy="2944786"/>
          </a:xfrm>
        </p:spPr>
        <p:txBody>
          <a:bodyPr>
            <a:normAutofit/>
          </a:bodyPr>
          <a:lstStyle/>
          <a:p>
            <a:r>
              <a:rPr lang="es-CR" dirty="0"/>
              <a:t>Se presenta un escenario complejo, en el que las instituciones encargadas de otorgar el préstamo de dinero (grandes sumas en algunos casos) están teniendo pérdidas a causa el incumplimiento de los pagos por los clientes. La empresa </a:t>
            </a:r>
            <a:r>
              <a:rPr lang="es-CR" dirty="0" err="1"/>
              <a:t>Credit</a:t>
            </a:r>
            <a:r>
              <a:rPr lang="es-CR" dirty="0"/>
              <a:t> </a:t>
            </a:r>
            <a:r>
              <a:rPr lang="es-CR" dirty="0" err="1"/>
              <a:t>One</a:t>
            </a:r>
            <a:r>
              <a:rPr lang="es-CR" dirty="0"/>
              <a:t>, como servicio de calificación crediticia, pierde credibilidad, lo cual podría hacer perder sus socios y, por consecuencia, el posible cierre de la compañía. 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A4D816-16C0-4A8A-8056-74F115345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098969" y="1828377"/>
            <a:ext cx="1188720" cy="1188720"/>
          </a:xfrm>
        </p:spPr>
        <p:txBody>
          <a:bodyPr/>
          <a:lstStyle/>
          <a:p>
            <a:r>
              <a:rPr lang="en-US" dirty="0">
                <a:solidFill>
                  <a:srgbClr val="006F83"/>
                </a:solidFill>
              </a:rPr>
              <a:t>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C901DF-59A5-4233-B825-DE5FC8B4FFDD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8452731" y="3078895"/>
            <a:ext cx="2926080" cy="583470"/>
          </a:xfrm>
        </p:spPr>
        <p:txBody>
          <a:bodyPr>
            <a:normAutofit fontScale="77500" lnSpcReduction="20000"/>
          </a:bodyPr>
          <a:lstStyle/>
          <a:p>
            <a:r>
              <a:rPr lang="es-CR" dirty="0"/>
              <a:t>¿Qué consideraciones comerciales pueden afectar el análisis?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ED6BB7-550D-4516-A105-98FF3C8AA5EA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3760814"/>
            <a:ext cx="2926080" cy="21954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Cronograma, dada la urgencia de la solución se puede comprometer la robustez de la misma.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Variables que no se pueden usar para el estudio como el género o la raza; ya que directa o indirectamente pueden resultar discriminatorias.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83FC-E300-4C31-B39B-C023E4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0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43" y="1985383"/>
            <a:ext cx="4422014" cy="1325563"/>
          </a:xfrm>
        </p:spPr>
        <p:txBody>
          <a:bodyPr/>
          <a:lstStyle/>
          <a:p>
            <a:r>
              <a:rPr lang="es-CR" dirty="0"/>
              <a:t>PLAN DE ANÁLISIS</a:t>
            </a:r>
            <a:endParaRPr lang="en-US" dirty="0"/>
          </a:p>
        </p:txBody>
      </p:sp>
      <p:pic>
        <p:nvPicPr>
          <p:cNvPr id="36" name="Picture Placeholder 35" descr="House icon">
            <a:extLst>
              <a:ext uri="{FF2B5EF4-FFF2-40B4-BE49-F238E27FC236}">
                <a16:creationId xmlns:a16="http://schemas.microsoft.com/office/drawing/2014/main" id="{4B47D04C-E51A-4CB6-9B18-9D632E3010A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18" r="6818"/>
          <a:stretch/>
        </p:blipFill>
        <p:spPr>
          <a:xfrm>
            <a:off x="4684894" y="413601"/>
            <a:ext cx="731520" cy="731520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673981" y="123442"/>
            <a:ext cx="4955429" cy="539496"/>
          </a:xfrm>
        </p:spPr>
        <p:txBody>
          <a:bodyPr/>
          <a:lstStyle/>
          <a:p>
            <a:r>
              <a:rPr lang="es-CR" dirty="0"/>
              <a:t>¿Cuál es el objetivo del análisis?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673981" y="745499"/>
            <a:ext cx="5679819" cy="386922"/>
          </a:xfrm>
        </p:spPr>
        <p:txBody>
          <a:bodyPr/>
          <a:lstStyle/>
          <a:p>
            <a:r>
              <a:rPr lang="es-CR" dirty="0"/>
              <a:t>Mejorar la predicción realizada que determina si el cliente efectuará el pago o no de un préstamo.</a:t>
            </a:r>
          </a:p>
        </p:txBody>
      </p:sp>
      <p:pic>
        <p:nvPicPr>
          <p:cNvPr id="38" name="Picture Placeholder 37" descr="Calendar icon">
            <a:extLst>
              <a:ext uri="{FF2B5EF4-FFF2-40B4-BE49-F238E27FC236}">
                <a16:creationId xmlns:a16="http://schemas.microsoft.com/office/drawing/2014/main" id="{E870BD4A-115C-4093-BB73-28C846074B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818" r="6818"/>
          <a:stretch>
            <a:fillRect/>
          </a:stretch>
        </p:blipFill>
        <p:spPr>
          <a:xfrm>
            <a:off x="4684894" y="1403378"/>
            <a:ext cx="731520" cy="731520"/>
          </a:xfr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673981" y="1126868"/>
            <a:ext cx="4955429" cy="539496"/>
          </a:xfrm>
        </p:spPr>
        <p:txBody>
          <a:bodyPr/>
          <a:lstStyle/>
          <a:p>
            <a:r>
              <a:rPr lang="es-CR" dirty="0"/>
              <a:t>¿Qué </a:t>
            </a:r>
            <a:r>
              <a:rPr lang="es-CR" dirty="0" err="1"/>
              <a:t>hipótesis</a:t>
            </a:r>
            <a:r>
              <a:rPr lang="es-CR" dirty="0"/>
              <a:t> hay que probar?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5673981" y="1736224"/>
            <a:ext cx="5679819" cy="17944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La edad es un atributo altamente determinante en el comportamiento del cliente respecto a realizar el pago o no del préstamo.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Entre mayor sea el monto de crédito otorgado, el cliente tiende a incumplir más con el préstamo.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Entre menor sea el grado de educación del cliente, mayor tiende a incumplir con el préstamo.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5673981" y="3270293"/>
            <a:ext cx="4955429" cy="539496"/>
          </a:xfrm>
        </p:spPr>
        <p:txBody>
          <a:bodyPr>
            <a:normAutofit lnSpcReduction="10000"/>
          </a:bodyPr>
          <a:lstStyle/>
          <a:p>
            <a:r>
              <a:rPr lang="es-CR" dirty="0"/>
              <a:t>¿Qué datos se requieren o están disponibles para probar la </a:t>
            </a:r>
            <a:r>
              <a:rPr lang="es-CR" dirty="0" err="1"/>
              <a:t>hipótesis</a:t>
            </a:r>
            <a:r>
              <a:rPr lang="es-CR" dirty="0"/>
              <a:t>?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5673981" y="3879650"/>
            <a:ext cx="5679819" cy="639770"/>
          </a:xfrm>
        </p:spPr>
        <p:txBody>
          <a:bodyPr>
            <a:normAutofit/>
          </a:bodyPr>
          <a:lstStyle/>
          <a:p>
            <a:r>
              <a:rPr lang="es-CR" dirty="0"/>
              <a:t>S</a:t>
            </a:r>
            <a:r>
              <a:rPr lang="en-US" dirty="0"/>
              <a:t>e </a:t>
            </a:r>
            <a:r>
              <a:rPr lang="en-US" dirty="0" err="1"/>
              <a:t>cuenta</a:t>
            </a:r>
            <a:r>
              <a:rPr lang="en-US" dirty="0"/>
              <a:t> con un total de 6 </a:t>
            </a:r>
            <a:r>
              <a:rPr lang="en-US" dirty="0" err="1"/>
              <a:t>meses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crediticios</a:t>
            </a:r>
            <a:r>
              <a:rPr lang="en-US" dirty="0"/>
              <a:t> de 3000 </a:t>
            </a:r>
            <a:r>
              <a:rPr lang="en-US" dirty="0" err="1"/>
              <a:t>clientes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personales</a:t>
            </a:r>
            <a:r>
              <a:rPr lang="en-US" dirty="0"/>
              <a:t> de los </a:t>
            </a:r>
            <a:r>
              <a:rPr lang="en-US" dirty="0" err="1"/>
              <a:t>mismos</a:t>
            </a:r>
            <a:r>
              <a:rPr lang="en-US" dirty="0"/>
              <a:t> que </a:t>
            </a:r>
            <a:r>
              <a:rPr lang="en-US" dirty="0" err="1"/>
              <a:t>incluyen</a:t>
            </a:r>
            <a:r>
              <a:rPr lang="en-US" dirty="0"/>
              <a:t>: </a:t>
            </a:r>
            <a:r>
              <a:rPr lang="en-US" dirty="0" err="1"/>
              <a:t>edad</a:t>
            </a:r>
            <a:r>
              <a:rPr lang="en-US" dirty="0"/>
              <a:t>, </a:t>
            </a:r>
            <a:r>
              <a:rPr lang="en-US" dirty="0" err="1"/>
              <a:t>género</a:t>
            </a:r>
            <a:r>
              <a:rPr lang="en-US" dirty="0"/>
              <a:t>, </a:t>
            </a:r>
            <a:r>
              <a:rPr lang="en-US" dirty="0" err="1"/>
              <a:t>educación</a:t>
            </a:r>
            <a:r>
              <a:rPr lang="en-US" dirty="0"/>
              <a:t>, </a:t>
            </a:r>
            <a:r>
              <a:rPr lang="en-US" dirty="0" err="1"/>
              <a:t>estado</a:t>
            </a:r>
            <a:r>
              <a:rPr lang="en-US" dirty="0"/>
              <a:t> civil y </a:t>
            </a:r>
            <a:r>
              <a:rPr lang="en-US" dirty="0" err="1"/>
              <a:t>monto</a:t>
            </a:r>
            <a:r>
              <a:rPr lang="en-US" dirty="0"/>
              <a:t> del </a:t>
            </a:r>
            <a:r>
              <a:rPr lang="en-US" dirty="0" err="1"/>
              <a:t>crédito</a:t>
            </a:r>
            <a:r>
              <a:rPr lang="en-US" dirty="0"/>
              <a:t> </a:t>
            </a:r>
            <a:r>
              <a:rPr lang="en-US" dirty="0" err="1"/>
              <a:t>otorgado</a:t>
            </a:r>
            <a:r>
              <a:rPr lang="en-US" dirty="0"/>
              <a:t>, entre </a:t>
            </a:r>
            <a:r>
              <a:rPr lang="en-US" dirty="0" err="1"/>
              <a:t>otros</a:t>
            </a:r>
            <a:r>
              <a:rPr lang="en-US" dirty="0"/>
              <a:t>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A42803C-547E-41DA-9911-41C9F0E86FF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5673981" y="4449559"/>
            <a:ext cx="4955429" cy="539496"/>
          </a:xfrm>
        </p:spPr>
        <p:txBody>
          <a:bodyPr/>
          <a:lstStyle/>
          <a:p>
            <a:r>
              <a:rPr lang="es-CR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metodología</a:t>
            </a:r>
            <a:r>
              <a:rPr lang="en-US" dirty="0"/>
              <a:t>(s) se </a:t>
            </a:r>
            <a:r>
              <a:rPr lang="en-US" dirty="0" err="1"/>
              <a:t>empleará</a:t>
            </a:r>
            <a:r>
              <a:rPr lang="en-US" dirty="0"/>
              <a:t>(n)?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B5C6C9-790B-40AD-BDF9-C8BB22080734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673981" y="5071616"/>
            <a:ext cx="5679819" cy="1341884"/>
          </a:xfrm>
        </p:spPr>
        <p:txBody>
          <a:bodyPr>
            <a:normAutofit/>
          </a:bodyPr>
          <a:lstStyle/>
          <a:p>
            <a:r>
              <a:rPr lang="es-CR" dirty="0"/>
              <a:t>Se propone la metodología BADIR para la solución del problema. Se plantean una serie de </a:t>
            </a:r>
            <a:r>
              <a:rPr lang="es-CR" dirty="0" err="1"/>
              <a:t>hipótesis</a:t>
            </a:r>
            <a:r>
              <a:rPr lang="es-CR" dirty="0"/>
              <a:t> con las cuales se determine la influencia de los atributos en las predicciones para, finalmente, desarrollar un modelo de predicción donde calificación del cliente esté definida únicamente por variables determinantes; mejorando así el rendimiento y la confianza del servicio brindado por </a:t>
            </a:r>
            <a:r>
              <a:rPr lang="es-CR" dirty="0" err="1"/>
              <a:t>Credit</a:t>
            </a:r>
            <a:r>
              <a:rPr lang="es-CR" dirty="0"/>
              <a:t> </a:t>
            </a:r>
            <a:r>
              <a:rPr lang="es-CR" dirty="0" err="1"/>
              <a:t>One</a:t>
            </a:r>
            <a:r>
              <a:rPr lang="es-C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86BDE53F-A06D-4C59-A5A5-6ADCEE1AA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684894" y="413601"/>
            <a:ext cx="731520" cy="7315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dirty="0">
                <a:solidFill>
                  <a:srgbClr val="006F83"/>
                </a:solidFill>
              </a:rPr>
              <a:t>1</a:t>
            </a:r>
            <a:endParaRPr lang="en-US" dirty="0">
              <a:solidFill>
                <a:srgbClr val="006F83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342EAECD-D0A2-4949-A9EA-99CB5BCE9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690388" y="1443946"/>
            <a:ext cx="731520" cy="7315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dirty="0">
                <a:solidFill>
                  <a:srgbClr val="006F83"/>
                </a:solidFill>
              </a:rPr>
              <a:t>2</a:t>
            </a:r>
            <a:endParaRPr lang="en-US" dirty="0">
              <a:solidFill>
                <a:srgbClr val="006F83"/>
              </a:solidFill>
            </a:endParaRP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4C906CBD-D365-45F7-95D8-A073EAB80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684894" y="3538709"/>
            <a:ext cx="731520" cy="7315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dirty="0">
                <a:solidFill>
                  <a:srgbClr val="006F83"/>
                </a:solidFill>
              </a:rPr>
              <a:t>3</a:t>
            </a:r>
            <a:endParaRPr lang="en-US" dirty="0">
              <a:solidFill>
                <a:srgbClr val="006F83"/>
              </a:solidFill>
            </a:endParaRP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4DD66D68-5438-4ABB-9164-D7FDF9A9B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684894" y="4705855"/>
            <a:ext cx="731520" cy="731521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dirty="0">
                <a:solidFill>
                  <a:srgbClr val="006F83"/>
                </a:solidFill>
              </a:rPr>
              <a:t>4</a:t>
            </a:r>
            <a:endParaRPr lang="en-US" dirty="0">
              <a:solidFill>
                <a:srgbClr val="006F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0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19B911-E1C7-456E-8486-42AEC2DB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</a:t>
            </a:r>
            <a:r>
              <a:rPr lang="en-US" dirty="0"/>
              <a:t>LAN DEL PROYECTO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D966F852-7637-404E-8FCA-D1D59E6CA4B0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>
            <a:normAutofit/>
          </a:bodyPr>
          <a:lstStyle/>
          <a:p>
            <a:r>
              <a:rPr lang="es-CR" dirty="0"/>
              <a:t>P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semanal</a:t>
            </a:r>
            <a:r>
              <a:rPr lang="en-US" dirty="0"/>
              <a:t> para la </a:t>
            </a:r>
            <a:r>
              <a:rPr lang="en-US" dirty="0" err="1"/>
              <a:t>realización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738F0A-BCFB-484B-B7DA-199E69F142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algn="ctr"/>
            <a:r>
              <a:rPr lang="es-CR" dirty="0">
                <a:solidFill>
                  <a:schemeClr val="tx2"/>
                </a:solidFill>
                <a:latin typeface="+mj-lt"/>
              </a:rPr>
              <a:t>1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8F0B22-ACAA-4D8F-94CD-BA2E30D39D60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s-CR" dirty="0"/>
              <a:t>S</a:t>
            </a:r>
            <a:r>
              <a:rPr lang="en-US" dirty="0" err="1"/>
              <a:t>emana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85731A-F3C3-4B02-BF16-704EEF0F8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Presentación</a:t>
            </a:r>
            <a:r>
              <a:rPr lang="en-US" dirty="0"/>
              <a:t> de la </a:t>
            </a:r>
            <a:r>
              <a:rPr lang="en-US" dirty="0" err="1"/>
              <a:t>propuesta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E46FC-F5F9-4A10-BB16-EF6F235E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Entendimiento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y del </a:t>
            </a:r>
            <a:r>
              <a:rPr lang="en-US" dirty="0" err="1"/>
              <a:t>negocio</a:t>
            </a:r>
            <a:r>
              <a:rPr lang="en-US" dirty="0"/>
              <a:t>. </a:t>
            </a:r>
            <a:r>
              <a:rPr lang="en-US" dirty="0" err="1"/>
              <a:t>Presentación</a:t>
            </a:r>
            <a:r>
              <a:rPr lang="en-US" dirty="0"/>
              <a:t> de la </a:t>
            </a:r>
            <a:r>
              <a:rPr lang="en-US" dirty="0" err="1"/>
              <a:t>propuesta</a:t>
            </a:r>
            <a:r>
              <a:rPr lang="en-US" dirty="0"/>
              <a:t> del </a:t>
            </a:r>
            <a:r>
              <a:rPr lang="en-US" dirty="0" err="1"/>
              <a:t>marco</a:t>
            </a:r>
            <a:r>
              <a:rPr lang="en-US" dirty="0"/>
              <a:t> 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EB63A93-33A9-457F-A398-C5075BCA6F9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+mj-lt"/>
              </a:rPr>
              <a:t>2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ABB9F3-E207-4E7F-84F4-A6371EAFF2EA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/>
          <a:lstStyle/>
          <a:p>
            <a:r>
              <a:rPr lang="es-CR" dirty="0"/>
              <a:t>S</a:t>
            </a:r>
            <a:r>
              <a:rPr lang="en-US" dirty="0" err="1"/>
              <a:t>emana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64D3A41-4200-4390-8FD8-6FD5F771583E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/>
              <a:t>Configuración del entorno de trabajo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17BE10-95BA-447C-A8AF-14CE0F56272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Estudio</a:t>
            </a:r>
            <a:r>
              <a:rPr lang="en-US" dirty="0"/>
              <a:t> y </a:t>
            </a:r>
            <a:r>
              <a:rPr lang="en-US" dirty="0" err="1"/>
              <a:t>comprensión</a:t>
            </a:r>
            <a:r>
              <a:rPr lang="en-US" dirty="0"/>
              <a:t> de las </a:t>
            </a:r>
            <a:r>
              <a:rPr lang="en-US" dirty="0" err="1"/>
              <a:t>herramientas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desarrollar</a:t>
            </a:r>
            <a:r>
              <a:rPr lang="en-US" dirty="0"/>
              <a:t> el </a:t>
            </a:r>
            <a:r>
              <a:rPr lang="en-US" dirty="0" err="1"/>
              <a:t>proyecto</a:t>
            </a:r>
            <a:r>
              <a:rPr lang="en-US" dirty="0"/>
              <a:t>. </a:t>
            </a:r>
            <a:r>
              <a:rPr lang="en-US" dirty="0" err="1"/>
              <a:t>Configuración</a:t>
            </a:r>
            <a:r>
              <a:rPr lang="en-US" dirty="0"/>
              <a:t> del </a:t>
            </a:r>
            <a:r>
              <a:rPr lang="en-US" dirty="0" err="1"/>
              <a:t>entorno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444521-A636-4136-A5ED-80B1AED128C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r>
              <a:rPr lang="es-CR" dirty="0">
                <a:latin typeface="+mj-lt"/>
              </a:rPr>
              <a:t>3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F9DDBCB-C684-4F8B-A03B-6466B18CCC00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/>
          <a:lstStyle/>
          <a:p>
            <a:r>
              <a:rPr lang="es-CR" dirty="0"/>
              <a:t>S</a:t>
            </a:r>
            <a:r>
              <a:rPr lang="en-US" dirty="0" err="1"/>
              <a:t>emana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EB9393B-E309-45A6-8756-57C51D083CFE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/>
              <a:t>A</a:t>
            </a:r>
            <a:r>
              <a:rPr lang="en-US" dirty="0" err="1"/>
              <a:t>nálisis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3E1E37E-D3EE-41DF-9201-3607EE7A6FD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Comprensión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para el </a:t>
            </a:r>
            <a:r>
              <a:rPr lang="en-US" dirty="0" err="1"/>
              <a:t>estudio</a:t>
            </a:r>
            <a:r>
              <a:rPr lang="en-US" dirty="0"/>
              <a:t>. </a:t>
            </a:r>
            <a:r>
              <a:rPr lang="en-US" dirty="0" err="1"/>
              <a:t>Determinar</a:t>
            </a:r>
            <a:r>
              <a:rPr lang="en-US" dirty="0"/>
              <a:t> la </a:t>
            </a:r>
            <a:r>
              <a:rPr lang="en-US" dirty="0" err="1"/>
              <a:t>influencia</a:t>
            </a:r>
            <a:r>
              <a:rPr lang="en-US" dirty="0"/>
              <a:t> de los </a:t>
            </a:r>
            <a:r>
              <a:rPr lang="en-US" dirty="0" err="1"/>
              <a:t>atributos</a:t>
            </a:r>
            <a:r>
              <a:rPr lang="en-US" dirty="0"/>
              <a:t> para </a:t>
            </a:r>
            <a:r>
              <a:rPr lang="en-US" dirty="0" err="1"/>
              <a:t>llevar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 las </a:t>
            </a:r>
            <a:r>
              <a:rPr lang="en-US" dirty="0" err="1"/>
              <a:t>predicciones</a:t>
            </a:r>
            <a:r>
              <a:rPr lang="en-US" dirty="0"/>
              <a:t> </a:t>
            </a:r>
            <a:r>
              <a:rPr lang="en-US" dirty="0" err="1"/>
              <a:t>deseadas</a:t>
            </a:r>
            <a:r>
              <a:rPr lang="en-US" dirty="0"/>
              <a:t>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C5BA5E4-913F-454E-A3C4-4652265A477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pPr algn="ctr"/>
            <a:r>
              <a:rPr lang="es-CR" dirty="0">
                <a:solidFill>
                  <a:schemeClr val="tx2"/>
                </a:solidFill>
                <a:latin typeface="+mj-lt"/>
              </a:rPr>
              <a:t>4-5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3CECE71-5FC5-491E-948F-D27764623B6A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/>
          <a:lstStyle/>
          <a:p>
            <a:r>
              <a:rPr lang="es-CR" dirty="0"/>
              <a:t>S</a:t>
            </a:r>
            <a:r>
              <a:rPr lang="en-US" dirty="0" err="1"/>
              <a:t>emana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CE0EE1F-F135-460D-A41D-B8590BA15529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/>
              <a:t>D</a:t>
            </a:r>
            <a:r>
              <a:rPr lang="en-US" dirty="0" err="1"/>
              <a:t>esarrollo</a:t>
            </a:r>
            <a:r>
              <a:rPr lang="en-US" dirty="0"/>
              <a:t> de los </a:t>
            </a:r>
            <a:r>
              <a:rPr lang="en-US" dirty="0" err="1"/>
              <a:t>modelos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5AD99B0-C6C9-4D5C-8AE7-BE7081DD2D1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Creación</a:t>
            </a:r>
            <a:r>
              <a:rPr lang="en-US" dirty="0"/>
              <a:t> de al </a:t>
            </a:r>
            <a:r>
              <a:rPr lang="en-US" dirty="0" err="1"/>
              <a:t>menos</a:t>
            </a:r>
            <a:r>
              <a:rPr lang="en-US" dirty="0"/>
              <a:t> 4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predicción</a:t>
            </a:r>
            <a:r>
              <a:rPr lang="en-US" dirty="0"/>
              <a:t> para determiner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llegará</a:t>
            </a:r>
            <a:r>
              <a:rPr lang="en-US" dirty="0"/>
              <a:t> a </a:t>
            </a:r>
            <a:r>
              <a:rPr lang="en-US" dirty="0" err="1"/>
              <a:t>efectuar</a:t>
            </a:r>
            <a:r>
              <a:rPr lang="en-US" dirty="0"/>
              <a:t> el </a:t>
            </a:r>
            <a:r>
              <a:rPr lang="en-US" dirty="0" err="1"/>
              <a:t>pago</a:t>
            </a:r>
            <a:r>
              <a:rPr lang="en-US" dirty="0"/>
              <a:t> o no del </a:t>
            </a:r>
            <a:r>
              <a:rPr lang="en-US" dirty="0" err="1"/>
              <a:t>préstamo</a:t>
            </a:r>
            <a:r>
              <a:rPr lang="en-US" dirty="0"/>
              <a:t>. </a:t>
            </a:r>
            <a:r>
              <a:rPr lang="en-US" dirty="0" err="1"/>
              <a:t>Selección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óptimo</a:t>
            </a:r>
            <a:r>
              <a:rPr lang="en-US" dirty="0"/>
              <a:t>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4CFCE55-03B2-469C-A18E-FA32C010655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algn="ctr"/>
            <a:r>
              <a:rPr lang="es-CR" dirty="0">
                <a:latin typeface="+mj-lt"/>
              </a:rPr>
              <a:t>6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381EB7-5AD6-4E41-937C-9AB6F683A3ED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r>
              <a:rPr lang="es-CR" dirty="0"/>
              <a:t>S</a:t>
            </a:r>
            <a:r>
              <a:rPr lang="en-US" dirty="0" err="1"/>
              <a:t>emana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AA062B9-B36C-456F-8653-7F1C9DDDA22F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/>
              <a:t>Presentación de resultados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19873B-BF5B-4AA1-8212-352CEDD7D49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Presentación</a:t>
            </a:r>
            <a:r>
              <a:rPr lang="en-US" dirty="0"/>
              <a:t> de un </a:t>
            </a:r>
            <a:r>
              <a:rPr lang="en-US" dirty="0" err="1"/>
              <a:t>informe</a:t>
            </a:r>
            <a:r>
              <a:rPr lang="en-US" dirty="0"/>
              <a:t> con los </a:t>
            </a:r>
            <a:r>
              <a:rPr lang="en-US" dirty="0" err="1"/>
              <a:t>resultados</a:t>
            </a:r>
            <a:r>
              <a:rPr lang="en-US" dirty="0"/>
              <a:t> finales del </a:t>
            </a:r>
            <a:r>
              <a:rPr lang="en-US" dirty="0" err="1"/>
              <a:t>proyecto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D1DC-9AC7-4E07-A59D-7EFD6FD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9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B5D71A-B66C-45C9-80E4-16618780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814742"/>
            <a:ext cx="6504814" cy="619448"/>
          </a:xfrm>
        </p:spPr>
        <p:txBody>
          <a:bodyPr>
            <a:normAutofit/>
          </a:bodyPr>
          <a:lstStyle/>
          <a:p>
            <a:r>
              <a:rPr lang="en-US" dirty="0"/>
              <a:t>RECOPILACI</a:t>
            </a:r>
            <a:r>
              <a:rPr lang="es-CR" dirty="0"/>
              <a:t>ÓN DE DATOS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87FC50-03BF-4F72-8848-F884A71490A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Datos Proporcionados por la Empresa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983E91-6AA5-4B39-9ABA-8B9CBD86AC9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s-CR" dirty="0"/>
              <a:t>Actualmente se cuenta con 6 meses de datos crediticios de 3000 clientes, incluyendo datos personales que pueden ser relevantes al estudio, tales como:</a:t>
            </a:r>
          </a:p>
          <a:p>
            <a:pPr marL="673200" lvl="2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s-CR" sz="1400" b="0" dirty="0"/>
              <a:t>Edad</a:t>
            </a:r>
          </a:p>
          <a:p>
            <a:pPr marL="673200" lvl="2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s-CR" sz="1400" b="0" dirty="0"/>
              <a:t>Género</a:t>
            </a:r>
          </a:p>
          <a:p>
            <a:pPr marL="673200" lvl="2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s-CR" sz="1400" b="0" dirty="0"/>
              <a:t>Nivel de educación</a:t>
            </a:r>
          </a:p>
          <a:p>
            <a:pPr marL="673200" lvl="2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s-CR" sz="1400" b="0" dirty="0"/>
              <a:t>Estado civil</a:t>
            </a:r>
          </a:p>
          <a:p>
            <a:pPr marL="673200" lvl="2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s-CR" sz="1400" b="0" dirty="0"/>
              <a:t>Monto del crédito otorgado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CC3021-5484-4078-99A1-7601F28B0EED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486281" y="3015916"/>
            <a:ext cx="4765919" cy="478800"/>
          </a:xfrm>
        </p:spPr>
        <p:txBody>
          <a:bodyPr>
            <a:normAutofit fontScale="92500" lnSpcReduction="10000"/>
          </a:bodyPr>
          <a:lstStyle/>
          <a:p>
            <a:r>
              <a:rPr lang="es-CR" dirty="0"/>
              <a:t>Detalles por tomar en consideración respecto a los datos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89ED88-AF9D-4046-82E7-BB619341344F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4"/>
            <a:ext cx="4865932" cy="2993216"/>
          </a:xfrm>
        </p:spPr>
        <p:txBody>
          <a:bodyPr>
            <a:normAutofit/>
          </a:bodyPr>
          <a:lstStyle/>
          <a:p>
            <a:r>
              <a:rPr lang="es-CR" dirty="0"/>
              <a:t>Considerar recopilar el historial crediticio e información personal de más clientes de las empresas a las cuales se le brinda el servicio, fortalecería los resultados y la confianza en los modelos de predicción.</a:t>
            </a:r>
          </a:p>
          <a:p>
            <a:r>
              <a:rPr lang="es-CR" dirty="0"/>
              <a:t>Se descartarán del estudio aquellas observaciones que tengan la información incompleta, con el fin de reducir el sesgo en los resultados.</a:t>
            </a:r>
          </a:p>
          <a:p>
            <a:r>
              <a:rPr lang="es-CR" dirty="0"/>
              <a:t>Se determinará cuáles atributos son más determinantes para las predicciones; considerando descartar aquellos que tienen muy poca o nada de incidencia en los resultados.</a:t>
            </a:r>
          </a:p>
          <a:p>
            <a:r>
              <a:rPr lang="es-CR" dirty="0"/>
              <a:t>No se considerará el atributo género como parte de este estudio, ya que tomar decisiones basándose en ello resultaría discriminatorio.</a:t>
            </a:r>
          </a:p>
          <a:p>
            <a:endParaRPr lang="es-C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8E33D-19D5-4E04-A0EB-800660F7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FB47C68-DD83-4660-A3F7-9A80A54B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SOLUCIÓN PLANTEADA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5CF7060-DDE4-46E6-ADDF-0E274A77A17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r>
              <a:rPr lang="es-CR" dirty="0"/>
              <a:t>Análisis de datos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295195A-D6ED-40A4-9C90-319ED8E86A34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/>
          <a:lstStyle/>
          <a:p>
            <a:r>
              <a:rPr lang="es-CR" dirty="0"/>
              <a:t>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AD33A83-BB99-44F2-B9A1-3A75D28F274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2077777"/>
          </a:xfrm>
        </p:spPr>
        <p:txBody>
          <a:bodyPr>
            <a:normAutofit/>
          </a:bodyPr>
          <a:lstStyle/>
          <a:p>
            <a:r>
              <a:rPr lang="es-CR" dirty="0"/>
              <a:t>Identificar atributos determinantes para el desarrollo del modelo de predicción.</a:t>
            </a:r>
          </a:p>
          <a:p>
            <a:r>
              <a:rPr lang="es-CR" dirty="0"/>
              <a:t>Encontrar relaciones entre los atributos que sean influyentes en la predicción.</a:t>
            </a:r>
          </a:p>
          <a:p>
            <a:r>
              <a:rPr lang="es-CR" dirty="0"/>
              <a:t>Descartar los atributos que no sean determinantes en el resultado de las predicciones.</a:t>
            </a:r>
          </a:p>
          <a:p>
            <a:endParaRPr lang="es-CR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836FA3C-462C-4955-9E8B-CB08D8B654DC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4813818" y="3070827"/>
            <a:ext cx="2718357" cy="478453"/>
          </a:xfrm>
        </p:spPr>
        <p:txBody>
          <a:bodyPr>
            <a:normAutofit fontScale="92500" lnSpcReduction="10000"/>
          </a:bodyPr>
          <a:lstStyle/>
          <a:p>
            <a:r>
              <a:rPr lang="es-CR" dirty="0"/>
              <a:t>Creación de los modelos de predicción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55155FD-EA74-4A20-B163-16990143777C}"/>
              </a:ext>
            </a:extLst>
          </p:cNvPr>
          <p:cNvSpPr>
            <a:spLocks noGrp="1"/>
          </p:cNvSpPr>
          <p:nvPr>
            <p:ph type="body" idx="39"/>
          </p:nvPr>
        </p:nvSpPr>
        <p:spPr/>
        <p:txBody>
          <a:bodyPr>
            <a:normAutofit/>
          </a:bodyPr>
          <a:lstStyle/>
          <a:p>
            <a:r>
              <a:rPr lang="es-CR" dirty="0"/>
              <a:t>Creación de al menos 4 modelos de predicción, considerando varios atributos del cliente basado en su historial crediticio, que determinen si este va a cumplir o no con el pago del préstamo.</a:t>
            </a:r>
          </a:p>
          <a:p>
            <a:r>
              <a:rPr lang="es-CR" dirty="0"/>
              <a:t>Seleccionar el atributo que mejor rendimiento presente para las necesidades de </a:t>
            </a:r>
            <a:r>
              <a:rPr lang="es-CR" dirty="0" err="1"/>
              <a:t>Credit</a:t>
            </a:r>
            <a:r>
              <a:rPr lang="es-CR" dirty="0"/>
              <a:t> </a:t>
            </a:r>
            <a:r>
              <a:rPr lang="es-CR" dirty="0" err="1"/>
              <a:t>One</a:t>
            </a:r>
            <a:r>
              <a:rPr lang="es-CR" dirty="0"/>
              <a:t>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80067CE-BD09-4EBD-AFC5-06AAEB89C601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8301247" y="1040284"/>
            <a:ext cx="2728138" cy="478453"/>
          </a:xfrm>
        </p:spPr>
        <p:txBody>
          <a:bodyPr/>
          <a:lstStyle/>
          <a:p>
            <a:r>
              <a:rPr lang="es-CR" dirty="0"/>
              <a:t>Impacto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CC52BBB-4681-486B-B314-634A72E26F4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>
            <a:normAutofit/>
          </a:bodyPr>
          <a:lstStyle/>
          <a:p>
            <a:r>
              <a:rPr lang="es-CR" dirty="0"/>
              <a:t>Aumento en la confianza respecto a las predicciones realizadas que determinan si un cliente efectuará o no el pago del préstamo.</a:t>
            </a:r>
          </a:p>
          <a:p>
            <a:r>
              <a:rPr lang="es-CR" dirty="0"/>
              <a:t>Minimización del riesgo de otorgar préstamos a clientes susceptibles al incumplimiento del pago del mismo.</a:t>
            </a:r>
          </a:p>
          <a:p>
            <a:r>
              <a:rPr lang="es-CR" dirty="0"/>
              <a:t>Mayor confianza en </a:t>
            </a:r>
            <a:r>
              <a:rPr lang="es-CR" dirty="0" err="1"/>
              <a:t>Credit</a:t>
            </a:r>
            <a:r>
              <a:rPr lang="es-CR" dirty="0"/>
              <a:t> </a:t>
            </a:r>
            <a:r>
              <a:rPr lang="es-CR" dirty="0" err="1"/>
              <a:t>One</a:t>
            </a:r>
            <a:r>
              <a:rPr lang="es-CR" dirty="0"/>
              <a:t> como servicio de calificación crediticia.</a:t>
            </a:r>
          </a:p>
          <a:p>
            <a:endParaRPr lang="es-CR" dirty="0"/>
          </a:p>
          <a:p>
            <a:endParaRPr lang="es-C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106F9-F897-4F4D-84ED-2945E2BC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BE1C3D-4C06-4DDB-99AA-A458AE6F8EA1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F10D6C-16B8-47B4-B1FF-61EF5683592E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/>
          <a:lstStyle/>
          <a:p>
            <a:r>
              <a:rPr lang="es-CR" dirty="0"/>
              <a:t> 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9B8674D-0390-457B-9CB0-F4CFC0098F42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/>
          <a:lstStyle/>
          <a:p>
            <a:r>
              <a:rPr lang="es-C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0528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EEFE3F-2FB4-416D-9B9D-A1CF27862478}">
  <ds:schemaRefs>
    <ds:schemaRef ds:uri="16c05727-aa75-4e4a-9b5f-8a80a1165891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0</TotalTime>
  <Words>1057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Wingdings</vt:lpstr>
      <vt:lpstr>Financial_PitchDeck_MO-v6</vt:lpstr>
      <vt:lpstr>CREDIT ONE</vt:lpstr>
      <vt:lpstr>PROBLEMA</vt:lpstr>
      <vt:lpstr>OBJETIVO DEL ESTUDIO</vt:lpstr>
      <vt:lpstr>MARCO DEL PROCESO DE CIENCIA DE DATOS</vt:lpstr>
      <vt:lpstr>PREGUNTAS DE NEGOCIO</vt:lpstr>
      <vt:lpstr>PLAN DE ANÁLISIS</vt:lpstr>
      <vt:lpstr>PLAN DEL PROYECTO</vt:lpstr>
      <vt:lpstr>RECOPILACIÓN DE DATOS</vt:lpstr>
      <vt:lpstr>SOLUCIÓN PLANTEADA</vt:lpstr>
      <vt:lpstr>VISUALIZACIONES DE LOS DATOS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2020-03-01T20:05:25Z</dcterms:created>
  <dcterms:modified xsi:type="dcterms:W3CDTF">2020-03-03T02:39:33Z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aa1ee893-600f-4d07-b44e-c235992bf6c7</vt:lpwstr>
  </property>
  <property fmtid="{D5CDD505-2E9C-101B-9397-08002B2CF9AE}" pid="4" name="CTP_TimeStamp">
    <vt:lpwstr>2020-03-03 02:39:32Z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