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aleway" panose="020B0604020202020204" charset="0"/>
      <p:regular r:id="rId16"/>
      <p:bold r:id="rId17"/>
      <p:italic r:id="rId18"/>
      <p:boldItalic r:id="rId19"/>
    </p:embeddedFont>
    <p:embeddedFont>
      <p:font typeface="Raleway ExtraBold" panose="020B0604020202020204" charset="0"/>
      <p:bold r:id="rId20"/>
      <p:boldItalic r:id="rId21"/>
    </p:embeddedFont>
    <p:embeddedFont>
      <p:font typeface="Raleway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59" autoAdjust="0"/>
  </p:normalViewPr>
  <p:slideViewPr>
    <p:cSldViewPr snapToGrid="0">
      <p:cViewPr varScale="1">
        <p:scale>
          <a:sx n="116" d="100"/>
          <a:sy n="116" d="100"/>
        </p:scale>
        <p:origin x="14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3schools.com/cssref/sel_firstchild.asp" TargetMode="External"/><Relationship Id="rId7" Type="http://schemas.openxmlformats.org/officeDocument/2006/relationships/hyperlink" Target="https://www.w3schools.com/cssref/sel_required.asp"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w3schools.com/cssref/sel_optional.asp" TargetMode="External"/><Relationship Id="rId5" Type="http://schemas.openxmlformats.org/officeDocument/2006/relationships/hyperlink" Target="https://www.w3schools.com/cssref/sel_focus.asp" TargetMode="External"/><Relationship Id="rId4" Type="http://schemas.openxmlformats.org/officeDocument/2006/relationships/hyperlink" Target="https://www.w3schools.com/cssref/sel_hover.asp"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org/Style/Examples/007/units.e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CS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15b90709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15b90709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5b90709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15b90709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0d11252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0d11252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15b9070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15b9070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1d4197b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1d4197b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a:solidFill>
                  <a:srgbClr val="000000"/>
                </a:solidFill>
                <a:effectLst/>
                <a:latin typeface="Arial"/>
                <a:ea typeface="Arial"/>
                <a:cs typeface="Arial"/>
                <a:sym typeface="Arial"/>
              </a:rPr>
              <a:t>La manera de depurar código es haciendo clic derecho sobre el elemento que queremos analizar y luego “Inspeccionar elemento”. Esto funciona de una manera muy similar para Firefox y para Chrome. Se abrirá una consola de depuración en la parte de abajo señalando el elemento seleccionado. En la parte derecha de esta consola tenemos la pestaña “Reglas” que muestra las reglas aplicadas a este elemento y también la pestaña “Calculado” que muestra el resultado final sobre las propiedades del elemento seleccionado.</a:t>
            </a:r>
          </a:p>
          <a:p>
            <a:pPr lvl="1"/>
            <a:r>
              <a:rPr lang="es-ES" sz="1100" b="0" i="0" u="none" strike="noStrike" cap="none" dirty="0">
                <a:solidFill>
                  <a:srgbClr val="000000"/>
                </a:solidFill>
                <a:effectLst/>
                <a:latin typeface="Arial"/>
                <a:ea typeface="Arial"/>
                <a:cs typeface="Arial"/>
                <a:sym typeface="Arial"/>
              </a:rPr>
              <a:t>Los selectores que más utilizarán en CSS son: </a:t>
            </a:r>
          </a:p>
          <a:p>
            <a:pPr lvl="2"/>
            <a:r>
              <a:rPr lang="es-ES" sz="1100" b="0" i="0" u="none" strike="noStrike" cap="none" dirty="0">
                <a:solidFill>
                  <a:srgbClr val="000000"/>
                </a:solidFill>
                <a:effectLst/>
                <a:latin typeface="Arial"/>
                <a:ea typeface="Arial"/>
                <a:cs typeface="Arial"/>
                <a:sym typeface="Arial"/>
              </a:rPr>
              <a:t>.Clase</a:t>
            </a:r>
          </a:p>
          <a:p>
            <a:pPr lvl="2"/>
            <a:r>
              <a:rPr lang="es-ES" sz="1100" b="0" i="0" u="none" strike="noStrike" cap="none" dirty="0">
                <a:solidFill>
                  <a:srgbClr val="000000"/>
                </a:solidFill>
                <a:effectLst/>
                <a:latin typeface="Arial"/>
                <a:ea typeface="Arial"/>
                <a:cs typeface="Arial"/>
                <a:sym typeface="Arial"/>
              </a:rPr>
              <a:t>Elemento</a:t>
            </a:r>
          </a:p>
          <a:p>
            <a:pPr lvl="2"/>
            <a:r>
              <a:rPr lang="es-ES" sz="1100" b="0" i="0" u="none" strike="noStrike" cap="none" dirty="0">
                <a:solidFill>
                  <a:srgbClr val="000000"/>
                </a:solidFill>
                <a:effectLst/>
                <a:latin typeface="Arial"/>
                <a:ea typeface="Arial"/>
                <a:cs typeface="Arial"/>
                <a:sym typeface="Arial"/>
              </a:rPr>
              <a:t>Selector, Selector</a:t>
            </a:r>
          </a:p>
          <a:p>
            <a:pPr lvl="2"/>
            <a:r>
              <a:rPr lang="es-ES" sz="1100" b="0" i="0" u="none" strike="noStrike" cap="none" dirty="0" err="1">
                <a:solidFill>
                  <a:srgbClr val="000000"/>
                </a:solidFill>
                <a:effectLst/>
                <a:latin typeface="Arial"/>
                <a:ea typeface="Arial"/>
                <a:cs typeface="Arial"/>
                <a:sym typeface="Arial"/>
              </a:rPr>
              <a:t>SelectorPadre</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SelectorHijo</a:t>
            </a:r>
            <a:endParaRPr lang="es-ES" sz="1100" b="0" i="0" u="none" strike="noStrike" cap="none" dirty="0">
              <a:solidFill>
                <a:srgbClr val="000000"/>
              </a:solidFill>
              <a:effectLst/>
              <a:latin typeface="Arial"/>
              <a:ea typeface="Arial"/>
              <a:cs typeface="Arial"/>
              <a:sym typeface="Arial"/>
            </a:endParaRPr>
          </a:p>
          <a:p>
            <a:pPr lvl="2"/>
            <a:r>
              <a:rPr lang="es-ES" sz="1100" b="0" i="0" u="none" strike="noStrike" cap="none" dirty="0">
                <a:solidFill>
                  <a:srgbClr val="000000"/>
                </a:solidFill>
                <a:effectLst/>
                <a:latin typeface="Arial"/>
                <a:ea typeface="Arial"/>
                <a:cs typeface="Arial"/>
                <a:sym typeface="Arial"/>
              </a:rPr>
              <a:t>Selector[atributo]</a:t>
            </a:r>
          </a:p>
          <a:p>
            <a:pPr lvl="2"/>
            <a:r>
              <a:rPr lang="es-ES" sz="1100" b="0" i="0" u="none" strike="noStrike" cap="none" dirty="0">
                <a:solidFill>
                  <a:srgbClr val="000000"/>
                </a:solidFill>
                <a:effectLst/>
                <a:latin typeface="Arial"/>
                <a:ea typeface="Arial"/>
                <a:cs typeface="Arial"/>
                <a:sym typeface="Arial"/>
              </a:rPr>
              <a:t>* (para depuración)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Una </a:t>
            </a:r>
            <a:r>
              <a:rPr lang="es-ES" sz="1100" b="1" i="0" u="none" strike="noStrike" cap="none" dirty="0">
                <a:solidFill>
                  <a:srgbClr val="000000"/>
                </a:solidFill>
                <a:effectLst/>
                <a:latin typeface="Arial"/>
                <a:ea typeface="Arial"/>
                <a:cs typeface="Arial"/>
                <a:sym typeface="Arial"/>
              </a:rPr>
              <a:t>seudo clase</a:t>
            </a:r>
            <a:r>
              <a:rPr lang="es-ES" sz="1100" b="0" i="0" u="none" strike="noStrike" cap="none" dirty="0">
                <a:solidFill>
                  <a:srgbClr val="000000"/>
                </a:solidFill>
                <a:effectLst/>
                <a:latin typeface="Arial"/>
                <a:ea typeface="Arial"/>
                <a:cs typeface="Arial"/>
                <a:sym typeface="Arial"/>
              </a:rPr>
              <a:t> es una palabra clave que se añade a los selectores y que especifica un estado especial del elemento seleccionado. En el ejercicio podemos escoger por ejemplo el color de letra o el fondo de los enlaces cuando movemos el mouse por encima (:</a:t>
            </a:r>
            <a:r>
              <a:rPr lang="es-ES" sz="1100" b="0" i="0" u="none" strike="noStrike" cap="none" dirty="0" err="1">
                <a:solidFill>
                  <a:srgbClr val="000000"/>
                </a:solidFill>
                <a:effectLst/>
                <a:latin typeface="Arial"/>
                <a:ea typeface="Arial"/>
                <a:cs typeface="Arial"/>
                <a:sym typeface="Arial"/>
              </a:rPr>
              <a:t>hover</a:t>
            </a:r>
            <a:r>
              <a:rPr lang="es-ES" sz="1100" b="0" i="0" u="none" strike="noStrike" cap="none" dirty="0">
                <a:solidFill>
                  <a:srgbClr val="000000"/>
                </a:solidFill>
                <a:effectLst/>
                <a:latin typeface="Arial"/>
                <a:ea typeface="Arial"/>
                <a:cs typeface="Arial"/>
                <a:sym typeface="Arial"/>
              </a:rPr>
              <a:t>), cuando ya se ha visitado el enlace (:</a:t>
            </a:r>
            <a:r>
              <a:rPr lang="es-ES" sz="1100" b="0" i="0" u="none" strike="noStrike" cap="none" dirty="0" err="1">
                <a:solidFill>
                  <a:srgbClr val="000000"/>
                </a:solidFill>
                <a:effectLst/>
                <a:latin typeface="Arial"/>
                <a:ea typeface="Arial"/>
                <a:cs typeface="Arial"/>
                <a:sym typeface="Arial"/>
              </a:rPr>
              <a:t>visited</a:t>
            </a:r>
            <a:r>
              <a:rPr lang="es-ES" sz="1100" b="0" i="0" u="none" strike="noStrike" cap="none" dirty="0">
                <a:solidFill>
                  <a:srgbClr val="000000"/>
                </a:solidFill>
                <a:effectLst/>
                <a:latin typeface="Arial"/>
                <a:ea typeface="Arial"/>
                <a:cs typeface="Arial"/>
                <a:sym typeface="Arial"/>
              </a:rPr>
              <a:t>) y en su estado original (:link)</a:t>
            </a:r>
          </a:p>
          <a:p>
            <a:pPr marL="0" lvl="0" indent="0" algn="l" rtl="0">
              <a:spcBef>
                <a:spcPts val="0"/>
              </a:spcBef>
              <a:spcAft>
                <a:spcPts val="0"/>
              </a:spcAft>
              <a:buNone/>
            </a:pPr>
            <a:endParaRPr lang="es-ES" dirty="0"/>
          </a:p>
          <a:p>
            <a:pPr lvl="1"/>
            <a:r>
              <a:rPr lang="es-ES" sz="1100" b="0" i="0" u="none" strike="noStrike" cap="none" dirty="0">
                <a:solidFill>
                  <a:srgbClr val="000000"/>
                </a:solidFill>
                <a:effectLst/>
                <a:latin typeface="Arial"/>
                <a:ea typeface="Arial"/>
                <a:cs typeface="Arial"/>
                <a:sym typeface="Arial"/>
              </a:rPr>
              <a:t>Algunas de las seudo clases más utilizadas son:</a:t>
            </a:r>
          </a:p>
          <a:p>
            <a:pPr lvl="2"/>
            <a:r>
              <a:rPr lang="es-ES" sz="1100" b="0" i="0" u="sng" strike="noStrike" cap="none" dirty="0">
                <a:solidFill>
                  <a:srgbClr val="000000"/>
                </a:solidFill>
                <a:effectLst/>
                <a:latin typeface="Arial"/>
                <a:ea typeface="Arial"/>
                <a:cs typeface="Arial"/>
                <a:sym typeface="Arial"/>
                <a:hlinkClick r:id="rId3"/>
              </a:rPr>
              <a:t>:</a:t>
            </a:r>
            <a:r>
              <a:rPr lang="es-ES" sz="1100" b="0" i="0" u="sng" strike="noStrike" cap="none" dirty="0" err="1">
                <a:solidFill>
                  <a:srgbClr val="000000"/>
                </a:solidFill>
                <a:effectLst/>
                <a:latin typeface="Arial"/>
                <a:ea typeface="Arial"/>
                <a:cs typeface="Arial"/>
                <a:sym typeface="Arial"/>
                <a:hlinkClick r:id="rId3"/>
              </a:rPr>
              <a:t>first-child</a:t>
            </a:r>
            <a:endParaRPr lang="es-ES" sz="1100" b="0" i="0" u="none" strike="noStrike" cap="none" dirty="0">
              <a:solidFill>
                <a:srgbClr val="000000"/>
              </a:solidFill>
              <a:effectLst/>
              <a:latin typeface="Arial"/>
              <a:ea typeface="Arial"/>
              <a:cs typeface="Arial"/>
              <a:sym typeface="Arial"/>
            </a:endParaRPr>
          </a:p>
          <a:p>
            <a:pPr lvl="2"/>
            <a:r>
              <a:rPr lang="es-ES" sz="1100" b="0" i="0" u="sng" strike="noStrike" cap="none" dirty="0">
                <a:solidFill>
                  <a:srgbClr val="000000"/>
                </a:solidFill>
                <a:effectLst/>
                <a:latin typeface="Arial"/>
                <a:ea typeface="Arial"/>
                <a:cs typeface="Arial"/>
                <a:sym typeface="Arial"/>
                <a:hlinkClick r:id="rId4"/>
              </a:rPr>
              <a:t>:</a:t>
            </a:r>
            <a:r>
              <a:rPr lang="es-ES" sz="1100" b="0" i="0" u="sng" strike="noStrike" cap="none" dirty="0" err="1">
                <a:solidFill>
                  <a:srgbClr val="000000"/>
                </a:solidFill>
                <a:effectLst/>
                <a:latin typeface="Arial"/>
                <a:ea typeface="Arial"/>
                <a:cs typeface="Arial"/>
                <a:sym typeface="Arial"/>
                <a:hlinkClick r:id="rId4"/>
              </a:rPr>
              <a:t>hover</a:t>
            </a:r>
            <a:endParaRPr lang="es-ES" sz="1100" b="0" i="0" u="none" strike="noStrike" cap="none" dirty="0">
              <a:solidFill>
                <a:srgbClr val="000000"/>
              </a:solidFill>
              <a:effectLst/>
              <a:latin typeface="Arial"/>
              <a:ea typeface="Arial"/>
              <a:cs typeface="Arial"/>
              <a:sym typeface="Arial"/>
            </a:endParaRPr>
          </a:p>
          <a:p>
            <a:pPr lvl="2"/>
            <a:r>
              <a:rPr lang="es-ES" sz="1100" b="0" i="0" u="sng" strike="noStrike" cap="none" dirty="0">
                <a:solidFill>
                  <a:srgbClr val="000000"/>
                </a:solidFill>
                <a:effectLst/>
                <a:latin typeface="Arial"/>
                <a:ea typeface="Arial"/>
                <a:cs typeface="Arial"/>
                <a:sym typeface="Arial"/>
                <a:hlinkClick r:id="rId5"/>
              </a:rPr>
              <a:t>:</a:t>
            </a:r>
            <a:r>
              <a:rPr lang="es-ES" sz="1100" b="0" i="0" u="sng" strike="noStrike" cap="none" dirty="0" err="1">
                <a:solidFill>
                  <a:srgbClr val="000000"/>
                </a:solidFill>
                <a:effectLst/>
                <a:latin typeface="Arial"/>
                <a:ea typeface="Arial"/>
                <a:cs typeface="Arial"/>
                <a:sym typeface="Arial"/>
                <a:hlinkClick r:id="rId5"/>
              </a:rPr>
              <a:t>focus</a:t>
            </a:r>
            <a:endParaRPr lang="es-ES" sz="1100" b="0" i="0" u="none" strike="noStrike" cap="none" dirty="0">
              <a:solidFill>
                <a:srgbClr val="000000"/>
              </a:solidFill>
              <a:effectLst/>
              <a:latin typeface="Arial"/>
              <a:ea typeface="Arial"/>
              <a:cs typeface="Arial"/>
              <a:sym typeface="Arial"/>
            </a:endParaRPr>
          </a:p>
          <a:p>
            <a:pPr lvl="2"/>
            <a:r>
              <a:rPr lang="es-ES" sz="1100" b="0" i="0" u="sng" strike="noStrike" cap="none" dirty="0">
                <a:solidFill>
                  <a:srgbClr val="000000"/>
                </a:solidFill>
                <a:effectLst/>
                <a:latin typeface="Arial"/>
                <a:ea typeface="Arial"/>
                <a:cs typeface="Arial"/>
                <a:sym typeface="Arial"/>
                <a:hlinkClick r:id="rId6"/>
              </a:rPr>
              <a:t>:</a:t>
            </a:r>
            <a:r>
              <a:rPr lang="es-ES" sz="1100" b="0" i="0" u="sng" strike="noStrike" cap="none" dirty="0" err="1">
                <a:solidFill>
                  <a:srgbClr val="000000"/>
                </a:solidFill>
                <a:effectLst/>
                <a:latin typeface="Arial"/>
                <a:ea typeface="Arial"/>
                <a:cs typeface="Arial"/>
                <a:sym typeface="Arial"/>
                <a:hlinkClick r:id="rId6"/>
              </a:rPr>
              <a:t>optional</a:t>
            </a:r>
            <a:endParaRPr lang="es-ES" sz="1100" b="0" i="0" u="none" strike="noStrike" cap="none" dirty="0">
              <a:solidFill>
                <a:srgbClr val="000000"/>
              </a:solidFill>
              <a:effectLst/>
              <a:latin typeface="Arial"/>
              <a:ea typeface="Arial"/>
              <a:cs typeface="Arial"/>
              <a:sym typeface="Arial"/>
            </a:endParaRPr>
          </a:p>
          <a:p>
            <a:pPr lvl="2"/>
            <a:r>
              <a:rPr lang="es-ES" sz="1100" b="0" i="0" u="sng" strike="noStrike" cap="none" dirty="0">
                <a:solidFill>
                  <a:srgbClr val="000000"/>
                </a:solidFill>
                <a:effectLst/>
                <a:latin typeface="Arial"/>
                <a:ea typeface="Arial"/>
                <a:cs typeface="Arial"/>
                <a:sym typeface="Arial"/>
                <a:hlinkClick r:id="rId7"/>
              </a:rPr>
              <a:t>:</a:t>
            </a:r>
            <a:r>
              <a:rPr lang="es-ES" sz="1100" b="0" i="0" u="sng" strike="noStrike" cap="none" dirty="0" err="1">
                <a:solidFill>
                  <a:srgbClr val="000000"/>
                </a:solidFill>
                <a:effectLst/>
                <a:latin typeface="Arial"/>
                <a:ea typeface="Arial"/>
                <a:cs typeface="Arial"/>
                <a:sym typeface="Arial"/>
                <a:hlinkClick r:id="rId7"/>
              </a:rPr>
              <a:t>required</a:t>
            </a:r>
            <a:endParaRPr lang="es-ES" sz="1100" b="0" i="0" u="none" strike="noStrike" cap="none" dirty="0">
              <a:solidFill>
                <a:srgbClr val="000000"/>
              </a:solidFill>
              <a:effectLst/>
              <a:latin typeface="Arial"/>
              <a:ea typeface="Arial"/>
              <a:cs typeface="Arial"/>
              <a:sym typeface="Arial"/>
            </a:endParaRPr>
          </a:p>
          <a:p>
            <a:pPr lvl="1"/>
            <a:r>
              <a:rPr lang="es-ES" sz="1100" b="0" i="0" u="none" strike="noStrike" cap="none" dirty="0">
                <a:solidFill>
                  <a:srgbClr val="000000"/>
                </a:solidFill>
                <a:effectLst/>
                <a:latin typeface="Arial"/>
                <a:ea typeface="Arial"/>
                <a:cs typeface="Arial"/>
                <a:sym typeface="Arial"/>
              </a:rPr>
              <a:t>Evitaremos utilizar el selector por ID (#ID) ya que no promueve la reutilización. Al utilizar #ID las reglas creadas serán específicas sólo para este elemento.</a:t>
            </a:r>
          </a:p>
          <a:p>
            <a:pPr lvl="1"/>
            <a:r>
              <a:rPr lang="es-ES" sz="1100" b="0" i="0" u="none" strike="noStrike" cap="none" dirty="0">
                <a:solidFill>
                  <a:srgbClr val="000000"/>
                </a:solidFill>
                <a:effectLst/>
                <a:latin typeface="Arial"/>
                <a:ea typeface="Arial"/>
                <a:cs typeface="Arial"/>
                <a:sym typeface="Arial"/>
              </a:rPr>
              <a:t>Evitaremos también utilizar los selectores: “padre hijo” en todas sus variantes. “Padre hijo”, “padre &gt; hijo”, “padre + hijo” si es que la regla debería seguir aplicándose incluso si el elemento hijo cambia de padre. Promovido por la OOCSS, no deberíamos hacer el estilo de un elemento </a:t>
            </a:r>
            <a:r>
              <a:rPr lang="es-ES" sz="1100" b="1" i="0" u="none" strike="noStrike" cap="none" dirty="0">
                <a:solidFill>
                  <a:srgbClr val="000000"/>
                </a:solidFill>
                <a:effectLst/>
                <a:latin typeface="Arial"/>
                <a:ea typeface="Arial"/>
                <a:cs typeface="Arial"/>
                <a:sym typeface="Arial"/>
              </a:rPr>
              <a:t>dependiente</a:t>
            </a:r>
            <a:r>
              <a:rPr lang="es-ES" sz="1100" b="0" i="0" u="none" strike="noStrike" cap="none" dirty="0">
                <a:solidFill>
                  <a:srgbClr val="000000"/>
                </a:solidFill>
                <a:effectLst/>
                <a:latin typeface="Arial"/>
                <a:ea typeface="Arial"/>
                <a:cs typeface="Arial"/>
                <a:sym typeface="Arial"/>
              </a:rPr>
              <a:t> del contenedor. La excepción es si la regla efectivamente debería dejar de aplicarse si el elemento cambia de padre.</a:t>
            </a:r>
          </a:p>
          <a:p>
            <a:pPr lvl="1"/>
            <a:r>
              <a:rPr lang="es-ES" sz="1100" b="0" i="0" u="none" strike="noStrike" cap="none" dirty="0">
                <a:solidFill>
                  <a:srgbClr val="000000"/>
                </a:solidFill>
                <a:effectLst/>
                <a:latin typeface="Arial"/>
                <a:ea typeface="Arial"/>
                <a:cs typeface="Arial"/>
                <a:sym typeface="Arial"/>
              </a:rPr>
              <a:t>Evitar el uso del selector </a:t>
            </a:r>
            <a:r>
              <a:rPr lang="es-ES" sz="1100" b="0" i="0" u="none" strike="noStrike" cap="none" dirty="0" err="1">
                <a:solidFill>
                  <a:srgbClr val="000000"/>
                </a:solidFill>
                <a:effectLst/>
                <a:latin typeface="Arial"/>
                <a:ea typeface="Arial"/>
                <a:cs typeface="Arial"/>
                <a:sym typeface="Arial"/>
              </a:rPr>
              <a:t>elemento.clase</a:t>
            </a:r>
            <a:r>
              <a:rPr lang="es-ES" sz="1100" b="0" i="0" u="none" strike="noStrike" cap="none" dirty="0">
                <a:solidFill>
                  <a:srgbClr val="000000"/>
                </a:solidFill>
                <a:effectLst/>
                <a:latin typeface="Arial"/>
                <a:ea typeface="Arial"/>
                <a:cs typeface="Arial"/>
                <a:sym typeface="Arial"/>
              </a:rPr>
              <a:t> o bien elemento o bien .clase. Un </a:t>
            </a:r>
            <a:r>
              <a:rPr lang="es-ES" sz="1100" b="0" i="0" u="none" strike="noStrike" cap="none" dirty="0" err="1">
                <a:solidFill>
                  <a:srgbClr val="000000"/>
                </a:solidFill>
                <a:effectLst/>
                <a:latin typeface="Arial"/>
                <a:ea typeface="Arial"/>
                <a:cs typeface="Arial"/>
                <a:sym typeface="Arial"/>
              </a:rPr>
              <a:t>elemento.clase</a:t>
            </a:r>
            <a:r>
              <a:rPr lang="es-ES" sz="1100" b="0" i="0" u="none" strike="noStrike" cap="none" dirty="0">
                <a:solidFill>
                  <a:srgbClr val="000000"/>
                </a:solidFill>
                <a:effectLst/>
                <a:latin typeface="Arial"/>
                <a:ea typeface="Arial"/>
                <a:cs typeface="Arial"/>
                <a:sym typeface="Arial"/>
              </a:rPr>
              <a:t> hace que esta especificación no se pueda aplicar sobre un elemento distinto. La excepción a esta regla es cuando se ha especificado una clase por ejemplo .error{} y luego hace falta extenderla para distintos elementos </a:t>
            </a:r>
            <a:r>
              <a:rPr lang="es-ES" sz="1100" b="0" i="0" u="none" strike="noStrike" cap="none" dirty="0" err="1">
                <a:solidFill>
                  <a:srgbClr val="000000"/>
                </a:solidFill>
                <a:effectLst/>
                <a:latin typeface="Arial"/>
                <a:ea typeface="Arial"/>
                <a:cs typeface="Arial"/>
                <a:sym typeface="Arial"/>
              </a:rPr>
              <a:t>p.error</a:t>
            </a:r>
            <a:r>
              <a:rPr lang="es-ES" sz="1100" b="0" i="0" u="none" strike="noStrike" cap="none" dirty="0">
                <a:solidFill>
                  <a:srgbClr val="000000"/>
                </a:solidFill>
                <a:effectLst/>
                <a:latin typeface="Arial"/>
                <a:ea typeface="Arial"/>
                <a:cs typeface="Arial"/>
                <a:sym typeface="Arial"/>
              </a:rPr>
              <a:t>{} o </a:t>
            </a:r>
            <a:r>
              <a:rPr lang="es-ES" sz="1100" b="0" i="0" u="none" strike="noStrike" cap="none" dirty="0" err="1">
                <a:solidFill>
                  <a:srgbClr val="000000"/>
                </a:solidFill>
                <a:effectLst/>
                <a:latin typeface="Arial"/>
                <a:ea typeface="Arial"/>
                <a:cs typeface="Arial"/>
                <a:sym typeface="Arial"/>
              </a:rPr>
              <a:t>small.error</a:t>
            </a:r>
            <a:r>
              <a:rPr lang="es-E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15b90709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15b90709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s-ES" sz="1100" b="0" i="0" u="none" strike="noStrike" cap="none" dirty="0">
                <a:solidFill>
                  <a:srgbClr val="000000"/>
                </a:solidFill>
                <a:effectLst/>
                <a:latin typeface="Arial"/>
                <a:ea typeface="Arial"/>
                <a:cs typeface="Arial"/>
                <a:sym typeface="Arial"/>
              </a:rPr>
              <a:t>Medidas absolutas: cm, in. Evitarlas. Por un lado según la W3C el tamaño no está garantizado en pantallas. La implementación depende de cada navegador / pantalla. FUENTE </a:t>
            </a:r>
            <a:r>
              <a:rPr lang="es-ES" sz="1100" b="0" i="0" u="sng" strike="noStrike" cap="none" dirty="0">
                <a:solidFill>
                  <a:srgbClr val="000000"/>
                </a:solidFill>
                <a:effectLst/>
                <a:latin typeface="Arial"/>
                <a:ea typeface="Arial"/>
                <a:cs typeface="Arial"/>
                <a:sym typeface="Arial"/>
                <a:hlinkClick r:id="rId3"/>
              </a:rPr>
              <a:t>https://www.w3.org/Style/Examples/007/units.en.html</a:t>
            </a:r>
            <a:r>
              <a:rPr lang="es-ES" sz="1100" b="0" i="0" u="none" strike="noStrike" cap="none" dirty="0">
                <a:solidFill>
                  <a:srgbClr val="000000"/>
                </a:solidFill>
                <a:effectLst/>
                <a:latin typeface="Arial"/>
                <a:ea typeface="Arial"/>
                <a:cs typeface="Arial"/>
                <a:sym typeface="Arial"/>
              </a:rPr>
              <a:t>. Luego, 1cm en una pantalla de ordenador puede verse pequeño, pero en un celular será mucho más grande en proporción a la pantalla. Finalmente estas medidas no varían si se modifica el tamaño predeterminado de la tipografía en el navegador (personas que no ven bien). </a:t>
            </a:r>
            <a:r>
              <a:rPr lang="es-ES" sz="1100" b="1" i="0" u="none" strike="noStrike" cap="none" dirty="0">
                <a:solidFill>
                  <a:srgbClr val="000000"/>
                </a:solidFill>
                <a:effectLst/>
                <a:latin typeface="Arial"/>
                <a:ea typeface="Arial"/>
                <a:cs typeface="Arial"/>
                <a:sym typeface="Arial"/>
              </a:rPr>
              <a:t>Hacer la prueba de modificar la tipografía, en Firefox (Preferencias, Tipografía Predeterminada, Tamaño… 24px)</a:t>
            </a:r>
            <a:endParaRPr lang="es-ES" sz="1100" b="0" i="0" u="none" strike="noStrike" cap="none" dirty="0">
              <a:solidFill>
                <a:srgbClr val="000000"/>
              </a:solidFill>
              <a:effectLst/>
              <a:latin typeface="Arial"/>
              <a:ea typeface="Arial"/>
              <a:cs typeface="Arial"/>
              <a:sym typeface="Arial"/>
            </a:endParaRPr>
          </a:p>
          <a:p>
            <a:pPr lvl="0"/>
            <a:r>
              <a:rPr lang="es-ES" sz="1100" b="0" i="0" u="none" strike="noStrike" cap="none" dirty="0">
                <a:solidFill>
                  <a:srgbClr val="000000"/>
                </a:solidFill>
                <a:effectLst/>
                <a:latin typeface="Arial"/>
                <a:ea typeface="Arial"/>
                <a:cs typeface="Arial"/>
                <a:sym typeface="Arial"/>
              </a:rPr>
              <a:t>Pixel: Es el tamaño más pequeño representable en una pantalla. Es un punto en la pantalla, es la línea más delgada posible. El tamaño de un pixel dependerá de la resolución de la pantalla. El problema con los píxeles es que no se adecuan si se cambia el tamaño de tipografía del navegador </a:t>
            </a:r>
            <a:r>
              <a:rPr lang="es-ES" sz="1100" b="1" i="0" u="none" strike="noStrike" cap="none" dirty="0">
                <a:solidFill>
                  <a:srgbClr val="000000"/>
                </a:solidFill>
                <a:effectLst/>
                <a:latin typeface="Arial"/>
                <a:ea typeface="Arial"/>
                <a:cs typeface="Arial"/>
                <a:sym typeface="Arial"/>
              </a:rPr>
              <a:t>(cambio de tipografía base). </a:t>
            </a:r>
            <a:r>
              <a:rPr lang="es-ES" sz="1100" b="0" i="0" u="none" strike="noStrike" cap="none" dirty="0">
                <a:solidFill>
                  <a:srgbClr val="000000"/>
                </a:solidFill>
                <a:effectLst/>
                <a:latin typeface="Arial"/>
                <a:ea typeface="Arial"/>
                <a:cs typeface="Arial"/>
                <a:sym typeface="Arial"/>
              </a:rPr>
              <a:t>Se suele utilizar los </a:t>
            </a:r>
            <a:r>
              <a:rPr lang="es-ES" sz="1100" b="0" i="0" u="none" strike="noStrike" cap="none" dirty="0" err="1">
                <a:solidFill>
                  <a:srgbClr val="000000"/>
                </a:solidFill>
                <a:effectLst/>
                <a:latin typeface="Arial"/>
                <a:ea typeface="Arial"/>
                <a:cs typeface="Arial"/>
                <a:sym typeface="Arial"/>
              </a:rPr>
              <a:t>px</a:t>
            </a:r>
            <a:r>
              <a:rPr lang="es-ES" sz="1100" b="0" i="0" u="none" strike="noStrike" cap="none" dirty="0">
                <a:solidFill>
                  <a:srgbClr val="000000"/>
                </a:solidFill>
                <a:effectLst/>
                <a:latin typeface="Arial"/>
                <a:ea typeface="Arial"/>
                <a:cs typeface="Arial"/>
                <a:sym typeface="Arial"/>
              </a:rPr>
              <a:t> para definir webs con anchos fijos</a:t>
            </a:r>
          </a:p>
          <a:p>
            <a:pPr lvl="0"/>
            <a:r>
              <a:rPr lang="es-ES" sz="1100" b="0" i="0" u="none" strike="noStrike" cap="none" dirty="0">
                <a:solidFill>
                  <a:srgbClr val="000000"/>
                </a:solidFill>
                <a:effectLst/>
                <a:latin typeface="Arial"/>
                <a:ea typeface="Arial"/>
                <a:cs typeface="Arial"/>
                <a:sym typeface="Arial"/>
              </a:rPr>
              <a:t>Porcentaje: Es también una medida relativa. En el caso de la tipografía asume que el tamaño de tipografía definido en el contenedor padre es el 100%. A partir de ahí, 200% será el doble por ejemplo.</a:t>
            </a:r>
          </a:p>
          <a:p>
            <a:pPr lvl="0"/>
            <a:r>
              <a:rPr lang="es-ES" sz="1100" b="0" i="0" u="none" strike="noStrike" cap="none" dirty="0">
                <a:solidFill>
                  <a:srgbClr val="000000"/>
                </a:solidFill>
                <a:effectLst/>
                <a:latin typeface="Arial"/>
                <a:ea typeface="Arial"/>
                <a:cs typeface="Arial"/>
                <a:sym typeface="Arial"/>
              </a:rPr>
              <a:t>Medidas relativa y escalables: em y rem. Rem toma como base la tipografía por defecto de la etiqueta HTML, esto es igual a 1rem = usualmente 16px. Si el usuario modifica la tipografía base en su navegador el valor de 1rem varía y con ello todo el resto del documento aumenta su tamaño proporcionalmente. Con Em el efecto es parecido pero la referencia es al tamaño de tipografía del contenedor padre, no de la raíz del documento (HTML). </a:t>
            </a:r>
          </a:p>
          <a:p>
            <a:pPr lvl="0"/>
            <a:r>
              <a:rPr lang="es-ES" sz="1100" b="0" i="0" u="none" strike="noStrike" cap="none" dirty="0">
                <a:solidFill>
                  <a:srgbClr val="000000"/>
                </a:solidFill>
                <a:effectLst/>
                <a:latin typeface="Arial"/>
                <a:ea typeface="Arial"/>
                <a:cs typeface="Arial"/>
                <a:sym typeface="Arial"/>
              </a:rPr>
              <a:t>Medidas </a:t>
            </a:r>
            <a:r>
              <a:rPr lang="es-ES" sz="1100" b="0" i="0" u="none" strike="noStrike" cap="none" dirty="0" err="1">
                <a:solidFill>
                  <a:srgbClr val="000000"/>
                </a:solidFill>
                <a:effectLst/>
                <a:latin typeface="Arial"/>
                <a:ea typeface="Arial"/>
                <a:cs typeface="Arial"/>
                <a:sym typeface="Arial"/>
              </a:rPr>
              <a:t>vw</a:t>
            </a:r>
            <a:r>
              <a:rPr lang="es-ES" sz="1100" b="0" i="0" u="none" strike="noStrike" cap="none" dirty="0">
                <a:solidFill>
                  <a:srgbClr val="000000"/>
                </a:solidFill>
                <a:effectLst/>
                <a:latin typeface="Arial"/>
                <a:ea typeface="Arial"/>
                <a:cs typeface="Arial"/>
                <a:sym typeface="Arial"/>
              </a:rPr>
              <a:t>: 1vw es el 1% del ancho del </a:t>
            </a:r>
            <a:r>
              <a:rPr lang="es-ES" sz="1100" b="0" i="0" u="none" strike="noStrike" cap="none" dirty="0" err="1">
                <a:solidFill>
                  <a:srgbClr val="000000"/>
                </a:solidFill>
                <a:effectLst/>
                <a:latin typeface="Arial"/>
                <a:ea typeface="Arial"/>
                <a:cs typeface="Arial"/>
                <a:sym typeface="Arial"/>
              </a:rPr>
              <a:t>viewport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Vh</a:t>
            </a:r>
            <a:r>
              <a:rPr lang="es-ES" sz="1100" b="0" i="0" u="none" strike="noStrike" cap="none" dirty="0">
                <a:solidFill>
                  <a:srgbClr val="000000"/>
                </a:solidFill>
                <a:effectLst/>
                <a:latin typeface="Arial"/>
                <a:ea typeface="Arial"/>
                <a:cs typeface="Arial"/>
                <a:sym typeface="Arial"/>
              </a:rPr>
              <a:t> de la altura del </a:t>
            </a:r>
            <a:r>
              <a:rPr lang="es-ES" sz="1100" b="0" i="0" u="none" strike="noStrike" cap="none" dirty="0" err="1">
                <a:solidFill>
                  <a:srgbClr val="000000"/>
                </a:solidFill>
                <a:effectLst/>
                <a:latin typeface="Arial"/>
                <a:ea typeface="Arial"/>
                <a:cs typeface="Arial"/>
                <a:sym typeface="Arial"/>
              </a:rPr>
              <a:t>viewport</a:t>
            </a:r>
            <a:r>
              <a:rPr lang="es-ES" sz="1100" b="0" i="0" u="none" strike="noStrike" cap="none" dirty="0">
                <a:solidFill>
                  <a:srgbClr val="000000"/>
                </a:solidFill>
                <a:effectLst/>
                <a:latin typeface="Arial"/>
                <a:ea typeface="Arial"/>
                <a:cs typeface="Arial"/>
                <a:sym typeface="Arial"/>
              </a:rPr>
              <a:t>. El tamaño de la tipografía cambia según el ancho de la ventana en la que se está mirando. Este tipo de medidas tienen más sentido en el </a:t>
            </a:r>
            <a:r>
              <a:rPr lang="es-ES" sz="1100" b="0" i="0" u="none" strike="noStrike" cap="none" dirty="0" err="1">
                <a:solidFill>
                  <a:srgbClr val="000000"/>
                </a:solidFill>
                <a:effectLst/>
                <a:latin typeface="Arial"/>
                <a:ea typeface="Arial"/>
                <a:cs typeface="Arial"/>
                <a:sym typeface="Arial"/>
              </a:rPr>
              <a:t>layout</a:t>
            </a:r>
            <a:r>
              <a:rPr lang="es-ES" sz="1100" b="0" i="0" u="none" strike="noStrike" cap="none" dirty="0">
                <a:solidFill>
                  <a:srgbClr val="000000"/>
                </a:solidFill>
                <a:effectLst/>
                <a:latin typeface="Arial"/>
                <a:ea typeface="Arial"/>
                <a:cs typeface="Arial"/>
                <a:sym typeface="Arial"/>
              </a:rPr>
              <a:t> que en la tipografía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s-ES" sz="1100" b="0" i="0" u="none" strike="noStrike" cap="none" dirty="0">
                <a:solidFill>
                  <a:srgbClr val="000000"/>
                </a:solidFill>
                <a:effectLst/>
                <a:latin typeface="Arial"/>
                <a:ea typeface="Arial"/>
                <a:cs typeface="Arial"/>
                <a:sym typeface="Arial"/>
              </a:rPr>
              <a:t>Al diseñar un documento, el navegador representa cada elemento como un cuadro rectangular. Cada caja se compone de cuatro partes (o áreas), definidas por sus respectivos límites: contenido, </a:t>
            </a:r>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border</a:t>
            </a:r>
            <a:r>
              <a:rPr lang="es-ES" sz="1100" b="0" i="0" u="none" strike="noStrike" cap="none" dirty="0">
                <a:solidFill>
                  <a:srgbClr val="000000"/>
                </a:solidFill>
                <a:effectLst/>
                <a:latin typeface="Arial"/>
                <a:ea typeface="Arial"/>
                <a:cs typeface="Arial"/>
                <a:sym typeface="Arial"/>
              </a:rPr>
              <a:t> y </a:t>
            </a:r>
            <a:r>
              <a:rPr lang="es-ES" sz="1100" b="0" i="0" u="none" strike="noStrike" cap="none" dirty="0" err="1">
                <a:solidFill>
                  <a:srgbClr val="000000"/>
                </a:solidFill>
                <a:effectLst/>
                <a:latin typeface="Arial"/>
                <a:ea typeface="Arial"/>
                <a:cs typeface="Arial"/>
                <a:sym typeface="Arial"/>
              </a:rPr>
              <a:t>margin</a:t>
            </a:r>
            <a:r>
              <a:rPr lang="es-ES" sz="1100" b="0" i="0" u="none" strike="noStrike" cap="none" dirty="0">
                <a:solidFill>
                  <a:srgbClr val="000000"/>
                </a:solidFill>
                <a:effectLst/>
                <a:latin typeface="Arial"/>
                <a:ea typeface="Arial"/>
                <a:cs typeface="Arial"/>
                <a:sym typeface="Arial"/>
              </a:rPr>
              <a:t>.</a:t>
            </a:r>
          </a:p>
          <a:p>
            <a:pPr lvl="1"/>
            <a:r>
              <a:rPr lang="es-ES" sz="1100" b="0" i="0" u="none" strike="noStrike" cap="none" dirty="0">
                <a:solidFill>
                  <a:srgbClr val="000000"/>
                </a:solidFill>
                <a:effectLst/>
                <a:latin typeface="Arial"/>
                <a:ea typeface="Arial"/>
                <a:cs typeface="Arial"/>
                <a:sym typeface="Arial"/>
              </a:rPr>
              <a:t>Cada elemento tiene la propiedad box-</a:t>
            </a:r>
            <a:r>
              <a:rPr lang="es-ES" sz="1100" b="0" i="0" u="none" strike="noStrike" cap="none" dirty="0" err="1">
                <a:solidFill>
                  <a:srgbClr val="000000"/>
                </a:solidFill>
                <a:effectLst/>
                <a:latin typeface="Arial"/>
                <a:ea typeface="Arial"/>
                <a:cs typeface="Arial"/>
                <a:sym typeface="Arial"/>
              </a:rPr>
              <a:t>sizing</a:t>
            </a:r>
            <a:r>
              <a:rPr lang="es-ES" sz="1100" b="0" i="0" u="none" strike="noStrike" cap="none" dirty="0">
                <a:solidFill>
                  <a:srgbClr val="000000"/>
                </a:solidFill>
                <a:effectLst/>
                <a:latin typeface="Arial"/>
                <a:ea typeface="Arial"/>
                <a:cs typeface="Arial"/>
                <a:sym typeface="Arial"/>
              </a:rPr>
              <a:t> definida automáticamente a  </a:t>
            </a:r>
            <a:r>
              <a:rPr lang="es-ES" sz="1100" b="0" i="0" u="none" strike="noStrike" cap="none" dirty="0" err="1">
                <a:solidFill>
                  <a:srgbClr val="000000"/>
                </a:solidFill>
                <a:effectLst/>
                <a:latin typeface="Arial"/>
                <a:ea typeface="Arial"/>
                <a:cs typeface="Arial"/>
                <a:sym typeface="Arial"/>
              </a:rPr>
              <a:t>content</a:t>
            </a:r>
            <a:r>
              <a:rPr lang="es-ES" sz="1100" b="0" i="0" u="none" strike="noStrike" cap="none" dirty="0">
                <a:solidFill>
                  <a:srgbClr val="000000"/>
                </a:solidFill>
                <a:effectLst/>
                <a:latin typeface="Arial"/>
                <a:ea typeface="Arial"/>
                <a:cs typeface="Arial"/>
                <a:sym typeface="Arial"/>
              </a:rPr>
              <a:t>-box. Esto hace que la propiedad </a:t>
            </a:r>
            <a:r>
              <a:rPr lang="es-ES" sz="1100" b="0" i="0" u="none" strike="noStrike" cap="none" dirty="0" err="1">
                <a:solidFill>
                  <a:srgbClr val="000000"/>
                </a:solidFill>
                <a:effectLst/>
                <a:latin typeface="Arial"/>
                <a:ea typeface="Arial"/>
                <a:cs typeface="Arial"/>
                <a:sym typeface="Arial"/>
              </a:rPr>
              <a:t>width</a:t>
            </a:r>
            <a:r>
              <a:rPr lang="es-ES" sz="1100" b="0" i="0" u="none" strike="noStrike" cap="none" dirty="0">
                <a:solidFill>
                  <a:srgbClr val="000000"/>
                </a:solidFill>
                <a:effectLst/>
                <a:latin typeface="Arial"/>
                <a:ea typeface="Arial"/>
                <a:cs typeface="Arial"/>
                <a:sym typeface="Arial"/>
              </a:rPr>
              <a:t> del elemento haga referencia sólo al contenido del elemento. En este caso el texto (no incluye tampoco el </a:t>
            </a:r>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a:t>
            </a:r>
            <a:r>
              <a:rPr lang="es-ES" sz="1100" b="1" i="0" u="none" strike="noStrike" cap="none" dirty="0">
                <a:solidFill>
                  <a:srgbClr val="000000"/>
                </a:solidFill>
                <a:effectLst/>
                <a:latin typeface="Arial"/>
                <a:ea typeface="Arial"/>
                <a:cs typeface="Arial"/>
                <a:sym typeface="Arial"/>
              </a:rPr>
              <a:t> Ejercicio: asignar un </a:t>
            </a:r>
            <a:r>
              <a:rPr lang="es-ES" sz="1100" b="1" i="0" u="none" strike="noStrike" cap="none" dirty="0" err="1">
                <a:solidFill>
                  <a:srgbClr val="000000"/>
                </a:solidFill>
                <a:effectLst/>
                <a:latin typeface="Arial"/>
                <a:ea typeface="Arial"/>
                <a:cs typeface="Arial"/>
                <a:sym typeface="Arial"/>
              </a:rPr>
              <a:t>width</a:t>
            </a:r>
            <a:r>
              <a:rPr lang="es-ES" sz="1100" b="1" i="0" u="none" strike="noStrike" cap="none" dirty="0">
                <a:solidFill>
                  <a:srgbClr val="000000"/>
                </a:solidFill>
                <a:effectLst/>
                <a:latin typeface="Arial"/>
                <a:ea typeface="Arial"/>
                <a:cs typeface="Arial"/>
                <a:sym typeface="Arial"/>
              </a:rPr>
              <a:t> igual a 50vw a la clase .contenido y medir con una regla el ancho de lo que ocupa el texto. Será el 50% del tamaño de la ventana. No incluye el </a:t>
            </a:r>
            <a:r>
              <a:rPr lang="es-ES" sz="1100" b="1" i="0" u="none" strike="noStrike" cap="none" dirty="0" err="1">
                <a:solidFill>
                  <a:srgbClr val="000000"/>
                </a:solidFill>
                <a:effectLst/>
                <a:latin typeface="Arial"/>
                <a:ea typeface="Arial"/>
                <a:cs typeface="Arial"/>
                <a:sym typeface="Arial"/>
              </a:rPr>
              <a:t>padding</a:t>
            </a:r>
            <a:endParaRPr lang="es-ES" sz="1100" b="0" i="0" u="none" strike="noStrike" cap="none" dirty="0">
              <a:solidFill>
                <a:srgbClr val="000000"/>
              </a:solidFill>
              <a:effectLst/>
              <a:latin typeface="Arial"/>
              <a:ea typeface="Arial"/>
              <a:cs typeface="Arial"/>
              <a:sym typeface="Arial"/>
            </a:endParaRPr>
          </a:p>
          <a:p>
            <a:pPr lvl="1"/>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 Si el área de contenido tiene una imagen o color de fondo, este se extiende hasta el inicio de </a:t>
            </a:r>
            <a:r>
              <a:rPr lang="es-ES" sz="1100" b="0" i="0" u="none" strike="noStrike" cap="none" dirty="0" err="1">
                <a:solidFill>
                  <a:srgbClr val="000000"/>
                </a:solidFill>
                <a:effectLst/>
                <a:latin typeface="Arial"/>
                <a:ea typeface="Arial"/>
                <a:cs typeface="Arial"/>
                <a:sym typeface="Arial"/>
              </a:rPr>
              <a:t>border</a:t>
            </a:r>
            <a:r>
              <a:rPr lang="es-ES" sz="1100" b="0" i="0" u="none" strike="noStrike" cap="none" dirty="0">
                <a:solidFill>
                  <a:srgbClr val="000000"/>
                </a:solidFill>
                <a:effectLst/>
                <a:latin typeface="Arial"/>
                <a:ea typeface="Arial"/>
                <a:cs typeface="Arial"/>
                <a:sym typeface="Arial"/>
              </a:rPr>
              <a:t>, es decir el fondo se extenderá a través de el </a:t>
            </a:r>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 </a:t>
            </a:r>
            <a:r>
              <a:rPr lang="es-ES" sz="1100" b="1" i="0" u="none" strike="noStrike" cap="none" dirty="0">
                <a:solidFill>
                  <a:srgbClr val="000000"/>
                </a:solidFill>
                <a:effectLst/>
                <a:latin typeface="Arial"/>
                <a:ea typeface="Arial"/>
                <a:cs typeface="Arial"/>
                <a:sym typeface="Arial"/>
              </a:rPr>
              <a:t>Ejercicio: colocar </a:t>
            </a:r>
            <a:r>
              <a:rPr lang="es-ES" sz="1100" b="1" i="0" u="none" strike="noStrike" cap="none" dirty="0" err="1">
                <a:solidFill>
                  <a:srgbClr val="000000"/>
                </a:solidFill>
                <a:effectLst/>
                <a:latin typeface="Arial"/>
                <a:ea typeface="Arial"/>
                <a:cs typeface="Arial"/>
                <a:sym typeface="Arial"/>
              </a:rPr>
              <a:t>background</a:t>
            </a:r>
            <a:r>
              <a:rPr lang="es-ES" sz="1100" b="1" i="0" u="none" strike="noStrike" cap="none" dirty="0">
                <a:solidFill>
                  <a:srgbClr val="000000"/>
                </a:solidFill>
                <a:effectLst/>
                <a:latin typeface="Arial"/>
                <a:ea typeface="Arial"/>
                <a:cs typeface="Arial"/>
                <a:sym typeface="Arial"/>
              </a:rPr>
              <a:t>-color: gray; en la clase .contenido</a:t>
            </a:r>
            <a:r>
              <a:rPr lang="es-ES" sz="1100" b="0" i="0" u="none" strike="noStrike" cap="none" dirty="0">
                <a:solidFill>
                  <a:srgbClr val="000000"/>
                </a:solidFill>
                <a:effectLst/>
                <a:latin typeface="Arial"/>
                <a:ea typeface="Arial"/>
                <a:cs typeface="Arial"/>
                <a:sym typeface="Arial"/>
              </a:rPr>
              <a:t>.</a:t>
            </a:r>
          </a:p>
          <a:p>
            <a:pPr lvl="1"/>
            <a:r>
              <a:rPr lang="es-ES" sz="1100" b="0" i="0" u="none" strike="noStrike" cap="none" dirty="0" err="1">
                <a:solidFill>
                  <a:srgbClr val="000000"/>
                </a:solidFill>
                <a:effectLst/>
                <a:latin typeface="Arial"/>
                <a:ea typeface="Arial"/>
                <a:cs typeface="Arial"/>
                <a:sym typeface="Arial"/>
              </a:rPr>
              <a:t>Border</a:t>
            </a:r>
            <a:r>
              <a:rPr lang="es-ES" sz="1100" b="0" i="0" u="none" strike="noStrike" cap="none" dirty="0">
                <a:solidFill>
                  <a:srgbClr val="000000"/>
                </a:solidFill>
                <a:effectLst/>
                <a:latin typeface="Arial"/>
                <a:ea typeface="Arial"/>
                <a:cs typeface="Arial"/>
                <a:sym typeface="Arial"/>
              </a:rPr>
              <a:t>. Se puede modificar el box-</a:t>
            </a:r>
            <a:r>
              <a:rPr lang="es-ES" sz="1100" b="0" i="0" u="none" strike="noStrike" cap="none" dirty="0" err="1">
                <a:solidFill>
                  <a:srgbClr val="000000"/>
                </a:solidFill>
                <a:effectLst/>
                <a:latin typeface="Arial"/>
                <a:ea typeface="Arial"/>
                <a:cs typeface="Arial"/>
                <a:sym typeface="Arial"/>
              </a:rPr>
              <a:t>sizing</a:t>
            </a:r>
            <a:r>
              <a:rPr lang="es-ES" sz="1100" b="0" i="0" u="none" strike="noStrike" cap="none" dirty="0">
                <a:solidFill>
                  <a:srgbClr val="000000"/>
                </a:solidFill>
                <a:effectLst/>
                <a:latin typeface="Arial"/>
                <a:ea typeface="Arial"/>
                <a:cs typeface="Arial"/>
                <a:sym typeface="Arial"/>
              </a:rPr>
              <a:t> al valor </a:t>
            </a:r>
            <a:r>
              <a:rPr lang="es-ES" sz="1100" b="0" i="0" u="none" strike="noStrike" cap="none" dirty="0" err="1">
                <a:solidFill>
                  <a:srgbClr val="000000"/>
                </a:solidFill>
                <a:effectLst/>
                <a:latin typeface="Arial"/>
                <a:ea typeface="Arial"/>
                <a:cs typeface="Arial"/>
                <a:sym typeface="Arial"/>
              </a:rPr>
              <a:t>border</a:t>
            </a:r>
            <a:r>
              <a:rPr lang="es-ES" sz="1100" b="0" i="0" u="none" strike="noStrike" cap="none" dirty="0">
                <a:solidFill>
                  <a:srgbClr val="000000"/>
                </a:solidFill>
                <a:effectLst/>
                <a:latin typeface="Arial"/>
                <a:ea typeface="Arial"/>
                <a:cs typeface="Arial"/>
                <a:sym typeface="Arial"/>
              </a:rPr>
              <a:t>-box. Esto hará que el ancho haga referencia al ancho del elemento, incluyendo el borde del mismo. </a:t>
            </a:r>
            <a:r>
              <a:rPr lang="es-ES" sz="1100" b="1" i="0" u="none" strike="noStrike" cap="none" dirty="0">
                <a:solidFill>
                  <a:srgbClr val="000000"/>
                </a:solidFill>
                <a:effectLst/>
                <a:latin typeface="Arial"/>
                <a:ea typeface="Arial"/>
                <a:cs typeface="Arial"/>
                <a:sym typeface="Arial"/>
              </a:rPr>
              <a:t>Ejercicio: modificar el box-</a:t>
            </a:r>
            <a:r>
              <a:rPr lang="es-ES" sz="1100" b="1" i="0" u="none" strike="noStrike" cap="none" dirty="0" err="1">
                <a:solidFill>
                  <a:srgbClr val="000000"/>
                </a:solidFill>
                <a:effectLst/>
                <a:latin typeface="Arial"/>
                <a:ea typeface="Arial"/>
                <a:cs typeface="Arial"/>
                <a:sym typeface="Arial"/>
              </a:rPr>
              <a:t>sizing</a:t>
            </a:r>
            <a:r>
              <a:rPr lang="es-ES" sz="1100" b="1" i="0" u="none" strike="noStrike" cap="none" dirty="0">
                <a:solidFill>
                  <a:srgbClr val="000000"/>
                </a:solidFill>
                <a:effectLst/>
                <a:latin typeface="Arial"/>
                <a:ea typeface="Arial"/>
                <a:cs typeface="Arial"/>
                <a:sym typeface="Arial"/>
              </a:rPr>
              <a:t> a </a:t>
            </a:r>
            <a:r>
              <a:rPr lang="es-ES" sz="1100" b="1" i="0" u="none" strike="noStrike" cap="none" dirty="0" err="1">
                <a:solidFill>
                  <a:srgbClr val="000000"/>
                </a:solidFill>
                <a:effectLst/>
                <a:latin typeface="Arial"/>
                <a:ea typeface="Arial"/>
                <a:cs typeface="Arial"/>
                <a:sym typeface="Arial"/>
              </a:rPr>
              <a:t>border</a:t>
            </a:r>
            <a:r>
              <a:rPr lang="es-ES" sz="1100" b="1" i="0" u="none" strike="noStrike" cap="none" dirty="0">
                <a:solidFill>
                  <a:srgbClr val="000000"/>
                </a:solidFill>
                <a:effectLst/>
                <a:latin typeface="Arial"/>
                <a:ea typeface="Arial"/>
                <a:cs typeface="Arial"/>
                <a:sym typeface="Arial"/>
              </a:rPr>
              <a:t>-box .contenido en la clase contenido. El tamaño del elemento .contenido se hará más pequeño y ahora los 50vw corresponderán al elemento </a:t>
            </a:r>
            <a:r>
              <a:rPr lang="es-ES" sz="1100" b="1" i="0" u="none" strike="noStrike" cap="none" dirty="0" err="1">
                <a:solidFill>
                  <a:srgbClr val="000000"/>
                </a:solidFill>
                <a:effectLst/>
                <a:latin typeface="Arial"/>
                <a:ea typeface="Arial"/>
                <a:cs typeface="Arial"/>
                <a:sym typeface="Arial"/>
              </a:rPr>
              <a:t>incluído</a:t>
            </a:r>
            <a:r>
              <a:rPr lang="es-ES" sz="1100" b="1" i="0" u="none" strike="noStrike" cap="none" dirty="0">
                <a:solidFill>
                  <a:srgbClr val="000000"/>
                </a:solidFill>
                <a:effectLst/>
                <a:latin typeface="Arial"/>
                <a:ea typeface="Arial"/>
                <a:cs typeface="Arial"/>
                <a:sym typeface="Arial"/>
              </a:rPr>
              <a:t> los márgenes. Calcularlo con una regla.</a:t>
            </a:r>
            <a:endParaRPr lang="es-ES" sz="1100" b="0" i="0" u="none" strike="noStrike" cap="none" dirty="0">
              <a:solidFill>
                <a:srgbClr val="000000"/>
              </a:solidFill>
              <a:effectLst/>
              <a:latin typeface="Arial"/>
              <a:ea typeface="Arial"/>
              <a:cs typeface="Arial"/>
              <a:sym typeface="Arial"/>
            </a:endParaRPr>
          </a:p>
          <a:p>
            <a:pPr lvl="1"/>
            <a:r>
              <a:rPr lang="es-ES" sz="1100" b="0" i="0" u="none" strike="noStrike" cap="none" dirty="0" err="1">
                <a:solidFill>
                  <a:srgbClr val="000000"/>
                </a:solidFill>
                <a:effectLst/>
                <a:latin typeface="Arial"/>
                <a:ea typeface="Arial"/>
                <a:cs typeface="Arial"/>
                <a:sym typeface="Arial"/>
              </a:rPr>
              <a:t>Margin</a:t>
            </a:r>
            <a:r>
              <a:rPr lang="es-ES" sz="1100" b="0" i="0" u="none" strike="noStrike" cap="none" dirty="0">
                <a:solidFill>
                  <a:srgbClr val="000000"/>
                </a:solidFill>
                <a:effectLst/>
                <a:latin typeface="Arial"/>
                <a:ea typeface="Arial"/>
                <a:cs typeface="Arial"/>
                <a:sym typeface="Arial"/>
              </a:rPr>
              <a:t>: El margen, o lo que está después del </a:t>
            </a:r>
            <a:r>
              <a:rPr lang="es-ES" sz="1100" b="0" i="0" u="none" strike="noStrike" cap="none" dirty="0" err="1">
                <a:solidFill>
                  <a:srgbClr val="000000"/>
                </a:solidFill>
                <a:effectLst/>
                <a:latin typeface="Arial"/>
                <a:ea typeface="Arial"/>
                <a:cs typeface="Arial"/>
                <a:sym typeface="Arial"/>
              </a:rPr>
              <a:t>border</a:t>
            </a:r>
            <a:r>
              <a:rPr lang="es-ES" sz="1100" b="0" i="0" u="none" strike="noStrike" cap="none" dirty="0">
                <a:solidFill>
                  <a:srgbClr val="000000"/>
                </a:solidFill>
                <a:effectLst/>
                <a:latin typeface="Arial"/>
                <a:ea typeface="Arial"/>
                <a:cs typeface="Arial"/>
                <a:sym typeface="Arial"/>
              </a:rPr>
              <a:t> y lo separa de sus vecinos o su contenedor</a:t>
            </a:r>
          </a:p>
          <a:p>
            <a:pPr lvl="1"/>
            <a:r>
              <a:rPr lang="es-ES" sz="1100" b="0" i="0" u="none" strike="noStrike" cap="none" dirty="0">
                <a:solidFill>
                  <a:srgbClr val="000000"/>
                </a:solidFill>
                <a:effectLst/>
                <a:latin typeface="Arial"/>
                <a:ea typeface="Arial"/>
                <a:cs typeface="Arial"/>
                <a:sym typeface="Arial"/>
              </a:rPr>
              <a:t>En el caso de los elementos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span</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small</a:t>
            </a:r>
            <a:r>
              <a:rPr lang="es-ES" sz="1100" b="0" i="0" u="none" strike="noStrike" cap="none" dirty="0">
                <a:solidFill>
                  <a:srgbClr val="000000"/>
                </a:solidFill>
                <a:effectLst/>
                <a:latin typeface="Arial"/>
                <a:ea typeface="Arial"/>
                <a:cs typeface="Arial"/>
                <a:sym typeface="Arial"/>
              </a:rPr>
              <a:t>, etc.) los márgenes, bordes y </a:t>
            </a:r>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 colapsan verticalmente con los elementos vecinos pero los horizontales sí son respetados. Los 2em de márgenes en la palabra “</a:t>
            </a:r>
            <a:r>
              <a:rPr lang="es-ES" sz="1100" b="0" i="0" u="none" strike="noStrike" cap="none" dirty="0" err="1">
                <a:solidFill>
                  <a:srgbClr val="000000"/>
                </a:solidFill>
                <a:effectLst/>
                <a:latin typeface="Arial"/>
                <a:ea typeface="Arial"/>
                <a:cs typeface="Arial"/>
                <a:sym typeface="Arial"/>
              </a:rPr>
              <a:t>reprehenderit</a:t>
            </a:r>
            <a:r>
              <a:rPr lang="es-ES" sz="1100" b="0" i="0" u="none" strike="noStrike" cap="none" dirty="0">
                <a:solidFill>
                  <a:srgbClr val="000000"/>
                </a:solidFill>
                <a:effectLst/>
                <a:latin typeface="Arial"/>
                <a:ea typeface="Arial"/>
                <a:cs typeface="Arial"/>
                <a:sym typeface="Arial"/>
              </a:rPr>
              <a:t>” son respetados lateralmente pero no verticalmente. Los em verticales han colapsado con sus vecinos superior e inferior. Si se modifica el valor de </a:t>
            </a:r>
            <a:r>
              <a:rPr lang="es-ES" sz="1100" b="0" i="0" u="none" strike="noStrike" cap="none" dirty="0" err="1">
                <a:solidFill>
                  <a:srgbClr val="000000"/>
                </a:solidFill>
                <a:effectLst/>
                <a:latin typeface="Arial"/>
                <a:ea typeface="Arial"/>
                <a:cs typeface="Arial"/>
                <a:sym typeface="Arial"/>
              </a:rPr>
              <a:t>padding</a:t>
            </a:r>
            <a:r>
              <a:rPr lang="es-ES" sz="1100" b="0" i="0" u="none" strike="noStrike" cap="none" dirty="0">
                <a:solidFill>
                  <a:srgbClr val="000000"/>
                </a:solidFill>
                <a:effectLst/>
                <a:latin typeface="Arial"/>
                <a:ea typeface="Arial"/>
                <a:cs typeface="Arial"/>
                <a:sym typeface="Arial"/>
              </a:rPr>
              <a:t> a 1em por ejemplo se puede notar esto con claridad. Para modificar la altura de un elemento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tendríamos que utilizar la propiedad line-</a:t>
            </a:r>
            <a:r>
              <a:rPr lang="es-ES" sz="1100" b="0" i="0" u="none" strike="noStrike" cap="none" dirty="0" err="1">
                <a:solidFill>
                  <a:srgbClr val="000000"/>
                </a:solidFill>
                <a:effectLst/>
                <a:latin typeface="Arial"/>
                <a:ea typeface="Arial"/>
                <a:cs typeface="Arial"/>
                <a:sym typeface="Arial"/>
              </a:rPr>
              <a:t>height</a:t>
            </a:r>
            <a:endParaRPr lang="es-E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15b9070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15b90709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r>
              <a:rPr lang="es-ES" sz="1100" b="0" i="0" u="none" strike="noStrike" cap="none" dirty="0">
                <a:solidFill>
                  <a:srgbClr val="000000"/>
                </a:solidFill>
                <a:effectLst/>
                <a:latin typeface="Arial"/>
                <a:ea typeface="Arial"/>
                <a:cs typeface="Arial"/>
                <a:sym typeface="Arial"/>
              </a:rPr>
              <a:t>La propiedad </a:t>
            </a:r>
            <a:r>
              <a:rPr lang="es-ES" sz="1100" b="0" i="0" u="none" strike="noStrike" cap="none" dirty="0" err="1">
                <a:solidFill>
                  <a:srgbClr val="000000"/>
                </a:solidFill>
                <a:effectLst/>
                <a:latin typeface="Arial"/>
                <a:ea typeface="Arial"/>
                <a:cs typeface="Arial"/>
                <a:sym typeface="Arial"/>
              </a:rPr>
              <a:t>float</a:t>
            </a:r>
            <a:r>
              <a:rPr lang="es-ES" sz="1100" b="0" i="0" u="none" strike="noStrike" cap="none" dirty="0">
                <a:solidFill>
                  <a:srgbClr val="000000"/>
                </a:solidFill>
                <a:effectLst/>
                <a:latin typeface="Arial"/>
                <a:ea typeface="Arial"/>
                <a:cs typeface="Arial"/>
                <a:sym typeface="Arial"/>
              </a:rPr>
              <a:t> especifica si un elemento debe salir del flujo normal y aparecer a la izquierda o a la derecha de su contenedor. Los elementos de texto y los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aparecerán a su alrededor.</a:t>
            </a:r>
          </a:p>
          <a:p>
            <a:pPr lvl="1"/>
            <a:r>
              <a:rPr lang="es-ES" sz="1100" b="0" i="0" u="none" strike="noStrike" cap="none" dirty="0">
                <a:solidFill>
                  <a:srgbClr val="000000"/>
                </a:solidFill>
                <a:effectLst/>
                <a:latin typeface="Arial"/>
                <a:ea typeface="Arial"/>
                <a:cs typeface="Arial"/>
                <a:sym typeface="Arial"/>
              </a:rPr>
              <a:t>La propiedad Display define el tipo de renderizado que se utilizará para un elemento:</a:t>
            </a:r>
          </a:p>
          <a:p>
            <a:pPr lvl="2"/>
            <a:r>
              <a:rPr lang="es-ES" sz="1100" b="0" i="0" u="none" strike="noStrike" cap="none" dirty="0">
                <a:solidFill>
                  <a:srgbClr val="000000"/>
                </a:solidFill>
                <a:effectLst/>
                <a:latin typeface="Arial"/>
                <a:ea typeface="Arial"/>
                <a:cs typeface="Arial"/>
                <a:sym typeface="Arial"/>
              </a:rPr>
              <a:t>El valor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se utiliza en elementos que van dentro de un texto. Un &lt;</a:t>
            </a:r>
            <a:r>
              <a:rPr lang="es-ES" sz="1100" b="0" i="0" u="none" strike="noStrike" cap="none" dirty="0" err="1">
                <a:solidFill>
                  <a:srgbClr val="000000"/>
                </a:solidFill>
                <a:effectLst/>
                <a:latin typeface="Arial"/>
                <a:ea typeface="Arial"/>
                <a:cs typeface="Arial"/>
                <a:sym typeface="Arial"/>
              </a:rPr>
              <a:t>span</a:t>
            </a:r>
            <a:r>
              <a:rPr lang="es-ES" sz="1100" b="0" i="0" u="none" strike="noStrike" cap="none" dirty="0">
                <a:solidFill>
                  <a:srgbClr val="000000"/>
                </a:solidFill>
                <a:effectLst/>
                <a:latin typeface="Arial"/>
                <a:ea typeface="Arial"/>
                <a:cs typeface="Arial"/>
                <a:sym typeface="Arial"/>
              </a:rPr>
              <a:t>&gt; o una etiqueta &lt;b&gt; por ejemplo tiene su propiedad display como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En los elementos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no es posible manipular las propiedades </a:t>
            </a:r>
            <a:r>
              <a:rPr lang="es-ES" sz="1100" b="0" i="0" u="none" strike="noStrike" cap="none" dirty="0" err="1">
                <a:solidFill>
                  <a:srgbClr val="000000"/>
                </a:solidFill>
                <a:effectLst/>
                <a:latin typeface="Arial"/>
                <a:ea typeface="Arial"/>
                <a:cs typeface="Arial"/>
                <a:sym typeface="Arial"/>
              </a:rPr>
              <a:t>width</a:t>
            </a:r>
            <a:r>
              <a:rPr lang="es-ES" sz="1100" b="0" i="0" u="none" strike="noStrike" cap="none" dirty="0">
                <a:solidFill>
                  <a:srgbClr val="000000"/>
                </a:solidFill>
                <a:effectLst/>
                <a:latin typeface="Arial"/>
                <a:ea typeface="Arial"/>
                <a:cs typeface="Arial"/>
                <a:sym typeface="Arial"/>
              </a:rPr>
              <a:t> ni </a:t>
            </a:r>
            <a:r>
              <a:rPr lang="es-ES" sz="1100" b="0" i="0" u="none" strike="noStrike" cap="none" dirty="0" err="1">
                <a:solidFill>
                  <a:srgbClr val="000000"/>
                </a:solidFill>
                <a:effectLst/>
                <a:latin typeface="Arial"/>
                <a:ea typeface="Arial"/>
                <a:cs typeface="Arial"/>
                <a:sym typeface="Arial"/>
              </a:rPr>
              <a:t>height</a:t>
            </a:r>
            <a:r>
              <a:rPr lang="es-ES" sz="1100" b="0" i="0" u="none" strike="noStrike" cap="none" dirty="0">
                <a:solidFill>
                  <a:srgbClr val="000000"/>
                </a:solidFill>
                <a:effectLst/>
                <a:latin typeface="Arial"/>
                <a:ea typeface="Arial"/>
                <a:cs typeface="Arial"/>
                <a:sym typeface="Arial"/>
              </a:rPr>
              <a:t>.</a:t>
            </a:r>
          </a:p>
          <a:p>
            <a:pPr lvl="2"/>
            <a:r>
              <a:rPr lang="es-ES" sz="1100" b="0" i="0" u="none" strike="noStrike" cap="none" dirty="0">
                <a:solidFill>
                  <a:srgbClr val="000000"/>
                </a:solidFill>
                <a:effectLst/>
                <a:latin typeface="Arial"/>
                <a:ea typeface="Arial"/>
                <a:cs typeface="Arial"/>
                <a:sym typeface="Arial"/>
              </a:rPr>
              <a:t>El valor block se utiliza en elementos que no esperan elementos laterales. Producen saltos de línea tanto antes como después. Un </a:t>
            </a:r>
            <a:r>
              <a:rPr lang="es-ES" sz="1100" b="0" i="0" u="none" strike="noStrike" cap="none" dirty="0" err="1">
                <a:solidFill>
                  <a:srgbClr val="000000"/>
                </a:solidFill>
                <a:effectLst/>
                <a:latin typeface="Arial"/>
                <a:ea typeface="Arial"/>
                <a:cs typeface="Arial"/>
                <a:sym typeface="Arial"/>
              </a:rPr>
              <a:t>div</a:t>
            </a:r>
            <a:r>
              <a:rPr lang="es-ES" sz="1100" b="0" i="0" u="none" strike="noStrike" cap="none" dirty="0">
                <a:solidFill>
                  <a:srgbClr val="000000"/>
                </a:solidFill>
                <a:effectLst/>
                <a:latin typeface="Arial"/>
                <a:ea typeface="Arial"/>
                <a:cs typeface="Arial"/>
                <a:sym typeface="Arial"/>
              </a:rPr>
              <a:t> por ejemplo, o una </a:t>
            </a:r>
            <a:r>
              <a:rPr lang="es-ES" sz="1100" b="0" i="0" u="none" strike="noStrike" cap="none" dirty="0" err="1">
                <a:solidFill>
                  <a:srgbClr val="000000"/>
                </a:solidFill>
                <a:effectLst/>
                <a:latin typeface="Arial"/>
                <a:ea typeface="Arial"/>
                <a:cs typeface="Arial"/>
                <a:sym typeface="Arial"/>
              </a:rPr>
              <a:t>img</a:t>
            </a:r>
            <a:r>
              <a:rPr lang="es-ES" sz="1100" b="0" i="0" u="none" strike="noStrike" cap="none" dirty="0">
                <a:solidFill>
                  <a:srgbClr val="000000"/>
                </a:solidFill>
                <a:effectLst/>
                <a:latin typeface="Arial"/>
                <a:ea typeface="Arial"/>
                <a:cs typeface="Arial"/>
                <a:sym typeface="Arial"/>
              </a:rPr>
              <a:t> tienen por defecto un display del tipo Block</a:t>
            </a:r>
          </a:p>
          <a:p>
            <a:pPr lvl="2"/>
            <a:r>
              <a:rPr lang="es-ES" sz="1100" b="0" i="0" u="none" strike="noStrike" cap="none" dirty="0">
                <a:solidFill>
                  <a:srgbClr val="000000"/>
                </a:solidFill>
                <a:effectLst/>
                <a:latin typeface="Arial"/>
                <a:ea typeface="Arial"/>
                <a:cs typeface="Arial"/>
                <a:sym typeface="Arial"/>
              </a:rPr>
              <a:t>El valor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-block permite elementos laterales pero también permite especificar el ancho del elemento con la propiedad </a:t>
            </a:r>
            <a:r>
              <a:rPr lang="es-ES" sz="1100" b="0" i="0" u="none" strike="noStrike" cap="none" dirty="0" err="1">
                <a:solidFill>
                  <a:srgbClr val="000000"/>
                </a:solidFill>
                <a:effectLst/>
                <a:latin typeface="Arial"/>
                <a:ea typeface="Arial"/>
                <a:cs typeface="Arial"/>
                <a:sym typeface="Arial"/>
              </a:rPr>
              <a:t>width</a:t>
            </a:r>
            <a:endParaRPr lang="es-ES" sz="1100" b="0" i="0" u="none" strike="noStrike" cap="none" dirty="0">
              <a:solidFill>
                <a:srgbClr val="000000"/>
              </a:solidFill>
              <a:effectLst/>
              <a:latin typeface="Arial"/>
              <a:ea typeface="Arial"/>
              <a:cs typeface="Arial"/>
              <a:sym typeface="Arial"/>
            </a:endParaRPr>
          </a:p>
          <a:p>
            <a:pPr lvl="1"/>
            <a:r>
              <a:rPr lang="es-ES" sz="1100" b="0" i="0" u="none" strike="noStrike" cap="none" dirty="0">
                <a:solidFill>
                  <a:srgbClr val="000000"/>
                </a:solidFill>
                <a:effectLst/>
                <a:latin typeface="Arial"/>
                <a:ea typeface="Arial"/>
                <a:cs typeface="Arial"/>
                <a:sym typeface="Arial"/>
              </a:rPr>
              <a:t>La propiedad Display define el tipo de renderizado que se utilizará para un elemento:</a:t>
            </a:r>
          </a:p>
          <a:p>
            <a:pPr lvl="2"/>
            <a:r>
              <a:rPr lang="es-ES" sz="1100" b="0" i="0" u="none" strike="noStrike" cap="none" dirty="0">
                <a:solidFill>
                  <a:srgbClr val="000000"/>
                </a:solidFill>
                <a:effectLst/>
                <a:latin typeface="Arial"/>
                <a:ea typeface="Arial"/>
                <a:cs typeface="Arial"/>
                <a:sym typeface="Arial"/>
              </a:rPr>
              <a:t>El valor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se utiliza en elementos que van dentro de un texto. Un &lt;</a:t>
            </a:r>
            <a:r>
              <a:rPr lang="es-ES" sz="1100" b="0" i="0" u="none" strike="noStrike" cap="none" dirty="0" err="1">
                <a:solidFill>
                  <a:srgbClr val="000000"/>
                </a:solidFill>
                <a:effectLst/>
                <a:latin typeface="Arial"/>
                <a:ea typeface="Arial"/>
                <a:cs typeface="Arial"/>
                <a:sym typeface="Arial"/>
              </a:rPr>
              <a:t>span</a:t>
            </a:r>
            <a:r>
              <a:rPr lang="es-ES" sz="1100" b="0" i="0" u="none" strike="noStrike" cap="none" dirty="0">
                <a:solidFill>
                  <a:srgbClr val="000000"/>
                </a:solidFill>
                <a:effectLst/>
                <a:latin typeface="Arial"/>
                <a:ea typeface="Arial"/>
                <a:cs typeface="Arial"/>
                <a:sym typeface="Arial"/>
              </a:rPr>
              <a:t>&gt; o una etiqueta &lt;b&gt; por ejemplo tiene su propiedad display como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En los elementos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 no es posible manipular las propiedades </a:t>
            </a:r>
            <a:r>
              <a:rPr lang="es-ES" sz="1100" b="0" i="0" u="none" strike="noStrike" cap="none" dirty="0" err="1">
                <a:solidFill>
                  <a:srgbClr val="000000"/>
                </a:solidFill>
                <a:effectLst/>
                <a:latin typeface="Arial"/>
                <a:ea typeface="Arial"/>
                <a:cs typeface="Arial"/>
                <a:sym typeface="Arial"/>
              </a:rPr>
              <a:t>width</a:t>
            </a:r>
            <a:r>
              <a:rPr lang="es-ES" sz="1100" b="0" i="0" u="none" strike="noStrike" cap="none" dirty="0">
                <a:solidFill>
                  <a:srgbClr val="000000"/>
                </a:solidFill>
                <a:effectLst/>
                <a:latin typeface="Arial"/>
                <a:ea typeface="Arial"/>
                <a:cs typeface="Arial"/>
                <a:sym typeface="Arial"/>
              </a:rPr>
              <a:t> ni </a:t>
            </a:r>
            <a:r>
              <a:rPr lang="es-ES" sz="1100" b="0" i="0" u="none" strike="noStrike" cap="none" dirty="0" err="1">
                <a:solidFill>
                  <a:srgbClr val="000000"/>
                </a:solidFill>
                <a:effectLst/>
                <a:latin typeface="Arial"/>
                <a:ea typeface="Arial"/>
                <a:cs typeface="Arial"/>
                <a:sym typeface="Arial"/>
              </a:rPr>
              <a:t>height</a:t>
            </a:r>
            <a:r>
              <a:rPr lang="es-ES" sz="1100" b="0" i="0" u="none" strike="noStrike" cap="none" dirty="0">
                <a:solidFill>
                  <a:srgbClr val="000000"/>
                </a:solidFill>
                <a:effectLst/>
                <a:latin typeface="Arial"/>
                <a:ea typeface="Arial"/>
                <a:cs typeface="Arial"/>
                <a:sym typeface="Arial"/>
              </a:rPr>
              <a:t>.</a:t>
            </a:r>
          </a:p>
          <a:p>
            <a:pPr lvl="2"/>
            <a:r>
              <a:rPr lang="es-ES" sz="1100" b="0" i="0" u="none" strike="noStrike" cap="none" dirty="0">
                <a:solidFill>
                  <a:srgbClr val="000000"/>
                </a:solidFill>
                <a:effectLst/>
                <a:latin typeface="Arial"/>
                <a:ea typeface="Arial"/>
                <a:cs typeface="Arial"/>
                <a:sym typeface="Arial"/>
              </a:rPr>
              <a:t>El valor block se utiliza en elementos que no esperan elementos laterales. Producen saltos de línea tanto antes como después. Un </a:t>
            </a:r>
            <a:r>
              <a:rPr lang="es-ES" sz="1100" b="0" i="0" u="none" strike="noStrike" cap="none" dirty="0" err="1">
                <a:solidFill>
                  <a:srgbClr val="000000"/>
                </a:solidFill>
                <a:effectLst/>
                <a:latin typeface="Arial"/>
                <a:ea typeface="Arial"/>
                <a:cs typeface="Arial"/>
                <a:sym typeface="Arial"/>
              </a:rPr>
              <a:t>div</a:t>
            </a:r>
            <a:r>
              <a:rPr lang="es-ES" sz="1100" b="0" i="0" u="none" strike="noStrike" cap="none" dirty="0">
                <a:solidFill>
                  <a:srgbClr val="000000"/>
                </a:solidFill>
                <a:effectLst/>
                <a:latin typeface="Arial"/>
                <a:ea typeface="Arial"/>
                <a:cs typeface="Arial"/>
                <a:sym typeface="Arial"/>
              </a:rPr>
              <a:t> por ejemplo, o una </a:t>
            </a:r>
            <a:r>
              <a:rPr lang="es-ES" sz="1100" b="0" i="0" u="none" strike="noStrike" cap="none" dirty="0" err="1">
                <a:solidFill>
                  <a:srgbClr val="000000"/>
                </a:solidFill>
                <a:effectLst/>
                <a:latin typeface="Arial"/>
                <a:ea typeface="Arial"/>
                <a:cs typeface="Arial"/>
                <a:sym typeface="Arial"/>
              </a:rPr>
              <a:t>img</a:t>
            </a:r>
            <a:r>
              <a:rPr lang="es-ES" sz="1100" b="0" i="0" u="none" strike="noStrike" cap="none" dirty="0">
                <a:solidFill>
                  <a:srgbClr val="000000"/>
                </a:solidFill>
                <a:effectLst/>
                <a:latin typeface="Arial"/>
                <a:ea typeface="Arial"/>
                <a:cs typeface="Arial"/>
                <a:sym typeface="Arial"/>
              </a:rPr>
              <a:t> tienen por defecto un display del tipo Block</a:t>
            </a:r>
          </a:p>
          <a:p>
            <a:pPr lvl="2"/>
            <a:r>
              <a:rPr lang="es-ES" sz="1100" b="0" i="0" u="none" strike="noStrike" cap="none" dirty="0">
                <a:solidFill>
                  <a:srgbClr val="000000"/>
                </a:solidFill>
                <a:effectLst/>
                <a:latin typeface="Arial"/>
                <a:ea typeface="Arial"/>
                <a:cs typeface="Arial"/>
                <a:sym typeface="Arial"/>
              </a:rPr>
              <a:t>El valor </a:t>
            </a:r>
            <a:r>
              <a:rPr lang="es-ES" sz="1100" b="0" i="0" u="none" strike="noStrike" cap="none" dirty="0" err="1">
                <a:solidFill>
                  <a:srgbClr val="000000"/>
                </a:solidFill>
                <a:effectLst/>
                <a:latin typeface="Arial"/>
                <a:ea typeface="Arial"/>
                <a:cs typeface="Arial"/>
                <a:sym typeface="Arial"/>
              </a:rPr>
              <a:t>inline</a:t>
            </a:r>
            <a:r>
              <a:rPr lang="es-ES" sz="1100" b="0" i="0" u="none" strike="noStrike" cap="none" dirty="0">
                <a:solidFill>
                  <a:srgbClr val="000000"/>
                </a:solidFill>
                <a:effectLst/>
                <a:latin typeface="Arial"/>
                <a:ea typeface="Arial"/>
                <a:cs typeface="Arial"/>
                <a:sym typeface="Arial"/>
              </a:rPr>
              <a:t>-block permite elementos laterales pero también permite especificar el ancho del elemento con la propiedad </a:t>
            </a:r>
            <a:r>
              <a:rPr lang="es-ES" sz="1100" b="0" i="0" u="none" strike="noStrike" cap="none" dirty="0" err="1">
                <a:solidFill>
                  <a:srgbClr val="000000"/>
                </a:solidFill>
                <a:effectLst/>
                <a:latin typeface="Arial"/>
                <a:ea typeface="Arial"/>
                <a:cs typeface="Arial"/>
                <a:sym typeface="Arial"/>
              </a:rPr>
              <a:t>width</a:t>
            </a:r>
            <a:endParaRPr lang="es-ES" sz="1100" b="0" i="0" u="none" strike="noStrike" cap="none" dirty="0">
              <a:solidFill>
                <a:srgbClr val="000000"/>
              </a:solidFill>
              <a:effectLst/>
              <a:latin typeface="Arial"/>
              <a:ea typeface="Arial"/>
              <a:cs typeface="Arial"/>
              <a:sym typeface="Arial"/>
            </a:endParaRPr>
          </a:p>
          <a:p>
            <a:pPr marL="1054100" lvl="2" indent="0">
              <a:buNone/>
            </a:pPr>
            <a:endParaRPr lang="es-ES" sz="1100" b="0" i="0" u="none" strike="noStrike" cap="none" dirty="0">
              <a:solidFill>
                <a:srgbClr val="000000"/>
              </a:solidFill>
              <a:effectLst/>
              <a:latin typeface="Arial"/>
              <a:ea typeface="Arial"/>
              <a:cs typeface="Arial"/>
              <a:sym typeface="Arial"/>
            </a:endParaRPr>
          </a:p>
          <a:p>
            <a:pPr lvl="1"/>
            <a:r>
              <a:rPr lang="es-ES" sz="1100" b="0" i="0" u="none" strike="noStrike" cap="none" dirty="0">
                <a:solidFill>
                  <a:srgbClr val="000000"/>
                </a:solidFill>
                <a:effectLst/>
                <a:latin typeface="Arial"/>
                <a:ea typeface="Arial"/>
                <a:cs typeface="Arial"/>
                <a:sym typeface="Arial"/>
              </a:rPr>
              <a:t>La propiedad </a:t>
            </a:r>
            <a:r>
              <a:rPr lang="es-ES" sz="1100" b="1" i="0" u="none" strike="noStrike" cap="none" dirty="0">
                <a:solidFill>
                  <a:srgbClr val="000000"/>
                </a:solidFill>
                <a:effectLst/>
                <a:latin typeface="Arial"/>
                <a:ea typeface="Arial"/>
                <a:cs typeface="Arial"/>
                <a:sym typeface="Arial"/>
              </a:rPr>
              <a:t>position</a:t>
            </a:r>
            <a:r>
              <a:rPr lang="es-ES" sz="1100" b="0" i="0" u="none" strike="noStrike" cap="none" dirty="0">
                <a:solidFill>
                  <a:srgbClr val="000000"/>
                </a:solidFill>
                <a:effectLst/>
                <a:latin typeface="Arial"/>
                <a:ea typeface="Arial"/>
                <a:cs typeface="Arial"/>
                <a:sym typeface="Arial"/>
                <a:hlinkClick r:id="rId3"/>
              </a:rPr>
              <a:t> </a:t>
            </a:r>
            <a:r>
              <a:rPr lang="es-ES" sz="1100" b="0" i="0" u="none" strike="noStrike" cap="none" dirty="0">
                <a:solidFill>
                  <a:srgbClr val="000000"/>
                </a:solidFill>
                <a:effectLst/>
                <a:latin typeface="Arial"/>
                <a:ea typeface="Arial"/>
                <a:cs typeface="Arial"/>
                <a:sym typeface="Arial"/>
              </a:rPr>
              <a:t>especifica la manera en que un elemento es posicionado en un documento. Las propiedades top, </a:t>
            </a:r>
            <a:r>
              <a:rPr lang="es-ES" sz="1100" b="0" i="0" u="none" strike="noStrike" cap="none" dirty="0" err="1">
                <a:solidFill>
                  <a:srgbClr val="000000"/>
                </a:solidFill>
                <a:effectLst/>
                <a:latin typeface="Arial"/>
                <a:ea typeface="Arial"/>
                <a:cs typeface="Arial"/>
                <a:sym typeface="Arial"/>
              </a:rPr>
              <a:t>right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bottom</a:t>
            </a:r>
            <a:r>
              <a:rPr lang="es-ES" sz="1100" b="0" i="0" u="none" strike="noStrike" cap="none" dirty="0">
                <a:solidFill>
                  <a:srgbClr val="000000"/>
                </a:solidFill>
                <a:effectLst/>
                <a:latin typeface="Arial"/>
                <a:ea typeface="Arial"/>
                <a:cs typeface="Arial"/>
                <a:sym typeface="Arial"/>
              </a:rPr>
              <a:t> y </a:t>
            </a:r>
            <a:r>
              <a:rPr lang="es-ES" sz="1100" b="0" i="0" u="none" strike="noStrike" cap="none" dirty="0" err="1">
                <a:solidFill>
                  <a:srgbClr val="000000"/>
                </a:solidFill>
                <a:effectLst/>
                <a:latin typeface="Arial"/>
                <a:ea typeface="Arial"/>
                <a:cs typeface="Arial"/>
                <a:sym typeface="Arial"/>
              </a:rPr>
              <a:t>left</a:t>
            </a:r>
            <a:r>
              <a:rPr lang="es-ES" sz="1100" b="0" i="0" u="none" strike="noStrike" cap="none" dirty="0">
                <a:solidFill>
                  <a:srgbClr val="000000"/>
                </a:solidFill>
                <a:effectLst/>
                <a:latin typeface="Arial"/>
                <a:ea typeface="Arial"/>
                <a:cs typeface="Arial"/>
                <a:sym typeface="Arial"/>
              </a:rPr>
              <a:t> determinan la posicional final de estos elementos.</a:t>
            </a:r>
          </a:p>
          <a:p>
            <a:pPr lvl="1"/>
            <a:r>
              <a:rPr lang="es-ES" sz="1100" b="0" i="0" u="none" strike="noStrike" cap="none" dirty="0">
                <a:solidFill>
                  <a:srgbClr val="000000"/>
                </a:solidFill>
                <a:effectLst/>
                <a:latin typeface="Arial"/>
                <a:ea typeface="Arial"/>
                <a:cs typeface="Arial"/>
                <a:sym typeface="Arial"/>
              </a:rPr>
              <a:t>La posición por defecto de todos los elementos es </a:t>
            </a:r>
            <a:r>
              <a:rPr lang="es-ES" sz="1100" b="0" i="0" u="none" strike="noStrike" cap="none" dirty="0" err="1">
                <a:solidFill>
                  <a:srgbClr val="000000"/>
                </a:solidFill>
                <a:effectLst/>
                <a:latin typeface="Arial"/>
                <a:ea typeface="Arial"/>
                <a:cs typeface="Arial"/>
                <a:sym typeface="Arial"/>
              </a:rPr>
              <a:t>static</a:t>
            </a:r>
            <a:r>
              <a:rPr lang="es-ES" sz="1100" b="0" i="0" u="none" strike="noStrike" cap="none" dirty="0">
                <a:solidFill>
                  <a:srgbClr val="000000"/>
                </a:solidFill>
                <a:effectLst/>
                <a:latin typeface="Arial"/>
                <a:ea typeface="Arial"/>
                <a:cs typeface="Arial"/>
                <a:sym typeface="Arial"/>
              </a:rPr>
              <a:t>, que es como hasta ahora hemos visto que se comportan todos los elementos</a:t>
            </a:r>
          </a:p>
          <a:p>
            <a:pPr lvl="1"/>
            <a:r>
              <a:rPr lang="es-ES" sz="1100" b="0" i="0" u="none" strike="noStrike" cap="none" dirty="0">
                <a:solidFill>
                  <a:srgbClr val="000000"/>
                </a:solidFill>
                <a:effectLst/>
                <a:latin typeface="Arial"/>
                <a:ea typeface="Arial"/>
                <a:cs typeface="Arial"/>
                <a:sym typeface="Arial"/>
              </a:rPr>
              <a:t>Position </a:t>
            </a:r>
            <a:r>
              <a:rPr lang="es-ES" sz="1100" b="0" i="0" u="none" strike="noStrike" cap="none" dirty="0" err="1">
                <a:solidFill>
                  <a:srgbClr val="000000"/>
                </a:solidFill>
                <a:effectLst/>
                <a:latin typeface="Arial"/>
                <a:ea typeface="Arial"/>
                <a:cs typeface="Arial"/>
                <a:sym typeface="Arial"/>
              </a:rPr>
              <a:t>relative</a:t>
            </a:r>
            <a:r>
              <a:rPr lang="es-ES" sz="1100" b="0" i="0" u="none" strike="noStrike" cap="none" dirty="0">
                <a:solidFill>
                  <a:srgbClr val="000000"/>
                </a:solidFill>
                <a:effectLst/>
                <a:latin typeface="Arial"/>
                <a:ea typeface="Arial"/>
                <a:cs typeface="Arial"/>
                <a:sym typeface="Arial"/>
              </a:rPr>
              <a:t>: El elemento se posiciona de acuerdo al flujo normal del documento y luego se desplaza de manera relativa a sí mismo con los valores de top, </a:t>
            </a:r>
            <a:r>
              <a:rPr lang="es-ES" sz="1100" b="0" i="0" u="none" strike="noStrike" cap="none" dirty="0" err="1">
                <a:solidFill>
                  <a:srgbClr val="000000"/>
                </a:solidFill>
                <a:effectLst/>
                <a:latin typeface="Arial"/>
                <a:ea typeface="Arial"/>
                <a:cs typeface="Arial"/>
                <a:sym typeface="Arial"/>
              </a:rPr>
              <a:t>right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bottom</a:t>
            </a:r>
            <a:r>
              <a:rPr lang="es-ES" sz="1100" b="0" i="0" u="none" strike="noStrike" cap="none" dirty="0">
                <a:solidFill>
                  <a:srgbClr val="000000"/>
                </a:solidFill>
                <a:effectLst/>
                <a:latin typeface="Arial"/>
                <a:ea typeface="Arial"/>
                <a:cs typeface="Arial"/>
                <a:sym typeface="Arial"/>
              </a:rPr>
              <a:t> y </a:t>
            </a:r>
            <a:r>
              <a:rPr lang="es-ES" sz="1100" b="0" i="0" u="none" strike="noStrike" cap="none" dirty="0" err="1">
                <a:solidFill>
                  <a:srgbClr val="000000"/>
                </a:solidFill>
                <a:effectLst/>
                <a:latin typeface="Arial"/>
                <a:ea typeface="Arial"/>
                <a:cs typeface="Arial"/>
                <a:sym typeface="Arial"/>
              </a:rPr>
              <a:t>left</a:t>
            </a:r>
            <a:r>
              <a:rPr lang="es-ES" sz="1100" b="0" i="0" u="none" strike="noStrike" cap="none" dirty="0">
                <a:solidFill>
                  <a:srgbClr val="000000"/>
                </a:solidFill>
                <a:effectLst/>
                <a:latin typeface="Arial"/>
                <a:ea typeface="Arial"/>
                <a:cs typeface="Arial"/>
                <a:sym typeface="Arial"/>
              </a:rPr>
              <a:t>. Si los valores de top, </a:t>
            </a:r>
            <a:r>
              <a:rPr lang="es-ES" sz="1100" b="0" i="0" u="none" strike="noStrike" cap="none" dirty="0" err="1">
                <a:solidFill>
                  <a:srgbClr val="000000"/>
                </a:solidFill>
                <a:effectLst/>
                <a:latin typeface="Arial"/>
                <a:ea typeface="Arial"/>
                <a:cs typeface="Arial"/>
                <a:sym typeface="Arial"/>
              </a:rPr>
              <a:t>right</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bottom</a:t>
            </a:r>
            <a:r>
              <a:rPr lang="es-ES" sz="1100" b="0" i="0" u="none" strike="noStrike" cap="none" dirty="0">
                <a:solidFill>
                  <a:srgbClr val="000000"/>
                </a:solidFill>
                <a:effectLst/>
                <a:latin typeface="Arial"/>
                <a:ea typeface="Arial"/>
                <a:cs typeface="Arial"/>
                <a:sym typeface="Arial"/>
              </a:rPr>
              <a:t> o </a:t>
            </a:r>
            <a:r>
              <a:rPr lang="es-ES" sz="1100" b="0" i="0" u="none" strike="noStrike" cap="none" dirty="0" err="1">
                <a:solidFill>
                  <a:srgbClr val="000000"/>
                </a:solidFill>
                <a:effectLst/>
                <a:latin typeface="Arial"/>
                <a:ea typeface="Arial"/>
                <a:cs typeface="Arial"/>
                <a:sym typeface="Arial"/>
              </a:rPr>
              <a:t>left</a:t>
            </a:r>
            <a:r>
              <a:rPr lang="es-ES" sz="1100" b="0" i="0" u="none" strike="noStrike" cap="none" dirty="0">
                <a:solidFill>
                  <a:srgbClr val="000000"/>
                </a:solidFill>
                <a:effectLst/>
                <a:latin typeface="Arial"/>
                <a:ea typeface="Arial"/>
                <a:cs typeface="Arial"/>
                <a:sym typeface="Arial"/>
              </a:rPr>
              <a:t> se mantienen en cero es como si no se moviera. El desplazamiento no afecta la posición del resto de elementos, así que el espacio dejado por el elemento es el mismo que si el fuera estático. En nuestro ejemplo, los </a:t>
            </a:r>
            <a:r>
              <a:rPr lang="es-ES" sz="1100" b="0" i="0" u="none" strike="noStrike" cap="none" dirty="0" err="1">
                <a:solidFill>
                  <a:srgbClr val="000000"/>
                </a:solidFill>
                <a:effectLst/>
                <a:latin typeface="Arial"/>
                <a:ea typeface="Arial"/>
                <a:cs typeface="Arial"/>
                <a:sym typeface="Arial"/>
              </a:rPr>
              <a:t>article</a:t>
            </a:r>
            <a:r>
              <a:rPr lang="es-ES" sz="1100" b="0" i="0" u="none" strike="noStrike" cap="none" dirty="0">
                <a:solidFill>
                  <a:srgbClr val="000000"/>
                </a:solidFill>
                <a:effectLst/>
                <a:latin typeface="Arial"/>
                <a:ea typeface="Arial"/>
                <a:cs typeface="Arial"/>
                <a:sym typeface="Arial"/>
              </a:rPr>
              <a:t> de clase .producto están posicionados </a:t>
            </a:r>
            <a:r>
              <a:rPr lang="es-ES" sz="1100" b="0" i="0" u="none" strike="noStrike" cap="none" dirty="0" err="1">
                <a:solidFill>
                  <a:srgbClr val="000000"/>
                </a:solidFill>
                <a:effectLst/>
                <a:latin typeface="Arial"/>
                <a:ea typeface="Arial"/>
                <a:cs typeface="Arial"/>
                <a:sym typeface="Arial"/>
              </a:rPr>
              <a:t>relative</a:t>
            </a:r>
            <a:r>
              <a:rPr lang="es-ES" sz="1100" b="0" i="0" u="none" strike="noStrike" cap="none" dirty="0">
                <a:solidFill>
                  <a:srgbClr val="000000"/>
                </a:solidFill>
                <a:effectLst/>
                <a:latin typeface="Arial"/>
                <a:ea typeface="Arial"/>
                <a:cs typeface="Arial"/>
                <a:sym typeface="Arial"/>
              </a:rPr>
              <a:t> con top cero, esto es necesario para que sus elementos internos, que tienen una posición absoluta funcionen bien.</a:t>
            </a:r>
          </a:p>
          <a:p>
            <a:pPr lvl="1"/>
            <a:r>
              <a:rPr lang="es-ES" sz="1100" b="0" i="0" u="none" strike="noStrike" cap="none" dirty="0">
                <a:solidFill>
                  <a:srgbClr val="000000"/>
                </a:solidFill>
                <a:effectLst/>
                <a:latin typeface="Arial"/>
                <a:ea typeface="Arial"/>
                <a:cs typeface="Arial"/>
                <a:sym typeface="Arial"/>
              </a:rPr>
              <a:t>Position </a:t>
            </a:r>
            <a:r>
              <a:rPr lang="es-ES" sz="1100" b="0" i="0" u="none" strike="noStrike" cap="none" dirty="0" err="1">
                <a:solidFill>
                  <a:srgbClr val="000000"/>
                </a:solidFill>
                <a:effectLst/>
                <a:latin typeface="Arial"/>
                <a:ea typeface="Arial"/>
                <a:cs typeface="Arial"/>
                <a:sym typeface="Arial"/>
              </a:rPr>
              <a:t>absolute</a:t>
            </a:r>
            <a:r>
              <a:rPr lang="es-ES" sz="1100" b="0" i="0" u="none" strike="noStrike" cap="none" dirty="0">
                <a:solidFill>
                  <a:srgbClr val="000000"/>
                </a:solidFill>
                <a:effectLst/>
                <a:latin typeface="Arial"/>
                <a:ea typeface="Arial"/>
                <a:cs typeface="Arial"/>
                <a:sym typeface="Arial"/>
              </a:rPr>
              <a:t>: El elemento se elimina de su flujo normal. No se deja ningún espacio creado. El elemento se posiciona respecto a su elemento antecesor posicionado (no </a:t>
            </a:r>
            <a:r>
              <a:rPr lang="es-ES" sz="1100" b="0" i="0" u="none" strike="noStrike" cap="none" dirty="0" err="1">
                <a:solidFill>
                  <a:srgbClr val="000000"/>
                </a:solidFill>
                <a:effectLst/>
                <a:latin typeface="Arial"/>
                <a:ea typeface="Arial"/>
                <a:cs typeface="Arial"/>
                <a:sym typeface="Arial"/>
              </a:rPr>
              <a:t>static</a:t>
            </a:r>
            <a:r>
              <a:rPr lang="es-ES" sz="1100" b="0" i="0" u="none" strike="noStrike" cap="none" dirty="0">
                <a:solidFill>
                  <a:srgbClr val="000000"/>
                </a:solidFill>
                <a:effectLst/>
                <a:latin typeface="Arial"/>
                <a:ea typeface="Arial"/>
                <a:cs typeface="Arial"/>
                <a:sym typeface="Arial"/>
              </a:rPr>
              <a:t>). Si no hay ninguno se posiciona respecto al contenedor raíz.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15b90709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15b90709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15b90709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15b90709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15b90709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15b90709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8FD3"/>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rgbClr val="008FD3"/>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solidFill>
                  <a:srgbClr val="008FD3"/>
                </a:solidFill>
              </a:defRPr>
            </a:lvl1pPr>
            <a:lvl2pPr lvl="1" rtl="0">
              <a:buNone/>
              <a:defRPr>
                <a:solidFill>
                  <a:srgbClr val="008FD3"/>
                </a:solidFill>
              </a:defRPr>
            </a:lvl2pPr>
            <a:lvl3pPr lvl="2" rtl="0">
              <a:buNone/>
              <a:defRPr>
                <a:solidFill>
                  <a:srgbClr val="008FD3"/>
                </a:solidFill>
              </a:defRPr>
            </a:lvl3pPr>
            <a:lvl4pPr lvl="3" rtl="0">
              <a:buNone/>
              <a:defRPr>
                <a:solidFill>
                  <a:srgbClr val="008FD3"/>
                </a:solidFill>
              </a:defRPr>
            </a:lvl4pPr>
            <a:lvl5pPr lvl="4" rtl="0">
              <a:buNone/>
              <a:defRPr>
                <a:solidFill>
                  <a:srgbClr val="008FD3"/>
                </a:solidFill>
              </a:defRPr>
            </a:lvl5pPr>
            <a:lvl6pPr lvl="5" rtl="0">
              <a:buNone/>
              <a:defRPr>
                <a:solidFill>
                  <a:srgbClr val="008FD3"/>
                </a:solidFill>
              </a:defRPr>
            </a:lvl6pPr>
            <a:lvl7pPr lvl="6" rtl="0">
              <a:buNone/>
              <a:defRPr>
                <a:solidFill>
                  <a:srgbClr val="008FD3"/>
                </a:solidFill>
              </a:defRPr>
            </a:lvl7pPr>
            <a:lvl8pPr lvl="7" rtl="0">
              <a:buNone/>
              <a:defRPr>
                <a:solidFill>
                  <a:srgbClr val="008FD3"/>
                </a:solidFill>
              </a:defRPr>
            </a:lvl8pPr>
            <a:lvl9pPr lvl="8" rtl="0">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8FD3"/>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08FD3"/>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chemeClr val="lt1"/>
              </a:buClr>
              <a:buSzPts val="3000"/>
              <a:buChar char="●"/>
              <a:defRPr sz="3000" i="1">
                <a:solidFill>
                  <a:schemeClr val="lt1"/>
                </a:solidFill>
              </a:defRPr>
            </a:lvl1pPr>
            <a:lvl2pPr marL="914400" lvl="1" indent="-419100" algn="ctr" rtl="0">
              <a:spcBef>
                <a:spcPts val="0"/>
              </a:spcBef>
              <a:spcAft>
                <a:spcPts val="0"/>
              </a:spcAft>
              <a:buClr>
                <a:schemeClr val="lt1"/>
              </a:buClr>
              <a:buSzPts val="3000"/>
              <a:buChar char="○"/>
              <a:defRPr sz="3000" i="1">
                <a:solidFill>
                  <a:schemeClr val="lt1"/>
                </a:solidFill>
              </a:defRPr>
            </a:lvl2pPr>
            <a:lvl3pPr marL="1371600" lvl="2" indent="-419100" algn="ctr" rtl="0">
              <a:spcBef>
                <a:spcPts val="0"/>
              </a:spcBef>
              <a:spcAft>
                <a:spcPts val="0"/>
              </a:spcAft>
              <a:buClr>
                <a:schemeClr val="lt1"/>
              </a:buClr>
              <a:buSzPts val="3000"/>
              <a:buChar char="■"/>
              <a:defRPr sz="3000" i="1">
                <a:solidFill>
                  <a:schemeClr val="lt1"/>
                </a:solidFill>
              </a:defRPr>
            </a:lvl3pPr>
            <a:lvl4pPr marL="1828800" lvl="3" indent="-419100" algn="ctr" rtl="0">
              <a:spcBef>
                <a:spcPts val="0"/>
              </a:spcBef>
              <a:spcAft>
                <a:spcPts val="0"/>
              </a:spcAft>
              <a:buClr>
                <a:schemeClr val="lt1"/>
              </a:buClr>
              <a:buSzPts val="3000"/>
              <a:buChar char="●"/>
              <a:defRPr sz="3000" i="1">
                <a:solidFill>
                  <a:schemeClr val="lt1"/>
                </a:solidFill>
              </a:defRPr>
            </a:lvl4pPr>
            <a:lvl5pPr marL="2286000" lvl="4" indent="-419100" algn="ctr" rtl="0">
              <a:spcBef>
                <a:spcPts val="0"/>
              </a:spcBef>
              <a:spcAft>
                <a:spcPts val="0"/>
              </a:spcAft>
              <a:buClr>
                <a:schemeClr val="lt1"/>
              </a:buClr>
              <a:buSzPts val="3000"/>
              <a:buChar char="○"/>
              <a:defRPr sz="3000" i="1">
                <a:solidFill>
                  <a:schemeClr val="lt1"/>
                </a:solidFill>
              </a:defRPr>
            </a:lvl5pPr>
            <a:lvl6pPr marL="2743200" lvl="5" indent="-419100" algn="ctr" rtl="0">
              <a:spcBef>
                <a:spcPts val="0"/>
              </a:spcBef>
              <a:spcAft>
                <a:spcPts val="0"/>
              </a:spcAft>
              <a:buClr>
                <a:schemeClr val="lt1"/>
              </a:buClr>
              <a:buSzPts val="3000"/>
              <a:buChar char="■"/>
              <a:defRPr sz="3000" i="1">
                <a:solidFill>
                  <a:schemeClr val="lt1"/>
                </a:solidFill>
              </a:defRPr>
            </a:lvl6pPr>
            <a:lvl7pPr marL="3200400" lvl="6" indent="-419100" algn="ctr" rtl="0">
              <a:spcBef>
                <a:spcPts val="0"/>
              </a:spcBef>
              <a:spcAft>
                <a:spcPts val="0"/>
              </a:spcAft>
              <a:buClr>
                <a:schemeClr val="lt1"/>
              </a:buClr>
              <a:buSzPts val="3000"/>
              <a:buChar char="●"/>
              <a:defRPr sz="3000" i="1">
                <a:solidFill>
                  <a:schemeClr val="lt1"/>
                </a:solidFill>
              </a:defRPr>
            </a:lvl7pPr>
            <a:lvl8pPr marL="3657600" lvl="7" indent="-419100" algn="ctr" rtl="0">
              <a:spcBef>
                <a:spcPts val="0"/>
              </a:spcBef>
              <a:spcAft>
                <a:spcPts val="0"/>
              </a:spcAft>
              <a:buClr>
                <a:schemeClr val="lt1"/>
              </a:buClr>
              <a:buSzPts val="3000"/>
              <a:buChar char="○"/>
              <a:defRPr sz="3000" i="1">
                <a:solidFill>
                  <a:schemeClr val="lt1"/>
                </a:solidFill>
              </a:defRPr>
            </a:lvl8pPr>
            <a:lvl9pPr marL="4114800" lvl="8" indent="-419100" algn="ctr">
              <a:spcBef>
                <a:spcPts val="0"/>
              </a:spcBef>
              <a:spcAft>
                <a:spcPts val="0"/>
              </a:spcAft>
              <a:buClr>
                <a:schemeClr val="lt1"/>
              </a:buClr>
              <a:buSzPts val="3000"/>
              <a:buChar char="■"/>
              <a:defRPr sz="3000" i="1">
                <a:solidFill>
                  <a:schemeClr val="lt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666666"/>
              </a:buClr>
              <a:buSzPts val="1800"/>
              <a:buChar char="●"/>
              <a:defRPr/>
            </a:lvl1pPr>
            <a:lvl2pPr marL="914400" lvl="1" indent="-342900">
              <a:spcBef>
                <a:spcPts val="0"/>
              </a:spcBef>
              <a:spcAft>
                <a:spcPts val="0"/>
              </a:spcAft>
              <a:buClr>
                <a:srgbClr val="666666"/>
              </a:buClr>
              <a:buSzPts val="1800"/>
              <a:buChar char="○"/>
              <a:defRPr/>
            </a:lvl2pPr>
            <a:lvl3pPr marL="1371600" lvl="2" indent="-342900">
              <a:spcBef>
                <a:spcPts val="0"/>
              </a:spcBef>
              <a:spcAft>
                <a:spcPts val="0"/>
              </a:spcAft>
              <a:buClr>
                <a:srgbClr val="666666"/>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Clr>
                <a:srgbClr val="666666"/>
              </a:buClr>
              <a:buSzPts val="1400"/>
              <a:buChar char="●"/>
              <a:defRPr sz="1400"/>
            </a:lvl1pPr>
            <a:lvl2pPr marL="914400" lvl="1" indent="-317500" rtl="0">
              <a:spcBef>
                <a:spcPts val="0"/>
              </a:spcBef>
              <a:spcAft>
                <a:spcPts val="0"/>
              </a:spcAft>
              <a:buClr>
                <a:srgbClr val="666666"/>
              </a:buClr>
              <a:buSzPts val="1400"/>
              <a:buChar char="○"/>
              <a:defRPr sz="1400"/>
            </a:lvl2pPr>
            <a:lvl3pPr marL="1371600" lvl="2" indent="-317500" rtl="0">
              <a:spcBef>
                <a:spcPts val="0"/>
              </a:spcBef>
              <a:spcAft>
                <a:spcPts val="0"/>
              </a:spcAft>
              <a:buClr>
                <a:srgbClr val="666666"/>
              </a:buClr>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008FD3"/>
                </a:solidFill>
              </a:defRPr>
            </a:lvl1pPr>
            <a:lvl2pPr lvl="1">
              <a:buNone/>
              <a:defRPr>
                <a:solidFill>
                  <a:srgbClr val="008FD3"/>
                </a:solidFill>
              </a:defRPr>
            </a:lvl2pPr>
            <a:lvl3pPr lvl="2">
              <a:buNone/>
              <a:defRPr>
                <a:solidFill>
                  <a:srgbClr val="008FD3"/>
                </a:solidFill>
              </a:defRPr>
            </a:lvl3pPr>
            <a:lvl4pPr lvl="3">
              <a:buNone/>
              <a:defRPr>
                <a:solidFill>
                  <a:srgbClr val="008FD3"/>
                </a:solidFill>
              </a:defRPr>
            </a:lvl4pPr>
            <a:lvl5pPr lvl="4">
              <a:buNone/>
              <a:defRPr>
                <a:solidFill>
                  <a:srgbClr val="008FD3"/>
                </a:solidFill>
              </a:defRPr>
            </a:lvl5pPr>
            <a:lvl6pPr lvl="5">
              <a:buNone/>
              <a:defRPr>
                <a:solidFill>
                  <a:srgbClr val="008FD3"/>
                </a:solidFill>
              </a:defRPr>
            </a:lvl6pPr>
            <a:lvl7pPr lvl="6">
              <a:buNone/>
              <a:defRPr>
                <a:solidFill>
                  <a:srgbClr val="008FD3"/>
                </a:solidFill>
              </a:defRPr>
            </a:lvl7pPr>
            <a:lvl8pPr lvl="7">
              <a:buNone/>
              <a:defRPr>
                <a:solidFill>
                  <a:srgbClr val="008FD3"/>
                </a:solidFill>
              </a:defRPr>
            </a:lvl8pPr>
            <a:lvl9pPr lvl="8">
              <a:buNone/>
              <a:defRPr>
                <a:solidFill>
                  <a:srgbClr val="008FD3"/>
                </a:solidFill>
              </a:defRPr>
            </a:lvl9pPr>
          </a:lstStyle>
          <a:p>
            <a:pPr marL="0" lvl="0" indent="0" algn="ctr" rtl="0">
              <a:spcBef>
                <a:spcPts val="0"/>
              </a:spcBef>
              <a:spcAft>
                <a:spcPts val="0"/>
              </a:spcAft>
              <a:buNone/>
            </a:pPr>
            <a:fld id="{00000000-1234-1234-1234-123412341234}" type="slidenum">
              <a:rPr lang="en"/>
              <a:t>‹Nº›</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008FD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codepen.io/uneatlantico/pen/JayNK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codepen.io/uneatlantico/pen/pORZg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odepen.io/uneatlantico/pen/pORZg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odepen.io/uneatlantico/pen/NLjvv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codepen.io/uneatlantico/pen/zJwPz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pen.io/uneatlantico/pen/xadpdZ"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hyperlink" Target="https://codepen.io/uneatlantico/pen/gdRb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FD3"/>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Hojas de estilo en </a:t>
            </a:r>
            <a:r>
              <a:rPr lang="en">
                <a:solidFill>
                  <a:srgbClr val="434343"/>
                </a:solidFill>
              </a:rPr>
              <a:t>cascada</a:t>
            </a:r>
            <a:r>
              <a:rPr lang="en"/>
              <a:t> CSS</a:t>
            </a:r>
            <a:endParaRPr/>
          </a:p>
        </p:txBody>
      </p:sp>
      <p:pic>
        <p:nvPicPr>
          <p:cNvPr id="58" name="Google Shape;58;p12"/>
          <p:cNvPicPr preferRelativeResize="0"/>
          <p:nvPr/>
        </p:nvPicPr>
        <p:blipFill>
          <a:blip r:embed="rId3">
            <a:alphaModFix/>
          </a:blip>
          <a:stretch>
            <a:fillRect/>
          </a:stretch>
        </p:blipFill>
        <p:spPr>
          <a:xfrm>
            <a:off x="6676876" y="352822"/>
            <a:ext cx="2098376" cy="209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Frameworks </a:t>
            </a:r>
            <a:endParaRPr sz="3600"/>
          </a:p>
          <a:p>
            <a:pPr marL="0" lvl="0" indent="0" algn="l" rtl="0">
              <a:spcBef>
                <a:spcPts val="0"/>
              </a:spcBef>
              <a:spcAft>
                <a:spcPts val="0"/>
              </a:spcAft>
              <a:buNone/>
            </a:pPr>
            <a:r>
              <a:rPr lang="en" sz="3600">
                <a:solidFill>
                  <a:srgbClr val="008FD3"/>
                </a:solidFill>
              </a:rPr>
              <a:t>Herramientas</a:t>
            </a:r>
            <a:endParaRPr sz="360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10</a:t>
            </a:fld>
            <a:endParaRPr>
              <a:solidFill>
                <a:srgbClr val="008FD3"/>
              </a:solidFill>
            </a:endParaRPr>
          </a:p>
        </p:txBody>
      </p:sp>
      <p:grpSp>
        <p:nvGrpSpPr>
          <p:cNvPr id="152" name="Google Shape;152;p21"/>
          <p:cNvGrpSpPr/>
          <p:nvPr/>
        </p:nvGrpSpPr>
        <p:grpSpPr>
          <a:xfrm>
            <a:off x="8120067" y="370812"/>
            <a:ext cx="729938" cy="641867"/>
            <a:chOff x="1928175" y="312600"/>
            <a:chExt cx="425000" cy="373700"/>
          </a:xfrm>
        </p:grpSpPr>
        <p:sp>
          <p:nvSpPr>
            <p:cNvPr id="153" name="Google Shape;153;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1"/>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Pre procesadores:</a:t>
            </a:r>
            <a:endParaRPr/>
          </a:p>
          <a:p>
            <a:pPr marL="0" lvl="0" indent="0" algn="l" rtl="0">
              <a:spcBef>
                <a:spcPts val="600"/>
              </a:spcBef>
              <a:spcAft>
                <a:spcPts val="0"/>
              </a:spcAft>
              <a:buNone/>
            </a:pPr>
            <a:r>
              <a:rPr lang="en"/>
              <a:t>Sass, LESS</a:t>
            </a:r>
            <a:endParaRPr/>
          </a:p>
          <a:p>
            <a:pPr marL="0" lvl="0" indent="0" algn="l" rtl="0">
              <a:spcBef>
                <a:spcPts val="600"/>
              </a:spcBef>
              <a:spcAft>
                <a:spcPts val="0"/>
              </a:spcAft>
              <a:buNone/>
            </a:pPr>
            <a:r>
              <a:rPr lang="en"/>
              <a:t>Variables</a:t>
            </a:r>
            <a:endParaRPr/>
          </a:p>
        </p:txBody>
      </p:sp>
      <p:pic>
        <p:nvPicPr>
          <p:cNvPr id="156" name="Google Shape;156;p21"/>
          <p:cNvPicPr preferRelativeResize="0"/>
          <p:nvPr/>
        </p:nvPicPr>
        <p:blipFill>
          <a:blip r:embed="rId3">
            <a:alphaModFix/>
          </a:blip>
          <a:stretch>
            <a:fillRect/>
          </a:stretch>
        </p:blipFill>
        <p:spPr>
          <a:xfrm>
            <a:off x="4793200" y="1326813"/>
            <a:ext cx="3022067" cy="24898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Frameworks </a:t>
            </a:r>
            <a:endParaRPr sz="3600"/>
          </a:p>
          <a:p>
            <a:pPr marL="0" lvl="0" indent="0" algn="l" rtl="0">
              <a:spcBef>
                <a:spcPts val="0"/>
              </a:spcBef>
              <a:spcAft>
                <a:spcPts val="0"/>
              </a:spcAft>
              <a:buNone/>
            </a:pPr>
            <a:r>
              <a:rPr lang="en" sz="3600">
                <a:solidFill>
                  <a:srgbClr val="008FD3"/>
                </a:solidFill>
              </a:rPr>
              <a:t>Herramientas</a:t>
            </a:r>
            <a:endParaRPr sz="3600"/>
          </a:p>
        </p:txBody>
      </p:sp>
      <p:sp>
        <p:nvSpPr>
          <p:cNvPr id="162" name="Google Shape;162;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11</a:t>
            </a:fld>
            <a:endParaRPr>
              <a:solidFill>
                <a:srgbClr val="008FD3"/>
              </a:solidFill>
            </a:endParaRPr>
          </a:p>
        </p:txBody>
      </p:sp>
      <p:grpSp>
        <p:nvGrpSpPr>
          <p:cNvPr id="163" name="Google Shape;163;p22"/>
          <p:cNvGrpSpPr/>
          <p:nvPr/>
        </p:nvGrpSpPr>
        <p:grpSpPr>
          <a:xfrm>
            <a:off x="8120067" y="370812"/>
            <a:ext cx="729938" cy="641867"/>
            <a:chOff x="1928175" y="312600"/>
            <a:chExt cx="425000" cy="373700"/>
          </a:xfrm>
        </p:grpSpPr>
        <p:sp>
          <p:nvSpPr>
            <p:cNvPr id="164" name="Google Shape;164;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2"/>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Pre procesadores:</a:t>
            </a:r>
            <a:endParaRPr/>
          </a:p>
          <a:p>
            <a:pPr marL="0" lvl="0" indent="0" algn="l" rtl="0">
              <a:spcBef>
                <a:spcPts val="600"/>
              </a:spcBef>
              <a:spcAft>
                <a:spcPts val="0"/>
              </a:spcAft>
              <a:buNone/>
            </a:pPr>
            <a:r>
              <a:rPr lang="en"/>
              <a:t>Sass, LESS</a:t>
            </a:r>
            <a:endParaRPr/>
          </a:p>
          <a:p>
            <a:pPr marL="0" lvl="0" indent="0" algn="l" rtl="0">
              <a:spcBef>
                <a:spcPts val="600"/>
              </a:spcBef>
              <a:spcAft>
                <a:spcPts val="0"/>
              </a:spcAft>
              <a:buNone/>
            </a:pPr>
            <a:r>
              <a:rPr lang="en"/>
              <a:t>Herencia</a:t>
            </a:r>
            <a:endParaRPr/>
          </a:p>
        </p:txBody>
      </p:sp>
      <p:pic>
        <p:nvPicPr>
          <p:cNvPr id="167" name="Google Shape;167;p22"/>
          <p:cNvPicPr preferRelativeResize="0"/>
          <p:nvPr/>
        </p:nvPicPr>
        <p:blipFill>
          <a:blip r:embed="rId3">
            <a:alphaModFix/>
          </a:blip>
          <a:stretch>
            <a:fillRect/>
          </a:stretch>
        </p:blipFill>
        <p:spPr>
          <a:xfrm>
            <a:off x="4987325" y="445100"/>
            <a:ext cx="2523150" cy="4253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Frameworks </a:t>
            </a:r>
            <a:endParaRPr sz="3600"/>
          </a:p>
          <a:p>
            <a:pPr marL="0" lvl="0" indent="0" algn="l" rtl="0">
              <a:spcBef>
                <a:spcPts val="0"/>
              </a:spcBef>
              <a:spcAft>
                <a:spcPts val="0"/>
              </a:spcAft>
              <a:buNone/>
            </a:pPr>
            <a:r>
              <a:rPr lang="en" sz="3600">
                <a:solidFill>
                  <a:srgbClr val="008FD3"/>
                </a:solidFill>
              </a:rPr>
              <a:t>Herramientas</a:t>
            </a:r>
            <a:endParaRPr sz="3600"/>
          </a:p>
        </p:txBody>
      </p:sp>
      <p:sp>
        <p:nvSpPr>
          <p:cNvPr id="173" name="Google Shape;173;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12</a:t>
            </a:fld>
            <a:endParaRPr>
              <a:solidFill>
                <a:srgbClr val="008FD3"/>
              </a:solidFill>
            </a:endParaRPr>
          </a:p>
        </p:txBody>
      </p:sp>
      <p:grpSp>
        <p:nvGrpSpPr>
          <p:cNvPr id="174" name="Google Shape;174;p23"/>
          <p:cNvGrpSpPr/>
          <p:nvPr/>
        </p:nvGrpSpPr>
        <p:grpSpPr>
          <a:xfrm>
            <a:off x="8120067" y="370812"/>
            <a:ext cx="729938" cy="641867"/>
            <a:chOff x="1928175" y="312600"/>
            <a:chExt cx="425000" cy="373700"/>
          </a:xfrm>
        </p:grpSpPr>
        <p:sp>
          <p:nvSpPr>
            <p:cNvPr id="175" name="Google Shape;175;p23"/>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3"/>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Boostrap 4,</a:t>
            </a:r>
            <a:endParaRPr/>
          </a:p>
          <a:p>
            <a:pPr marL="0" lvl="0" indent="0" algn="l" rtl="0">
              <a:spcBef>
                <a:spcPts val="600"/>
              </a:spcBef>
              <a:spcAft>
                <a:spcPts val="0"/>
              </a:spcAft>
              <a:buNone/>
            </a:pPr>
            <a:r>
              <a:rPr lang="en" u="sng">
                <a:solidFill>
                  <a:schemeClr val="hlink"/>
                </a:solidFill>
                <a:hlinkClick r:id="rId3"/>
              </a:rPr>
              <a:t>Ejercicio</a:t>
            </a:r>
            <a:endParaRPr/>
          </a:p>
        </p:txBody>
      </p:sp>
      <p:pic>
        <p:nvPicPr>
          <p:cNvPr id="178" name="Google Shape;178;p23"/>
          <p:cNvPicPr preferRelativeResize="0"/>
          <p:nvPr/>
        </p:nvPicPr>
        <p:blipFill>
          <a:blip r:embed="rId4">
            <a:alphaModFix/>
          </a:blip>
          <a:stretch>
            <a:fillRect/>
          </a:stretch>
        </p:blipFill>
        <p:spPr>
          <a:xfrm>
            <a:off x="4558400" y="1354579"/>
            <a:ext cx="4045999" cy="24343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84" name="Google Shape;184;p2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008FD3"/>
                </a:solidFill>
              </a:rPr>
              <a:t>Thanks!</a:t>
            </a:r>
            <a:endParaRPr sz="9600" dirty="0">
              <a:solidFill>
                <a:srgbClr val="008FD3"/>
              </a:solidFill>
            </a:endParaRPr>
          </a:p>
        </p:txBody>
      </p:sp>
      <p:sp>
        <p:nvSpPr>
          <p:cNvPr id="185" name="Google Shape;185;p24"/>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3600" b="1" dirty="0"/>
              <a:t>Preguntas</a:t>
            </a:r>
            <a:r>
              <a:rPr lang="en" sz="3600" b="1" dirty="0"/>
              <a:t>?</a:t>
            </a:r>
            <a:endParaRPr sz="3600" b="1" dirty="0"/>
          </a:p>
          <a:p>
            <a:pPr marL="0" lvl="0" indent="0" algn="l" rtl="0">
              <a:spcBef>
                <a:spcPts val="600"/>
              </a:spcBef>
              <a:spcAft>
                <a:spcPts val="0"/>
              </a:spcAft>
              <a:buClr>
                <a:schemeClr val="dk1"/>
              </a:buClr>
              <a:buSzPts val="1100"/>
              <a:buFont typeface="Arial"/>
              <a:buNone/>
            </a:pPr>
            <a:r>
              <a:rPr lang="en" dirty="0"/>
              <a:t> </a:t>
            </a:r>
            <a:r>
              <a:rPr lang="es-ES" dirty="0"/>
              <a:t>sandra.tejerina@uneatlantico.es</a:t>
            </a:r>
            <a:endParaRPr sz="3600" b="1" dirty="0"/>
          </a:p>
        </p:txBody>
      </p:sp>
      <p:sp>
        <p:nvSpPr>
          <p:cNvPr id="186" name="Google Shape;186;p24"/>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Historia</a:t>
            </a:r>
            <a:endParaRPr sz="3600"/>
          </a:p>
          <a:p>
            <a:pPr marL="0" lvl="0" indent="0" algn="l" rtl="0">
              <a:spcBef>
                <a:spcPts val="0"/>
              </a:spcBef>
              <a:spcAft>
                <a:spcPts val="0"/>
              </a:spcAft>
              <a:buNone/>
            </a:pPr>
            <a:endParaRPr sz="3600"/>
          </a:p>
        </p:txBody>
      </p:sp>
      <p:sp>
        <p:nvSpPr>
          <p:cNvPr id="64" name="Google Shape;64;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2</a:t>
            </a:fld>
            <a:endParaRPr>
              <a:solidFill>
                <a:srgbClr val="008FD3"/>
              </a:solidFill>
            </a:endParaRPr>
          </a:p>
        </p:txBody>
      </p:sp>
      <p:grpSp>
        <p:nvGrpSpPr>
          <p:cNvPr id="65" name="Google Shape;65;p13"/>
          <p:cNvGrpSpPr/>
          <p:nvPr/>
        </p:nvGrpSpPr>
        <p:grpSpPr>
          <a:xfrm>
            <a:off x="8120067" y="370812"/>
            <a:ext cx="729938" cy="641867"/>
            <a:chOff x="1928175" y="312600"/>
            <a:chExt cx="425000" cy="373700"/>
          </a:xfrm>
        </p:grpSpPr>
        <p:sp>
          <p:nvSpPr>
            <p:cNvPr id="66" name="Google Shape;66;p13"/>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Ejercicio</a:t>
            </a:r>
            <a:endParaRPr/>
          </a:p>
        </p:txBody>
      </p:sp>
      <p:pic>
        <p:nvPicPr>
          <p:cNvPr id="69" name="Google Shape;69;p13"/>
          <p:cNvPicPr preferRelativeResize="0"/>
          <p:nvPr/>
        </p:nvPicPr>
        <p:blipFill>
          <a:blip r:embed="rId4">
            <a:alphaModFix/>
          </a:blip>
          <a:stretch>
            <a:fillRect/>
          </a:stretch>
        </p:blipFill>
        <p:spPr>
          <a:xfrm>
            <a:off x="3255850" y="357162"/>
            <a:ext cx="4442024" cy="4429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CSS</a:t>
            </a:r>
            <a:endParaRPr sz="3600"/>
          </a:p>
          <a:p>
            <a:pPr marL="0" lvl="0" indent="0" algn="l" rtl="0">
              <a:spcBef>
                <a:spcPts val="0"/>
              </a:spcBef>
              <a:spcAft>
                <a:spcPts val="0"/>
              </a:spcAft>
              <a:buNone/>
            </a:pPr>
            <a:r>
              <a:rPr lang="en" sz="3600">
                <a:solidFill>
                  <a:srgbClr val="008FD3"/>
                </a:solidFill>
              </a:rPr>
              <a:t>Selectores</a:t>
            </a:r>
            <a:endParaRPr sz="360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3</a:t>
            </a:fld>
            <a:endParaRPr>
              <a:solidFill>
                <a:srgbClr val="008FD3"/>
              </a:solidFill>
            </a:endParaRPr>
          </a:p>
        </p:txBody>
      </p:sp>
      <p:grpSp>
        <p:nvGrpSpPr>
          <p:cNvPr id="76" name="Google Shape;76;p14"/>
          <p:cNvGrpSpPr/>
          <p:nvPr/>
        </p:nvGrpSpPr>
        <p:grpSpPr>
          <a:xfrm>
            <a:off x="8120067" y="370812"/>
            <a:ext cx="729938" cy="641867"/>
            <a:chOff x="1928175" y="312600"/>
            <a:chExt cx="425000" cy="373700"/>
          </a:xfrm>
        </p:grpSpPr>
        <p:sp>
          <p:nvSpPr>
            <p:cNvPr id="77" name="Google Shape;77;p14"/>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 name="Google Shape;79;p14"/>
          <p:cNvPicPr preferRelativeResize="0"/>
          <p:nvPr/>
        </p:nvPicPr>
        <p:blipFill>
          <a:blip r:embed="rId3">
            <a:alphaModFix/>
          </a:blip>
          <a:stretch>
            <a:fillRect/>
          </a:stretch>
        </p:blipFill>
        <p:spPr>
          <a:xfrm>
            <a:off x="4168600" y="1401511"/>
            <a:ext cx="4199351" cy="2340475"/>
          </a:xfrm>
          <a:prstGeom prst="rect">
            <a:avLst/>
          </a:prstGeom>
          <a:noFill/>
          <a:ln>
            <a:noFill/>
          </a:ln>
        </p:spPr>
      </p:pic>
      <p:sp>
        <p:nvSpPr>
          <p:cNvPr id="80" name="Google Shape;80;p14"/>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4"/>
              </a:rPr>
              <a:t>Ejercicio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Medidas</a:t>
            </a:r>
            <a:endParaRPr sz="3600"/>
          </a:p>
          <a:p>
            <a:pPr marL="0" lvl="0" indent="0" algn="l" rtl="0">
              <a:spcBef>
                <a:spcPts val="0"/>
              </a:spcBef>
              <a:spcAft>
                <a:spcPts val="0"/>
              </a:spcAft>
              <a:buNone/>
            </a:pPr>
            <a:r>
              <a:rPr lang="en" sz="3600">
                <a:solidFill>
                  <a:srgbClr val="008FD3"/>
                </a:solidFill>
              </a:rPr>
              <a:t>Relativas</a:t>
            </a:r>
            <a:endParaRPr sz="3600"/>
          </a:p>
        </p:txBody>
      </p:sp>
      <p:sp>
        <p:nvSpPr>
          <p:cNvPr id="86" name="Google Shape;86;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4</a:t>
            </a:fld>
            <a:endParaRPr>
              <a:solidFill>
                <a:srgbClr val="008FD3"/>
              </a:solidFill>
            </a:endParaRPr>
          </a:p>
        </p:txBody>
      </p:sp>
      <p:grpSp>
        <p:nvGrpSpPr>
          <p:cNvPr id="87" name="Google Shape;87;p15"/>
          <p:cNvGrpSpPr/>
          <p:nvPr/>
        </p:nvGrpSpPr>
        <p:grpSpPr>
          <a:xfrm>
            <a:off x="8120067" y="370812"/>
            <a:ext cx="729938" cy="641867"/>
            <a:chOff x="1928175" y="312600"/>
            <a:chExt cx="425000" cy="373700"/>
          </a:xfrm>
        </p:grpSpPr>
        <p:sp>
          <p:nvSpPr>
            <p:cNvPr id="88" name="Google Shape;88;p15"/>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0" name="Google Shape;90;p15"/>
          <p:cNvPicPr preferRelativeResize="0"/>
          <p:nvPr/>
        </p:nvPicPr>
        <p:blipFill>
          <a:blip r:embed="rId3">
            <a:alphaModFix/>
          </a:blip>
          <a:stretch>
            <a:fillRect/>
          </a:stretch>
        </p:blipFill>
        <p:spPr>
          <a:xfrm>
            <a:off x="4293550" y="1280949"/>
            <a:ext cx="3871200" cy="2581593"/>
          </a:xfrm>
          <a:prstGeom prst="rect">
            <a:avLst/>
          </a:prstGeom>
          <a:noFill/>
          <a:ln>
            <a:noFill/>
          </a:ln>
        </p:spPr>
      </p:pic>
      <p:sp>
        <p:nvSpPr>
          <p:cNvPr id="91" name="Google Shape;91;p15"/>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4"/>
              </a:rPr>
              <a:t>Ejercicio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Box </a:t>
            </a:r>
            <a:endParaRPr sz="3600"/>
          </a:p>
          <a:p>
            <a:pPr marL="0" lvl="0" indent="0" algn="l" rtl="0">
              <a:spcBef>
                <a:spcPts val="0"/>
              </a:spcBef>
              <a:spcAft>
                <a:spcPts val="0"/>
              </a:spcAft>
              <a:buNone/>
            </a:pPr>
            <a:r>
              <a:rPr lang="en" sz="3600">
                <a:solidFill>
                  <a:srgbClr val="008FD3"/>
                </a:solidFill>
              </a:rPr>
              <a:t>Model</a:t>
            </a:r>
            <a:endParaRPr sz="3600"/>
          </a:p>
        </p:txBody>
      </p:sp>
      <p:sp>
        <p:nvSpPr>
          <p:cNvPr id="97" name="Google Shape;97;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5</a:t>
            </a:fld>
            <a:endParaRPr>
              <a:solidFill>
                <a:srgbClr val="008FD3"/>
              </a:solidFill>
            </a:endParaRPr>
          </a:p>
        </p:txBody>
      </p:sp>
      <p:grpSp>
        <p:nvGrpSpPr>
          <p:cNvPr id="98" name="Google Shape;98;p16"/>
          <p:cNvGrpSpPr/>
          <p:nvPr/>
        </p:nvGrpSpPr>
        <p:grpSpPr>
          <a:xfrm>
            <a:off x="8120067" y="370812"/>
            <a:ext cx="729938" cy="641867"/>
            <a:chOff x="1928175" y="312600"/>
            <a:chExt cx="425000" cy="373700"/>
          </a:xfrm>
        </p:grpSpPr>
        <p:sp>
          <p:nvSpPr>
            <p:cNvPr id="99" name="Google Shape;99;p16"/>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 name="Google Shape;101;p16"/>
          <p:cNvPicPr preferRelativeResize="0"/>
          <p:nvPr/>
        </p:nvPicPr>
        <p:blipFill>
          <a:blip r:embed="rId3">
            <a:alphaModFix/>
          </a:blip>
          <a:stretch>
            <a:fillRect/>
          </a:stretch>
        </p:blipFill>
        <p:spPr>
          <a:xfrm>
            <a:off x="4331600" y="1065479"/>
            <a:ext cx="4046001" cy="3012534"/>
          </a:xfrm>
          <a:prstGeom prst="rect">
            <a:avLst/>
          </a:prstGeom>
          <a:noFill/>
          <a:ln>
            <a:noFill/>
          </a:ln>
        </p:spPr>
      </p:pic>
      <p:sp>
        <p:nvSpPr>
          <p:cNvPr id="102" name="Google Shape;102;p16"/>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Modelo de Caja</a:t>
            </a:r>
            <a:endParaRPr dirty="0"/>
          </a:p>
          <a:p>
            <a:pPr marL="0" lvl="0" indent="0" algn="l" rtl="0">
              <a:spcBef>
                <a:spcPts val="600"/>
              </a:spcBef>
              <a:spcAft>
                <a:spcPts val="0"/>
              </a:spcAft>
              <a:buNone/>
            </a:pPr>
            <a:r>
              <a:rPr lang="en" u="sng" dirty="0">
                <a:solidFill>
                  <a:schemeClr val="hlink"/>
                </a:solidFill>
                <a:hlinkClick r:id="rId4"/>
              </a:rPr>
              <a:t>Ejercicio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922000" y="89177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Posicionar </a:t>
            </a:r>
            <a:endParaRPr sz="3600"/>
          </a:p>
          <a:p>
            <a:pPr marL="0" lvl="0" indent="0" algn="l" rtl="0">
              <a:spcBef>
                <a:spcPts val="0"/>
              </a:spcBef>
              <a:spcAft>
                <a:spcPts val="0"/>
              </a:spcAft>
              <a:buNone/>
            </a:pPr>
            <a:r>
              <a:rPr lang="en" sz="3600">
                <a:solidFill>
                  <a:srgbClr val="008FD3"/>
                </a:solidFill>
              </a:rPr>
              <a:t>Elementos</a:t>
            </a:r>
            <a:endParaRPr sz="3600"/>
          </a:p>
        </p:txBody>
      </p:sp>
      <p:sp>
        <p:nvSpPr>
          <p:cNvPr id="108" name="Google Shape;108;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6</a:t>
            </a:fld>
            <a:endParaRPr>
              <a:solidFill>
                <a:srgbClr val="008FD3"/>
              </a:solidFill>
            </a:endParaRPr>
          </a:p>
        </p:txBody>
      </p:sp>
      <p:grpSp>
        <p:nvGrpSpPr>
          <p:cNvPr id="109" name="Google Shape;109;p17"/>
          <p:cNvGrpSpPr/>
          <p:nvPr/>
        </p:nvGrpSpPr>
        <p:grpSpPr>
          <a:xfrm>
            <a:off x="8120067" y="370812"/>
            <a:ext cx="729938" cy="641867"/>
            <a:chOff x="1928175" y="312600"/>
            <a:chExt cx="425000" cy="373700"/>
          </a:xfrm>
        </p:grpSpPr>
        <p:sp>
          <p:nvSpPr>
            <p:cNvPr id="110" name="Google Shape;110;p17"/>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Float, Position</a:t>
            </a:r>
            <a:endParaRPr dirty="0"/>
          </a:p>
          <a:p>
            <a:pPr marL="0" lvl="0" indent="0" algn="l" rtl="0">
              <a:spcBef>
                <a:spcPts val="600"/>
              </a:spcBef>
              <a:spcAft>
                <a:spcPts val="0"/>
              </a:spcAft>
              <a:buNone/>
            </a:pPr>
            <a:r>
              <a:rPr lang="en" u="sng" dirty="0">
                <a:solidFill>
                  <a:schemeClr val="hlink"/>
                </a:solidFill>
                <a:hlinkClick r:id="rId3"/>
              </a:rPr>
              <a:t>Ejercicio</a:t>
            </a:r>
            <a:endParaRPr lang="en" u="sng" dirty="0">
              <a:solidFill>
                <a:schemeClr val="hlink"/>
              </a:solidFill>
            </a:endParaRPr>
          </a:p>
          <a:p>
            <a:pPr marL="0" lvl="0" indent="0" algn="l" rtl="0">
              <a:spcBef>
                <a:spcPts val="600"/>
              </a:spcBef>
              <a:spcAft>
                <a:spcPts val="0"/>
              </a:spcAft>
              <a:buNone/>
            </a:pPr>
            <a:r>
              <a:rPr lang="es-ES" u="sng" dirty="0">
                <a:solidFill>
                  <a:schemeClr val="hlink"/>
                </a:solidFill>
                <a:hlinkClick r:id="rId4"/>
              </a:rPr>
              <a:t>Ejercicio2</a:t>
            </a:r>
            <a:endParaRPr lang="en" u="sng" dirty="0">
              <a:solidFill>
                <a:schemeClr val="hlink"/>
              </a:solidFill>
            </a:endParaRPr>
          </a:p>
        </p:txBody>
      </p:sp>
      <p:pic>
        <p:nvPicPr>
          <p:cNvPr id="113" name="Google Shape;113;p17"/>
          <p:cNvPicPr preferRelativeResize="0"/>
          <p:nvPr/>
        </p:nvPicPr>
        <p:blipFill>
          <a:blip r:embed="rId5">
            <a:alphaModFix/>
          </a:blip>
          <a:stretch>
            <a:fillRect/>
          </a:stretch>
        </p:blipFill>
        <p:spPr>
          <a:xfrm>
            <a:off x="4267850" y="1169142"/>
            <a:ext cx="4046001" cy="28052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22000" y="891775"/>
            <a:ext cx="63105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Flex </a:t>
            </a:r>
            <a:r>
              <a:rPr lang="en" sz="3600">
                <a:solidFill>
                  <a:srgbClr val="008FD3"/>
                </a:solidFill>
              </a:rPr>
              <a:t>Responsive </a:t>
            </a:r>
            <a:r>
              <a:rPr lang="en" sz="3600"/>
              <a:t>- Ejercicio</a:t>
            </a:r>
            <a:endParaRPr sz="3600"/>
          </a:p>
        </p:txBody>
      </p:sp>
      <p:sp>
        <p:nvSpPr>
          <p:cNvPr id="119" name="Google Shape;11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7</a:t>
            </a:fld>
            <a:endParaRPr>
              <a:solidFill>
                <a:srgbClr val="008FD3"/>
              </a:solidFill>
            </a:endParaRPr>
          </a:p>
        </p:txBody>
      </p:sp>
      <p:grpSp>
        <p:nvGrpSpPr>
          <p:cNvPr id="120" name="Google Shape;120;p18"/>
          <p:cNvGrpSpPr/>
          <p:nvPr/>
        </p:nvGrpSpPr>
        <p:grpSpPr>
          <a:xfrm>
            <a:off x="8120067" y="370812"/>
            <a:ext cx="729938" cy="641867"/>
            <a:chOff x="1928175" y="312600"/>
            <a:chExt cx="425000" cy="373700"/>
          </a:xfrm>
        </p:grpSpPr>
        <p:sp>
          <p:nvSpPr>
            <p:cNvPr id="121" name="Google Shape;121;p1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3" name="Google Shape;123;p18"/>
          <p:cNvPicPr preferRelativeResize="0"/>
          <p:nvPr/>
        </p:nvPicPr>
        <p:blipFill>
          <a:blip r:embed="rId3">
            <a:alphaModFix/>
          </a:blip>
          <a:stretch>
            <a:fillRect/>
          </a:stretch>
        </p:blipFill>
        <p:spPr>
          <a:xfrm>
            <a:off x="2453725" y="1795600"/>
            <a:ext cx="4236547" cy="284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922000" y="891775"/>
            <a:ext cx="63105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Flex </a:t>
            </a:r>
            <a:r>
              <a:rPr lang="en" sz="3600">
                <a:solidFill>
                  <a:srgbClr val="008FD3"/>
                </a:solidFill>
              </a:rPr>
              <a:t>Responsive </a:t>
            </a:r>
            <a:r>
              <a:rPr lang="en" sz="3600"/>
              <a:t>- Ejercicio</a:t>
            </a:r>
            <a:endParaRPr sz="3600"/>
          </a:p>
        </p:txBody>
      </p:sp>
      <p:sp>
        <p:nvSpPr>
          <p:cNvPr id="129" name="Google Shape;129;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8</a:t>
            </a:fld>
            <a:endParaRPr>
              <a:solidFill>
                <a:srgbClr val="008FD3"/>
              </a:solidFill>
            </a:endParaRPr>
          </a:p>
        </p:txBody>
      </p:sp>
      <p:grpSp>
        <p:nvGrpSpPr>
          <p:cNvPr id="130" name="Google Shape;130;p19"/>
          <p:cNvGrpSpPr/>
          <p:nvPr/>
        </p:nvGrpSpPr>
        <p:grpSpPr>
          <a:xfrm>
            <a:off x="8120067" y="370812"/>
            <a:ext cx="729938" cy="641867"/>
            <a:chOff x="1928175" y="312600"/>
            <a:chExt cx="425000" cy="373700"/>
          </a:xfrm>
        </p:grpSpPr>
        <p:sp>
          <p:nvSpPr>
            <p:cNvPr id="131" name="Google Shape;131;p1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 name="Google Shape;133;p19"/>
          <p:cNvPicPr preferRelativeResize="0"/>
          <p:nvPr/>
        </p:nvPicPr>
        <p:blipFill>
          <a:blip r:embed="rId3">
            <a:alphaModFix/>
          </a:blip>
          <a:stretch>
            <a:fillRect/>
          </a:stretch>
        </p:blipFill>
        <p:spPr>
          <a:xfrm>
            <a:off x="1359350" y="1693475"/>
            <a:ext cx="2646032" cy="2841126"/>
          </a:xfrm>
          <a:prstGeom prst="rect">
            <a:avLst/>
          </a:prstGeom>
          <a:noFill/>
          <a:ln>
            <a:noFill/>
          </a:ln>
        </p:spPr>
      </p:pic>
      <p:pic>
        <p:nvPicPr>
          <p:cNvPr id="134" name="Google Shape;134;p19"/>
          <p:cNvPicPr preferRelativeResize="0"/>
          <p:nvPr/>
        </p:nvPicPr>
        <p:blipFill>
          <a:blip r:embed="rId4">
            <a:alphaModFix/>
          </a:blip>
          <a:stretch>
            <a:fillRect/>
          </a:stretch>
        </p:blipFill>
        <p:spPr>
          <a:xfrm>
            <a:off x="6586150" y="1693475"/>
            <a:ext cx="887928" cy="289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922000" y="891775"/>
            <a:ext cx="4277100" cy="10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Escalabilidad Y</a:t>
            </a:r>
            <a:endParaRPr sz="3600"/>
          </a:p>
          <a:p>
            <a:pPr marL="0" lvl="0" indent="0" algn="l" rtl="0">
              <a:spcBef>
                <a:spcPts val="0"/>
              </a:spcBef>
              <a:spcAft>
                <a:spcPts val="0"/>
              </a:spcAft>
              <a:buNone/>
            </a:pPr>
            <a:r>
              <a:rPr lang="en" sz="3600">
                <a:solidFill>
                  <a:srgbClr val="008FD3"/>
                </a:solidFill>
              </a:rPr>
              <a:t>Mantenimiento</a:t>
            </a:r>
            <a:endParaRPr sz="3600"/>
          </a:p>
        </p:txBody>
      </p:sp>
      <p:sp>
        <p:nvSpPr>
          <p:cNvPr id="140" name="Google Shape;140;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008FD3"/>
                </a:solidFill>
              </a:rPr>
              <a:t>9</a:t>
            </a:fld>
            <a:endParaRPr>
              <a:solidFill>
                <a:srgbClr val="008FD3"/>
              </a:solidFill>
            </a:endParaRPr>
          </a:p>
        </p:txBody>
      </p:sp>
      <p:grpSp>
        <p:nvGrpSpPr>
          <p:cNvPr id="141" name="Google Shape;141;p20"/>
          <p:cNvGrpSpPr/>
          <p:nvPr/>
        </p:nvGrpSpPr>
        <p:grpSpPr>
          <a:xfrm>
            <a:off x="8120067" y="370812"/>
            <a:ext cx="729938" cy="641867"/>
            <a:chOff x="1928175" y="312600"/>
            <a:chExt cx="425000" cy="373700"/>
          </a:xfrm>
        </p:grpSpPr>
        <p:sp>
          <p:nvSpPr>
            <p:cNvPr id="142" name="Google Shape;142;p2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8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0"/>
          <p:cNvSpPr txBox="1">
            <a:spLocks noGrp="1"/>
          </p:cNvSpPr>
          <p:nvPr>
            <p:ph type="body" idx="1"/>
          </p:nvPr>
        </p:nvSpPr>
        <p:spPr>
          <a:xfrm>
            <a:off x="922000" y="2769575"/>
            <a:ext cx="3871200" cy="14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8 reglas para escribir CSS</a:t>
            </a:r>
            <a:endParaRPr/>
          </a:p>
          <a:p>
            <a:pPr marL="0" lvl="0" indent="0" algn="l" rtl="0">
              <a:spcBef>
                <a:spcPts val="600"/>
              </a:spcBef>
              <a:spcAft>
                <a:spcPts val="0"/>
              </a:spcAft>
              <a:buNone/>
            </a:pPr>
            <a:endParaRPr/>
          </a:p>
        </p:txBody>
      </p:sp>
      <p:pic>
        <p:nvPicPr>
          <p:cNvPr id="145" name="Google Shape;145;p20"/>
          <p:cNvPicPr preferRelativeResize="0"/>
          <p:nvPr/>
        </p:nvPicPr>
        <p:blipFill>
          <a:blip r:embed="rId3">
            <a:alphaModFix/>
          </a:blip>
          <a:stretch>
            <a:fillRect/>
          </a:stretch>
        </p:blipFill>
        <p:spPr>
          <a:xfrm>
            <a:off x="5018050" y="1412173"/>
            <a:ext cx="3231993" cy="2319150"/>
          </a:xfrm>
          <a:prstGeom prst="rect">
            <a:avLst/>
          </a:prstGeom>
          <a:noFill/>
          <a:ln>
            <a:noFill/>
          </a:ln>
        </p:spPr>
      </p:pic>
    </p:spTree>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1697</Words>
  <Application>Microsoft Office PowerPoint</Application>
  <PresentationFormat>Presentación en pantalla (16:9)</PresentationFormat>
  <Paragraphs>96</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Raleway Light</vt:lpstr>
      <vt:lpstr>Arial</vt:lpstr>
      <vt:lpstr>Raleway ExtraBold</vt:lpstr>
      <vt:lpstr>Raleway</vt:lpstr>
      <vt:lpstr>Olivia template</vt:lpstr>
      <vt:lpstr>Hojas de estilo en cascada CSS</vt:lpstr>
      <vt:lpstr>Historia </vt:lpstr>
      <vt:lpstr>CSS Selectores</vt:lpstr>
      <vt:lpstr>Medidas Relativas</vt:lpstr>
      <vt:lpstr>Box  Model</vt:lpstr>
      <vt:lpstr>Posicionar  Elementos</vt:lpstr>
      <vt:lpstr>Flex Responsive - Ejercicio</vt:lpstr>
      <vt:lpstr>Flex Responsive - Ejercicio</vt:lpstr>
      <vt:lpstr>Escalabilidad Y Mantenimiento</vt:lpstr>
      <vt:lpstr>Frameworks  Herramientas</vt:lpstr>
      <vt:lpstr>Frameworks  Herramientas</vt:lpstr>
      <vt:lpstr>Frameworks  Herramientas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Hojas de estilo en cascada CSS</dc:title>
  <cp:lastModifiedBy>Sandra Tejerina</cp:lastModifiedBy>
  <cp:revision>10</cp:revision>
  <dcterms:modified xsi:type="dcterms:W3CDTF">2018-10-04T05:05:49Z</dcterms:modified>
</cp:coreProperties>
</file>