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9144000" cy="5143500" type="screen16x9"/>
  <p:notesSz cx="6858000" cy="9144000"/>
  <p:embeddedFontLst>
    <p:embeddedFont>
      <p:font typeface="Raleway" panose="020B0604020202020204" charset="0"/>
      <p:regular r:id="rId15"/>
      <p:bold r:id="rId16"/>
      <p:italic r:id="rId17"/>
      <p:boldItalic r:id="rId18"/>
    </p:embeddedFont>
    <p:embeddedFont>
      <p:font typeface="Raleway ExtraBold" panose="020B0604020202020204" charset="0"/>
      <p:bold r:id="rId19"/>
      <p:boldItalic r:id="rId20"/>
    </p:embeddedFont>
    <p:embeddedFont>
      <p:font typeface="Raleway Light"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yJDv-zdhzM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w3.org/History/19921103-hypertext/hypertext/WWW/MarkUp/Tags.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f2f03327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f2f03327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f2f03327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f2f03327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087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f2f03327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f2f03327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406f5e376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406f5e376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SGML ( Standard </a:t>
            </a:r>
            <a:r>
              <a:rPr lang="es-ES" sz="1100" b="0" i="0" u="none" strike="noStrike" cap="none" dirty="0" err="1">
                <a:solidFill>
                  <a:srgbClr val="000000"/>
                </a:solidFill>
                <a:effectLst/>
                <a:latin typeface="Arial"/>
                <a:ea typeface="Arial"/>
                <a:cs typeface="Arial"/>
                <a:sym typeface="Arial"/>
              </a:rPr>
              <a:t>Generalized</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Markup</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Language</a:t>
            </a:r>
            <a:r>
              <a:rPr lang="es-ES" sz="1100" b="0" i="0" u="none" strike="noStrike" cap="none" dirty="0">
                <a:solidFill>
                  <a:srgbClr val="000000"/>
                </a:solidFill>
                <a:effectLst/>
                <a:latin typeface="Arial"/>
                <a:ea typeface="Arial"/>
                <a:cs typeface="Arial"/>
                <a:sym typeface="Arial"/>
              </a:rPr>
              <a:t>) es el estándar ISO registrado en 1986 para lenguajes de marcas sobre documentos. SGML es descendiente e inspirado altamente en IBM GML.</a:t>
            </a:r>
          </a:p>
          <a:p>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¿Cómo debe ser un lenguaje de marcas?  Se basa en dos postulados.</a:t>
            </a:r>
          </a:p>
          <a:p>
            <a:r>
              <a:rPr lang="es-ES" sz="1100" b="0" i="0" u="none" strike="noStrike" cap="none" dirty="0">
                <a:solidFill>
                  <a:srgbClr val="000000"/>
                </a:solidFill>
                <a:effectLst/>
                <a:latin typeface="Arial"/>
                <a:ea typeface="Arial"/>
                <a:cs typeface="Arial"/>
                <a:sym typeface="Arial"/>
              </a:rPr>
              <a:t> </a:t>
            </a:r>
          </a:p>
          <a:p>
            <a:pPr lvl="0"/>
            <a:r>
              <a:rPr lang="es-ES" sz="1100" b="0" i="0" u="none" strike="noStrike" cap="none" dirty="0">
                <a:solidFill>
                  <a:srgbClr val="000000"/>
                </a:solidFill>
                <a:effectLst/>
                <a:latin typeface="Arial"/>
                <a:ea typeface="Arial"/>
                <a:cs typeface="Arial"/>
                <a:sym typeface="Arial"/>
              </a:rPr>
              <a:t>Debe ser declarativo. Es decir, el lenguaje debe describir la estructura del documento y sus atributos, en lugar de describir un procedimiento</a:t>
            </a:r>
          </a:p>
          <a:p>
            <a:pPr lvl="0"/>
            <a:r>
              <a:rPr lang="es-ES" sz="1100" b="0" i="0" u="none" strike="noStrike" cap="none" dirty="0">
                <a:solidFill>
                  <a:srgbClr val="000000"/>
                </a:solidFill>
                <a:effectLst/>
                <a:latin typeface="Arial"/>
                <a:ea typeface="Arial"/>
                <a:cs typeface="Arial"/>
                <a:sym typeface="Arial"/>
              </a:rPr>
              <a:t>El lenguaje debe ser riguroso. En el sentido de que el resultado debe ser siempre el mismo y no debe dejar lugar a ambigüedad.</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06f5e376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06f5e376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Los términos Hipertexto e Hipermedia fueron acuñados en 1963 por Ted Nelson como parte de un modelo que desarrolló para crear y enlazar contenido enlazado.</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06f5e376c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06f5e376c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100" b="0" i="0" u="none" strike="noStrike" cap="none" dirty="0">
                <a:solidFill>
                  <a:srgbClr val="000000"/>
                </a:solidFill>
                <a:effectLst/>
                <a:latin typeface="Arial"/>
                <a:ea typeface="Arial"/>
                <a:cs typeface="Arial"/>
                <a:sym typeface="Arial"/>
              </a:rPr>
              <a:t>La primera demostración de Hipertexto tuvo lugar en 1968 durante una presentación conocida hasta el día de hoy como “La Madre de Todas las Demos”. En ella Douglas Engelbart presentó en vivo un sistema completo de Hardware y Software llamado </a:t>
            </a:r>
            <a:r>
              <a:rPr lang="es-ES" sz="1100" b="0" i="0" u="none" strike="noStrike" cap="none" dirty="0" err="1">
                <a:solidFill>
                  <a:srgbClr val="000000"/>
                </a:solidFill>
                <a:effectLst/>
                <a:latin typeface="Arial"/>
                <a:ea typeface="Arial"/>
                <a:cs typeface="Arial"/>
                <a:sym typeface="Arial"/>
              </a:rPr>
              <a:t>oN-Line</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System</a:t>
            </a:r>
            <a:r>
              <a:rPr lang="es-ES" sz="1100" b="0" i="0" u="none" strike="noStrike" cap="none" dirty="0">
                <a:solidFill>
                  <a:srgbClr val="000000"/>
                </a:solidFill>
                <a:effectLst/>
                <a:latin typeface="Arial"/>
                <a:ea typeface="Arial"/>
                <a:cs typeface="Arial"/>
                <a:sym typeface="Arial"/>
              </a:rPr>
              <a:t>, o más comúnmente llamado NLS. Fue un momento histórico para el desarrollo de la computación</a:t>
            </a:r>
          </a:p>
          <a:p>
            <a:pPr marL="0" lvl="0" indent="0" algn="l" rtl="0">
              <a:spcBef>
                <a:spcPts val="0"/>
              </a:spcBef>
              <a:spcAft>
                <a:spcPts val="0"/>
              </a:spcAft>
              <a:buNone/>
            </a:pPr>
            <a:r>
              <a:rPr lang="es-ES" sz="1100" b="0" i="0" u="sng" strike="noStrike" cap="none" dirty="0">
                <a:solidFill>
                  <a:srgbClr val="000000"/>
                </a:solidFill>
                <a:effectLst/>
                <a:latin typeface="Arial"/>
                <a:ea typeface="Arial"/>
                <a:cs typeface="Arial"/>
                <a:sym typeface="Arial"/>
                <a:hlinkClick r:id="rId3"/>
              </a:rPr>
              <a:t>https://www.youtube.com/watch?v=yJDv-zdhzMY</a:t>
            </a:r>
            <a:r>
              <a:rPr lang="es-ES" sz="1100" b="0" i="0" u="sng"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The</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Mother</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of</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All</a:t>
            </a:r>
            <a:r>
              <a:rPr lang="es-ES" sz="1100" b="0" i="0" u="none" strike="noStrike" cap="none" dirty="0">
                <a:solidFill>
                  <a:srgbClr val="000000"/>
                </a:solidFill>
                <a:effectLst/>
                <a:latin typeface="Arial"/>
                <a:ea typeface="Arial"/>
                <a:cs typeface="Arial"/>
                <a:sym typeface="Arial"/>
              </a:rPr>
              <a:t> Demos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09ceaf2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09ceaf2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finales del año 91 Berners-Lee publica en Internet el documento “</a:t>
            </a:r>
            <a:r>
              <a:rPr lang="es-ES" sz="1100" b="0" i="0" u="sng" strike="noStrike" cap="none" dirty="0">
                <a:solidFill>
                  <a:srgbClr val="000000"/>
                </a:solidFill>
                <a:effectLst/>
                <a:latin typeface="Arial"/>
                <a:ea typeface="Arial"/>
                <a:cs typeface="Arial"/>
                <a:sym typeface="Arial"/>
                <a:hlinkClick r:id="rId3"/>
              </a:rPr>
              <a:t>HTML Tags</a:t>
            </a:r>
            <a:r>
              <a:rPr lang="es-ES" sz="1100" b="0" i="0" u="none" strike="noStrike" cap="none" dirty="0">
                <a:solidFill>
                  <a:srgbClr val="000000"/>
                </a:solidFill>
                <a:effectLst/>
                <a:latin typeface="Arial"/>
                <a:ea typeface="Arial"/>
                <a:cs typeface="Arial"/>
                <a:sym typeface="Arial"/>
              </a:rPr>
              <a:t>” explicando 18 elementos de HTML que se podrían utilizar para crear páginas web. La especificación estaba fuertemente influenciada por SGML. Berners-Lee consideraba HTML una aplicación de SGML.</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f2f0332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f2f0332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f2f03327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f2f0332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f2f03327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f2f03327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f2f03327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f2f03327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8FD3"/>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8FD3"/>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008FD3"/>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chemeClr val="lt1"/>
              </a:buClr>
              <a:buSzPts val="3000"/>
              <a:buChar char="●"/>
              <a:defRPr sz="3000" i="1">
                <a:solidFill>
                  <a:schemeClr val="lt1"/>
                </a:solidFill>
              </a:defRPr>
            </a:lvl1pPr>
            <a:lvl2pPr marL="914400" lvl="1" indent="-419100" algn="ctr" rtl="0">
              <a:spcBef>
                <a:spcPts val="0"/>
              </a:spcBef>
              <a:spcAft>
                <a:spcPts val="0"/>
              </a:spcAft>
              <a:buClr>
                <a:schemeClr val="lt1"/>
              </a:buClr>
              <a:buSzPts val="3000"/>
              <a:buChar char="○"/>
              <a:defRPr sz="3000" i="1">
                <a:solidFill>
                  <a:schemeClr val="lt1"/>
                </a:solidFill>
              </a:defRPr>
            </a:lvl2pPr>
            <a:lvl3pPr marL="1371600" lvl="2" indent="-419100" algn="ctr" rtl="0">
              <a:spcBef>
                <a:spcPts val="0"/>
              </a:spcBef>
              <a:spcAft>
                <a:spcPts val="0"/>
              </a:spcAft>
              <a:buClr>
                <a:schemeClr val="lt1"/>
              </a:buClr>
              <a:buSzPts val="3000"/>
              <a:buChar char="■"/>
              <a:defRPr sz="3000" i="1">
                <a:solidFill>
                  <a:schemeClr val="lt1"/>
                </a:solidFill>
              </a:defRPr>
            </a:lvl3pPr>
            <a:lvl4pPr marL="1828800" lvl="3" indent="-419100" algn="ctr" rtl="0">
              <a:spcBef>
                <a:spcPts val="0"/>
              </a:spcBef>
              <a:spcAft>
                <a:spcPts val="0"/>
              </a:spcAft>
              <a:buClr>
                <a:schemeClr val="lt1"/>
              </a:buClr>
              <a:buSzPts val="3000"/>
              <a:buChar char="●"/>
              <a:defRPr sz="3000" i="1">
                <a:solidFill>
                  <a:schemeClr val="lt1"/>
                </a:solidFill>
              </a:defRPr>
            </a:lvl4pPr>
            <a:lvl5pPr marL="2286000" lvl="4" indent="-419100" algn="ctr" rtl="0">
              <a:spcBef>
                <a:spcPts val="0"/>
              </a:spcBef>
              <a:spcAft>
                <a:spcPts val="0"/>
              </a:spcAft>
              <a:buClr>
                <a:schemeClr val="lt1"/>
              </a:buClr>
              <a:buSzPts val="3000"/>
              <a:buChar char="○"/>
              <a:defRPr sz="3000" i="1">
                <a:solidFill>
                  <a:schemeClr val="lt1"/>
                </a:solidFill>
              </a:defRPr>
            </a:lvl5pPr>
            <a:lvl6pPr marL="2743200" lvl="5" indent="-419100" algn="ctr" rtl="0">
              <a:spcBef>
                <a:spcPts val="0"/>
              </a:spcBef>
              <a:spcAft>
                <a:spcPts val="0"/>
              </a:spcAft>
              <a:buClr>
                <a:schemeClr val="lt1"/>
              </a:buClr>
              <a:buSzPts val="3000"/>
              <a:buChar char="■"/>
              <a:defRPr sz="3000" i="1">
                <a:solidFill>
                  <a:schemeClr val="lt1"/>
                </a:solidFill>
              </a:defRPr>
            </a:lvl6pPr>
            <a:lvl7pPr marL="3200400" lvl="6" indent="-419100" algn="ctr" rtl="0">
              <a:spcBef>
                <a:spcPts val="0"/>
              </a:spcBef>
              <a:spcAft>
                <a:spcPts val="0"/>
              </a:spcAft>
              <a:buClr>
                <a:schemeClr val="lt1"/>
              </a:buClr>
              <a:buSzPts val="3000"/>
              <a:buChar char="●"/>
              <a:defRPr sz="3000" i="1">
                <a:solidFill>
                  <a:schemeClr val="lt1"/>
                </a:solidFill>
              </a:defRPr>
            </a:lvl7pPr>
            <a:lvl8pPr marL="3657600" lvl="7" indent="-419100" algn="ctr" rtl="0">
              <a:spcBef>
                <a:spcPts val="0"/>
              </a:spcBef>
              <a:spcAft>
                <a:spcPts val="0"/>
              </a:spcAft>
              <a:buClr>
                <a:schemeClr val="lt1"/>
              </a:buClr>
              <a:buSzPts val="3000"/>
              <a:buChar char="○"/>
              <a:defRPr sz="3000" i="1">
                <a:solidFill>
                  <a:schemeClr val="lt1"/>
                </a:solidFill>
              </a:defRPr>
            </a:lvl8pPr>
            <a:lvl9pPr marL="4114800" lvl="8" indent="-419100" algn="ctr">
              <a:spcBef>
                <a:spcPts val="0"/>
              </a:spcBef>
              <a:spcAft>
                <a:spcPts val="0"/>
              </a:spcAft>
              <a:buClr>
                <a:schemeClr val="lt1"/>
              </a:buClr>
              <a:buSzPts val="3000"/>
              <a:buChar char="■"/>
              <a:defRPr sz="3000" i="1">
                <a:solidFill>
                  <a:schemeClr val="lt1"/>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rgbClr val="434343"/>
                </a:solidFill>
                <a:latin typeface="Raleway"/>
                <a:ea typeface="Raleway"/>
                <a:cs typeface="Raleway"/>
                <a:sym typeface="Raleway"/>
              </a:rPr>
              <a:t>“</a:t>
            </a:r>
            <a:endParaRPr sz="12000" b="1">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008FD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666666"/>
              </a:buClr>
              <a:buSzPts val="1800"/>
              <a:buChar char="●"/>
              <a:defRPr/>
            </a:lvl1pPr>
            <a:lvl2pPr marL="914400" lvl="1" indent="-342900">
              <a:spcBef>
                <a:spcPts val="0"/>
              </a:spcBef>
              <a:spcAft>
                <a:spcPts val="0"/>
              </a:spcAft>
              <a:buClr>
                <a:srgbClr val="666666"/>
              </a:buClr>
              <a:buSzPts val="1800"/>
              <a:buChar char="○"/>
              <a:defRPr/>
            </a:lvl2pPr>
            <a:lvl3pPr marL="1371600" lvl="2" indent="-342900">
              <a:spcBef>
                <a:spcPts val="0"/>
              </a:spcBef>
              <a:spcAft>
                <a:spcPts val="0"/>
              </a:spcAft>
              <a:buClr>
                <a:srgbClr val="666666"/>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008FD3"/>
                </a:solidFill>
              </a:defRPr>
            </a:lvl1pPr>
            <a:lvl2pPr lvl="1">
              <a:buNone/>
              <a:defRPr>
                <a:solidFill>
                  <a:srgbClr val="008FD3"/>
                </a:solidFill>
              </a:defRPr>
            </a:lvl2pPr>
            <a:lvl3pPr lvl="2">
              <a:buNone/>
              <a:defRPr>
                <a:solidFill>
                  <a:srgbClr val="008FD3"/>
                </a:solidFill>
              </a:defRPr>
            </a:lvl3pPr>
            <a:lvl4pPr lvl="3">
              <a:buNone/>
              <a:defRPr>
                <a:solidFill>
                  <a:srgbClr val="008FD3"/>
                </a:solidFill>
              </a:defRPr>
            </a:lvl4pPr>
            <a:lvl5pPr lvl="4">
              <a:buNone/>
              <a:defRPr>
                <a:solidFill>
                  <a:srgbClr val="008FD3"/>
                </a:solidFill>
              </a:defRPr>
            </a:lvl5pPr>
            <a:lvl6pPr lvl="5">
              <a:buNone/>
              <a:defRPr>
                <a:solidFill>
                  <a:srgbClr val="008FD3"/>
                </a:solidFill>
              </a:defRPr>
            </a:lvl6pPr>
            <a:lvl7pPr lvl="6">
              <a:buNone/>
              <a:defRPr>
                <a:solidFill>
                  <a:srgbClr val="008FD3"/>
                </a:solidFill>
              </a:defRPr>
            </a:lvl7pPr>
            <a:lvl8pPr lvl="7">
              <a:buNone/>
              <a:defRPr>
                <a:solidFill>
                  <a:srgbClr val="008FD3"/>
                </a:solidFill>
              </a:defRPr>
            </a:lvl8pPr>
            <a:lvl9pPr lvl="8">
              <a:buNone/>
              <a:defRPr>
                <a:solidFill>
                  <a:srgbClr val="008FD3"/>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008FD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666666"/>
              </a:buClr>
              <a:buSzPts val="1800"/>
              <a:buChar char="●"/>
              <a:defRPr/>
            </a:lvl1pPr>
            <a:lvl2pPr marL="914400" lvl="1" indent="-342900">
              <a:spcBef>
                <a:spcPts val="0"/>
              </a:spcBef>
              <a:spcAft>
                <a:spcPts val="0"/>
              </a:spcAft>
              <a:buClr>
                <a:srgbClr val="666666"/>
              </a:buClr>
              <a:buSzPts val="1800"/>
              <a:buChar char="○"/>
              <a:defRPr/>
            </a:lvl2pPr>
            <a:lvl3pPr marL="1371600" lvl="2" indent="-342900">
              <a:spcBef>
                <a:spcPts val="0"/>
              </a:spcBef>
              <a:spcAft>
                <a:spcPts val="0"/>
              </a:spcAft>
              <a:buClr>
                <a:srgbClr val="666666"/>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666666"/>
              </a:buClr>
              <a:buSzPts val="1800"/>
              <a:buChar char="●"/>
              <a:defRPr/>
            </a:lvl1pPr>
            <a:lvl2pPr marL="914400" lvl="1" indent="-342900">
              <a:spcBef>
                <a:spcPts val="0"/>
              </a:spcBef>
              <a:spcAft>
                <a:spcPts val="0"/>
              </a:spcAft>
              <a:buClr>
                <a:srgbClr val="666666"/>
              </a:buClr>
              <a:buSzPts val="1800"/>
              <a:buChar char="○"/>
              <a:defRPr/>
            </a:lvl2pPr>
            <a:lvl3pPr marL="1371600" lvl="2" indent="-342900">
              <a:spcBef>
                <a:spcPts val="0"/>
              </a:spcBef>
              <a:spcAft>
                <a:spcPts val="0"/>
              </a:spcAft>
              <a:buClr>
                <a:srgbClr val="666666"/>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008FD3"/>
                </a:solidFill>
              </a:defRPr>
            </a:lvl1pPr>
            <a:lvl2pPr lvl="1">
              <a:buNone/>
              <a:defRPr>
                <a:solidFill>
                  <a:srgbClr val="008FD3"/>
                </a:solidFill>
              </a:defRPr>
            </a:lvl2pPr>
            <a:lvl3pPr lvl="2">
              <a:buNone/>
              <a:defRPr>
                <a:solidFill>
                  <a:srgbClr val="008FD3"/>
                </a:solidFill>
              </a:defRPr>
            </a:lvl3pPr>
            <a:lvl4pPr lvl="3">
              <a:buNone/>
              <a:defRPr>
                <a:solidFill>
                  <a:srgbClr val="008FD3"/>
                </a:solidFill>
              </a:defRPr>
            </a:lvl4pPr>
            <a:lvl5pPr lvl="4">
              <a:buNone/>
              <a:defRPr>
                <a:solidFill>
                  <a:srgbClr val="008FD3"/>
                </a:solidFill>
              </a:defRPr>
            </a:lvl5pPr>
            <a:lvl6pPr lvl="5">
              <a:buNone/>
              <a:defRPr>
                <a:solidFill>
                  <a:srgbClr val="008FD3"/>
                </a:solidFill>
              </a:defRPr>
            </a:lvl6pPr>
            <a:lvl7pPr lvl="6">
              <a:buNone/>
              <a:defRPr>
                <a:solidFill>
                  <a:srgbClr val="008FD3"/>
                </a:solidFill>
              </a:defRPr>
            </a:lvl7pPr>
            <a:lvl8pPr lvl="7">
              <a:buNone/>
              <a:defRPr>
                <a:solidFill>
                  <a:srgbClr val="008FD3"/>
                </a:solidFill>
              </a:defRPr>
            </a:lvl8pPr>
            <a:lvl9pPr lvl="8">
              <a:buNone/>
              <a:defRPr>
                <a:solidFill>
                  <a:srgbClr val="008FD3"/>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008FD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Clr>
                <a:srgbClr val="666666"/>
              </a:buClr>
              <a:buSzPts val="1400"/>
              <a:buChar char="●"/>
              <a:defRPr sz="1400"/>
            </a:lvl1pPr>
            <a:lvl2pPr marL="914400" lvl="1" indent="-317500" rtl="0">
              <a:spcBef>
                <a:spcPts val="0"/>
              </a:spcBef>
              <a:spcAft>
                <a:spcPts val="0"/>
              </a:spcAft>
              <a:buClr>
                <a:srgbClr val="666666"/>
              </a:buClr>
              <a:buSzPts val="1400"/>
              <a:buChar char="○"/>
              <a:defRPr sz="1400"/>
            </a:lvl2pPr>
            <a:lvl3pPr marL="1371600" lvl="2" indent="-317500" rtl="0">
              <a:spcBef>
                <a:spcPts val="0"/>
              </a:spcBef>
              <a:spcAft>
                <a:spcPts val="0"/>
              </a:spcAft>
              <a:buClr>
                <a:srgbClr val="666666"/>
              </a:buClr>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Clr>
                <a:srgbClr val="666666"/>
              </a:buClr>
              <a:buSzPts val="1400"/>
              <a:buChar char="●"/>
              <a:defRPr sz="1400"/>
            </a:lvl1pPr>
            <a:lvl2pPr marL="914400" lvl="1" indent="-317500" rtl="0">
              <a:spcBef>
                <a:spcPts val="0"/>
              </a:spcBef>
              <a:spcAft>
                <a:spcPts val="0"/>
              </a:spcAft>
              <a:buClr>
                <a:srgbClr val="666666"/>
              </a:buClr>
              <a:buSzPts val="1400"/>
              <a:buChar char="○"/>
              <a:defRPr sz="1400"/>
            </a:lvl2pPr>
            <a:lvl3pPr marL="1371600" lvl="2" indent="-317500" rtl="0">
              <a:spcBef>
                <a:spcPts val="0"/>
              </a:spcBef>
              <a:spcAft>
                <a:spcPts val="0"/>
              </a:spcAft>
              <a:buClr>
                <a:srgbClr val="666666"/>
              </a:buClr>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Clr>
                <a:srgbClr val="666666"/>
              </a:buClr>
              <a:buSzPts val="1400"/>
              <a:buChar char="●"/>
              <a:defRPr sz="1400"/>
            </a:lvl1pPr>
            <a:lvl2pPr marL="914400" lvl="1" indent="-317500" rtl="0">
              <a:spcBef>
                <a:spcPts val="0"/>
              </a:spcBef>
              <a:spcAft>
                <a:spcPts val="0"/>
              </a:spcAft>
              <a:buClr>
                <a:srgbClr val="666666"/>
              </a:buClr>
              <a:buSzPts val="1400"/>
              <a:buChar char="○"/>
              <a:defRPr sz="1400"/>
            </a:lvl2pPr>
            <a:lvl3pPr marL="1371600" lvl="2" indent="-317500" rtl="0">
              <a:spcBef>
                <a:spcPts val="0"/>
              </a:spcBef>
              <a:spcAft>
                <a:spcPts val="0"/>
              </a:spcAft>
              <a:buClr>
                <a:srgbClr val="666666"/>
              </a:buClr>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008FD3"/>
                </a:solidFill>
              </a:defRPr>
            </a:lvl1pPr>
            <a:lvl2pPr lvl="1">
              <a:buNone/>
              <a:defRPr>
                <a:solidFill>
                  <a:srgbClr val="008FD3"/>
                </a:solidFill>
              </a:defRPr>
            </a:lvl2pPr>
            <a:lvl3pPr lvl="2">
              <a:buNone/>
              <a:defRPr>
                <a:solidFill>
                  <a:srgbClr val="008FD3"/>
                </a:solidFill>
              </a:defRPr>
            </a:lvl3pPr>
            <a:lvl4pPr lvl="3">
              <a:buNone/>
              <a:defRPr>
                <a:solidFill>
                  <a:srgbClr val="008FD3"/>
                </a:solidFill>
              </a:defRPr>
            </a:lvl4pPr>
            <a:lvl5pPr lvl="4">
              <a:buNone/>
              <a:defRPr>
                <a:solidFill>
                  <a:srgbClr val="008FD3"/>
                </a:solidFill>
              </a:defRPr>
            </a:lvl5pPr>
            <a:lvl6pPr lvl="5">
              <a:buNone/>
              <a:defRPr>
                <a:solidFill>
                  <a:srgbClr val="008FD3"/>
                </a:solidFill>
              </a:defRPr>
            </a:lvl6pPr>
            <a:lvl7pPr lvl="6">
              <a:buNone/>
              <a:defRPr>
                <a:solidFill>
                  <a:srgbClr val="008FD3"/>
                </a:solidFill>
              </a:defRPr>
            </a:lvl7pPr>
            <a:lvl8pPr lvl="7">
              <a:buNone/>
              <a:defRPr>
                <a:solidFill>
                  <a:srgbClr val="008FD3"/>
                </a:solidFill>
              </a:defRPr>
            </a:lvl8pPr>
            <a:lvl9pPr lvl="8">
              <a:buNone/>
              <a:defRPr>
                <a:solidFill>
                  <a:srgbClr val="008FD3"/>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008FD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008FD3"/>
                </a:solidFill>
              </a:defRPr>
            </a:lvl1pPr>
            <a:lvl2pPr lvl="1">
              <a:buNone/>
              <a:defRPr>
                <a:solidFill>
                  <a:srgbClr val="008FD3"/>
                </a:solidFill>
              </a:defRPr>
            </a:lvl2pPr>
            <a:lvl3pPr lvl="2">
              <a:buNone/>
              <a:defRPr>
                <a:solidFill>
                  <a:srgbClr val="008FD3"/>
                </a:solidFill>
              </a:defRPr>
            </a:lvl3pPr>
            <a:lvl4pPr lvl="3">
              <a:buNone/>
              <a:defRPr>
                <a:solidFill>
                  <a:srgbClr val="008FD3"/>
                </a:solidFill>
              </a:defRPr>
            </a:lvl4pPr>
            <a:lvl5pPr lvl="4">
              <a:buNone/>
              <a:defRPr>
                <a:solidFill>
                  <a:srgbClr val="008FD3"/>
                </a:solidFill>
              </a:defRPr>
            </a:lvl5pPr>
            <a:lvl6pPr lvl="5">
              <a:buNone/>
              <a:defRPr>
                <a:solidFill>
                  <a:srgbClr val="008FD3"/>
                </a:solidFill>
              </a:defRPr>
            </a:lvl6pPr>
            <a:lvl7pPr lvl="6">
              <a:buNone/>
              <a:defRPr>
                <a:solidFill>
                  <a:srgbClr val="008FD3"/>
                </a:solidFill>
              </a:defRPr>
            </a:lvl7pPr>
            <a:lvl8pPr lvl="7">
              <a:buNone/>
              <a:defRPr>
                <a:solidFill>
                  <a:srgbClr val="008FD3"/>
                </a:solidFill>
              </a:defRPr>
            </a:lvl8pPr>
            <a:lvl9pPr lvl="8">
              <a:buNone/>
              <a:defRPr>
                <a:solidFill>
                  <a:srgbClr val="008FD3"/>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008FD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008FD3"/>
                </a:solidFill>
              </a:defRPr>
            </a:lvl1pPr>
            <a:lvl2pPr lvl="1">
              <a:buNone/>
              <a:defRPr>
                <a:solidFill>
                  <a:srgbClr val="008FD3"/>
                </a:solidFill>
              </a:defRPr>
            </a:lvl2pPr>
            <a:lvl3pPr lvl="2">
              <a:buNone/>
              <a:defRPr>
                <a:solidFill>
                  <a:srgbClr val="008FD3"/>
                </a:solidFill>
              </a:defRPr>
            </a:lvl3pPr>
            <a:lvl4pPr lvl="3">
              <a:buNone/>
              <a:defRPr>
                <a:solidFill>
                  <a:srgbClr val="008FD3"/>
                </a:solidFill>
              </a:defRPr>
            </a:lvl4pPr>
            <a:lvl5pPr lvl="4">
              <a:buNone/>
              <a:defRPr>
                <a:solidFill>
                  <a:srgbClr val="008FD3"/>
                </a:solidFill>
              </a:defRPr>
            </a:lvl5pPr>
            <a:lvl6pPr lvl="5">
              <a:buNone/>
              <a:defRPr>
                <a:solidFill>
                  <a:srgbClr val="008FD3"/>
                </a:solidFill>
              </a:defRPr>
            </a:lvl6pPr>
            <a:lvl7pPr lvl="6">
              <a:buNone/>
              <a:defRPr>
                <a:solidFill>
                  <a:srgbClr val="008FD3"/>
                </a:solidFill>
              </a:defRPr>
            </a:lvl7pPr>
            <a:lvl8pPr lvl="7">
              <a:buNone/>
              <a:defRPr>
                <a:solidFill>
                  <a:srgbClr val="008FD3"/>
                </a:solidFill>
              </a:defRPr>
            </a:lvl8pPr>
            <a:lvl9pPr lvl="8">
              <a:buNone/>
              <a:defRPr>
                <a:solidFill>
                  <a:srgbClr val="008FD3"/>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depen.io/uneatlantico/pen/VGxpaz"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hyperlink" Target="https://developer.mozilla.org/es/docs/Web/HTML/Elemento/input"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Web/HTML/Element"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codepen.io/uneatlantico/pen/dqeWBx?editors=1100"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FD3"/>
        </a:solid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Lenguaje de </a:t>
            </a:r>
            <a:endParaRPr>
              <a:solidFill>
                <a:srgbClr val="434343"/>
              </a:solidFill>
            </a:endParaRPr>
          </a:p>
          <a:p>
            <a:pPr marL="0" lvl="0" indent="0" algn="l" rtl="0">
              <a:spcBef>
                <a:spcPts val="0"/>
              </a:spcBef>
              <a:spcAft>
                <a:spcPts val="0"/>
              </a:spcAft>
              <a:buNone/>
            </a:pPr>
            <a:r>
              <a:rPr lang="en">
                <a:solidFill>
                  <a:srgbClr val="434343"/>
                </a:solidFill>
              </a:rPr>
              <a:t>Marcas</a:t>
            </a:r>
            <a:r>
              <a:rPr lang="en"/>
              <a:t> de Hipertexto </a:t>
            </a:r>
            <a:r>
              <a:rPr lang="en">
                <a:solidFill>
                  <a:schemeClr val="lt1"/>
                </a:solidFill>
              </a:rPr>
              <a:t>HTML</a:t>
            </a:r>
            <a:endParaRPr/>
          </a:p>
        </p:txBody>
      </p:sp>
      <p:pic>
        <p:nvPicPr>
          <p:cNvPr id="58" name="Google Shape;58;p12"/>
          <p:cNvPicPr preferRelativeResize="0"/>
          <p:nvPr/>
        </p:nvPicPr>
        <p:blipFill>
          <a:blip r:embed="rId3">
            <a:alphaModFix/>
          </a:blip>
          <a:stretch>
            <a:fillRect/>
          </a:stretch>
        </p:blipFill>
        <p:spPr>
          <a:xfrm>
            <a:off x="6676876" y="352822"/>
            <a:ext cx="2098376" cy="2094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Validación de </a:t>
            </a:r>
            <a:r>
              <a:rPr lang="en" sz="3600">
                <a:solidFill>
                  <a:srgbClr val="008FD3"/>
                </a:solidFill>
              </a:rPr>
              <a:t>Restricciones</a:t>
            </a:r>
            <a:r>
              <a:rPr lang="en" sz="3600"/>
              <a:t> </a:t>
            </a:r>
            <a:endParaRPr sz="3600"/>
          </a:p>
          <a:p>
            <a:pPr marL="0" lvl="0" indent="0" algn="l" rtl="0">
              <a:spcBef>
                <a:spcPts val="0"/>
              </a:spcBef>
              <a:spcAft>
                <a:spcPts val="0"/>
              </a:spcAft>
              <a:buNone/>
            </a:pPr>
            <a:endParaRPr sz="3600"/>
          </a:p>
        </p:txBody>
      </p:sp>
      <p:sp>
        <p:nvSpPr>
          <p:cNvPr id="150" name="Google Shape;150;p21"/>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dirty="0">
                <a:solidFill>
                  <a:schemeClr val="hlink"/>
                </a:solidFill>
                <a:hlinkClick r:id="rId3"/>
              </a:rPr>
              <a:t>Ejercicio</a:t>
            </a:r>
            <a:endParaRPr dirty="0"/>
          </a:p>
          <a:p>
            <a:pPr marL="0" lvl="0" indent="0" algn="l" rtl="0">
              <a:spcBef>
                <a:spcPts val="600"/>
              </a:spcBef>
              <a:spcAft>
                <a:spcPts val="0"/>
              </a:spcAft>
              <a:buNone/>
            </a:pPr>
            <a:endParaRPr dirty="0"/>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10</a:t>
            </a:fld>
            <a:endParaRPr>
              <a:solidFill>
                <a:srgbClr val="008FD3"/>
              </a:solidFill>
            </a:endParaRPr>
          </a:p>
        </p:txBody>
      </p:sp>
      <p:grpSp>
        <p:nvGrpSpPr>
          <p:cNvPr id="152" name="Google Shape;152;p21"/>
          <p:cNvGrpSpPr/>
          <p:nvPr/>
        </p:nvGrpSpPr>
        <p:grpSpPr>
          <a:xfrm>
            <a:off x="8120067" y="370812"/>
            <a:ext cx="729938" cy="641867"/>
            <a:chOff x="1928175" y="312600"/>
            <a:chExt cx="425000" cy="373700"/>
          </a:xfrm>
        </p:grpSpPr>
        <p:sp>
          <p:nvSpPr>
            <p:cNvPr id="153" name="Google Shape;153;p21"/>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5" name="Google Shape;155;p21"/>
          <p:cNvPicPr preferRelativeResize="0"/>
          <p:nvPr/>
        </p:nvPicPr>
        <p:blipFill>
          <a:blip r:embed="rId4">
            <a:alphaModFix/>
          </a:blip>
          <a:stretch>
            <a:fillRect/>
          </a:stretch>
        </p:blipFill>
        <p:spPr>
          <a:xfrm>
            <a:off x="4267850" y="2427754"/>
            <a:ext cx="4046000" cy="1505488"/>
          </a:xfrm>
          <a:prstGeom prst="rect">
            <a:avLst/>
          </a:prstGeom>
          <a:noFill/>
          <a:ln>
            <a:noFill/>
          </a:ln>
        </p:spPr>
      </p:pic>
      <p:sp>
        <p:nvSpPr>
          <p:cNvPr id="2" name="Rectángulo 1">
            <a:extLst>
              <a:ext uri="{FF2B5EF4-FFF2-40B4-BE49-F238E27FC236}">
                <a16:creationId xmlns:a16="http://schemas.microsoft.com/office/drawing/2014/main" id="{64B996AE-9964-4A5E-947D-7310DFD2A21E}"/>
              </a:ext>
            </a:extLst>
          </p:cNvPr>
          <p:cNvSpPr/>
          <p:nvPr/>
        </p:nvSpPr>
        <p:spPr>
          <a:xfrm>
            <a:off x="692397" y="4251725"/>
            <a:ext cx="3754554" cy="318998"/>
          </a:xfrm>
          <a:prstGeom prst="rect">
            <a:avLst/>
          </a:prstGeom>
        </p:spPr>
        <p:txBody>
          <a:bodyPr wrap="none">
            <a:spAutoFit/>
          </a:bodyPr>
          <a:lstStyle/>
          <a:p>
            <a:pPr lvl="0">
              <a:lnSpc>
                <a:spcPct val="115000"/>
              </a:lnSpc>
            </a:pPr>
            <a:r>
              <a:rPr lang="es-ES" dirty="0">
                <a:latin typeface="Arial" panose="020B0604020202020204" pitchFamily="34" charset="0"/>
                <a:ea typeface="Arial" panose="020B0604020202020204" pitchFamily="34" charset="0"/>
              </a:rPr>
              <a:t>Información completa de los formularios </a:t>
            </a:r>
            <a:r>
              <a:rPr lang="es-ES" u="sng" dirty="0">
                <a:solidFill>
                  <a:srgbClr val="1155CC"/>
                </a:solidFill>
                <a:latin typeface="Arial" panose="020B0604020202020204" pitchFamily="34" charset="0"/>
                <a:ea typeface="Arial" panose="020B0604020202020204" pitchFamily="34" charset="0"/>
                <a:hlinkClick r:id="rId5"/>
              </a:rPr>
              <a:t>aquí</a:t>
            </a:r>
            <a:endParaRPr lang="es-ES" dirty="0">
              <a:latin typeface="Arial" panose="020B0604020202020204" pitchFamily="34" charset="0"/>
              <a:ea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823965" y="512466"/>
            <a:ext cx="7233155" cy="4260222"/>
          </a:xfrm>
          <a:prstGeom prst="rect">
            <a:avLst/>
          </a:prstGeom>
        </p:spPr>
        <p:txBody>
          <a:bodyPr spcFirstLastPara="1" wrap="square" lIns="91425" tIns="91425" rIns="91425" bIns="91425" anchor="t" anchorCtr="0">
            <a:noAutofit/>
          </a:bodyPr>
          <a:lstStyle/>
          <a:p>
            <a:pPr lvl="0"/>
            <a:br>
              <a:rPr lang="en-US" sz="800" dirty="0"/>
            </a:br>
            <a:r>
              <a:rPr lang="en-US" sz="800" dirty="0"/>
              <a:t>  </a:t>
            </a:r>
            <a:r>
              <a:rPr lang="en-US" sz="1200" dirty="0" err="1"/>
              <a:t>Etiquetas</a:t>
            </a:r>
            <a:r>
              <a:rPr lang="en-US" sz="1200" dirty="0"/>
              <a:t> de video</a:t>
            </a:r>
            <a:br>
              <a:rPr lang="en-US" sz="800" dirty="0"/>
            </a:br>
            <a:br>
              <a:rPr lang="en-US" sz="800" dirty="0"/>
            </a:br>
            <a:r>
              <a:rPr lang="en-US" sz="1200" dirty="0"/>
              <a:t>&lt;video </a:t>
            </a:r>
            <a:r>
              <a:rPr lang="en-US" sz="1200" dirty="0" err="1"/>
              <a:t>src</a:t>
            </a:r>
            <a:r>
              <a:rPr lang="en-US" sz="1200" dirty="0"/>
              <a:t>="https://www.w3schools.com/Html/movie.mp4" controls&gt;</a:t>
            </a:r>
            <a:br>
              <a:rPr lang="en-US" sz="1200" dirty="0"/>
            </a:br>
            <a:r>
              <a:rPr lang="en-US" sz="1200" dirty="0"/>
              <a:t>  &lt;p&gt;Your browser doesn't support HTML5 video. Here is a &lt;a </a:t>
            </a:r>
            <a:r>
              <a:rPr lang="en-US" sz="1200" dirty="0" err="1"/>
              <a:t>href</a:t>
            </a:r>
            <a:r>
              <a:rPr lang="en-US" sz="1200" dirty="0"/>
              <a:t>="rabbit320.webm"&gt;link to the video&lt;/a&gt; instead.&lt;/p&gt; </a:t>
            </a:r>
            <a:br>
              <a:rPr lang="en-US" sz="1200" dirty="0"/>
            </a:br>
            <a:r>
              <a:rPr lang="en-US" sz="1200" dirty="0"/>
              <a:t>&lt;/video&gt;</a:t>
            </a:r>
            <a:br>
              <a:rPr lang="en-US" sz="800" dirty="0"/>
            </a:br>
            <a:br>
              <a:rPr lang="en-US" sz="800" dirty="0"/>
            </a:br>
            <a:br>
              <a:rPr lang="en-US" sz="800" dirty="0"/>
            </a:br>
            <a:r>
              <a:rPr lang="en-US" sz="1200" dirty="0" err="1"/>
              <a:t>Etiquetas</a:t>
            </a:r>
            <a:r>
              <a:rPr lang="en-US" sz="1200" dirty="0"/>
              <a:t> de audio</a:t>
            </a:r>
            <a:br>
              <a:rPr lang="en-US" sz="1200" dirty="0"/>
            </a:br>
            <a:br>
              <a:rPr lang="en-US" sz="1200" dirty="0"/>
            </a:br>
            <a:r>
              <a:rPr lang="en-US" sz="1200" dirty="0"/>
              <a:t>&lt;audio controls&gt;</a:t>
            </a:r>
            <a:br>
              <a:rPr lang="en-US" sz="1200" dirty="0"/>
            </a:br>
            <a:r>
              <a:rPr lang="en-US" sz="1200" dirty="0"/>
              <a:t>  &lt;source </a:t>
            </a:r>
            <a:r>
              <a:rPr lang="en-US" sz="1200" dirty="0" err="1"/>
              <a:t>src</a:t>
            </a:r>
            <a:r>
              <a:rPr lang="en-US" sz="1200" dirty="0"/>
              <a:t>="https://www.w3schools.com/Html/horse.ogg" type="audio/</a:t>
            </a:r>
            <a:r>
              <a:rPr lang="en-US" sz="1200" dirty="0" err="1"/>
              <a:t>ogg</a:t>
            </a:r>
            <a:r>
              <a:rPr lang="en-US" sz="1200" dirty="0"/>
              <a:t>"&gt;</a:t>
            </a:r>
            <a:br>
              <a:rPr lang="en-US" sz="1200" dirty="0"/>
            </a:br>
            <a:r>
              <a:rPr lang="en-US" sz="1200" dirty="0"/>
              <a:t>Your browser does not support the audio element.</a:t>
            </a:r>
            <a:br>
              <a:rPr lang="en-US" sz="1200" dirty="0"/>
            </a:br>
            <a:r>
              <a:rPr lang="en-US" sz="1200" dirty="0"/>
              <a:t>&lt;/audio&gt;</a:t>
            </a:r>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11</a:t>
            </a:fld>
            <a:endParaRPr>
              <a:solidFill>
                <a:srgbClr val="008FD3"/>
              </a:solidFill>
            </a:endParaRPr>
          </a:p>
        </p:txBody>
      </p:sp>
      <p:grpSp>
        <p:nvGrpSpPr>
          <p:cNvPr id="152" name="Google Shape;152;p21"/>
          <p:cNvGrpSpPr/>
          <p:nvPr/>
        </p:nvGrpSpPr>
        <p:grpSpPr>
          <a:xfrm>
            <a:off x="8120067" y="370812"/>
            <a:ext cx="729938" cy="641867"/>
            <a:chOff x="1928175" y="312600"/>
            <a:chExt cx="425000" cy="373700"/>
          </a:xfrm>
        </p:grpSpPr>
        <p:sp>
          <p:nvSpPr>
            <p:cNvPr id="153" name="Google Shape;153;p21"/>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42055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Buenas </a:t>
            </a:r>
            <a:r>
              <a:rPr lang="en" sz="3600">
                <a:solidFill>
                  <a:srgbClr val="008FD3"/>
                </a:solidFill>
              </a:rPr>
              <a:t>Prácticas</a:t>
            </a:r>
            <a:endParaRPr sz="3600"/>
          </a:p>
          <a:p>
            <a:pPr marL="0" lvl="0" indent="0" algn="l" rtl="0">
              <a:spcBef>
                <a:spcPts val="0"/>
              </a:spcBef>
              <a:spcAft>
                <a:spcPts val="0"/>
              </a:spcAft>
              <a:buNone/>
            </a:pPr>
            <a:endParaRPr sz="3600"/>
          </a:p>
        </p:txBody>
      </p:sp>
      <p:sp>
        <p:nvSpPr>
          <p:cNvPr id="161" name="Google Shape;161;p2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12</a:t>
            </a:fld>
            <a:endParaRPr>
              <a:solidFill>
                <a:srgbClr val="008FD3"/>
              </a:solidFill>
            </a:endParaRPr>
          </a:p>
        </p:txBody>
      </p:sp>
      <p:grpSp>
        <p:nvGrpSpPr>
          <p:cNvPr id="162" name="Google Shape;162;p22"/>
          <p:cNvGrpSpPr/>
          <p:nvPr/>
        </p:nvGrpSpPr>
        <p:grpSpPr>
          <a:xfrm>
            <a:off x="8120067" y="370812"/>
            <a:ext cx="729938" cy="641867"/>
            <a:chOff x="1928175" y="312600"/>
            <a:chExt cx="425000" cy="373700"/>
          </a:xfrm>
        </p:grpSpPr>
        <p:sp>
          <p:nvSpPr>
            <p:cNvPr id="163" name="Google Shape;163;p22"/>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5" name="Google Shape;165;p22"/>
          <p:cNvPicPr preferRelativeResize="0"/>
          <p:nvPr/>
        </p:nvPicPr>
        <p:blipFill>
          <a:blip r:embed="rId3">
            <a:alphaModFix/>
          </a:blip>
          <a:stretch>
            <a:fillRect/>
          </a:stretch>
        </p:blipFill>
        <p:spPr>
          <a:xfrm>
            <a:off x="3942875" y="1510404"/>
            <a:ext cx="4046000" cy="21226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Orígenes </a:t>
            </a:r>
            <a:endParaRPr sz="3600"/>
          </a:p>
          <a:p>
            <a:pPr marL="0" lvl="0" indent="0" algn="l" rtl="0">
              <a:spcBef>
                <a:spcPts val="0"/>
              </a:spcBef>
              <a:spcAft>
                <a:spcPts val="0"/>
              </a:spcAft>
              <a:buNone/>
            </a:pPr>
            <a:endParaRPr sz="3600"/>
          </a:p>
        </p:txBody>
      </p:sp>
      <p:sp>
        <p:nvSpPr>
          <p:cNvPr id="64" name="Google Shape;64;p13"/>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Lenguaje de Marcas</a:t>
            </a:r>
            <a:endParaRPr/>
          </a:p>
          <a:p>
            <a:pPr marL="0" lvl="0" indent="0" algn="l" rtl="0">
              <a:spcBef>
                <a:spcPts val="600"/>
              </a:spcBef>
              <a:spcAft>
                <a:spcPts val="0"/>
              </a:spcAft>
              <a:buNone/>
            </a:pPr>
            <a:r>
              <a:rPr lang="en"/>
              <a:t>IBM GML, 1971</a:t>
            </a:r>
            <a:endParaRPr/>
          </a:p>
        </p:txBody>
      </p:sp>
      <p:sp>
        <p:nvSpPr>
          <p:cNvPr id="65" name="Google Shape;65;p1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2</a:t>
            </a:fld>
            <a:endParaRPr>
              <a:solidFill>
                <a:srgbClr val="008FD3"/>
              </a:solidFill>
            </a:endParaRPr>
          </a:p>
        </p:txBody>
      </p:sp>
      <p:grpSp>
        <p:nvGrpSpPr>
          <p:cNvPr id="66" name="Google Shape;66;p13"/>
          <p:cNvGrpSpPr/>
          <p:nvPr/>
        </p:nvGrpSpPr>
        <p:grpSpPr>
          <a:xfrm>
            <a:off x="8120067" y="370812"/>
            <a:ext cx="729938" cy="641867"/>
            <a:chOff x="1928175" y="312600"/>
            <a:chExt cx="425000" cy="373700"/>
          </a:xfrm>
        </p:grpSpPr>
        <p:sp>
          <p:nvSpPr>
            <p:cNvPr id="67" name="Google Shape;67;p13"/>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9" name="Google Shape;69;p13"/>
          <p:cNvPicPr preferRelativeResize="0"/>
          <p:nvPr/>
        </p:nvPicPr>
        <p:blipFill>
          <a:blip r:embed="rId3">
            <a:alphaModFix/>
          </a:blip>
          <a:stretch>
            <a:fillRect/>
          </a:stretch>
        </p:blipFill>
        <p:spPr>
          <a:xfrm>
            <a:off x="4414838" y="1109663"/>
            <a:ext cx="3705225" cy="2924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Orígenes </a:t>
            </a:r>
            <a:endParaRPr sz="3600"/>
          </a:p>
          <a:p>
            <a:pPr marL="0" lvl="0" indent="0" algn="l" rtl="0">
              <a:spcBef>
                <a:spcPts val="0"/>
              </a:spcBef>
              <a:spcAft>
                <a:spcPts val="0"/>
              </a:spcAft>
              <a:buNone/>
            </a:pPr>
            <a:endParaRPr sz="3600"/>
          </a:p>
        </p:txBody>
      </p:sp>
      <p:sp>
        <p:nvSpPr>
          <p:cNvPr id="75" name="Google Shape;75;p14"/>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Hipertexto</a:t>
            </a:r>
            <a:endParaRPr/>
          </a:p>
          <a:p>
            <a:pPr marL="0" lvl="0" indent="0" algn="l" rtl="0">
              <a:spcBef>
                <a:spcPts val="600"/>
              </a:spcBef>
              <a:spcAft>
                <a:spcPts val="0"/>
              </a:spcAft>
              <a:buNone/>
            </a:pPr>
            <a:r>
              <a:rPr lang="en"/>
              <a:t>NLS, 1968</a:t>
            </a:r>
            <a:endParaRPr/>
          </a:p>
          <a:p>
            <a:pPr marL="0" lvl="0" indent="0" algn="l" rtl="0">
              <a:spcBef>
                <a:spcPts val="600"/>
              </a:spcBef>
              <a:spcAft>
                <a:spcPts val="0"/>
              </a:spcAft>
              <a:buNone/>
            </a:pPr>
            <a:endParaRPr/>
          </a:p>
        </p:txBody>
      </p:sp>
      <p:sp>
        <p:nvSpPr>
          <p:cNvPr id="76" name="Google Shape;76;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3</a:t>
            </a:fld>
            <a:endParaRPr>
              <a:solidFill>
                <a:srgbClr val="008FD3"/>
              </a:solidFill>
            </a:endParaRPr>
          </a:p>
        </p:txBody>
      </p:sp>
      <p:grpSp>
        <p:nvGrpSpPr>
          <p:cNvPr id="77" name="Google Shape;77;p14"/>
          <p:cNvGrpSpPr/>
          <p:nvPr/>
        </p:nvGrpSpPr>
        <p:grpSpPr>
          <a:xfrm>
            <a:off x="8120067" y="370812"/>
            <a:ext cx="729938" cy="641867"/>
            <a:chOff x="1928175" y="312600"/>
            <a:chExt cx="425000" cy="373700"/>
          </a:xfrm>
        </p:grpSpPr>
        <p:sp>
          <p:nvSpPr>
            <p:cNvPr id="78" name="Google Shape;78;p14"/>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 name="Google Shape;80;p14"/>
          <p:cNvPicPr preferRelativeResize="0"/>
          <p:nvPr/>
        </p:nvPicPr>
        <p:blipFill>
          <a:blip r:embed="rId3">
            <a:alphaModFix/>
          </a:blip>
          <a:stretch>
            <a:fillRect/>
          </a:stretch>
        </p:blipFill>
        <p:spPr>
          <a:xfrm>
            <a:off x="4202850" y="1621013"/>
            <a:ext cx="4045999" cy="19014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Orígenes </a:t>
            </a:r>
            <a:endParaRPr sz="3600"/>
          </a:p>
          <a:p>
            <a:pPr marL="0" lvl="0" indent="0" algn="l" rtl="0">
              <a:spcBef>
                <a:spcPts val="0"/>
              </a:spcBef>
              <a:spcAft>
                <a:spcPts val="0"/>
              </a:spcAft>
              <a:buNone/>
            </a:pPr>
            <a:endParaRPr sz="3600"/>
          </a:p>
        </p:txBody>
      </p:sp>
      <p:sp>
        <p:nvSpPr>
          <p:cNvPr id="86" name="Google Shape;86;p15"/>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Hipertexto</a:t>
            </a:r>
            <a:endParaRPr/>
          </a:p>
          <a:p>
            <a:pPr marL="0" lvl="0" indent="0" algn="l" rtl="0">
              <a:spcBef>
                <a:spcPts val="600"/>
              </a:spcBef>
              <a:spcAft>
                <a:spcPts val="0"/>
              </a:spcAft>
              <a:buNone/>
            </a:pPr>
            <a:r>
              <a:rPr lang="en"/>
              <a:t>NLS, 1968</a:t>
            </a:r>
            <a:endParaRPr/>
          </a:p>
          <a:p>
            <a:pPr marL="0" lvl="0" indent="0" algn="l" rtl="0">
              <a:spcBef>
                <a:spcPts val="600"/>
              </a:spcBef>
              <a:spcAft>
                <a:spcPts val="0"/>
              </a:spcAft>
              <a:buNone/>
            </a:pPr>
            <a:endParaRPr/>
          </a:p>
        </p:txBody>
      </p:sp>
      <p:sp>
        <p:nvSpPr>
          <p:cNvPr id="87" name="Google Shape;87;p1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4</a:t>
            </a:fld>
            <a:endParaRPr>
              <a:solidFill>
                <a:srgbClr val="008FD3"/>
              </a:solidFill>
            </a:endParaRPr>
          </a:p>
        </p:txBody>
      </p:sp>
      <p:grpSp>
        <p:nvGrpSpPr>
          <p:cNvPr id="88" name="Google Shape;88;p15"/>
          <p:cNvGrpSpPr/>
          <p:nvPr/>
        </p:nvGrpSpPr>
        <p:grpSpPr>
          <a:xfrm>
            <a:off x="8120067" y="370812"/>
            <a:ext cx="729938" cy="641867"/>
            <a:chOff x="1928175" y="312600"/>
            <a:chExt cx="425000" cy="373700"/>
          </a:xfrm>
        </p:grpSpPr>
        <p:sp>
          <p:nvSpPr>
            <p:cNvPr id="89" name="Google Shape;89;p15"/>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1" name="Google Shape;91;p15"/>
          <p:cNvPicPr preferRelativeResize="0"/>
          <p:nvPr/>
        </p:nvPicPr>
        <p:blipFill>
          <a:blip r:embed="rId3">
            <a:alphaModFix/>
          </a:blip>
          <a:stretch>
            <a:fillRect/>
          </a:stretch>
        </p:blipFill>
        <p:spPr>
          <a:xfrm>
            <a:off x="4074075" y="1131129"/>
            <a:ext cx="4046000" cy="28812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Orígenes </a:t>
            </a:r>
            <a:endParaRPr sz="3600"/>
          </a:p>
          <a:p>
            <a:pPr marL="0" lvl="0" indent="0" algn="l" rtl="0">
              <a:spcBef>
                <a:spcPts val="0"/>
              </a:spcBef>
              <a:spcAft>
                <a:spcPts val="0"/>
              </a:spcAft>
              <a:buNone/>
            </a:pPr>
            <a:endParaRPr sz="3600"/>
          </a:p>
        </p:txBody>
      </p:sp>
      <p:sp>
        <p:nvSpPr>
          <p:cNvPr id="97" name="Google Shape;97;p16"/>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HTML</a:t>
            </a:r>
            <a:endParaRPr/>
          </a:p>
          <a:p>
            <a:pPr marL="0" lvl="0" indent="0" algn="l" rtl="0">
              <a:spcBef>
                <a:spcPts val="600"/>
              </a:spcBef>
              <a:spcAft>
                <a:spcPts val="0"/>
              </a:spcAft>
              <a:buNone/>
            </a:pPr>
            <a:r>
              <a:rPr lang="en"/>
              <a:t>CERN, 1990</a:t>
            </a:r>
            <a:endParaRPr/>
          </a:p>
          <a:p>
            <a:pPr marL="0" lvl="0" indent="0" algn="l" rtl="0">
              <a:spcBef>
                <a:spcPts val="600"/>
              </a:spcBef>
              <a:spcAft>
                <a:spcPts val="0"/>
              </a:spcAft>
              <a:buNone/>
            </a:pPr>
            <a:endParaRPr/>
          </a:p>
        </p:txBody>
      </p:sp>
      <p:sp>
        <p:nvSpPr>
          <p:cNvPr id="98" name="Google Shape;98;p1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5</a:t>
            </a:fld>
            <a:endParaRPr>
              <a:solidFill>
                <a:srgbClr val="008FD3"/>
              </a:solidFill>
            </a:endParaRPr>
          </a:p>
        </p:txBody>
      </p:sp>
      <p:grpSp>
        <p:nvGrpSpPr>
          <p:cNvPr id="99" name="Google Shape;99;p16"/>
          <p:cNvGrpSpPr/>
          <p:nvPr/>
        </p:nvGrpSpPr>
        <p:grpSpPr>
          <a:xfrm>
            <a:off x="8120067" y="370812"/>
            <a:ext cx="729938" cy="641867"/>
            <a:chOff x="1928175" y="312600"/>
            <a:chExt cx="425000" cy="373700"/>
          </a:xfrm>
        </p:grpSpPr>
        <p:sp>
          <p:nvSpPr>
            <p:cNvPr id="100" name="Google Shape;100;p16"/>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3">
            <a:alphaModFix/>
          </a:blip>
          <a:stretch>
            <a:fillRect/>
          </a:stretch>
        </p:blipFill>
        <p:spPr>
          <a:xfrm>
            <a:off x="3961475" y="1025742"/>
            <a:ext cx="4046001" cy="30920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HTML5 </a:t>
            </a:r>
            <a:endParaRPr sz="3600"/>
          </a:p>
          <a:p>
            <a:pPr marL="0" lvl="0" indent="0" algn="l" rtl="0">
              <a:spcBef>
                <a:spcPts val="0"/>
              </a:spcBef>
              <a:spcAft>
                <a:spcPts val="0"/>
              </a:spcAft>
              <a:buNone/>
            </a:pPr>
            <a:endParaRPr sz="3600"/>
          </a:p>
        </p:txBody>
      </p:sp>
      <p:sp>
        <p:nvSpPr>
          <p:cNvPr id="108" name="Google Shape;108;p17"/>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Publicación Final, 2014</a:t>
            </a:r>
          </a:p>
          <a:p>
            <a:pPr marL="0" lvl="0" indent="0" algn="l" rtl="0">
              <a:spcBef>
                <a:spcPts val="600"/>
              </a:spcBef>
              <a:spcAft>
                <a:spcPts val="0"/>
              </a:spcAft>
              <a:buNone/>
            </a:pPr>
            <a:endParaRPr lang="en" dirty="0"/>
          </a:p>
          <a:p>
            <a:pPr marL="0" lvl="0" indent="0" algn="l" rtl="0">
              <a:spcBef>
                <a:spcPts val="600"/>
              </a:spcBef>
              <a:spcAft>
                <a:spcPts val="0"/>
              </a:spcAft>
              <a:buNone/>
            </a:pPr>
            <a:r>
              <a:rPr lang="en" dirty="0">
                <a:hlinkClick r:id="rId3"/>
              </a:rPr>
              <a:t>Lista etiquetas</a:t>
            </a:r>
            <a:endParaRPr dirty="0"/>
          </a:p>
          <a:p>
            <a:pPr marL="0" lvl="0" indent="0" algn="l" rtl="0">
              <a:spcBef>
                <a:spcPts val="600"/>
              </a:spcBef>
              <a:spcAft>
                <a:spcPts val="0"/>
              </a:spcAft>
              <a:buNone/>
            </a:pPr>
            <a:endParaRPr dirty="0"/>
          </a:p>
        </p:txBody>
      </p:sp>
      <p:sp>
        <p:nvSpPr>
          <p:cNvPr id="109" name="Google Shape;109;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6</a:t>
            </a:fld>
            <a:endParaRPr>
              <a:solidFill>
                <a:srgbClr val="008FD3"/>
              </a:solidFill>
            </a:endParaRPr>
          </a:p>
        </p:txBody>
      </p:sp>
      <p:grpSp>
        <p:nvGrpSpPr>
          <p:cNvPr id="110" name="Google Shape;110;p17"/>
          <p:cNvGrpSpPr/>
          <p:nvPr/>
        </p:nvGrpSpPr>
        <p:grpSpPr>
          <a:xfrm>
            <a:off x="8120067" y="370812"/>
            <a:ext cx="729938" cy="641867"/>
            <a:chOff x="1928175" y="312600"/>
            <a:chExt cx="425000" cy="373700"/>
          </a:xfrm>
        </p:grpSpPr>
        <p:sp>
          <p:nvSpPr>
            <p:cNvPr id="111" name="Google Shape;111;p17"/>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3" name="Google Shape;113;p17"/>
          <p:cNvPicPr preferRelativeResize="0"/>
          <p:nvPr/>
        </p:nvPicPr>
        <p:blipFill>
          <a:blip r:embed="rId4">
            <a:alphaModFix/>
          </a:blip>
          <a:stretch>
            <a:fillRect/>
          </a:stretch>
        </p:blipFill>
        <p:spPr>
          <a:xfrm>
            <a:off x="5542723" y="1082849"/>
            <a:ext cx="2109276" cy="2977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922000" y="575625"/>
            <a:ext cx="4277100" cy="7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Texto </a:t>
            </a:r>
            <a:r>
              <a:rPr lang="en" sz="3600">
                <a:solidFill>
                  <a:srgbClr val="008FD3"/>
                </a:solidFill>
              </a:rPr>
              <a:t>Semántico</a:t>
            </a:r>
            <a:endParaRPr sz="3600"/>
          </a:p>
          <a:p>
            <a:pPr marL="0" lvl="0" indent="0" algn="l" rtl="0">
              <a:spcBef>
                <a:spcPts val="0"/>
              </a:spcBef>
              <a:spcAft>
                <a:spcPts val="0"/>
              </a:spcAft>
              <a:buNone/>
            </a:pPr>
            <a:endParaRPr sz="3600"/>
          </a:p>
        </p:txBody>
      </p:sp>
      <p:sp>
        <p:nvSpPr>
          <p:cNvPr id="119" name="Google Shape;119;p18"/>
          <p:cNvSpPr txBox="1">
            <a:spLocks noGrp="1"/>
          </p:cNvSpPr>
          <p:nvPr>
            <p:ph type="body" idx="1"/>
          </p:nvPr>
        </p:nvSpPr>
        <p:spPr>
          <a:xfrm>
            <a:off x="782725" y="4164600"/>
            <a:ext cx="3871200" cy="436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Fuente</a:t>
            </a:r>
            <a:endParaRPr/>
          </a:p>
          <a:p>
            <a:pPr marL="0" lvl="0" indent="0" algn="l" rtl="0">
              <a:spcBef>
                <a:spcPts val="600"/>
              </a:spcBef>
              <a:spcAft>
                <a:spcPts val="0"/>
              </a:spcAft>
              <a:buNone/>
            </a:pPr>
            <a:endParaRPr/>
          </a:p>
        </p:txBody>
      </p:sp>
      <p:sp>
        <p:nvSpPr>
          <p:cNvPr id="120" name="Google Shape;120;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7</a:t>
            </a:fld>
            <a:endParaRPr>
              <a:solidFill>
                <a:srgbClr val="008FD3"/>
              </a:solidFill>
            </a:endParaRPr>
          </a:p>
        </p:txBody>
      </p:sp>
      <p:grpSp>
        <p:nvGrpSpPr>
          <p:cNvPr id="121" name="Google Shape;121;p18"/>
          <p:cNvGrpSpPr/>
          <p:nvPr/>
        </p:nvGrpSpPr>
        <p:grpSpPr>
          <a:xfrm>
            <a:off x="8120067" y="370812"/>
            <a:ext cx="729938" cy="641867"/>
            <a:chOff x="1928175" y="312600"/>
            <a:chExt cx="425000" cy="373700"/>
          </a:xfrm>
        </p:grpSpPr>
        <p:sp>
          <p:nvSpPr>
            <p:cNvPr id="122" name="Google Shape;122;p18"/>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 name="Google Shape;124;p18"/>
          <p:cNvPicPr preferRelativeResize="0"/>
          <p:nvPr/>
        </p:nvPicPr>
        <p:blipFill>
          <a:blip r:embed="rId4">
            <a:alphaModFix/>
          </a:blip>
          <a:stretch>
            <a:fillRect/>
          </a:stretch>
        </p:blipFill>
        <p:spPr>
          <a:xfrm>
            <a:off x="882900" y="1469124"/>
            <a:ext cx="7378200" cy="2507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922000" y="575625"/>
            <a:ext cx="4277100" cy="7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Secciones</a:t>
            </a:r>
            <a:endParaRPr sz="3600"/>
          </a:p>
          <a:p>
            <a:pPr marL="0" lvl="0" indent="0" algn="l" rtl="0">
              <a:spcBef>
                <a:spcPts val="0"/>
              </a:spcBef>
              <a:spcAft>
                <a:spcPts val="0"/>
              </a:spcAft>
              <a:buNone/>
            </a:pPr>
            <a:endParaRPr sz="3600"/>
          </a:p>
        </p:txBody>
      </p:sp>
      <p:sp>
        <p:nvSpPr>
          <p:cNvPr id="130" name="Google Shape;130;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8</a:t>
            </a:fld>
            <a:endParaRPr>
              <a:solidFill>
                <a:srgbClr val="008FD3"/>
              </a:solidFill>
            </a:endParaRPr>
          </a:p>
        </p:txBody>
      </p:sp>
      <p:grpSp>
        <p:nvGrpSpPr>
          <p:cNvPr id="131" name="Google Shape;131;p19"/>
          <p:cNvGrpSpPr/>
          <p:nvPr/>
        </p:nvGrpSpPr>
        <p:grpSpPr>
          <a:xfrm>
            <a:off x="8120067" y="370812"/>
            <a:ext cx="729938" cy="641867"/>
            <a:chOff x="1928175" y="312600"/>
            <a:chExt cx="425000" cy="373700"/>
          </a:xfrm>
        </p:grpSpPr>
        <p:sp>
          <p:nvSpPr>
            <p:cNvPr id="132" name="Google Shape;132;p1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4" name="Google Shape;134;p19"/>
          <p:cNvPicPr preferRelativeResize="0"/>
          <p:nvPr/>
        </p:nvPicPr>
        <p:blipFill>
          <a:blip r:embed="rId3">
            <a:alphaModFix/>
          </a:blip>
          <a:stretch>
            <a:fillRect/>
          </a:stretch>
        </p:blipFill>
        <p:spPr>
          <a:xfrm>
            <a:off x="2000250" y="1535750"/>
            <a:ext cx="5143500" cy="257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922000" y="575625"/>
            <a:ext cx="4277100" cy="7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Secciones</a:t>
            </a:r>
            <a:endParaRPr sz="3600"/>
          </a:p>
          <a:p>
            <a:pPr marL="0" lvl="0" indent="0" algn="l" rtl="0">
              <a:spcBef>
                <a:spcPts val="0"/>
              </a:spcBef>
              <a:spcAft>
                <a:spcPts val="0"/>
              </a:spcAft>
              <a:buNone/>
            </a:pPr>
            <a:endParaRPr sz="3600"/>
          </a:p>
        </p:txBody>
      </p:sp>
      <p:sp>
        <p:nvSpPr>
          <p:cNvPr id="140" name="Google Shape;140;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9</a:t>
            </a:fld>
            <a:endParaRPr>
              <a:solidFill>
                <a:srgbClr val="008FD3"/>
              </a:solidFill>
            </a:endParaRPr>
          </a:p>
        </p:txBody>
      </p:sp>
      <p:grpSp>
        <p:nvGrpSpPr>
          <p:cNvPr id="141" name="Google Shape;141;p20"/>
          <p:cNvGrpSpPr/>
          <p:nvPr/>
        </p:nvGrpSpPr>
        <p:grpSpPr>
          <a:xfrm>
            <a:off x="8120067" y="370812"/>
            <a:ext cx="729938" cy="641867"/>
            <a:chOff x="1928175" y="312600"/>
            <a:chExt cx="425000" cy="373700"/>
          </a:xfrm>
        </p:grpSpPr>
        <p:sp>
          <p:nvSpPr>
            <p:cNvPr id="142" name="Google Shape;142;p2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4" name="Google Shape;144;p20"/>
          <p:cNvPicPr preferRelativeResize="0"/>
          <p:nvPr/>
        </p:nvPicPr>
        <p:blipFill>
          <a:blip r:embed="rId3">
            <a:alphaModFix/>
          </a:blip>
          <a:stretch>
            <a:fillRect/>
          </a:stretch>
        </p:blipFill>
        <p:spPr>
          <a:xfrm>
            <a:off x="2000250" y="1554325"/>
            <a:ext cx="5143500" cy="2571750"/>
          </a:xfrm>
          <a:prstGeom prst="rect">
            <a:avLst/>
          </a:prstGeom>
          <a:noFill/>
          <a:ln>
            <a:noFill/>
          </a:ln>
        </p:spPr>
      </p:pic>
    </p:spTree>
  </p:cSld>
  <p:clrMapOvr>
    <a:masterClrMapping/>
  </p:clrMapOvr>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245</Words>
  <Application>Microsoft Office PowerPoint</Application>
  <PresentationFormat>Presentación en pantalla (16:9)</PresentationFormat>
  <Paragraphs>48</Paragraphs>
  <Slides>12</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Raleway Light</vt:lpstr>
      <vt:lpstr>Raleway ExtraBold</vt:lpstr>
      <vt:lpstr>Raleway</vt:lpstr>
      <vt:lpstr>Arial</vt:lpstr>
      <vt:lpstr>Olivia template</vt:lpstr>
      <vt:lpstr>Lenguaje de  Marcas de Hipertexto HTML</vt:lpstr>
      <vt:lpstr>Orígenes  </vt:lpstr>
      <vt:lpstr>Orígenes  </vt:lpstr>
      <vt:lpstr>Orígenes  </vt:lpstr>
      <vt:lpstr>Orígenes  </vt:lpstr>
      <vt:lpstr>HTML5  </vt:lpstr>
      <vt:lpstr>Texto Semántico </vt:lpstr>
      <vt:lpstr>Secciones </vt:lpstr>
      <vt:lpstr>Secciones </vt:lpstr>
      <vt:lpstr>Validación de Restricciones  </vt:lpstr>
      <vt:lpstr>   Etiquetas de video  &lt;video src="https://www.w3schools.com/Html/movie.mp4" controls&gt;   &lt;p&gt;Your browser doesn't support HTML5 video. Here is a &lt;a href="rabbit320.webm"&gt;link to the video&lt;/a&gt; instead.&lt;/p&gt;  &lt;/video&gt;   Etiquetas de audio  &lt;audio controls&gt;   &lt;source src="https://www.w3schools.com/Html/horse.ogg" type="audio/ogg"&gt; Your browser does not support the audio element. &lt;/audio&gt;</vt:lpstr>
      <vt:lpstr>Buenas Prácticas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 de  Marcas de Hipertexto HTML</dc:title>
  <cp:lastModifiedBy>Sandra Tejerina</cp:lastModifiedBy>
  <cp:revision>7</cp:revision>
  <dcterms:modified xsi:type="dcterms:W3CDTF">2018-10-02T14:25:34Z</dcterms:modified>
</cp:coreProperties>
</file>