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aleway" panose="020B0604020202020204" charset="0"/>
      <p:regular r:id="rId18"/>
      <p:bold r:id="rId19"/>
      <p:italic r:id="rId20"/>
      <p:boldItalic r:id="rId21"/>
    </p:embeddedFont>
    <p:embeddedFont>
      <p:font typeface="Raleway ExtraBold" panose="020B0604020202020204" charset="0"/>
      <p:bold r:id="rId22"/>
      <p:boldItalic r:id="rId23"/>
    </p:embeddedFont>
    <p:embeddedFont>
      <p:font typeface="Raleway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Tejerina" initials="ST" lastIdx="1" clrIdx="0">
    <p:extLst>
      <p:ext uri="{19B8F6BF-5375-455C-9EA6-DF929625EA0E}">
        <p15:presenceInfo xmlns:p15="http://schemas.microsoft.com/office/powerpoint/2012/main" userId="S-1-12-1-4061007813-1286581564-3736526984-17854782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36" autoAdjust="0"/>
  </p:normalViewPr>
  <p:slideViewPr>
    <p:cSldViewPr snapToGrid="0">
      <p:cViewPr varScale="1">
        <p:scale>
          <a:sx n="133" d="100"/>
          <a:sy n="133" d="100"/>
        </p:scale>
        <p:origin x="9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01T22:12:43.052"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2221fe175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2221fe175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Incremento de funcionalidad. Es el entregable al final de cada iteración. Debe ser estar completamente terminada y operativa, en condiciones de ser entregada al cliente</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2221fe175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2221fe17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r>
              <a:rPr lang="es-ES" sz="1100" b="0" i="0" u="none" strike="noStrike" cap="none" dirty="0">
                <a:solidFill>
                  <a:srgbClr val="000000"/>
                </a:solidFill>
                <a:effectLst/>
                <a:latin typeface="Arial"/>
                <a:ea typeface="Arial"/>
                <a:cs typeface="Arial"/>
                <a:sym typeface="Arial"/>
              </a:rPr>
              <a:t>Planificación. En esta reunión se </a:t>
            </a:r>
            <a:r>
              <a:rPr lang="es-ES" sz="1100" b="1" i="0" u="none" strike="noStrike" cap="none" dirty="0">
                <a:solidFill>
                  <a:srgbClr val="000000"/>
                </a:solidFill>
                <a:effectLst/>
                <a:latin typeface="Arial"/>
                <a:ea typeface="Arial"/>
                <a:cs typeface="Arial"/>
                <a:sym typeface="Arial"/>
              </a:rPr>
              <a:t>seleccionan y comprenden</a:t>
            </a:r>
            <a:r>
              <a:rPr lang="es-ES" sz="1100" b="0" i="0" u="none" strike="noStrike" cap="none" dirty="0">
                <a:solidFill>
                  <a:srgbClr val="000000"/>
                </a:solidFill>
                <a:effectLst/>
                <a:latin typeface="Arial"/>
                <a:ea typeface="Arial"/>
                <a:cs typeface="Arial"/>
                <a:sym typeface="Arial"/>
              </a:rPr>
              <a:t> aquellas tareas que serán realizadas durante el </a:t>
            </a:r>
            <a:r>
              <a:rPr lang="es-ES" sz="1100" b="0" i="1" u="none" strike="noStrike" cap="none" dirty="0">
                <a:solidFill>
                  <a:srgbClr val="000000"/>
                </a:solidFill>
                <a:effectLst/>
                <a:latin typeface="Arial"/>
                <a:ea typeface="Arial"/>
                <a:cs typeface="Arial"/>
                <a:sym typeface="Arial"/>
              </a:rPr>
              <a:t>sprint</a:t>
            </a:r>
            <a:r>
              <a:rPr lang="es-ES" sz="1100" b="0" i="0" u="none" strike="noStrike" cap="none" dirty="0">
                <a:solidFill>
                  <a:srgbClr val="000000"/>
                </a:solidFill>
                <a:effectLst/>
                <a:latin typeface="Arial"/>
                <a:ea typeface="Arial"/>
                <a:cs typeface="Arial"/>
                <a:sym typeface="Arial"/>
              </a:rPr>
              <a:t>. En la planificación participa el equipo Scrum al completo y tiene una duración acotada de máximo dos horas por cada semana de duración del </a:t>
            </a:r>
            <a:r>
              <a:rPr lang="es-ES" sz="1100" b="0" i="1" u="none" strike="noStrike" cap="none" dirty="0">
                <a:solidFill>
                  <a:srgbClr val="000000"/>
                </a:solidFill>
                <a:effectLst/>
                <a:latin typeface="Arial"/>
                <a:ea typeface="Arial"/>
                <a:cs typeface="Arial"/>
                <a:sym typeface="Arial"/>
              </a:rPr>
              <a:t>sprint</a:t>
            </a:r>
            <a:r>
              <a:rPr lang="es-ES" sz="1100" b="0" i="0" u="none" strike="noStrike" cap="none" dirty="0">
                <a:solidFill>
                  <a:srgbClr val="000000"/>
                </a:solidFill>
                <a:effectLst/>
                <a:latin typeface="Arial"/>
                <a:ea typeface="Arial"/>
                <a:cs typeface="Arial"/>
                <a:sym typeface="Arial"/>
              </a:rPr>
              <a:t>. En una </a:t>
            </a:r>
            <a:r>
              <a:rPr lang="es-ES" sz="1100" b="1" i="0" u="none" strike="noStrike" cap="none" dirty="0">
                <a:solidFill>
                  <a:srgbClr val="000000"/>
                </a:solidFill>
                <a:effectLst/>
                <a:latin typeface="Arial"/>
                <a:ea typeface="Arial"/>
                <a:cs typeface="Arial"/>
                <a:sym typeface="Arial"/>
              </a:rPr>
              <a:t>primera fase</a:t>
            </a:r>
            <a:r>
              <a:rPr lang="es-ES" sz="1100" b="0" i="0" u="none" strike="noStrike" cap="none" dirty="0">
                <a:solidFill>
                  <a:srgbClr val="000000"/>
                </a:solidFill>
                <a:effectLst/>
                <a:latin typeface="Arial"/>
                <a:ea typeface="Arial"/>
                <a:cs typeface="Arial"/>
                <a:sym typeface="Arial"/>
              </a:rPr>
              <a:t>, se </a:t>
            </a:r>
            <a:r>
              <a:rPr lang="es-ES" sz="1100" b="1" i="0" u="none" strike="noStrike" cap="none" dirty="0">
                <a:solidFill>
                  <a:srgbClr val="000000"/>
                </a:solidFill>
                <a:effectLst/>
                <a:latin typeface="Arial"/>
                <a:ea typeface="Arial"/>
                <a:cs typeface="Arial"/>
                <a:sym typeface="Arial"/>
              </a:rPr>
              <a:t>define qué trabajo será realizado durante el </a:t>
            </a:r>
            <a:r>
              <a:rPr lang="es-ES" sz="1100" b="1" i="1" u="none" strike="noStrike" cap="none" dirty="0">
                <a:solidFill>
                  <a:srgbClr val="000000"/>
                </a:solidFill>
                <a:effectLst/>
                <a:latin typeface="Arial"/>
                <a:ea typeface="Arial"/>
                <a:cs typeface="Arial"/>
                <a:sym typeface="Arial"/>
              </a:rPr>
              <a:t>sprint</a:t>
            </a:r>
            <a:r>
              <a:rPr lang="es-ES" sz="1100" b="0" i="0" u="none" strike="noStrike" cap="none" dirty="0">
                <a:solidFill>
                  <a:srgbClr val="000000"/>
                </a:solidFill>
                <a:effectLst/>
                <a:latin typeface="Arial"/>
                <a:ea typeface="Arial"/>
                <a:cs typeface="Arial"/>
                <a:sym typeface="Arial"/>
              </a:rPr>
              <a:t>. En función de la capacidad del equipo y su desarrollo en los </a:t>
            </a:r>
            <a:r>
              <a:rPr lang="es-ES" sz="1100" b="0" i="1" u="none" strike="noStrike" cap="none" dirty="0" err="1">
                <a:solidFill>
                  <a:srgbClr val="000000"/>
                </a:solidFill>
                <a:effectLst/>
                <a:latin typeface="Arial"/>
                <a:ea typeface="Arial"/>
                <a:cs typeface="Arial"/>
                <a:sym typeface="Arial"/>
              </a:rPr>
              <a:t>sprints</a:t>
            </a:r>
            <a:r>
              <a:rPr lang="es-ES" sz="1100" b="0" i="0" u="none" strike="noStrike" cap="none" dirty="0">
                <a:solidFill>
                  <a:srgbClr val="000000"/>
                </a:solidFill>
                <a:effectLst/>
                <a:latin typeface="Arial"/>
                <a:ea typeface="Arial"/>
                <a:cs typeface="Arial"/>
                <a:sym typeface="Arial"/>
              </a:rPr>
              <a:t> anteriores, el equipo de desarrollo decidirá cuánto trabajo va a llevar a cabo. Es muy importante recalcar que es el propio equipo de desarrollo que escoge cuánto trabajo se hará y no el </a:t>
            </a:r>
            <a:r>
              <a:rPr lang="es-ES" sz="1100" b="0" i="0" u="none" strike="noStrike" cap="none" dirty="0" err="1">
                <a:solidFill>
                  <a:srgbClr val="000000"/>
                </a:solidFill>
                <a:effectLst/>
                <a:latin typeface="Arial"/>
                <a:ea typeface="Arial"/>
                <a:cs typeface="Arial"/>
                <a:sym typeface="Arial"/>
              </a:rPr>
              <a:t>Product</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Owner</a:t>
            </a:r>
            <a:r>
              <a:rPr lang="es-ES" sz="1100" b="0" i="0" u="none" strike="noStrike" cap="none" dirty="0">
                <a:solidFill>
                  <a:srgbClr val="000000"/>
                </a:solidFill>
                <a:effectLst/>
                <a:latin typeface="Arial"/>
                <a:ea typeface="Arial"/>
                <a:cs typeface="Arial"/>
                <a:sym typeface="Arial"/>
              </a:rPr>
              <a:t> o el Scrum Master.</a:t>
            </a:r>
          </a:p>
          <a:p>
            <a:pPr rtl="0"/>
            <a:r>
              <a:rPr lang="es-ES" sz="1100" b="0" i="0" u="none" strike="noStrike" cap="none" dirty="0">
                <a:solidFill>
                  <a:srgbClr val="000000"/>
                </a:solidFill>
                <a:effectLst/>
                <a:latin typeface="Arial"/>
                <a:ea typeface="Arial"/>
                <a:cs typeface="Arial"/>
                <a:sym typeface="Arial"/>
              </a:rPr>
              <a:t>En una </a:t>
            </a:r>
            <a:r>
              <a:rPr lang="es-ES" sz="1100" b="1" i="0" u="none" strike="noStrike" cap="none" dirty="0">
                <a:solidFill>
                  <a:srgbClr val="000000"/>
                </a:solidFill>
                <a:effectLst/>
                <a:latin typeface="Arial"/>
                <a:ea typeface="Arial"/>
                <a:cs typeface="Arial"/>
                <a:sym typeface="Arial"/>
              </a:rPr>
              <a:t>segunda fase</a:t>
            </a:r>
            <a:r>
              <a:rPr lang="es-ES" sz="1100" b="0" i="0" u="none" strike="noStrike" cap="none" dirty="0">
                <a:solidFill>
                  <a:srgbClr val="000000"/>
                </a:solidFill>
                <a:effectLst/>
                <a:latin typeface="Arial"/>
                <a:ea typeface="Arial"/>
                <a:cs typeface="Arial"/>
                <a:sym typeface="Arial"/>
              </a:rPr>
              <a:t>, el trabajo a realizar se descompone en tareas más pequeñas cuya duración sea de un día o menos. El equipo de desarrollo es el encargado de </a:t>
            </a:r>
            <a:r>
              <a:rPr lang="es-ES" sz="1100" b="1" i="0" u="none" strike="noStrike" cap="none" dirty="0">
                <a:solidFill>
                  <a:srgbClr val="000000"/>
                </a:solidFill>
                <a:effectLst/>
                <a:latin typeface="Arial"/>
                <a:ea typeface="Arial"/>
                <a:cs typeface="Arial"/>
                <a:sym typeface="Arial"/>
              </a:rPr>
              <a:t>asignar tiempos de ejecución</a:t>
            </a:r>
            <a:r>
              <a:rPr lang="es-ES" sz="1100" b="0" i="0" u="none" strike="noStrike" cap="none" dirty="0">
                <a:solidFill>
                  <a:srgbClr val="000000"/>
                </a:solidFill>
                <a:effectLst/>
                <a:latin typeface="Arial"/>
                <a:ea typeface="Arial"/>
                <a:cs typeface="Arial"/>
                <a:sym typeface="Arial"/>
              </a:rPr>
              <a:t> a las tareas. El resultado de la reunión es el </a:t>
            </a:r>
            <a:r>
              <a:rPr lang="es-ES" sz="1100" b="0" i="1" u="none" strike="noStrike" cap="none" dirty="0">
                <a:solidFill>
                  <a:srgbClr val="000000"/>
                </a:solidFill>
                <a:effectLst/>
                <a:latin typeface="Arial"/>
                <a:ea typeface="Arial"/>
                <a:cs typeface="Arial"/>
                <a:sym typeface="Arial"/>
              </a:rPr>
              <a:t>Sprint Backlog</a:t>
            </a:r>
            <a:r>
              <a:rPr lang="es-ES" sz="1100" b="0" i="0" u="none" strike="noStrike" cap="none" dirty="0">
                <a:solidFill>
                  <a:srgbClr val="000000"/>
                </a:solidFill>
                <a:effectLst/>
                <a:latin typeface="Arial"/>
                <a:ea typeface="Arial"/>
                <a:cs typeface="Arial"/>
                <a:sym typeface="Arial"/>
              </a:rPr>
              <a:t>.</a:t>
            </a:r>
            <a:endParaRPr lang="es-ES" b="0" dirty="0">
              <a:effectLst/>
            </a:endParaRPr>
          </a:p>
          <a:p>
            <a:br>
              <a:rPr lang="es-ES" dirty="0"/>
            </a:b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2221fe175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2221fe175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r>
              <a:rPr lang="es-ES" sz="1100" b="0" i="0" u="none" strike="noStrike" cap="none" dirty="0">
                <a:solidFill>
                  <a:srgbClr val="000000"/>
                </a:solidFill>
                <a:effectLst/>
                <a:latin typeface="Arial"/>
                <a:ea typeface="Arial"/>
                <a:cs typeface="Arial"/>
                <a:sym typeface="Arial"/>
              </a:rPr>
              <a:t>Reunión diaria. El objetivo es asegurar que el equipo de desarrollo tiene todo lo necesario para trabajar y para conseguir el sprint. Las tres preguntas que deben guiar la reunión son: Qué hice ayer, qué haré hoy y qué me impide hacer mi trabajo. No debe durar más de 15 minutos. Esta reunión debe servir para que los integrantes del equipo</a:t>
            </a:r>
          </a:p>
          <a:p>
            <a:pPr lvl="1" rtl="0" fontAlgn="base"/>
            <a:r>
              <a:rPr lang="es-ES" sz="1100" b="0" i="0" u="none" strike="noStrike" cap="none" dirty="0">
                <a:solidFill>
                  <a:srgbClr val="000000"/>
                </a:solidFill>
                <a:effectLst/>
                <a:latin typeface="Arial"/>
                <a:ea typeface="Arial"/>
                <a:cs typeface="Arial"/>
                <a:sym typeface="Arial"/>
              </a:rPr>
              <a:t>Sincronicen sus esfuerzos y creen un plan para las próximas 24 horas. </a:t>
            </a:r>
          </a:p>
          <a:p>
            <a:pPr lvl="1" rtl="0" fontAlgn="base"/>
            <a:r>
              <a:rPr lang="es-ES" sz="1100" b="0" i="0" u="none" strike="noStrike" cap="none" dirty="0">
                <a:solidFill>
                  <a:srgbClr val="000000"/>
                </a:solidFill>
                <a:effectLst/>
                <a:latin typeface="Arial"/>
                <a:ea typeface="Arial"/>
                <a:cs typeface="Arial"/>
                <a:sym typeface="Arial"/>
              </a:rPr>
              <a:t>Identifiquen impedimentos</a:t>
            </a:r>
          </a:p>
          <a:p>
            <a:pPr lvl="1" rtl="0" fontAlgn="base"/>
            <a:r>
              <a:rPr lang="es-ES" sz="1100" b="0" i="0" u="none" strike="noStrike" cap="none" dirty="0">
                <a:solidFill>
                  <a:srgbClr val="000000"/>
                </a:solidFill>
                <a:effectLst/>
                <a:latin typeface="Arial"/>
                <a:ea typeface="Arial"/>
                <a:cs typeface="Arial"/>
                <a:sym typeface="Arial"/>
              </a:rPr>
              <a:t>Mejorar la comunicación entre los miembros del equipo</a:t>
            </a:r>
          </a:p>
          <a:p>
            <a:pPr lvl="1" rtl="0" fontAlgn="base"/>
            <a:r>
              <a:rPr lang="es-ES" sz="1100" b="0" i="0" u="none" strike="noStrike" cap="none" dirty="0">
                <a:solidFill>
                  <a:srgbClr val="000000"/>
                </a:solidFill>
                <a:effectLst/>
                <a:latin typeface="Arial"/>
                <a:ea typeface="Arial"/>
                <a:cs typeface="Arial"/>
                <a:sym typeface="Arial"/>
              </a:rPr>
              <a:t>Promover decisiones rápidas</a:t>
            </a:r>
          </a:p>
          <a:p>
            <a:pPr lvl="1" rtl="0" fontAlgn="base"/>
            <a:r>
              <a:rPr lang="es-ES" sz="1100" b="0" i="0" u="none" strike="noStrike" cap="none" dirty="0">
                <a:solidFill>
                  <a:srgbClr val="000000"/>
                </a:solidFill>
                <a:effectLst/>
                <a:latin typeface="Arial"/>
                <a:ea typeface="Arial"/>
                <a:cs typeface="Arial"/>
                <a:sym typeface="Arial"/>
              </a:rPr>
              <a:t>Eliminar otras reuniones.</a:t>
            </a:r>
          </a:p>
          <a:p>
            <a:pPr rtl="0"/>
            <a:r>
              <a:rPr lang="es-ES" sz="1100" b="0" i="0" u="none" strike="noStrike" cap="none" dirty="0">
                <a:solidFill>
                  <a:srgbClr val="000000"/>
                </a:solidFill>
                <a:effectLst/>
                <a:latin typeface="Arial"/>
                <a:ea typeface="Arial"/>
                <a:cs typeface="Arial"/>
                <a:sym typeface="Arial"/>
              </a:rPr>
              <a:t>A la reunión asistirá el equipo de desarrollo y</a:t>
            </a:r>
            <a:r>
              <a:rPr lang="es-ES" sz="1100" b="0" i="1" u="none" strike="noStrike" cap="none" dirty="0">
                <a:solidFill>
                  <a:srgbClr val="000000"/>
                </a:solidFill>
                <a:effectLst/>
                <a:latin typeface="Arial"/>
                <a:ea typeface="Arial"/>
                <a:cs typeface="Arial"/>
                <a:sym typeface="Arial"/>
              </a:rPr>
              <a:t> </a:t>
            </a:r>
            <a:r>
              <a:rPr lang="es-ES" sz="1100" b="0" i="0" u="none" strike="noStrike" cap="none" dirty="0">
                <a:solidFill>
                  <a:srgbClr val="000000"/>
                </a:solidFill>
                <a:effectLst/>
                <a:latin typeface="Arial"/>
                <a:ea typeface="Arial"/>
                <a:cs typeface="Arial"/>
                <a:sym typeface="Arial"/>
              </a:rPr>
              <a:t>el</a:t>
            </a:r>
            <a:r>
              <a:rPr lang="es-ES" sz="1100" b="0" i="1" u="none" strike="noStrike" cap="none" dirty="0">
                <a:solidFill>
                  <a:srgbClr val="000000"/>
                </a:solidFill>
                <a:effectLst/>
                <a:latin typeface="Arial"/>
                <a:ea typeface="Arial"/>
                <a:cs typeface="Arial"/>
                <a:sym typeface="Arial"/>
              </a:rPr>
              <a:t> Scrum Master. </a:t>
            </a:r>
            <a:r>
              <a:rPr lang="es-ES" sz="1100" b="0" i="0" u="none" strike="noStrike" cap="none" dirty="0">
                <a:solidFill>
                  <a:srgbClr val="000000"/>
                </a:solidFill>
                <a:effectLst/>
                <a:latin typeface="Arial"/>
                <a:ea typeface="Arial"/>
                <a:cs typeface="Arial"/>
                <a:sym typeface="Arial"/>
              </a:rPr>
              <a:t>Opcionalmente podría asistir el PO</a:t>
            </a:r>
            <a:r>
              <a:rPr lang="es-ES" sz="1100" b="0" i="1" u="none" strike="noStrike" cap="none" dirty="0">
                <a:solidFill>
                  <a:srgbClr val="000000"/>
                </a:solidFill>
                <a:effectLst/>
                <a:latin typeface="Arial"/>
                <a:ea typeface="Arial"/>
                <a:cs typeface="Arial"/>
                <a:sym typeface="Arial"/>
              </a:rPr>
              <a:t>. </a:t>
            </a:r>
            <a:r>
              <a:rPr lang="es-ES" sz="1100" b="0" i="0" u="none" strike="noStrike" cap="none" dirty="0">
                <a:solidFill>
                  <a:srgbClr val="000000"/>
                </a:solidFill>
                <a:effectLst/>
                <a:latin typeface="Arial"/>
                <a:ea typeface="Arial"/>
                <a:cs typeface="Arial"/>
                <a:sym typeface="Arial"/>
              </a:rPr>
              <a:t>La tendencia actual es que el Scrum Master promueva estas reuniones pero no sea necesariamente él quien las dirija.</a:t>
            </a:r>
            <a:endParaRPr lang="es-ES" b="0" dirty="0">
              <a:effectLst/>
            </a:endParaRPr>
          </a:p>
          <a:p>
            <a:br>
              <a:rPr lang="es-ES" dirty="0"/>
            </a:b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2221fe175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2221fe175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Revisión. Es convocada por el </a:t>
            </a:r>
            <a:r>
              <a:rPr lang="es-ES" sz="1100" b="0" i="0" u="none" strike="noStrike" cap="none" dirty="0" err="1">
                <a:solidFill>
                  <a:srgbClr val="000000"/>
                </a:solidFill>
                <a:effectLst/>
                <a:latin typeface="Arial"/>
                <a:ea typeface="Arial"/>
                <a:cs typeface="Arial"/>
                <a:sym typeface="Arial"/>
              </a:rPr>
              <a:t>product</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owner</a:t>
            </a:r>
            <a:r>
              <a:rPr lang="es-ES" sz="1100" b="0" i="0" u="none" strike="noStrike" cap="none" dirty="0">
                <a:solidFill>
                  <a:srgbClr val="000000"/>
                </a:solidFill>
                <a:effectLst/>
                <a:latin typeface="Arial"/>
                <a:ea typeface="Arial"/>
                <a:cs typeface="Arial"/>
                <a:sym typeface="Arial"/>
              </a:rPr>
              <a:t> y es una reunión en la que se presenta el resultado del sprint a los interesados, incluido el cliente. En esta reunión se analizan los cambios del mercado y el potencial uso del producto. Se actualiza también el Backlog del producto con nueva funcionalidad o quitando aquella que ya no sea necesaria. Se puede también realizar proyecciones sobre fechas probables de </a:t>
            </a:r>
            <a:r>
              <a:rPr lang="es-ES" sz="1100" b="0" i="0" u="none" strike="noStrike" cap="none" dirty="0" err="1">
                <a:solidFill>
                  <a:srgbClr val="000000"/>
                </a:solidFill>
                <a:effectLst/>
                <a:latin typeface="Arial"/>
                <a:ea typeface="Arial"/>
                <a:cs typeface="Arial"/>
                <a:sym typeface="Arial"/>
              </a:rPr>
              <a:t>release</a:t>
            </a:r>
            <a:r>
              <a:rPr lang="es-ES" sz="1100" b="0" i="0" u="none" strike="noStrike" cap="none" dirty="0">
                <a:solidFill>
                  <a:srgbClr val="000000"/>
                </a:solidFill>
                <a:effectLst/>
                <a:latin typeface="Arial"/>
                <a:ea typeface="Arial"/>
                <a:cs typeface="Arial"/>
                <a:sym typeface="Arial"/>
              </a:rPr>
              <a:t> sobre la base de la velocidad del equipo de desarrollo. Es importante recalcar que el PO no debe verse como un proxy entre el equipo de desarrollo y los clientes, sino como la voz del cliente en el equipo de desarrollo</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2221fe175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2221fe175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Retrospectiva. Se realiza para revisar cómo se acometió el sprint o el proyecto, la relación dentro del equipo y las herramientas utilizadas. El objetivo principal es </a:t>
            </a:r>
            <a:r>
              <a:rPr lang="es-ES" sz="1100" b="1" i="0" u="none" strike="noStrike" cap="none" dirty="0">
                <a:solidFill>
                  <a:srgbClr val="000000"/>
                </a:solidFill>
                <a:effectLst/>
                <a:latin typeface="Arial"/>
                <a:ea typeface="Arial"/>
                <a:cs typeface="Arial"/>
                <a:sym typeface="Arial"/>
              </a:rPr>
              <a:t>identificar áreas de mejora</a:t>
            </a:r>
            <a:r>
              <a:rPr lang="es-ES" sz="1100" b="0" i="0" u="none" strike="noStrike" cap="none" dirty="0">
                <a:solidFill>
                  <a:srgbClr val="000000"/>
                </a:solidFill>
                <a:effectLst/>
                <a:latin typeface="Arial"/>
                <a:ea typeface="Arial"/>
                <a:cs typeface="Arial"/>
                <a:sym typeface="Arial"/>
              </a:rPr>
              <a:t> y aquellas cosas que se han realizado bien para repetirlas en los siguientes </a:t>
            </a:r>
            <a:r>
              <a:rPr lang="es-ES" sz="1100" b="0" i="1" u="none" strike="noStrike" cap="none" dirty="0" err="1">
                <a:solidFill>
                  <a:srgbClr val="000000"/>
                </a:solidFill>
                <a:effectLst/>
                <a:latin typeface="Arial"/>
                <a:ea typeface="Arial"/>
                <a:cs typeface="Arial"/>
                <a:sym typeface="Arial"/>
              </a:rPr>
              <a:t>sprints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2221fe1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2221fe1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01a6cde9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01a6cde9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2221fe17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2221fe17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2221fe175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2221fe17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01a6cde9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01a6cde9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s-ES" sz="1100" b="0" i="0" u="none" strike="noStrike" cap="none" dirty="0">
                <a:solidFill>
                  <a:srgbClr val="000000"/>
                </a:solidFill>
                <a:effectLst/>
                <a:latin typeface="Arial"/>
                <a:ea typeface="Arial"/>
                <a:cs typeface="Arial"/>
                <a:sym typeface="Arial"/>
              </a:rPr>
              <a:t>Lo primero que nos recomienda scrum al abordar un proyecto es definir una serie de roles. Unos personajes en los que cada uno tendrá una misión y unos objetivos. </a:t>
            </a:r>
            <a:endParaRPr lang="es-ES" b="0" dirty="0">
              <a:effectLst/>
            </a:endParaRPr>
          </a:p>
          <a:p>
            <a:pPr rtl="0" fontAlgn="base"/>
            <a:r>
              <a:rPr lang="es-ES" sz="1100" b="0" i="0" u="none" strike="noStrike" cap="none" dirty="0">
                <a:solidFill>
                  <a:srgbClr val="000000"/>
                </a:solidFill>
                <a:effectLst/>
                <a:latin typeface="Arial"/>
                <a:ea typeface="Arial"/>
                <a:cs typeface="Arial"/>
                <a:sym typeface="Arial"/>
              </a:rPr>
              <a:t>El </a:t>
            </a:r>
            <a:r>
              <a:rPr lang="es-ES" sz="1100" b="0" i="0" u="none" strike="noStrike" cap="none" dirty="0" err="1">
                <a:solidFill>
                  <a:srgbClr val="000000"/>
                </a:solidFill>
                <a:effectLst/>
                <a:latin typeface="Arial"/>
                <a:ea typeface="Arial"/>
                <a:cs typeface="Arial"/>
                <a:sym typeface="Arial"/>
              </a:rPr>
              <a:t>Product</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Owner</a:t>
            </a:r>
            <a:r>
              <a:rPr lang="es-ES" sz="1100" b="0" i="0" u="none" strike="noStrike" cap="none" dirty="0">
                <a:solidFill>
                  <a:srgbClr val="000000"/>
                </a:solidFill>
                <a:effectLst/>
                <a:latin typeface="Arial"/>
                <a:ea typeface="Arial"/>
                <a:cs typeface="Arial"/>
                <a:sym typeface="Arial"/>
              </a:rPr>
              <a:t> es el representante del cliente en el equipo SCRUM. Tiene una idea muy clara de cómo el software le puede ayudar en su negocio. Es capaz también de poner en valor los tiempos vs lo que el software le aportará, por lo tanto, es la persona ideal para definir las prioridades de la funcionalidad que debe hacerse y la que no. En el caso de proyectos muy grandes con varias equipos Scrum el PO del equipo debe ser la figura que conoce el </a:t>
            </a:r>
            <a:r>
              <a:rPr lang="es-ES" sz="1100" b="0" i="0" u="none" strike="noStrike" cap="none" dirty="0" err="1">
                <a:solidFill>
                  <a:srgbClr val="000000"/>
                </a:solidFill>
                <a:effectLst/>
                <a:latin typeface="Arial"/>
                <a:ea typeface="Arial"/>
                <a:cs typeface="Arial"/>
                <a:sym typeface="Arial"/>
              </a:rPr>
              <a:t>roadmap</a:t>
            </a:r>
            <a:r>
              <a:rPr lang="es-ES" sz="1100" b="0" i="0" u="none" strike="noStrike" cap="none" dirty="0">
                <a:solidFill>
                  <a:srgbClr val="000000"/>
                </a:solidFill>
                <a:effectLst/>
                <a:latin typeface="Arial"/>
                <a:ea typeface="Arial"/>
                <a:cs typeface="Arial"/>
                <a:sym typeface="Arial"/>
              </a:rPr>
              <a:t> del proyecto en global.</a:t>
            </a:r>
          </a:p>
          <a:p>
            <a:pPr rtl="0" fontAlgn="base"/>
            <a:r>
              <a:rPr lang="es-ES" sz="1100" b="0" i="0" u="none" strike="noStrike" cap="none" dirty="0">
                <a:solidFill>
                  <a:srgbClr val="000000"/>
                </a:solidFill>
                <a:effectLst/>
                <a:latin typeface="Arial"/>
                <a:ea typeface="Arial"/>
                <a:cs typeface="Arial"/>
                <a:sym typeface="Arial"/>
              </a:rPr>
              <a:t>Scrum Master. Es el facilitador. Su trabajo primario es eliminar los obstáculos que impiden que el equipo alcance el objetivo en cada iteración. El </a:t>
            </a:r>
            <a:r>
              <a:rPr lang="es-ES" sz="1100" b="0" i="0" u="none" strike="noStrike" cap="none" dirty="0" err="1">
                <a:solidFill>
                  <a:srgbClr val="000000"/>
                </a:solidFill>
                <a:effectLst/>
                <a:latin typeface="Arial"/>
                <a:ea typeface="Arial"/>
                <a:cs typeface="Arial"/>
                <a:sym typeface="Arial"/>
              </a:rPr>
              <a:t>ScrumMaster</a:t>
            </a:r>
            <a:r>
              <a:rPr lang="es-ES" sz="1100" b="0" i="0" u="none" strike="noStrike" cap="none" dirty="0">
                <a:solidFill>
                  <a:srgbClr val="000000"/>
                </a:solidFill>
                <a:effectLst/>
                <a:latin typeface="Arial"/>
                <a:ea typeface="Arial"/>
                <a:cs typeface="Arial"/>
                <a:sym typeface="Arial"/>
              </a:rPr>
              <a:t> no es el líder del equipo (porque ellos se </a:t>
            </a:r>
            <a:r>
              <a:rPr lang="es-ES" sz="1100" b="0" i="0" u="none" strike="noStrike" cap="none" dirty="0" err="1">
                <a:solidFill>
                  <a:srgbClr val="000000"/>
                </a:solidFill>
                <a:effectLst/>
                <a:latin typeface="Arial"/>
                <a:ea typeface="Arial"/>
                <a:cs typeface="Arial"/>
                <a:sym typeface="Arial"/>
              </a:rPr>
              <a:t>auto-organizan</a:t>
            </a:r>
            <a:r>
              <a:rPr lang="es-ES" sz="1100" b="0" i="0" u="none" strike="noStrike" cap="none" dirty="0">
                <a:solidFill>
                  <a:srgbClr val="000000"/>
                </a:solidFill>
                <a:effectLst/>
                <a:latin typeface="Arial"/>
                <a:ea typeface="Arial"/>
                <a:cs typeface="Arial"/>
                <a:sym typeface="Arial"/>
              </a:rPr>
              <a:t>), sino que actúa como una protección entre el equipo y cualquier influencia que le distraiga. El </a:t>
            </a:r>
            <a:r>
              <a:rPr lang="es-ES" sz="1100" b="0" i="0" u="none" strike="noStrike" cap="none" dirty="0" err="1">
                <a:solidFill>
                  <a:srgbClr val="000000"/>
                </a:solidFill>
                <a:effectLst/>
                <a:latin typeface="Arial"/>
                <a:ea typeface="Arial"/>
                <a:cs typeface="Arial"/>
                <a:sym typeface="Arial"/>
              </a:rPr>
              <a:t>ScrumMaster</a:t>
            </a:r>
            <a:r>
              <a:rPr lang="es-ES" sz="1100" b="0" i="0" u="none" strike="noStrike" cap="none" dirty="0">
                <a:solidFill>
                  <a:srgbClr val="000000"/>
                </a:solidFill>
                <a:effectLst/>
                <a:latin typeface="Arial"/>
                <a:ea typeface="Arial"/>
                <a:cs typeface="Arial"/>
                <a:sym typeface="Arial"/>
              </a:rPr>
              <a:t> se asegura de que el proceso Scrum se utiliza como es debido. El </a:t>
            </a:r>
            <a:r>
              <a:rPr lang="es-ES" sz="1100" b="0" i="0" u="none" strike="noStrike" cap="none" dirty="0" err="1">
                <a:solidFill>
                  <a:srgbClr val="000000"/>
                </a:solidFill>
                <a:effectLst/>
                <a:latin typeface="Arial"/>
                <a:ea typeface="Arial"/>
                <a:cs typeface="Arial"/>
                <a:sym typeface="Arial"/>
              </a:rPr>
              <a:t>ScrumMaster</a:t>
            </a:r>
            <a:r>
              <a:rPr lang="es-ES" sz="1100" b="0" i="0" u="none" strike="noStrike" cap="none" dirty="0">
                <a:solidFill>
                  <a:srgbClr val="000000"/>
                </a:solidFill>
                <a:effectLst/>
                <a:latin typeface="Arial"/>
                <a:ea typeface="Arial"/>
                <a:cs typeface="Arial"/>
                <a:sym typeface="Arial"/>
              </a:rPr>
              <a:t> es el que hace que las reglas se cumplan</a:t>
            </a:r>
          </a:p>
          <a:p>
            <a:pPr rtl="0" fontAlgn="base"/>
            <a:r>
              <a:rPr lang="es-ES" sz="1100" b="0" i="0" u="none" strike="noStrike" cap="none" dirty="0">
                <a:solidFill>
                  <a:srgbClr val="000000"/>
                </a:solidFill>
                <a:effectLst/>
                <a:latin typeface="Arial"/>
                <a:ea typeface="Arial"/>
                <a:cs typeface="Arial"/>
                <a:sym typeface="Arial"/>
              </a:rPr>
              <a:t>Scrum </a:t>
            </a:r>
            <a:r>
              <a:rPr lang="es-ES" sz="1100" b="0" i="0" u="none" strike="noStrike" cap="none" dirty="0" err="1">
                <a:solidFill>
                  <a:srgbClr val="000000"/>
                </a:solidFill>
                <a:effectLst/>
                <a:latin typeface="Arial"/>
                <a:ea typeface="Arial"/>
                <a:cs typeface="Arial"/>
                <a:sym typeface="Arial"/>
              </a:rPr>
              <a:t>Team</a:t>
            </a:r>
            <a:r>
              <a:rPr lang="es-ES" sz="1100" b="0" i="0" u="none" strike="noStrike" cap="none" dirty="0">
                <a:solidFill>
                  <a:srgbClr val="000000"/>
                </a:solidFill>
                <a:effectLst/>
                <a:latin typeface="Arial"/>
                <a:ea typeface="Arial"/>
                <a:cs typeface="Arial"/>
                <a:sym typeface="Arial"/>
              </a:rPr>
              <a:t>: Es el equipo de desarrollo. Tiene la responsabilidad de entregar el producto en cada iteración. Cuestión importante, en Scrum a las iteraciones se les conoce como </a:t>
            </a:r>
            <a:r>
              <a:rPr lang="es-ES" sz="1100" b="1" i="0" u="none" strike="noStrike" cap="none" dirty="0">
                <a:solidFill>
                  <a:srgbClr val="000000"/>
                </a:solidFill>
                <a:effectLst/>
                <a:latin typeface="Arial"/>
                <a:ea typeface="Arial"/>
                <a:cs typeface="Arial"/>
                <a:sym typeface="Arial"/>
              </a:rPr>
              <a:t>Sprint</a:t>
            </a:r>
            <a:r>
              <a:rPr lang="es-ES" sz="1100" b="0" i="0" u="none" strike="noStrike" cap="none" dirty="0">
                <a:solidFill>
                  <a:srgbClr val="000000"/>
                </a:solidFill>
                <a:effectLst/>
                <a:latin typeface="Arial"/>
                <a:ea typeface="Arial"/>
                <a:cs typeface="Arial"/>
                <a:sym typeface="Arial"/>
              </a:rPr>
              <a:t>. Se recomiendan equipos pequeños de 5 a 9 personas con las habilidades transversales necesarias para realizar el trabajo (análisis, diseño, desarrollo, pruebas, documentación, </a:t>
            </a:r>
            <a:r>
              <a:rPr lang="es-ES" sz="1100" b="0" i="0" u="none" strike="noStrike" cap="none" dirty="0" err="1">
                <a:solidFill>
                  <a:srgbClr val="000000"/>
                </a:solidFill>
                <a:effectLst/>
                <a:latin typeface="Arial"/>
                <a:ea typeface="Arial"/>
                <a:cs typeface="Arial"/>
                <a:sym typeface="Arial"/>
              </a:rPr>
              <a:t>etc</a:t>
            </a:r>
            <a:r>
              <a:rPr lang="es-E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01a6cde9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01a6cde9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r>
              <a:rPr lang="es-ES" sz="1100" b="0" i="0" u="none" strike="noStrike" cap="none" dirty="0" err="1">
                <a:solidFill>
                  <a:srgbClr val="000000"/>
                </a:solidFill>
                <a:effectLst/>
                <a:latin typeface="Arial"/>
                <a:ea typeface="Arial"/>
                <a:cs typeface="Arial"/>
                <a:sym typeface="Arial"/>
              </a:rPr>
              <a:t>Story</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User</a:t>
            </a:r>
            <a:r>
              <a:rPr lang="es-ES" sz="1100" b="0" i="0" u="none" strike="noStrike" cap="none" dirty="0">
                <a:solidFill>
                  <a:srgbClr val="000000"/>
                </a:solidFill>
                <a:effectLst/>
                <a:latin typeface="Arial"/>
                <a:ea typeface="Arial"/>
                <a:cs typeface="Arial"/>
                <a:sym typeface="Arial"/>
              </a:rPr>
              <a:t>. Es una descripción informal y hecha con lenguaje común del usuario de una o más características de un sistema de software. Usualmente son escritas desde el punto de vista del usuario final o de un usuario del sistema. Ejemplo típicos de una historia de usuario son:</a:t>
            </a:r>
          </a:p>
          <a:p>
            <a:pPr lvl="1" rtl="0" fontAlgn="base"/>
            <a:r>
              <a:rPr lang="es-ES" sz="1100" b="0" i="0" u="none" strike="noStrike" cap="none" dirty="0">
                <a:solidFill>
                  <a:srgbClr val="000000"/>
                </a:solidFill>
                <a:effectLst/>
                <a:latin typeface="Arial"/>
                <a:ea typeface="Arial"/>
                <a:cs typeface="Arial"/>
                <a:sym typeface="Arial"/>
              </a:rPr>
              <a:t>Como un operador hotelero, quiero establecer las tarifas óptimas para las habitaciones de mi hotel.</a:t>
            </a:r>
          </a:p>
          <a:p>
            <a:pPr lvl="1" rtl="0" fontAlgn="base"/>
            <a:r>
              <a:rPr lang="es-ES" sz="1100" b="0" i="0" u="none" strike="noStrike" cap="none" dirty="0">
                <a:solidFill>
                  <a:srgbClr val="000000"/>
                </a:solidFill>
                <a:effectLst/>
                <a:latin typeface="Arial"/>
                <a:ea typeface="Arial"/>
                <a:cs typeface="Arial"/>
                <a:sym typeface="Arial"/>
              </a:rPr>
              <a:t>Como Cliente, quiero pagar mi suscripción mensual vía sitio web por medio de transferencia bancaria o tarjeta de crédito.</a:t>
            </a:r>
          </a:p>
          <a:p>
            <a:pPr lvl="1" rtl="0" fontAlgn="base"/>
            <a:r>
              <a:rPr lang="es-ES" sz="1100" b="0" i="0" u="none" strike="noStrike" cap="none" dirty="0">
                <a:solidFill>
                  <a:srgbClr val="000000"/>
                </a:solidFill>
                <a:effectLst/>
                <a:latin typeface="Arial"/>
                <a:ea typeface="Arial"/>
                <a:cs typeface="Arial"/>
                <a:sym typeface="Arial"/>
              </a:rPr>
              <a:t>Como Analista de almacén, quiero listar todos los pedidos de venta recibidos que debo preparar.</a:t>
            </a:r>
          </a:p>
          <a:p>
            <a:pPr rtl="0"/>
            <a:r>
              <a:rPr lang="es-ES" sz="1100" b="0" i="0" u="none" strike="noStrike" cap="none" dirty="0">
                <a:solidFill>
                  <a:srgbClr val="000000"/>
                </a:solidFill>
                <a:effectLst/>
                <a:latin typeface="Arial"/>
                <a:ea typeface="Arial"/>
                <a:cs typeface="Arial"/>
                <a:sym typeface="Arial"/>
              </a:rPr>
              <a:t>Características de un </a:t>
            </a:r>
            <a:r>
              <a:rPr lang="es-ES" sz="1100" b="0" i="0" u="none" strike="noStrike" cap="none" dirty="0" err="1">
                <a:solidFill>
                  <a:srgbClr val="000000"/>
                </a:solidFill>
                <a:effectLst/>
                <a:latin typeface="Arial"/>
                <a:ea typeface="Arial"/>
                <a:cs typeface="Arial"/>
                <a:sym typeface="Arial"/>
              </a:rPr>
              <a:t>Story</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User</a:t>
            </a:r>
            <a:endParaRPr lang="es-ES" b="0" dirty="0">
              <a:effectLst/>
            </a:endParaRPr>
          </a:p>
          <a:p>
            <a:pPr lvl="1" rtl="0" fontAlgn="base"/>
            <a:r>
              <a:rPr lang="es-ES" sz="1100" b="0" i="0" u="none" strike="noStrike" cap="none" dirty="0">
                <a:solidFill>
                  <a:srgbClr val="000000"/>
                </a:solidFill>
                <a:effectLst/>
                <a:latin typeface="Arial"/>
                <a:ea typeface="Arial"/>
                <a:cs typeface="Arial"/>
                <a:sym typeface="Arial"/>
              </a:rPr>
              <a:t>Independientes unas de otras: De ser necesario, combinar las historias dependientes o buscar otra forma de dividir las historias de manera que resulten independientes.</a:t>
            </a:r>
          </a:p>
          <a:p>
            <a:pPr lvl="1" rtl="0" fontAlgn="base"/>
            <a:r>
              <a:rPr lang="es-ES" sz="1100" b="0" i="0" u="none" strike="noStrike" cap="none" dirty="0">
                <a:solidFill>
                  <a:srgbClr val="000000"/>
                </a:solidFill>
                <a:effectLst/>
                <a:latin typeface="Arial"/>
                <a:ea typeface="Arial"/>
                <a:cs typeface="Arial"/>
                <a:sym typeface="Arial"/>
              </a:rPr>
              <a:t>Negociables: La historia en sí misma no es lo suficientemente explícita como para considerarse un contrato, la discusión con los usuarios debe permitir esclarecer su alcance.</a:t>
            </a:r>
          </a:p>
          <a:p>
            <a:pPr lvl="1" rtl="0" fontAlgn="base"/>
            <a:r>
              <a:rPr lang="es-ES" sz="1100" b="0" i="0" u="none" strike="noStrike" cap="none" dirty="0">
                <a:solidFill>
                  <a:srgbClr val="000000"/>
                </a:solidFill>
                <a:effectLst/>
                <a:latin typeface="Arial"/>
                <a:ea typeface="Arial"/>
                <a:cs typeface="Arial"/>
                <a:sym typeface="Arial"/>
              </a:rPr>
              <a:t>Valoradas por los clientes o usuarios: Los intereses de los clientes y de los usuarios no siempre coinciden, pero en todo caso, cada historia debe ser importante para alguno de ellos más que para el desarrollador.</a:t>
            </a:r>
          </a:p>
          <a:p>
            <a:pPr lvl="1" rtl="0" fontAlgn="base"/>
            <a:r>
              <a:rPr lang="es-ES" sz="1100" b="0" i="0" u="none" strike="noStrike" cap="none" dirty="0">
                <a:solidFill>
                  <a:srgbClr val="000000"/>
                </a:solidFill>
                <a:effectLst/>
                <a:latin typeface="Arial"/>
                <a:ea typeface="Arial"/>
                <a:cs typeface="Arial"/>
                <a:sym typeface="Arial"/>
              </a:rPr>
              <a:t>Estimables: Un resultado de la discusión de una historia de usuario es la estimación del tiempo que tomará completarla. Esto permite estimar el tiempo total del proyecto.</a:t>
            </a:r>
          </a:p>
          <a:p>
            <a:pPr lvl="1" rtl="0" fontAlgn="base"/>
            <a:r>
              <a:rPr lang="es-ES" sz="1100" b="0" i="0" u="none" strike="noStrike" cap="none" dirty="0">
                <a:solidFill>
                  <a:srgbClr val="000000"/>
                </a:solidFill>
                <a:effectLst/>
                <a:latin typeface="Arial"/>
                <a:ea typeface="Arial"/>
                <a:cs typeface="Arial"/>
                <a:sym typeface="Arial"/>
              </a:rPr>
              <a:t>Pequeñas: Las historias muy largas son difíciles de estimar e imponen restricciones sobre la planificación de un desarrollo iterativo. Generalmente se recomienda la consolidación de historias muy cortas en una sola historia.</a:t>
            </a:r>
          </a:p>
          <a:p>
            <a:r>
              <a:rPr lang="es-ES" sz="1100" b="1" i="0" u="none" strike="noStrike" cap="none" dirty="0">
                <a:solidFill>
                  <a:srgbClr val="000000"/>
                </a:solidFill>
                <a:effectLst/>
                <a:latin typeface="Arial"/>
                <a:ea typeface="Arial"/>
                <a:cs typeface="Arial"/>
                <a:sym typeface="Arial"/>
              </a:rPr>
              <a:t>Verificables</a:t>
            </a:r>
            <a:r>
              <a:rPr lang="es-ES" sz="1100" b="0" i="0" u="none" strike="noStrike" cap="none" dirty="0">
                <a:solidFill>
                  <a:srgbClr val="000000"/>
                </a:solidFill>
                <a:effectLst/>
                <a:latin typeface="Arial"/>
                <a:ea typeface="Arial"/>
                <a:cs typeface="Arial"/>
                <a:sym typeface="Arial"/>
              </a:rPr>
              <a:t>: Las historias de usuario cubren requerimientos funcionales, por lo que generalmente son verificables. Cuando sea posible, la verificación debe automatizarse, de manera que pueda ser verificada en cada entrega del proyecto</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2221fe175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2221fe175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r>
              <a:rPr lang="es-ES" sz="1100" b="0" i="0" u="none" strike="noStrike" cap="none" dirty="0">
                <a:solidFill>
                  <a:srgbClr val="000000"/>
                </a:solidFill>
                <a:effectLst/>
                <a:latin typeface="Arial"/>
                <a:ea typeface="Arial"/>
                <a:cs typeface="Arial"/>
                <a:sym typeface="Arial"/>
              </a:rPr>
              <a:t>Backlog de Producto. Es una lista ordenada de requisitos construidos a partir de las historias de usuario. El dueño del producto es el encargado de administrar y priorizar esta lista. La lista está priorizada balanceando el valor que cada requisito aporta al negocio frente al coste estimado que tiene su desarrollo. El backlog del producto se debe hacer al inicio del proyecto con los requisitos inicialmente conocidos y mejor entendidos, y evoluciona conforme avanza el desarrollo. Habitualmente se empieza a elaborar el backlog del producto con el resultado de una reunión de “tormenta de ideas”, o "fertilización cruzada", o un proceso de “Exploración” (</a:t>
            </a:r>
            <a:r>
              <a:rPr lang="es-ES" sz="1100" b="0" i="0" u="none" strike="noStrike" cap="none" dirty="0" err="1">
                <a:solidFill>
                  <a:srgbClr val="000000"/>
                </a:solidFill>
                <a:effectLst/>
                <a:latin typeface="Arial"/>
                <a:ea typeface="Arial"/>
                <a:cs typeface="Arial"/>
                <a:sym typeface="Arial"/>
              </a:rPr>
              <a:t>eXtreme</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Programming</a:t>
            </a:r>
            <a:r>
              <a:rPr lang="es-ES" sz="1100" b="0" i="0" u="none" strike="noStrike" cap="none" dirty="0">
                <a:solidFill>
                  <a:srgbClr val="000000"/>
                </a:solidFill>
                <a:effectLst/>
                <a:latin typeface="Arial"/>
                <a:ea typeface="Arial"/>
                <a:cs typeface="Arial"/>
                <a:sym typeface="Arial"/>
              </a:rPr>
              <a:t>) donde colabora todo el equipo, que comprende y comparte la visión del propietario del producto. Importante. Después de la etapa inicial (2do sprint) cada elemento de la pila del producto debe referirse a funcionalidades entregables (más cercano a las historias de usuario), no a trabajos internos del tipo “diseño de la base de datos”. En el primer sprint sí pueden existir tareas más internas en donde sí es necesaria una exploración y configuración inicial.</a:t>
            </a:r>
          </a:p>
          <a:p>
            <a:pPr rtl="0" fontAlgn="base"/>
            <a:r>
              <a:rPr lang="es-ES" sz="1100" b="0" i="0" u="none" strike="noStrike" cap="none" dirty="0">
                <a:solidFill>
                  <a:srgbClr val="000000"/>
                </a:solidFill>
                <a:effectLst/>
                <a:latin typeface="Arial"/>
                <a:ea typeface="Arial"/>
                <a:cs typeface="Arial"/>
                <a:sym typeface="Arial"/>
              </a:rPr>
              <a:t>Backlog de Sprint. Este es el compromiso que asume el equipo de desarrollo en una iteración. Se construye lógicamente a partir del backlog del producto según lo que el dueño del producto consideró prioritario. En el momento en que un requisito entra al backlog de Sprint debe tener una definición de terminado. Es decir, una descripción de cuándo se considera suficientemente bueno el requisito como para ser entregado. Si el requisito descrito en el backlog es muy grande - y se considera grande a todo aquello que tarde más de un día de trabajo - se divide ese requisito en dos o más tareas. Las tareas pueden reasignarse. Lo más importante es cumplir el objetivo del sprint en el tiempo pactado. El backlog de sprint le pertenece al equipo de desarrollo y sólo ellos pueden modificarlo. El tiempo del sprint también es definido por los mismos desarrolladores.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8FD3"/>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rgbClr val="008FD3"/>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solidFill>
                  <a:srgbClr val="008FD3"/>
                </a:solidFill>
              </a:defRPr>
            </a:lvl1pPr>
            <a:lvl2pPr lvl="1" rtl="0">
              <a:buNone/>
              <a:defRPr>
                <a:solidFill>
                  <a:srgbClr val="008FD3"/>
                </a:solidFill>
              </a:defRPr>
            </a:lvl2pPr>
            <a:lvl3pPr lvl="2" rtl="0">
              <a:buNone/>
              <a:defRPr>
                <a:solidFill>
                  <a:srgbClr val="008FD3"/>
                </a:solidFill>
              </a:defRPr>
            </a:lvl3pPr>
            <a:lvl4pPr lvl="3" rtl="0">
              <a:buNone/>
              <a:defRPr>
                <a:solidFill>
                  <a:srgbClr val="008FD3"/>
                </a:solidFill>
              </a:defRPr>
            </a:lvl4pPr>
            <a:lvl5pPr lvl="4" rtl="0">
              <a:buNone/>
              <a:defRPr>
                <a:solidFill>
                  <a:srgbClr val="008FD3"/>
                </a:solidFill>
              </a:defRPr>
            </a:lvl5pPr>
            <a:lvl6pPr lvl="5" rtl="0">
              <a:buNone/>
              <a:defRPr>
                <a:solidFill>
                  <a:srgbClr val="008FD3"/>
                </a:solidFill>
              </a:defRPr>
            </a:lvl6pPr>
            <a:lvl7pPr lvl="6" rtl="0">
              <a:buNone/>
              <a:defRPr>
                <a:solidFill>
                  <a:srgbClr val="008FD3"/>
                </a:solidFill>
              </a:defRPr>
            </a:lvl7pPr>
            <a:lvl8pPr lvl="7" rtl="0">
              <a:buNone/>
              <a:defRPr>
                <a:solidFill>
                  <a:srgbClr val="008FD3"/>
                </a:solidFill>
              </a:defRPr>
            </a:lvl8pPr>
            <a:lvl9pPr lvl="8" rtl="0">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8FD3"/>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08FD3"/>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chemeClr val="lt1"/>
              </a:buClr>
              <a:buSzPts val="3000"/>
              <a:buChar char="●"/>
              <a:defRPr sz="3000" i="1">
                <a:solidFill>
                  <a:schemeClr val="lt1"/>
                </a:solidFill>
              </a:defRPr>
            </a:lvl1pPr>
            <a:lvl2pPr marL="914400" lvl="1" indent="-419100" algn="ctr" rtl="0">
              <a:spcBef>
                <a:spcPts val="0"/>
              </a:spcBef>
              <a:spcAft>
                <a:spcPts val="0"/>
              </a:spcAft>
              <a:buClr>
                <a:schemeClr val="lt1"/>
              </a:buClr>
              <a:buSzPts val="3000"/>
              <a:buChar char="○"/>
              <a:defRPr sz="3000" i="1">
                <a:solidFill>
                  <a:schemeClr val="lt1"/>
                </a:solidFill>
              </a:defRPr>
            </a:lvl2pPr>
            <a:lvl3pPr marL="1371600" lvl="2" indent="-419100" algn="ctr" rtl="0">
              <a:spcBef>
                <a:spcPts val="0"/>
              </a:spcBef>
              <a:spcAft>
                <a:spcPts val="0"/>
              </a:spcAft>
              <a:buClr>
                <a:schemeClr val="lt1"/>
              </a:buClr>
              <a:buSzPts val="3000"/>
              <a:buChar char="■"/>
              <a:defRPr sz="3000" i="1">
                <a:solidFill>
                  <a:schemeClr val="lt1"/>
                </a:solidFill>
              </a:defRPr>
            </a:lvl3pPr>
            <a:lvl4pPr marL="1828800" lvl="3" indent="-419100" algn="ctr" rtl="0">
              <a:spcBef>
                <a:spcPts val="0"/>
              </a:spcBef>
              <a:spcAft>
                <a:spcPts val="0"/>
              </a:spcAft>
              <a:buClr>
                <a:schemeClr val="lt1"/>
              </a:buClr>
              <a:buSzPts val="3000"/>
              <a:buChar char="●"/>
              <a:defRPr sz="3000" i="1">
                <a:solidFill>
                  <a:schemeClr val="lt1"/>
                </a:solidFill>
              </a:defRPr>
            </a:lvl4pPr>
            <a:lvl5pPr marL="2286000" lvl="4" indent="-419100" algn="ctr" rtl="0">
              <a:spcBef>
                <a:spcPts val="0"/>
              </a:spcBef>
              <a:spcAft>
                <a:spcPts val="0"/>
              </a:spcAft>
              <a:buClr>
                <a:schemeClr val="lt1"/>
              </a:buClr>
              <a:buSzPts val="3000"/>
              <a:buChar char="○"/>
              <a:defRPr sz="3000" i="1">
                <a:solidFill>
                  <a:schemeClr val="lt1"/>
                </a:solidFill>
              </a:defRPr>
            </a:lvl5pPr>
            <a:lvl6pPr marL="2743200" lvl="5" indent="-419100" algn="ctr" rtl="0">
              <a:spcBef>
                <a:spcPts val="0"/>
              </a:spcBef>
              <a:spcAft>
                <a:spcPts val="0"/>
              </a:spcAft>
              <a:buClr>
                <a:schemeClr val="lt1"/>
              </a:buClr>
              <a:buSzPts val="3000"/>
              <a:buChar char="■"/>
              <a:defRPr sz="3000" i="1">
                <a:solidFill>
                  <a:schemeClr val="lt1"/>
                </a:solidFill>
              </a:defRPr>
            </a:lvl6pPr>
            <a:lvl7pPr marL="3200400" lvl="6" indent="-419100" algn="ctr" rtl="0">
              <a:spcBef>
                <a:spcPts val="0"/>
              </a:spcBef>
              <a:spcAft>
                <a:spcPts val="0"/>
              </a:spcAft>
              <a:buClr>
                <a:schemeClr val="lt1"/>
              </a:buClr>
              <a:buSzPts val="3000"/>
              <a:buChar char="●"/>
              <a:defRPr sz="3000" i="1">
                <a:solidFill>
                  <a:schemeClr val="lt1"/>
                </a:solidFill>
              </a:defRPr>
            </a:lvl7pPr>
            <a:lvl8pPr marL="3657600" lvl="7" indent="-419100" algn="ctr" rtl="0">
              <a:spcBef>
                <a:spcPts val="0"/>
              </a:spcBef>
              <a:spcAft>
                <a:spcPts val="0"/>
              </a:spcAft>
              <a:buClr>
                <a:schemeClr val="lt1"/>
              </a:buClr>
              <a:buSzPts val="3000"/>
              <a:buChar char="○"/>
              <a:defRPr sz="3000" i="1">
                <a:solidFill>
                  <a:schemeClr val="lt1"/>
                </a:solidFill>
              </a:defRPr>
            </a:lvl8pPr>
            <a:lvl9pPr marL="4114800" lvl="8" indent="-419100" algn="ctr">
              <a:spcBef>
                <a:spcPts val="0"/>
              </a:spcBef>
              <a:spcAft>
                <a:spcPts val="0"/>
              </a:spcAft>
              <a:buClr>
                <a:schemeClr val="lt1"/>
              </a:buClr>
              <a:buSzPts val="3000"/>
              <a:buChar char="■"/>
              <a:defRPr sz="3000" i="1">
                <a:solidFill>
                  <a:schemeClr val="lt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agilemanifesto.org/iso/es/manifesto.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FD3"/>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Metodologías </a:t>
            </a:r>
            <a:r>
              <a:rPr lang="en">
                <a:solidFill>
                  <a:srgbClr val="434343"/>
                </a:solidFill>
              </a:rPr>
              <a:t>ágiles</a:t>
            </a:r>
            <a:endParaRPr/>
          </a:p>
        </p:txBody>
      </p:sp>
      <p:pic>
        <p:nvPicPr>
          <p:cNvPr id="58" name="Google Shape;58;p12"/>
          <p:cNvPicPr preferRelativeResize="0"/>
          <p:nvPr/>
        </p:nvPicPr>
        <p:blipFill>
          <a:blip r:embed="rId3">
            <a:alphaModFix/>
          </a:blip>
          <a:stretch>
            <a:fillRect/>
          </a:stretch>
        </p:blipFill>
        <p:spPr>
          <a:xfrm>
            <a:off x="6676876" y="352822"/>
            <a:ext cx="2098376" cy="209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SCRUM</a:t>
            </a:r>
            <a:endParaRPr sz="3600"/>
          </a:p>
          <a:p>
            <a:pPr marL="0" lvl="0" indent="0" algn="l" rtl="0">
              <a:spcBef>
                <a:spcPts val="0"/>
              </a:spcBef>
              <a:spcAft>
                <a:spcPts val="0"/>
              </a:spcAft>
              <a:buNone/>
            </a:pPr>
            <a:r>
              <a:rPr lang="en" sz="3600">
                <a:solidFill>
                  <a:srgbClr val="008FD3"/>
                </a:solidFill>
              </a:rPr>
              <a:t>Artefactos</a:t>
            </a:r>
            <a:endParaRPr sz="3600"/>
          </a:p>
          <a:p>
            <a:pPr marL="0" lvl="0" indent="0" algn="l" rtl="0">
              <a:spcBef>
                <a:spcPts val="0"/>
              </a:spcBef>
              <a:spcAft>
                <a:spcPts val="0"/>
              </a:spcAft>
              <a:buNone/>
            </a:pPr>
            <a:endParaRPr sz="3600"/>
          </a:p>
        </p:txBody>
      </p:sp>
      <p:sp>
        <p:nvSpPr>
          <p:cNvPr id="155" name="Google Shape;155;p21"/>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Incrementales</a:t>
            </a:r>
            <a:endParaRPr/>
          </a:p>
        </p:txBody>
      </p:sp>
      <p:sp>
        <p:nvSpPr>
          <p:cNvPr id="156" name="Google Shape;156;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10</a:t>
            </a:fld>
            <a:endParaRPr>
              <a:solidFill>
                <a:srgbClr val="008FD3"/>
              </a:solidFill>
            </a:endParaRPr>
          </a:p>
        </p:txBody>
      </p:sp>
      <p:grpSp>
        <p:nvGrpSpPr>
          <p:cNvPr id="157" name="Google Shape;157;p21"/>
          <p:cNvGrpSpPr/>
          <p:nvPr/>
        </p:nvGrpSpPr>
        <p:grpSpPr>
          <a:xfrm>
            <a:off x="8120067" y="370812"/>
            <a:ext cx="729938" cy="641867"/>
            <a:chOff x="1928175" y="312600"/>
            <a:chExt cx="425000" cy="373700"/>
          </a:xfrm>
        </p:grpSpPr>
        <p:sp>
          <p:nvSpPr>
            <p:cNvPr id="158" name="Google Shape;158;p21"/>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0" name="Google Shape;160;p21"/>
          <p:cNvPicPr preferRelativeResize="0"/>
          <p:nvPr/>
        </p:nvPicPr>
        <p:blipFill>
          <a:blip r:embed="rId3">
            <a:alphaModFix/>
          </a:blip>
          <a:stretch>
            <a:fillRect/>
          </a:stretch>
        </p:blipFill>
        <p:spPr>
          <a:xfrm>
            <a:off x="4117250" y="1227717"/>
            <a:ext cx="4046000" cy="26880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SCRUM</a:t>
            </a:r>
            <a:endParaRPr sz="3600"/>
          </a:p>
          <a:p>
            <a:pPr marL="0" lvl="0" indent="0" algn="l" rtl="0">
              <a:spcBef>
                <a:spcPts val="0"/>
              </a:spcBef>
              <a:spcAft>
                <a:spcPts val="0"/>
              </a:spcAft>
              <a:buNone/>
            </a:pPr>
            <a:r>
              <a:rPr lang="en" sz="3600">
                <a:solidFill>
                  <a:srgbClr val="008FD3"/>
                </a:solidFill>
              </a:rPr>
              <a:t>Ceremonias</a:t>
            </a:r>
            <a:endParaRPr sz="3600"/>
          </a:p>
          <a:p>
            <a:pPr marL="0" lvl="0" indent="0" algn="l" rtl="0">
              <a:spcBef>
                <a:spcPts val="0"/>
              </a:spcBef>
              <a:spcAft>
                <a:spcPts val="0"/>
              </a:spcAft>
              <a:buNone/>
            </a:pPr>
            <a:endParaRPr sz="3600"/>
          </a:p>
        </p:txBody>
      </p:sp>
      <p:sp>
        <p:nvSpPr>
          <p:cNvPr id="166" name="Google Shape;166;p22"/>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Planificación</a:t>
            </a:r>
            <a:endParaRPr/>
          </a:p>
        </p:txBody>
      </p:sp>
      <p:sp>
        <p:nvSpPr>
          <p:cNvPr id="167" name="Google Shape;167;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11</a:t>
            </a:fld>
            <a:endParaRPr>
              <a:solidFill>
                <a:srgbClr val="008FD3"/>
              </a:solidFill>
            </a:endParaRPr>
          </a:p>
        </p:txBody>
      </p:sp>
      <p:grpSp>
        <p:nvGrpSpPr>
          <p:cNvPr id="168" name="Google Shape;168;p22"/>
          <p:cNvGrpSpPr/>
          <p:nvPr/>
        </p:nvGrpSpPr>
        <p:grpSpPr>
          <a:xfrm>
            <a:off x="8120067" y="370812"/>
            <a:ext cx="729938" cy="641867"/>
            <a:chOff x="1928175" y="312600"/>
            <a:chExt cx="425000" cy="373700"/>
          </a:xfrm>
        </p:grpSpPr>
        <p:sp>
          <p:nvSpPr>
            <p:cNvPr id="169" name="Google Shape;169;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 name="Google Shape;171;p22"/>
          <p:cNvPicPr preferRelativeResize="0"/>
          <p:nvPr/>
        </p:nvPicPr>
        <p:blipFill>
          <a:blip r:embed="rId3">
            <a:alphaModFix/>
          </a:blip>
          <a:stretch>
            <a:fillRect/>
          </a:stretch>
        </p:blipFill>
        <p:spPr>
          <a:xfrm>
            <a:off x="4271375" y="1143754"/>
            <a:ext cx="4046000" cy="285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SCRUM</a:t>
            </a:r>
            <a:endParaRPr sz="3600"/>
          </a:p>
          <a:p>
            <a:pPr marL="0" lvl="0" indent="0" algn="l" rtl="0">
              <a:spcBef>
                <a:spcPts val="0"/>
              </a:spcBef>
              <a:spcAft>
                <a:spcPts val="0"/>
              </a:spcAft>
              <a:buNone/>
            </a:pPr>
            <a:r>
              <a:rPr lang="en" sz="3600">
                <a:solidFill>
                  <a:srgbClr val="008FD3"/>
                </a:solidFill>
              </a:rPr>
              <a:t>Ceremonias</a:t>
            </a:r>
            <a:endParaRPr sz="3600"/>
          </a:p>
          <a:p>
            <a:pPr marL="0" lvl="0" indent="0" algn="l" rtl="0">
              <a:spcBef>
                <a:spcPts val="0"/>
              </a:spcBef>
              <a:spcAft>
                <a:spcPts val="0"/>
              </a:spcAft>
              <a:buNone/>
            </a:pPr>
            <a:endParaRPr sz="3600"/>
          </a:p>
        </p:txBody>
      </p:sp>
      <p:sp>
        <p:nvSpPr>
          <p:cNvPr id="177" name="Google Shape;177;p23"/>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Reunión Diaria</a:t>
            </a:r>
            <a:endParaRPr/>
          </a:p>
        </p:txBody>
      </p:sp>
      <p:sp>
        <p:nvSpPr>
          <p:cNvPr id="178" name="Google Shape;178;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12</a:t>
            </a:fld>
            <a:endParaRPr>
              <a:solidFill>
                <a:srgbClr val="008FD3"/>
              </a:solidFill>
            </a:endParaRPr>
          </a:p>
        </p:txBody>
      </p:sp>
      <p:grpSp>
        <p:nvGrpSpPr>
          <p:cNvPr id="179" name="Google Shape;179;p23"/>
          <p:cNvGrpSpPr/>
          <p:nvPr/>
        </p:nvGrpSpPr>
        <p:grpSpPr>
          <a:xfrm>
            <a:off x="8120067" y="370812"/>
            <a:ext cx="729938" cy="641867"/>
            <a:chOff x="1928175" y="312600"/>
            <a:chExt cx="425000" cy="373700"/>
          </a:xfrm>
        </p:grpSpPr>
        <p:sp>
          <p:nvSpPr>
            <p:cNvPr id="180" name="Google Shape;180;p23"/>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 name="Google Shape;182;p23"/>
          <p:cNvPicPr preferRelativeResize="0"/>
          <p:nvPr/>
        </p:nvPicPr>
        <p:blipFill>
          <a:blip r:embed="rId3">
            <a:alphaModFix/>
          </a:blip>
          <a:stretch>
            <a:fillRect/>
          </a:stretch>
        </p:blipFill>
        <p:spPr>
          <a:xfrm>
            <a:off x="4367675" y="1489129"/>
            <a:ext cx="4046001" cy="21652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SCRUM</a:t>
            </a:r>
            <a:endParaRPr sz="3600"/>
          </a:p>
          <a:p>
            <a:pPr marL="0" lvl="0" indent="0" algn="l" rtl="0">
              <a:spcBef>
                <a:spcPts val="0"/>
              </a:spcBef>
              <a:spcAft>
                <a:spcPts val="0"/>
              </a:spcAft>
              <a:buNone/>
            </a:pPr>
            <a:r>
              <a:rPr lang="en" sz="3600">
                <a:solidFill>
                  <a:srgbClr val="008FD3"/>
                </a:solidFill>
              </a:rPr>
              <a:t>Ceremonias</a:t>
            </a:r>
            <a:endParaRPr sz="3600"/>
          </a:p>
          <a:p>
            <a:pPr marL="0" lvl="0" indent="0" algn="l" rtl="0">
              <a:spcBef>
                <a:spcPts val="0"/>
              </a:spcBef>
              <a:spcAft>
                <a:spcPts val="0"/>
              </a:spcAft>
              <a:buNone/>
            </a:pPr>
            <a:endParaRPr sz="3600"/>
          </a:p>
        </p:txBody>
      </p:sp>
      <p:sp>
        <p:nvSpPr>
          <p:cNvPr id="188" name="Google Shape;188;p24"/>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Revisión</a:t>
            </a:r>
            <a:endParaRPr/>
          </a:p>
        </p:txBody>
      </p:sp>
      <p:sp>
        <p:nvSpPr>
          <p:cNvPr id="189" name="Google Shape;189;p2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13</a:t>
            </a:fld>
            <a:endParaRPr>
              <a:solidFill>
                <a:srgbClr val="008FD3"/>
              </a:solidFill>
            </a:endParaRPr>
          </a:p>
        </p:txBody>
      </p:sp>
      <p:grpSp>
        <p:nvGrpSpPr>
          <p:cNvPr id="190" name="Google Shape;190;p24"/>
          <p:cNvGrpSpPr/>
          <p:nvPr/>
        </p:nvGrpSpPr>
        <p:grpSpPr>
          <a:xfrm>
            <a:off x="8120067" y="370812"/>
            <a:ext cx="729938" cy="641867"/>
            <a:chOff x="1928175" y="312600"/>
            <a:chExt cx="425000" cy="373700"/>
          </a:xfrm>
        </p:grpSpPr>
        <p:sp>
          <p:nvSpPr>
            <p:cNvPr id="191" name="Google Shape;191;p24"/>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 name="Google Shape;193;p24"/>
          <p:cNvPicPr preferRelativeResize="0"/>
          <p:nvPr/>
        </p:nvPicPr>
        <p:blipFill>
          <a:blip r:embed="rId3">
            <a:alphaModFix/>
          </a:blip>
          <a:stretch>
            <a:fillRect/>
          </a:stretch>
        </p:blipFill>
        <p:spPr>
          <a:xfrm>
            <a:off x="4329150" y="1255029"/>
            <a:ext cx="4046000" cy="2633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SCRUM</a:t>
            </a:r>
            <a:endParaRPr sz="3600"/>
          </a:p>
          <a:p>
            <a:pPr marL="0" lvl="0" indent="0" algn="l" rtl="0">
              <a:spcBef>
                <a:spcPts val="0"/>
              </a:spcBef>
              <a:spcAft>
                <a:spcPts val="0"/>
              </a:spcAft>
              <a:buNone/>
            </a:pPr>
            <a:r>
              <a:rPr lang="en" sz="3600">
                <a:solidFill>
                  <a:srgbClr val="008FD3"/>
                </a:solidFill>
              </a:rPr>
              <a:t>Ceremonias</a:t>
            </a:r>
            <a:endParaRPr sz="3600"/>
          </a:p>
          <a:p>
            <a:pPr marL="0" lvl="0" indent="0" algn="l" rtl="0">
              <a:spcBef>
                <a:spcPts val="0"/>
              </a:spcBef>
              <a:spcAft>
                <a:spcPts val="0"/>
              </a:spcAft>
              <a:buNone/>
            </a:pPr>
            <a:endParaRPr sz="3600"/>
          </a:p>
        </p:txBody>
      </p:sp>
      <p:sp>
        <p:nvSpPr>
          <p:cNvPr id="199" name="Google Shape;199;p25"/>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Retrospectiva</a:t>
            </a:r>
            <a:endParaRPr/>
          </a:p>
        </p:txBody>
      </p:sp>
      <p:sp>
        <p:nvSpPr>
          <p:cNvPr id="200" name="Google Shape;200;p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14</a:t>
            </a:fld>
            <a:endParaRPr>
              <a:solidFill>
                <a:srgbClr val="008FD3"/>
              </a:solidFill>
            </a:endParaRPr>
          </a:p>
        </p:txBody>
      </p:sp>
      <p:grpSp>
        <p:nvGrpSpPr>
          <p:cNvPr id="201" name="Google Shape;201;p25"/>
          <p:cNvGrpSpPr/>
          <p:nvPr/>
        </p:nvGrpSpPr>
        <p:grpSpPr>
          <a:xfrm>
            <a:off x="8120067" y="370812"/>
            <a:ext cx="729938" cy="641867"/>
            <a:chOff x="1928175" y="312600"/>
            <a:chExt cx="425000" cy="373700"/>
          </a:xfrm>
        </p:grpSpPr>
        <p:sp>
          <p:nvSpPr>
            <p:cNvPr id="202" name="Google Shape;202;p25"/>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4" name="Google Shape;204;p25"/>
          <p:cNvPicPr preferRelativeResize="0"/>
          <p:nvPr/>
        </p:nvPicPr>
        <p:blipFill>
          <a:blip r:embed="rId3">
            <a:alphaModFix/>
          </a:blip>
          <a:stretch>
            <a:fillRect/>
          </a:stretch>
        </p:blipFill>
        <p:spPr>
          <a:xfrm>
            <a:off x="4365775" y="1266804"/>
            <a:ext cx="4045999" cy="26099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210" name="Google Shape;210;p26"/>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rgbClr val="008FD3"/>
                </a:solidFill>
              </a:rPr>
              <a:t>Gracias!</a:t>
            </a:r>
            <a:endParaRPr sz="9600">
              <a:solidFill>
                <a:srgbClr val="008FD3"/>
              </a:solidFill>
            </a:endParaRPr>
          </a:p>
        </p:txBody>
      </p:sp>
      <p:sp>
        <p:nvSpPr>
          <p:cNvPr id="211" name="Google Shape;211;p26"/>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Preguntas?</a:t>
            </a:r>
            <a:endParaRPr sz="3600" b="1" dirty="0"/>
          </a:p>
          <a:p>
            <a:pPr marL="0" lvl="0" indent="0" algn="l" rtl="0">
              <a:spcBef>
                <a:spcPts val="600"/>
              </a:spcBef>
              <a:spcAft>
                <a:spcPts val="0"/>
              </a:spcAft>
              <a:buClr>
                <a:schemeClr val="dk1"/>
              </a:buClr>
              <a:buSzPts val="1100"/>
              <a:buFont typeface="Arial"/>
              <a:buNone/>
            </a:pPr>
            <a:r>
              <a:rPr lang="es-ES" dirty="0"/>
              <a:t>Sandra.Tejerina@uneatlantico.es</a:t>
            </a:r>
            <a:endParaRPr sz="3600" b="1" dirty="0"/>
          </a:p>
        </p:txBody>
      </p:sp>
      <p:sp>
        <p:nvSpPr>
          <p:cNvPr id="212" name="Google Shape;212;p26"/>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850500" y="780175"/>
            <a:ext cx="6302100" cy="7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Desarrollo en </a:t>
            </a:r>
            <a:r>
              <a:rPr lang="en" sz="3600">
                <a:solidFill>
                  <a:srgbClr val="008FD3"/>
                </a:solidFill>
              </a:rPr>
              <a:t>Cascada</a:t>
            </a:r>
            <a:endParaRPr sz="3600"/>
          </a:p>
        </p:txBody>
      </p:sp>
      <p:sp>
        <p:nvSpPr>
          <p:cNvPr id="64" name="Google Shape;64;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2</a:t>
            </a:fld>
            <a:endParaRPr>
              <a:solidFill>
                <a:srgbClr val="008FD3"/>
              </a:solidFill>
            </a:endParaRPr>
          </a:p>
        </p:txBody>
      </p:sp>
      <p:grpSp>
        <p:nvGrpSpPr>
          <p:cNvPr id="65" name="Google Shape;65;p13"/>
          <p:cNvGrpSpPr/>
          <p:nvPr/>
        </p:nvGrpSpPr>
        <p:grpSpPr>
          <a:xfrm>
            <a:off x="8120067" y="370812"/>
            <a:ext cx="729938" cy="641867"/>
            <a:chOff x="1928175" y="312600"/>
            <a:chExt cx="425000" cy="373700"/>
          </a:xfrm>
        </p:grpSpPr>
        <p:sp>
          <p:nvSpPr>
            <p:cNvPr id="66" name="Google Shape;66;p13"/>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3"/>
          <p:cNvSpPr/>
          <p:nvPr/>
        </p:nvSpPr>
        <p:spPr>
          <a:xfrm>
            <a:off x="1016913" y="1686900"/>
            <a:ext cx="1802400" cy="4593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REQUISITOS</a:t>
            </a:r>
            <a:endParaRPr sz="1800"/>
          </a:p>
        </p:txBody>
      </p:sp>
      <p:sp>
        <p:nvSpPr>
          <p:cNvPr id="69" name="Google Shape;69;p13"/>
          <p:cNvSpPr/>
          <p:nvPr/>
        </p:nvSpPr>
        <p:spPr>
          <a:xfrm>
            <a:off x="2312621" y="2259734"/>
            <a:ext cx="1278900" cy="4593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DISEÑO</a:t>
            </a:r>
            <a:endParaRPr sz="1800"/>
          </a:p>
        </p:txBody>
      </p:sp>
      <p:sp>
        <p:nvSpPr>
          <p:cNvPr id="70" name="Google Shape;70;p13"/>
          <p:cNvSpPr/>
          <p:nvPr/>
        </p:nvSpPr>
        <p:spPr>
          <a:xfrm>
            <a:off x="3016275" y="2832575"/>
            <a:ext cx="2300700" cy="4593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IMPLEMENTACIÓN</a:t>
            </a:r>
            <a:endParaRPr sz="1800"/>
          </a:p>
        </p:txBody>
      </p:sp>
      <p:sp>
        <p:nvSpPr>
          <p:cNvPr id="71" name="Google Shape;71;p13"/>
          <p:cNvSpPr/>
          <p:nvPr/>
        </p:nvSpPr>
        <p:spPr>
          <a:xfrm>
            <a:off x="4638321" y="3387267"/>
            <a:ext cx="2176500" cy="4593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VERIFICACIÓN</a:t>
            </a:r>
            <a:endParaRPr sz="1800"/>
          </a:p>
        </p:txBody>
      </p:sp>
      <p:sp>
        <p:nvSpPr>
          <p:cNvPr id="72" name="Google Shape;72;p13"/>
          <p:cNvSpPr/>
          <p:nvPr/>
        </p:nvSpPr>
        <p:spPr>
          <a:xfrm>
            <a:off x="5970462" y="3934972"/>
            <a:ext cx="2443800" cy="4593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MANTENIMIENTO</a:t>
            </a:r>
            <a:endParaRPr sz="1800"/>
          </a:p>
        </p:txBody>
      </p:sp>
      <p:cxnSp>
        <p:nvCxnSpPr>
          <p:cNvPr id="73" name="Google Shape;73;p13"/>
          <p:cNvCxnSpPr>
            <a:stCxn id="69" idx="1"/>
            <a:endCxn id="70" idx="1"/>
          </p:cNvCxnSpPr>
          <p:nvPr/>
        </p:nvCxnSpPr>
        <p:spPr>
          <a:xfrm>
            <a:off x="2312621" y="2489384"/>
            <a:ext cx="703800" cy="572700"/>
          </a:xfrm>
          <a:prstGeom prst="curvedConnector3">
            <a:avLst>
              <a:gd name="adj1" fmla="val -33834"/>
            </a:avLst>
          </a:prstGeom>
          <a:noFill/>
          <a:ln w="9525" cap="flat" cmpd="sng">
            <a:solidFill>
              <a:schemeClr val="dk2"/>
            </a:solidFill>
            <a:prstDash val="solid"/>
            <a:round/>
            <a:headEnd type="none" w="med" len="med"/>
            <a:tailEnd type="none" w="med" len="med"/>
          </a:ln>
        </p:spPr>
      </p:cxnSp>
      <p:cxnSp>
        <p:nvCxnSpPr>
          <p:cNvPr id="74" name="Google Shape;74;p13"/>
          <p:cNvCxnSpPr>
            <a:stCxn id="68" idx="1"/>
            <a:endCxn id="69" idx="1"/>
          </p:cNvCxnSpPr>
          <p:nvPr/>
        </p:nvCxnSpPr>
        <p:spPr>
          <a:xfrm>
            <a:off x="1016913" y="1916550"/>
            <a:ext cx="1295700" cy="572700"/>
          </a:xfrm>
          <a:prstGeom prst="curvedConnector3">
            <a:avLst>
              <a:gd name="adj1" fmla="val -18378"/>
            </a:avLst>
          </a:prstGeom>
          <a:noFill/>
          <a:ln w="9525" cap="flat" cmpd="sng">
            <a:solidFill>
              <a:schemeClr val="dk2"/>
            </a:solidFill>
            <a:prstDash val="solid"/>
            <a:round/>
            <a:headEnd type="none" w="med" len="med"/>
            <a:tailEnd type="none" w="med" len="med"/>
          </a:ln>
        </p:spPr>
      </p:cxnSp>
      <p:cxnSp>
        <p:nvCxnSpPr>
          <p:cNvPr id="75" name="Google Shape;75;p13"/>
          <p:cNvCxnSpPr>
            <a:stCxn id="70" idx="1"/>
            <a:endCxn id="71" idx="1"/>
          </p:cNvCxnSpPr>
          <p:nvPr/>
        </p:nvCxnSpPr>
        <p:spPr>
          <a:xfrm>
            <a:off x="3016275" y="3062225"/>
            <a:ext cx="1622100" cy="554700"/>
          </a:xfrm>
          <a:prstGeom prst="curvedConnector3">
            <a:avLst>
              <a:gd name="adj1" fmla="val -14680"/>
            </a:avLst>
          </a:prstGeom>
          <a:noFill/>
          <a:ln w="9525" cap="flat" cmpd="sng">
            <a:solidFill>
              <a:schemeClr val="dk2"/>
            </a:solidFill>
            <a:prstDash val="solid"/>
            <a:round/>
            <a:headEnd type="none" w="med" len="med"/>
            <a:tailEnd type="none" w="med" len="med"/>
          </a:ln>
        </p:spPr>
      </p:cxnSp>
      <p:cxnSp>
        <p:nvCxnSpPr>
          <p:cNvPr id="76" name="Google Shape;76;p13"/>
          <p:cNvCxnSpPr>
            <a:stCxn id="71" idx="1"/>
            <a:endCxn id="72" idx="1"/>
          </p:cNvCxnSpPr>
          <p:nvPr/>
        </p:nvCxnSpPr>
        <p:spPr>
          <a:xfrm>
            <a:off x="4638321" y="3616917"/>
            <a:ext cx="1332000" cy="547800"/>
          </a:xfrm>
          <a:prstGeom prst="curvedConnector3">
            <a:avLst>
              <a:gd name="adj1" fmla="val -17877"/>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850500" y="370800"/>
            <a:ext cx="7211400"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El </a:t>
            </a:r>
            <a:r>
              <a:rPr lang="en" sz="3600">
                <a:solidFill>
                  <a:srgbClr val="008FD3"/>
                </a:solidFill>
              </a:rPr>
              <a:t>Desarrollo </a:t>
            </a:r>
            <a:r>
              <a:rPr lang="en" sz="3600"/>
              <a:t>Software</a:t>
            </a:r>
            <a:endParaRPr sz="3600"/>
          </a:p>
        </p:txBody>
      </p:sp>
      <p:sp>
        <p:nvSpPr>
          <p:cNvPr id="82" name="Google Shape;82;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3</a:t>
            </a:fld>
            <a:endParaRPr>
              <a:solidFill>
                <a:srgbClr val="008FD3"/>
              </a:solidFill>
            </a:endParaRPr>
          </a:p>
        </p:txBody>
      </p:sp>
      <p:grpSp>
        <p:nvGrpSpPr>
          <p:cNvPr id="83" name="Google Shape;83;p14"/>
          <p:cNvGrpSpPr/>
          <p:nvPr/>
        </p:nvGrpSpPr>
        <p:grpSpPr>
          <a:xfrm>
            <a:off x="8120067" y="370812"/>
            <a:ext cx="729938" cy="641867"/>
            <a:chOff x="1928175" y="312600"/>
            <a:chExt cx="425000" cy="373700"/>
          </a:xfrm>
        </p:grpSpPr>
        <p:sp>
          <p:nvSpPr>
            <p:cNvPr id="84" name="Google Shape;84;p14"/>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 name="Google Shape;86;p14"/>
          <p:cNvPicPr preferRelativeResize="0"/>
          <p:nvPr/>
        </p:nvPicPr>
        <p:blipFill>
          <a:blip r:embed="rId3">
            <a:alphaModFix/>
          </a:blip>
          <a:stretch>
            <a:fillRect/>
          </a:stretch>
        </p:blipFill>
        <p:spPr>
          <a:xfrm>
            <a:off x="1507463" y="1012675"/>
            <a:ext cx="6129063" cy="373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Desarrollo </a:t>
            </a:r>
            <a:endParaRPr sz="3600"/>
          </a:p>
          <a:p>
            <a:pPr marL="0" lvl="0" indent="0" algn="l" rtl="0">
              <a:spcBef>
                <a:spcPts val="0"/>
              </a:spcBef>
              <a:spcAft>
                <a:spcPts val="0"/>
              </a:spcAft>
              <a:buNone/>
            </a:pPr>
            <a:r>
              <a:rPr lang="en" sz="3600">
                <a:solidFill>
                  <a:srgbClr val="008FD3"/>
                </a:solidFill>
              </a:rPr>
              <a:t>Ágil</a:t>
            </a:r>
            <a:r>
              <a:rPr lang="en" sz="3600"/>
              <a:t> </a:t>
            </a:r>
            <a:endParaRPr sz="3600"/>
          </a:p>
        </p:txBody>
      </p:sp>
      <p:sp>
        <p:nvSpPr>
          <p:cNvPr id="92" name="Google Shape;92;p1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4</a:t>
            </a:fld>
            <a:endParaRPr>
              <a:solidFill>
                <a:srgbClr val="008FD3"/>
              </a:solidFill>
            </a:endParaRPr>
          </a:p>
        </p:txBody>
      </p:sp>
      <p:grpSp>
        <p:nvGrpSpPr>
          <p:cNvPr id="93" name="Google Shape;93;p15"/>
          <p:cNvGrpSpPr/>
          <p:nvPr/>
        </p:nvGrpSpPr>
        <p:grpSpPr>
          <a:xfrm>
            <a:off x="8120067" y="370812"/>
            <a:ext cx="729938" cy="641867"/>
            <a:chOff x="1928175" y="312600"/>
            <a:chExt cx="425000" cy="373700"/>
          </a:xfrm>
        </p:grpSpPr>
        <p:sp>
          <p:nvSpPr>
            <p:cNvPr id="94" name="Google Shape;94;p15"/>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 name="Google Shape;96;p15"/>
          <p:cNvPicPr preferRelativeResize="0"/>
          <p:nvPr/>
        </p:nvPicPr>
        <p:blipFill>
          <a:blip r:embed="rId3">
            <a:alphaModFix/>
          </a:blip>
          <a:stretch>
            <a:fillRect/>
          </a:stretch>
        </p:blipFill>
        <p:spPr>
          <a:xfrm>
            <a:off x="4358050" y="1038229"/>
            <a:ext cx="3381375" cy="3067050"/>
          </a:xfrm>
          <a:prstGeom prst="rect">
            <a:avLst/>
          </a:prstGeom>
          <a:noFill/>
          <a:ln>
            <a:noFill/>
          </a:ln>
        </p:spPr>
      </p:pic>
      <p:sp>
        <p:nvSpPr>
          <p:cNvPr id="97" name="Google Shape;97;p15"/>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4"/>
              </a:rPr>
              <a:t>Manifesto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Desarrollo </a:t>
            </a:r>
            <a:endParaRPr sz="3600"/>
          </a:p>
          <a:p>
            <a:pPr marL="0" lvl="0" indent="0" algn="l" rtl="0">
              <a:spcBef>
                <a:spcPts val="0"/>
              </a:spcBef>
              <a:spcAft>
                <a:spcPts val="0"/>
              </a:spcAft>
              <a:buNone/>
            </a:pPr>
            <a:r>
              <a:rPr lang="en" sz="3600">
                <a:solidFill>
                  <a:srgbClr val="008FD3"/>
                </a:solidFill>
              </a:rPr>
              <a:t>Ágil</a:t>
            </a:r>
            <a:r>
              <a:rPr lang="en" sz="3600"/>
              <a:t> </a:t>
            </a:r>
            <a:endParaRPr sz="3600"/>
          </a:p>
        </p:txBody>
      </p:sp>
      <p:sp>
        <p:nvSpPr>
          <p:cNvPr id="103" name="Google Shape;103;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5</a:t>
            </a:fld>
            <a:endParaRPr>
              <a:solidFill>
                <a:srgbClr val="008FD3"/>
              </a:solidFill>
            </a:endParaRPr>
          </a:p>
        </p:txBody>
      </p:sp>
      <p:grpSp>
        <p:nvGrpSpPr>
          <p:cNvPr id="104" name="Google Shape;104;p16"/>
          <p:cNvGrpSpPr/>
          <p:nvPr/>
        </p:nvGrpSpPr>
        <p:grpSpPr>
          <a:xfrm>
            <a:off x="8120067" y="370812"/>
            <a:ext cx="729938" cy="641867"/>
            <a:chOff x="1928175" y="312600"/>
            <a:chExt cx="425000" cy="373700"/>
          </a:xfrm>
        </p:grpSpPr>
        <p:sp>
          <p:nvSpPr>
            <p:cNvPr id="105" name="Google Shape;105;p16"/>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7" name="Google Shape;107;p16"/>
          <p:cNvPicPr preferRelativeResize="0"/>
          <p:nvPr/>
        </p:nvPicPr>
        <p:blipFill>
          <a:blip r:embed="rId3">
            <a:alphaModFix/>
          </a:blip>
          <a:stretch>
            <a:fillRect/>
          </a:stretch>
        </p:blipFill>
        <p:spPr>
          <a:xfrm>
            <a:off x="4136525" y="1270292"/>
            <a:ext cx="4045999" cy="2602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Desarrollo </a:t>
            </a:r>
            <a:endParaRPr sz="3600"/>
          </a:p>
          <a:p>
            <a:pPr marL="0" lvl="0" indent="0" algn="l" rtl="0">
              <a:spcBef>
                <a:spcPts val="0"/>
              </a:spcBef>
              <a:spcAft>
                <a:spcPts val="0"/>
              </a:spcAft>
              <a:buNone/>
            </a:pPr>
            <a:r>
              <a:rPr lang="en" sz="3600">
                <a:solidFill>
                  <a:srgbClr val="008FD3"/>
                </a:solidFill>
              </a:rPr>
              <a:t>Ágil</a:t>
            </a:r>
            <a:r>
              <a:rPr lang="en" sz="3600"/>
              <a:t> : SCRUM</a:t>
            </a:r>
            <a:endParaRPr sz="3600"/>
          </a:p>
        </p:txBody>
      </p:sp>
      <p:sp>
        <p:nvSpPr>
          <p:cNvPr id="113" name="Google Shape;11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6</a:t>
            </a:fld>
            <a:endParaRPr>
              <a:solidFill>
                <a:srgbClr val="008FD3"/>
              </a:solidFill>
            </a:endParaRPr>
          </a:p>
        </p:txBody>
      </p:sp>
      <p:grpSp>
        <p:nvGrpSpPr>
          <p:cNvPr id="114" name="Google Shape;114;p17"/>
          <p:cNvGrpSpPr/>
          <p:nvPr/>
        </p:nvGrpSpPr>
        <p:grpSpPr>
          <a:xfrm>
            <a:off x="8120067" y="370812"/>
            <a:ext cx="729938" cy="641867"/>
            <a:chOff x="1928175" y="312600"/>
            <a:chExt cx="425000" cy="373700"/>
          </a:xfrm>
        </p:grpSpPr>
        <p:sp>
          <p:nvSpPr>
            <p:cNvPr id="115" name="Google Shape;115;p1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 name="Google Shape;117;p17"/>
          <p:cNvPicPr preferRelativeResize="0"/>
          <p:nvPr/>
        </p:nvPicPr>
        <p:blipFill>
          <a:blip r:embed="rId3">
            <a:alphaModFix/>
          </a:blip>
          <a:stretch>
            <a:fillRect/>
          </a:stretch>
        </p:blipFill>
        <p:spPr>
          <a:xfrm>
            <a:off x="4541050" y="891779"/>
            <a:ext cx="3506401" cy="3506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SCRUM </a:t>
            </a:r>
            <a:r>
              <a:rPr lang="en" sz="3600">
                <a:solidFill>
                  <a:srgbClr val="008FD3"/>
                </a:solidFill>
              </a:rPr>
              <a:t>Roles</a:t>
            </a:r>
            <a:endParaRPr sz="3600">
              <a:solidFill>
                <a:srgbClr val="008FD3"/>
              </a:solidFill>
            </a:endParaRPr>
          </a:p>
          <a:p>
            <a:pPr marL="0" lvl="0" indent="0" algn="l" rtl="0">
              <a:spcBef>
                <a:spcPts val="0"/>
              </a:spcBef>
              <a:spcAft>
                <a:spcPts val="0"/>
              </a:spcAft>
              <a:buNone/>
            </a:pPr>
            <a:endParaRPr sz="3600"/>
          </a:p>
        </p:txBody>
      </p:sp>
      <p:sp>
        <p:nvSpPr>
          <p:cNvPr id="123" name="Google Shape;123;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7</a:t>
            </a:fld>
            <a:endParaRPr>
              <a:solidFill>
                <a:srgbClr val="008FD3"/>
              </a:solidFill>
            </a:endParaRPr>
          </a:p>
        </p:txBody>
      </p:sp>
      <p:grpSp>
        <p:nvGrpSpPr>
          <p:cNvPr id="124" name="Google Shape;124;p18"/>
          <p:cNvGrpSpPr/>
          <p:nvPr/>
        </p:nvGrpSpPr>
        <p:grpSpPr>
          <a:xfrm>
            <a:off x="8120067" y="370812"/>
            <a:ext cx="729938" cy="641867"/>
            <a:chOff x="1928175" y="312600"/>
            <a:chExt cx="425000" cy="373700"/>
          </a:xfrm>
        </p:grpSpPr>
        <p:sp>
          <p:nvSpPr>
            <p:cNvPr id="125" name="Google Shape;125;p1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3">
            <a:alphaModFix/>
          </a:blip>
          <a:stretch>
            <a:fillRect/>
          </a:stretch>
        </p:blipFill>
        <p:spPr>
          <a:xfrm>
            <a:off x="1452575" y="1749175"/>
            <a:ext cx="6667500"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SCRUM</a:t>
            </a:r>
            <a:endParaRPr sz="3600"/>
          </a:p>
          <a:p>
            <a:pPr marL="0" lvl="0" indent="0" algn="l" rtl="0">
              <a:spcBef>
                <a:spcPts val="0"/>
              </a:spcBef>
              <a:spcAft>
                <a:spcPts val="0"/>
              </a:spcAft>
              <a:buClr>
                <a:schemeClr val="dk1"/>
              </a:buClr>
              <a:buSzPts val="1100"/>
              <a:buFont typeface="Arial"/>
              <a:buNone/>
            </a:pPr>
            <a:r>
              <a:rPr lang="en" sz="3600">
                <a:solidFill>
                  <a:srgbClr val="008FD3"/>
                </a:solidFill>
              </a:rPr>
              <a:t>Artefactos</a:t>
            </a:r>
            <a:endParaRPr sz="3600"/>
          </a:p>
          <a:p>
            <a:pPr marL="0" lvl="0" indent="0" algn="l" rtl="0">
              <a:spcBef>
                <a:spcPts val="0"/>
              </a:spcBef>
              <a:spcAft>
                <a:spcPts val="0"/>
              </a:spcAft>
              <a:buNone/>
            </a:pPr>
            <a:endParaRPr sz="3600"/>
          </a:p>
        </p:txBody>
      </p:sp>
      <p:sp>
        <p:nvSpPr>
          <p:cNvPr id="133" name="Google Shape;133;p19"/>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Historias de Usuario</a:t>
            </a:r>
            <a:endParaRPr/>
          </a:p>
        </p:txBody>
      </p:sp>
      <p:sp>
        <p:nvSpPr>
          <p:cNvPr id="134" name="Google Shape;134;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8</a:t>
            </a:fld>
            <a:endParaRPr>
              <a:solidFill>
                <a:srgbClr val="008FD3"/>
              </a:solidFill>
            </a:endParaRPr>
          </a:p>
        </p:txBody>
      </p:sp>
      <p:grpSp>
        <p:nvGrpSpPr>
          <p:cNvPr id="135" name="Google Shape;135;p19"/>
          <p:cNvGrpSpPr/>
          <p:nvPr/>
        </p:nvGrpSpPr>
        <p:grpSpPr>
          <a:xfrm>
            <a:off x="8120067" y="370812"/>
            <a:ext cx="729938" cy="641867"/>
            <a:chOff x="1928175" y="312600"/>
            <a:chExt cx="425000" cy="373700"/>
          </a:xfrm>
        </p:grpSpPr>
        <p:sp>
          <p:nvSpPr>
            <p:cNvPr id="136" name="Google Shape;136;p1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8" name="Google Shape;138;p19"/>
          <p:cNvPicPr preferRelativeResize="0"/>
          <p:nvPr/>
        </p:nvPicPr>
        <p:blipFill>
          <a:blip r:embed="rId3">
            <a:alphaModFix/>
          </a:blip>
          <a:stretch>
            <a:fillRect/>
          </a:stretch>
        </p:blipFill>
        <p:spPr>
          <a:xfrm>
            <a:off x="3963125" y="1203629"/>
            <a:ext cx="4046001" cy="3207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SCRUM</a:t>
            </a:r>
            <a:endParaRPr sz="3600"/>
          </a:p>
          <a:p>
            <a:pPr marL="0" lvl="0" indent="0" algn="l" rtl="0">
              <a:spcBef>
                <a:spcPts val="0"/>
              </a:spcBef>
              <a:spcAft>
                <a:spcPts val="0"/>
              </a:spcAft>
              <a:buNone/>
            </a:pPr>
            <a:r>
              <a:rPr lang="en" sz="3600">
                <a:solidFill>
                  <a:srgbClr val="008FD3"/>
                </a:solidFill>
              </a:rPr>
              <a:t>Artefactos</a:t>
            </a:r>
            <a:endParaRPr sz="3600"/>
          </a:p>
          <a:p>
            <a:pPr marL="0" lvl="0" indent="0" algn="l" rtl="0">
              <a:spcBef>
                <a:spcPts val="0"/>
              </a:spcBef>
              <a:spcAft>
                <a:spcPts val="0"/>
              </a:spcAft>
              <a:buNone/>
            </a:pPr>
            <a:endParaRPr sz="3600"/>
          </a:p>
        </p:txBody>
      </p:sp>
      <p:sp>
        <p:nvSpPr>
          <p:cNvPr id="144" name="Google Shape;144;p20"/>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Backlog de Producto</a:t>
            </a:r>
            <a:endParaRPr/>
          </a:p>
          <a:p>
            <a:pPr marL="0" lvl="0" indent="0" algn="l" rtl="0">
              <a:spcBef>
                <a:spcPts val="600"/>
              </a:spcBef>
              <a:spcAft>
                <a:spcPts val="0"/>
              </a:spcAft>
              <a:buNone/>
            </a:pPr>
            <a:r>
              <a:rPr lang="en"/>
              <a:t>Y de Sprint</a:t>
            </a:r>
            <a:endParaRPr/>
          </a:p>
        </p:txBody>
      </p:sp>
      <p:sp>
        <p:nvSpPr>
          <p:cNvPr id="145" name="Google Shape;145;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9</a:t>
            </a:fld>
            <a:endParaRPr>
              <a:solidFill>
                <a:srgbClr val="008FD3"/>
              </a:solidFill>
            </a:endParaRPr>
          </a:p>
        </p:txBody>
      </p:sp>
      <p:grpSp>
        <p:nvGrpSpPr>
          <p:cNvPr id="146" name="Google Shape;146;p20"/>
          <p:cNvGrpSpPr/>
          <p:nvPr/>
        </p:nvGrpSpPr>
        <p:grpSpPr>
          <a:xfrm>
            <a:off x="8120067" y="370812"/>
            <a:ext cx="729938" cy="641867"/>
            <a:chOff x="1928175" y="312600"/>
            <a:chExt cx="425000" cy="373700"/>
          </a:xfrm>
        </p:grpSpPr>
        <p:sp>
          <p:nvSpPr>
            <p:cNvPr id="147" name="Google Shape;147;p2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9" name="Google Shape;149;p20"/>
          <p:cNvPicPr preferRelativeResize="0"/>
          <p:nvPr/>
        </p:nvPicPr>
        <p:blipFill>
          <a:blip r:embed="rId3">
            <a:alphaModFix/>
          </a:blip>
          <a:stretch>
            <a:fillRect/>
          </a:stretch>
        </p:blipFill>
        <p:spPr>
          <a:xfrm>
            <a:off x="3929600" y="1070817"/>
            <a:ext cx="4045998" cy="3001870"/>
          </a:xfrm>
          <a:prstGeom prst="rect">
            <a:avLst/>
          </a:prstGeom>
          <a:noFill/>
          <a:ln>
            <a:noFill/>
          </a:ln>
        </p:spPr>
      </p:pic>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1516</Words>
  <Application>Microsoft Office PowerPoint</Application>
  <PresentationFormat>Presentación en pantalla (16:9)</PresentationFormat>
  <Paragraphs>86</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Raleway</vt:lpstr>
      <vt:lpstr>Arial</vt:lpstr>
      <vt:lpstr>Raleway Light</vt:lpstr>
      <vt:lpstr>Raleway ExtraBold</vt:lpstr>
      <vt:lpstr>Olivia template</vt:lpstr>
      <vt:lpstr>Metodologías ágiles</vt:lpstr>
      <vt:lpstr>Desarrollo en Cascada</vt:lpstr>
      <vt:lpstr>El Desarrollo Software</vt:lpstr>
      <vt:lpstr>Desarrollo  Ágil </vt:lpstr>
      <vt:lpstr>Desarrollo  Ágil </vt:lpstr>
      <vt:lpstr>Desarrollo  Ágil : SCRUM</vt:lpstr>
      <vt:lpstr>SCRUM Roles </vt:lpstr>
      <vt:lpstr>SCRUM Artefactos </vt:lpstr>
      <vt:lpstr>SCRUM Artefactos </vt:lpstr>
      <vt:lpstr>SCRUM Artefactos </vt:lpstr>
      <vt:lpstr>SCRUM Ceremonias </vt:lpstr>
      <vt:lpstr>SCRUM Ceremonias </vt:lpstr>
      <vt:lpstr>SCRUM Ceremonias </vt:lpstr>
      <vt:lpstr>SCRUM Ceremonias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Metodologías ágiles</dc:title>
  <dc:creator>Sandra Tejerina</dc:creator>
  <cp:lastModifiedBy>Sandra Tejerina</cp:lastModifiedBy>
  <cp:revision>11</cp:revision>
  <dcterms:modified xsi:type="dcterms:W3CDTF">2018-10-01T20:18:36Z</dcterms:modified>
</cp:coreProperties>
</file>