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9"/>
  </p:notesMasterIdLst>
  <p:sldIdLst>
    <p:sldId id="256" r:id="rId2"/>
    <p:sldId id="260" r:id="rId3"/>
    <p:sldId id="268" r:id="rId4"/>
    <p:sldId id="266" r:id="rId5"/>
    <p:sldId id="270" r:id="rId6"/>
    <p:sldId id="272" r:id="rId7"/>
    <p:sldId id="315" r:id="rId8"/>
  </p:sldIdLst>
  <p:sldSz cx="9144000" cy="5143500" type="screen16x9"/>
  <p:notesSz cx="6858000" cy="9144000"/>
  <p:embeddedFontLst>
    <p:embeddedFont>
      <p:font typeface="Aldrich" panose="020B0604020202020204" charset="0"/>
      <p:regular r:id="rId10"/>
    </p:embeddedFont>
    <p:embeddedFont>
      <p:font typeface="Anaheim" panose="020B0604020202020204" charset="0"/>
      <p:regular r:id="rId11"/>
      <p:bold r:id="rId12"/>
    </p:embeddedFont>
    <p:embeddedFont>
      <p:font typeface="Bai Jamjuree" panose="020B0604020202020204" charset="-34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8347BE-C638-4EE0-BD70-FA7B4EBBCC4E}">
  <a:tblStyle styleId="{F78347BE-C638-4EE0-BD70-FA7B4EBBCC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54" autoAdjust="0"/>
  </p:normalViewPr>
  <p:slideViewPr>
    <p:cSldViewPr snapToGrid="0">
      <p:cViewPr>
        <p:scale>
          <a:sx n="90" d="100"/>
          <a:sy n="90" d="100"/>
        </p:scale>
        <p:origin x="1350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127f379f98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127f379f98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- La función de Gobierno de Datos guía todas las demás funciones de la gestión de datos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2" name="Google Shape;2992;g12948bcd1fb_0_22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3" name="Google Shape;2993;g12948bcd1fb_0_22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 Management Body of Knowledge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1" name="Google Shape;2941;g13e437834e8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2" name="Google Shape;2942;g13e437834e8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6" name="Google Shape;3016;g13e9dbcaf0c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7" name="Google Shape;3017;g13e9dbcaf0c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" dirty="0"/>
              <a:t>La adopción formal del gobierno de datos requiero apoyo y </a:t>
            </a:r>
            <a:r>
              <a:rPr lang="es-ES" dirty="0" err="1"/>
              <a:t>destión</a:t>
            </a:r>
            <a:r>
              <a:rPr lang="es-ES" dirty="0"/>
              <a:t> de cambio organizacional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" dirty="0"/>
              <a:t>El proceso no puede ser implementado de al noche a la  mañana. Requiere planeación relativa al cambio organizacional y porque incluye muchas actividades 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Google Shape;3057;g12948bcd1fb_0_22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8" name="Google Shape;3058;g12948bcd1fb_0_22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1" name="Google Shape;6721;g12948bcd1fb_0_22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2" name="Google Shape;6722;g12948bcd1fb_0_22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7"/>
          <p:cNvSpPr txBox="1">
            <a:spLocks noGrp="1"/>
          </p:cNvSpPr>
          <p:nvPr>
            <p:ph type="body" idx="1"/>
          </p:nvPr>
        </p:nvSpPr>
        <p:spPr>
          <a:xfrm>
            <a:off x="1221000" y="1512026"/>
            <a:ext cx="67020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297" name="Google Shape;297;p7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>
            <a:off x="-303901" y="383000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7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99" name="Google Shape;299;p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7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302" name="Google Shape;302;p7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7"/>
          <p:cNvGrpSpPr/>
          <p:nvPr/>
        </p:nvGrpSpPr>
        <p:grpSpPr>
          <a:xfrm>
            <a:off x="8209964" y="1045747"/>
            <a:ext cx="2019176" cy="2019176"/>
            <a:chOff x="1943325" y="-220375"/>
            <a:chExt cx="1298672" cy="1298672"/>
          </a:xfrm>
        </p:grpSpPr>
        <p:sp>
          <p:nvSpPr>
            <p:cNvPr id="307" name="Google Shape;307;p7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7"/>
          <p:cNvGrpSpPr/>
          <p:nvPr/>
        </p:nvGrpSpPr>
        <p:grpSpPr>
          <a:xfrm>
            <a:off x="-1031260" y="2597545"/>
            <a:ext cx="1965289" cy="517060"/>
            <a:chOff x="3539975" y="3523525"/>
            <a:chExt cx="745925" cy="196250"/>
          </a:xfrm>
        </p:grpSpPr>
        <p:sp>
          <p:nvSpPr>
            <p:cNvPr id="356" name="Google Shape;356;p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7"/>
          <p:cNvSpPr/>
          <p:nvPr/>
        </p:nvSpPr>
        <p:spPr>
          <a:xfrm>
            <a:off x="2947150" y="42584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8" name="Google Shape;388;p9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4724908" y="599573"/>
            <a:ext cx="793256" cy="182899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3091076" y="4281547"/>
            <a:ext cx="2019176" cy="2019176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8513377" y="4281545"/>
            <a:ext cx="1965289" cy="517060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1765763" y="533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2"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6" name="Google Shape;1446;p3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7" name="Google Shape;1447;p33"/>
          <p:cNvSpPr txBox="1">
            <a:spLocks noGrp="1"/>
          </p:cNvSpPr>
          <p:nvPr>
            <p:ph type="title"/>
          </p:nvPr>
        </p:nvSpPr>
        <p:spPr>
          <a:xfrm>
            <a:off x="4963975" y="1838875"/>
            <a:ext cx="3396300" cy="371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1448" name="Google Shape;1448;p33"/>
          <p:cNvSpPr txBox="1">
            <a:spLocks noGrp="1"/>
          </p:cNvSpPr>
          <p:nvPr>
            <p:ph type="subTitle" idx="1"/>
          </p:nvPr>
        </p:nvSpPr>
        <p:spPr>
          <a:xfrm>
            <a:off x="4963950" y="2332050"/>
            <a:ext cx="3396300" cy="11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49" name="Google Shape;1449;p33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50" name="Google Shape;1450;p3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3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33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453" name="Google Shape;1453;p33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3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3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7" name="Google Shape;1457;p33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1458" name="Google Shape;1458;p33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3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3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3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33"/>
          <p:cNvGrpSpPr/>
          <p:nvPr/>
        </p:nvGrpSpPr>
        <p:grpSpPr>
          <a:xfrm>
            <a:off x="1587414" y="-1495728"/>
            <a:ext cx="2019176" cy="2019176"/>
            <a:chOff x="1943325" y="-220375"/>
            <a:chExt cx="1298672" cy="1298672"/>
          </a:xfrm>
        </p:grpSpPr>
        <p:sp>
          <p:nvSpPr>
            <p:cNvPr id="1463" name="Google Shape;1463;p3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1" name="Google Shape;1511;p33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1512" name="Google Shape;1512;p3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8" name="Google Shape;1528;p33"/>
          <p:cNvSpPr/>
          <p:nvPr/>
        </p:nvSpPr>
        <p:spPr>
          <a:xfrm rot="-5400000">
            <a:off x="6334322" y="335567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33"/>
          <p:cNvSpPr/>
          <p:nvPr/>
        </p:nvSpPr>
        <p:spPr>
          <a:xfrm>
            <a:off x="4572000" y="405096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0" name="Google Shape;15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914" y="-963850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1" name="Google Shape;1531;p33"/>
          <p:cNvGrpSpPr/>
          <p:nvPr/>
        </p:nvGrpSpPr>
        <p:grpSpPr>
          <a:xfrm rot="10800000">
            <a:off x="-1284662" y="4546071"/>
            <a:ext cx="3952129" cy="3175881"/>
            <a:chOff x="5256209" y="-1994879"/>
            <a:chExt cx="3952129" cy="3175881"/>
          </a:xfrm>
        </p:grpSpPr>
        <p:sp>
          <p:nvSpPr>
            <p:cNvPr id="1532" name="Google Shape;1532;p33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3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3_1_1_1_1"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3" name="Google Shape;2193;p46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4" name="Google Shape;2194;p4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pic>
        <p:nvPicPr>
          <p:cNvPr id="2195" name="Google Shape;21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50349" flipH="1">
            <a:off x="-1128684" y="4246704"/>
            <a:ext cx="93532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6" name="Google Shape;2196;p46"/>
          <p:cNvGrpSpPr/>
          <p:nvPr/>
        </p:nvGrpSpPr>
        <p:grpSpPr>
          <a:xfrm flipH="1">
            <a:off x="435156" y="4236070"/>
            <a:ext cx="289285" cy="284718"/>
            <a:chOff x="419162" y="3302025"/>
            <a:chExt cx="220963" cy="217475"/>
          </a:xfrm>
        </p:grpSpPr>
        <p:sp>
          <p:nvSpPr>
            <p:cNvPr id="2197" name="Google Shape;2197;p46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6"/>
            <p:cNvSpPr/>
            <p:nvPr/>
          </p:nvSpPr>
          <p:spPr>
            <a:xfrm>
              <a:off x="419162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9" name="Google Shape;2199;p46"/>
          <p:cNvGrpSpPr/>
          <p:nvPr/>
        </p:nvGrpSpPr>
        <p:grpSpPr>
          <a:xfrm flipH="1">
            <a:off x="-1328926" y="2418978"/>
            <a:ext cx="1965289" cy="517060"/>
            <a:chOff x="3539975" y="3523525"/>
            <a:chExt cx="745925" cy="196250"/>
          </a:xfrm>
        </p:grpSpPr>
        <p:sp>
          <p:nvSpPr>
            <p:cNvPr id="2200" name="Google Shape;2200;p4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3_1_1_1_1_1_1_1">
    <p:spTree>
      <p:nvGrpSpPr>
        <p:cNvPr id="1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9" name="Google Shape;2379;p4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0" name="Google Shape;2380;p49"/>
          <p:cNvGrpSpPr/>
          <p:nvPr/>
        </p:nvGrpSpPr>
        <p:grpSpPr>
          <a:xfrm rot="-5400000" flipH="1">
            <a:off x="-2692775" y="2018671"/>
            <a:ext cx="4000413" cy="3175881"/>
            <a:chOff x="5207925" y="-1994879"/>
            <a:chExt cx="4000413" cy="3175881"/>
          </a:xfrm>
        </p:grpSpPr>
        <p:sp>
          <p:nvSpPr>
            <p:cNvPr id="2381" name="Google Shape;2381;p49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9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9"/>
            <p:cNvSpPr/>
            <p:nvPr/>
          </p:nvSpPr>
          <p:spPr>
            <a:xfrm>
              <a:off x="5207925" y="352772"/>
              <a:ext cx="96613" cy="394888"/>
            </a:xfrm>
            <a:custGeom>
              <a:avLst/>
              <a:gdLst/>
              <a:ahLst/>
              <a:cxnLst/>
              <a:rect l="l" t="t" r="r" b="b"/>
              <a:pathLst>
                <a:path w="2199" h="8988" extrusionOk="0">
                  <a:moveTo>
                    <a:pt x="0" y="0"/>
                  </a:moveTo>
                  <a:lnTo>
                    <a:pt x="0" y="8988"/>
                  </a:lnTo>
                  <a:lnTo>
                    <a:pt x="2199" y="8988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4" name="Google Shape;2384;p49"/>
          <p:cNvSpPr/>
          <p:nvPr/>
        </p:nvSpPr>
        <p:spPr>
          <a:xfrm>
            <a:off x="8515238" y="3221356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5" name="Google Shape;2385;p49"/>
          <p:cNvGrpSpPr/>
          <p:nvPr/>
        </p:nvGrpSpPr>
        <p:grpSpPr>
          <a:xfrm>
            <a:off x="1664883" y="4680673"/>
            <a:ext cx="793256" cy="182899"/>
            <a:chOff x="2685575" y="2835950"/>
            <a:chExt cx="433000" cy="99825"/>
          </a:xfrm>
        </p:grpSpPr>
        <p:sp>
          <p:nvSpPr>
            <p:cNvPr id="2386" name="Google Shape;2386;p4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0" name="Google Shape;2390;p49"/>
          <p:cNvGrpSpPr/>
          <p:nvPr/>
        </p:nvGrpSpPr>
        <p:grpSpPr>
          <a:xfrm>
            <a:off x="3755452" y="4863578"/>
            <a:ext cx="1965289" cy="517060"/>
            <a:chOff x="3539975" y="3523525"/>
            <a:chExt cx="745925" cy="196250"/>
          </a:xfrm>
        </p:grpSpPr>
        <p:sp>
          <p:nvSpPr>
            <p:cNvPr id="2391" name="Google Shape;2391;p4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7" name="Google Shape;2407;p49"/>
          <p:cNvGrpSpPr/>
          <p:nvPr/>
        </p:nvGrpSpPr>
        <p:grpSpPr>
          <a:xfrm>
            <a:off x="8428555" y="1737712"/>
            <a:ext cx="1039906" cy="679800"/>
            <a:chOff x="4082325" y="3790650"/>
            <a:chExt cx="1039906" cy="679800"/>
          </a:xfrm>
        </p:grpSpPr>
        <p:sp>
          <p:nvSpPr>
            <p:cNvPr id="2408" name="Google Shape;2408;p49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9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9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1" name="Google Shape;2411;p49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3" name="Google Shape;2413;p50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4" name="Google Shape;2414;p50"/>
          <p:cNvSpPr txBox="1">
            <a:spLocks noGrp="1"/>
          </p:cNvSpPr>
          <p:nvPr>
            <p:ph type="title"/>
          </p:nvPr>
        </p:nvSpPr>
        <p:spPr>
          <a:xfrm>
            <a:off x="866150" y="539000"/>
            <a:ext cx="3856500" cy="76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sp>
        <p:nvSpPr>
          <p:cNvPr id="2415" name="Google Shape;2415;p50"/>
          <p:cNvSpPr txBox="1">
            <a:spLocks noGrp="1"/>
          </p:cNvSpPr>
          <p:nvPr>
            <p:ph type="subTitle" idx="1"/>
          </p:nvPr>
        </p:nvSpPr>
        <p:spPr>
          <a:xfrm>
            <a:off x="866275" y="1672187"/>
            <a:ext cx="3856500" cy="10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6" name="Google Shape;2416;p50"/>
          <p:cNvSpPr txBox="1"/>
          <p:nvPr/>
        </p:nvSpPr>
        <p:spPr>
          <a:xfrm>
            <a:off x="872400" y="3715100"/>
            <a:ext cx="3246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, and includes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and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2417" name="Google Shape;2417;p50"/>
          <p:cNvGrpSpPr/>
          <p:nvPr/>
        </p:nvGrpSpPr>
        <p:grpSpPr>
          <a:xfrm>
            <a:off x="-1416836" y="2858310"/>
            <a:ext cx="2019176" cy="2019176"/>
            <a:chOff x="1943325" y="-220375"/>
            <a:chExt cx="1298672" cy="1298672"/>
          </a:xfrm>
        </p:grpSpPr>
        <p:sp>
          <p:nvSpPr>
            <p:cNvPr id="2418" name="Google Shape;2418;p50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0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0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0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0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0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0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0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0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0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0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0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0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0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0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0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0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0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0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0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0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0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0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0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0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0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0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0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0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0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0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0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0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0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0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0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0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0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0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0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0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0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0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0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0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0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0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0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6" name="Google Shape;2466;p50"/>
          <p:cNvGrpSpPr/>
          <p:nvPr/>
        </p:nvGrpSpPr>
        <p:grpSpPr>
          <a:xfrm rot="-5400000">
            <a:off x="-3038008" y="-1227121"/>
            <a:ext cx="3952129" cy="3175881"/>
            <a:chOff x="5256209" y="-1994879"/>
            <a:chExt cx="3952129" cy="3175881"/>
          </a:xfrm>
        </p:grpSpPr>
        <p:sp>
          <p:nvSpPr>
            <p:cNvPr id="2467" name="Google Shape;2467;p50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0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79" r:id="rId5"/>
    <p:sldLayoutId id="2147483692" r:id="rId6"/>
    <p:sldLayoutId id="2147483695" r:id="rId7"/>
    <p:sldLayoutId id="2147483696" r:id="rId8"/>
    <p:sldLayoutId id="2147483697" r:id="rId9"/>
    <p:sldLayoutId id="2147483698" r:id="rId10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58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5800" dirty="0"/>
              <a:t>GOBIERNO DE DATOS</a:t>
            </a:r>
            <a:endParaRPr sz="5050" dirty="0">
              <a:solidFill>
                <a:schemeClr val="dk2"/>
              </a:solidFill>
            </a:endParaRPr>
          </a:p>
        </p:txBody>
      </p:sp>
      <p:sp>
        <p:nvSpPr>
          <p:cNvPr id="2592" name="Google Shape;2592;p58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Bryan Guapulema</a:t>
            </a:r>
            <a:endParaRPr dirty="0"/>
          </a:p>
        </p:txBody>
      </p:sp>
      <p:sp>
        <p:nvSpPr>
          <p:cNvPr id="2593" name="Google Shape;2593;p58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4" name="Google Shape;2594;p58"/>
          <p:cNvCxnSpPr/>
          <p:nvPr/>
        </p:nvCxnSpPr>
        <p:spPr>
          <a:xfrm>
            <a:off x="1863750" y="3162850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62"/>
          <p:cNvSpPr txBox="1">
            <a:spLocks noGrp="1"/>
          </p:cNvSpPr>
          <p:nvPr>
            <p:ph type="title"/>
          </p:nvPr>
        </p:nvSpPr>
        <p:spPr>
          <a:xfrm>
            <a:off x="803350" y="1224589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Definición</a:t>
            </a:r>
            <a:endParaRPr sz="4000" dirty="0"/>
          </a:p>
        </p:txBody>
      </p:sp>
      <p:sp>
        <p:nvSpPr>
          <p:cNvPr id="2687" name="Google Shape;2687;p62"/>
          <p:cNvSpPr txBox="1">
            <a:spLocks noGrp="1"/>
          </p:cNvSpPr>
          <p:nvPr>
            <p:ph type="subTitle" idx="1"/>
          </p:nvPr>
        </p:nvSpPr>
        <p:spPr>
          <a:xfrm>
            <a:off x="803350" y="2017324"/>
            <a:ext cx="4635900" cy="1067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Clr>
                <a:schemeClr val="dk1"/>
              </a:buClr>
              <a:buSzPts val="1100"/>
            </a:pPr>
            <a:r>
              <a:rPr lang="es-ES" sz="1600" dirty="0"/>
              <a:t>“El ejercicio de autoridad y control (planificación, seguimiento y ejecución) sobre la gestión de los activos de datos”</a:t>
            </a:r>
          </a:p>
          <a:p>
            <a:pPr marL="0" indent="0" algn="just">
              <a:buClr>
                <a:schemeClr val="dk1"/>
              </a:buClr>
              <a:buSzPts val="1100"/>
            </a:pPr>
            <a:r>
              <a:rPr lang="es-ES" sz="1600" b="1" dirty="0"/>
              <a:t>DAMA-DMBOK</a:t>
            </a:r>
            <a:r>
              <a:rPr lang="es-ES" sz="1600" dirty="0"/>
              <a:t> </a:t>
            </a:r>
            <a:endParaRPr sz="1600" dirty="0"/>
          </a:p>
        </p:txBody>
      </p:sp>
      <p:pic>
        <p:nvPicPr>
          <p:cNvPr id="2688" name="Google Shape;2688;p62"/>
          <p:cNvPicPr preferRelativeResize="0"/>
          <p:nvPr/>
        </p:nvPicPr>
        <p:blipFill>
          <a:blip r:embed="rId3"/>
          <a:srcRect l="25644" t="27370" r="28581" b="23837"/>
          <a:stretch>
            <a:fillRect/>
          </a:stretch>
        </p:blipFill>
        <p:spPr>
          <a:xfrm>
            <a:off x="6558843" y="1693333"/>
            <a:ext cx="216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9" name="Google Shape;2689;p62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62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62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62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62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687;p62">
            <a:extLst>
              <a:ext uri="{FF2B5EF4-FFF2-40B4-BE49-F238E27FC236}">
                <a16:creationId xmlns:a16="http://schemas.microsoft.com/office/drawing/2014/main" id="{F4B928C3-9EFA-5B07-E825-4E0424A42F91}"/>
              </a:ext>
            </a:extLst>
          </p:cNvPr>
          <p:cNvSpPr txBox="1">
            <a:spLocks/>
          </p:cNvSpPr>
          <p:nvPr/>
        </p:nvSpPr>
        <p:spPr>
          <a:xfrm>
            <a:off x="803350" y="3245092"/>
            <a:ext cx="4635900" cy="106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i Jamjuree"/>
              <a:buNone/>
              <a:defRPr sz="17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Bai Jamjuree"/>
              <a:buNone/>
              <a:defRPr sz="2100" b="0" i="0" u="none" strike="noStrike" cap="none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pPr marL="0" indent="0" algn="just">
              <a:buClr>
                <a:schemeClr val="dk1"/>
              </a:buClr>
              <a:buSzPts val="1100"/>
            </a:pPr>
            <a:r>
              <a:rPr lang="es-ES" sz="1600" dirty="0"/>
              <a:t>“Conjunto de procesos, directivas, roles, métricas y normas que garantizan un uso eficaz y eficiente de la información”</a:t>
            </a:r>
          </a:p>
          <a:p>
            <a:pPr marL="0" indent="0" algn="just">
              <a:buClr>
                <a:schemeClr val="dk1"/>
              </a:buClr>
              <a:buSzPts val="1100"/>
            </a:pPr>
            <a:r>
              <a:rPr lang="es-ES" sz="1600" b="1" dirty="0"/>
              <a:t>Microsoft</a:t>
            </a:r>
            <a:endParaRPr lang="es-E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Google Shape;2995;p70"/>
          <p:cNvSpPr txBox="1">
            <a:spLocks noGrp="1"/>
          </p:cNvSpPr>
          <p:nvPr>
            <p:ph type="title"/>
          </p:nvPr>
        </p:nvSpPr>
        <p:spPr>
          <a:xfrm>
            <a:off x="797169" y="606308"/>
            <a:ext cx="5205046" cy="577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algn="l">
              <a:buSzPts val="4200"/>
            </a:pPr>
            <a:r>
              <a:rPr lang="es-ES" sz="3600" dirty="0"/>
              <a:t>DAMA DMBOK</a:t>
            </a:r>
            <a:endParaRPr sz="3600" dirty="0"/>
          </a:p>
        </p:txBody>
      </p:sp>
      <p:sp>
        <p:nvSpPr>
          <p:cNvPr id="2996" name="Google Shape;2996;p70"/>
          <p:cNvSpPr txBox="1">
            <a:spLocks noGrp="1"/>
          </p:cNvSpPr>
          <p:nvPr>
            <p:ph type="subTitle" idx="1"/>
          </p:nvPr>
        </p:nvSpPr>
        <p:spPr>
          <a:xfrm>
            <a:off x="4572000" y="1441938"/>
            <a:ext cx="4384431" cy="2168769"/>
          </a:xfrm>
          <a:prstGeom prst="rect">
            <a:avLst/>
          </a:prstGeom>
        </p:spPr>
        <p:txBody>
          <a:bodyPr spcFirstLastPara="1" wrap="square" lIns="91425" tIns="91425" rIns="155425" bIns="91425" anchor="t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ES" dirty="0"/>
              <a:t>Marco de trabajo, establece principios y mejores prácticas para la </a:t>
            </a:r>
            <a:r>
              <a:rPr lang="es-ES" b="1" dirty="0"/>
              <a:t>gestión</a:t>
            </a:r>
            <a:r>
              <a:rPr lang="es-ES" dirty="0"/>
              <a:t> de datos.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E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ES" dirty="0"/>
              <a:t>11 áreas de conocimiento, con el Gobierno de Datos como eje central que orquesta personas, procesos y tecnología.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E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ES" dirty="0"/>
              <a:t>No es una </a:t>
            </a:r>
            <a:r>
              <a:rPr lang="es-ES" b="1" dirty="0"/>
              <a:t>metodología</a:t>
            </a:r>
            <a:r>
              <a:rPr lang="es-ES" dirty="0"/>
              <a:t>, luego cada empresa puede adaptar las áreas de conocimiento a su contexto y objetivos.</a:t>
            </a:r>
          </a:p>
        </p:txBody>
      </p:sp>
      <p:pic>
        <p:nvPicPr>
          <p:cNvPr id="2997" name="Google Shape;2997;p70"/>
          <p:cNvPicPr preferRelativeResize="0"/>
          <p:nvPr/>
        </p:nvPicPr>
        <p:blipFill>
          <a:blip r:embed="rId3"/>
          <a:srcRect t="-1644" b="1271"/>
          <a:stretch>
            <a:fillRect/>
          </a:stretch>
        </p:blipFill>
        <p:spPr>
          <a:xfrm>
            <a:off x="1009728" y="1277814"/>
            <a:ext cx="3381338" cy="313042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</p:pic>
      <p:sp>
        <p:nvSpPr>
          <p:cNvPr id="2998" name="Google Shape;2998;p70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9" name="Google Shape;2999;p70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0" name="Google Shape;3000;p70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1" name="Google Shape;3001;p70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2" name="Google Shape;3002;p70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4" name="Google Shape;2944;p68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/>
            <a:r>
              <a:rPr lang="en" sz="2800" dirty="0"/>
              <a:t>Gestión de Datos vs Gobierno de Datos</a:t>
            </a:r>
            <a:endParaRPr sz="2800" dirty="0"/>
          </a:p>
        </p:txBody>
      </p:sp>
      <p:pic>
        <p:nvPicPr>
          <p:cNvPr id="2959" name="Google Shape;2959;p68"/>
          <p:cNvPicPr preferRelativeResize="0"/>
          <p:nvPr/>
        </p:nvPicPr>
        <p:blipFill rotWithShape="1">
          <a:blip r:embed="rId3">
            <a:alphaModFix/>
          </a:blip>
          <a:srcRect l="-48330" r="48329"/>
          <a:stretch/>
        </p:blipFill>
        <p:spPr>
          <a:xfrm>
            <a:off x="6616489" y="-1431875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0" name="Google Shape;2960;p68"/>
          <p:cNvGrpSpPr/>
          <p:nvPr/>
        </p:nvGrpSpPr>
        <p:grpSpPr>
          <a:xfrm flipH="1">
            <a:off x="1794888" y="2659658"/>
            <a:ext cx="793256" cy="182899"/>
            <a:chOff x="2685575" y="2835950"/>
            <a:chExt cx="433000" cy="99825"/>
          </a:xfrm>
        </p:grpSpPr>
        <p:sp>
          <p:nvSpPr>
            <p:cNvPr id="2961" name="Google Shape;2961;p68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68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68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68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5" name="Google Shape;2965;p68"/>
          <p:cNvSpPr/>
          <p:nvPr/>
        </p:nvSpPr>
        <p:spPr>
          <a:xfrm flipH="1">
            <a:off x="6813911" y="247396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6" name="Google Shape;2966;p68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7" name="Google Shape;2967;p68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8" name="Google Shape;2968;p68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9" name="Google Shape;2969;p68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0" name="Google Shape;2970;p68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2997;p70">
            <a:extLst>
              <a:ext uri="{FF2B5EF4-FFF2-40B4-BE49-F238E27FC236}">
                <a16:creationId xmlns:a16="http://schemas.microsoft.com/office/drawing/2014/main" id="{10E7EA1B-A922-EA41-54FA-4D08B7DFBE56}"/>
              </a:ext>
            </a:extLst>
          </p:cNvPr>
          <p:cNvPicPr preferRelativeResize="0"/>
          <p:nvPr/>
        </p:nvPicPr>
        <p:blipFill>
          <a:blip r:embed="rId5"/>
          <a:srcRect l="19907" r="16228" b="9775"/>
          <a:stretch>
            <a:fillRect/>
          </a:stretch>
        </p:blipFill>
        <p:spPr>
          <a:xfrm>
            <a:off x="2812426" y="1868942"/>
            <a:ext cx="3519147" cy="140561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Google Shape;2996;p70">
            <a:extLst>
              <a:ext uri="{FF2B5EF4-FFF2-40B4-BE49-F238E27FC236}">
                <a16:creationId xmlns:a16="http://schemas.microsoft.com/office/drawing/2014/main" id="{AE36DFC3-5720-B2BA-810D-5D6C070E9A12}"/>
              </a:ext>
            </a:extLst>
          </p:cNvPr>
          <p:cNvSpPr txBox="1">
            <a:spLocks/>
          </p:cNvSpPr>
          <p:nvPr/>
        </p:nvSpPr>
        <p:spPr>
          <a:xfrm>
            <a:off x="746332" y="1388654"/>
            <a:ext cx="7293192" cy="420600"/>
          </a:xfrm>
          <a:prstGeom prst="rect">
            <a:avLst/>
          </a:prstGeom>
        </p:spPr>
        <p:txBody>
          <a:bodyPr spcFirstLastPara="1" wrap="square" lIns="91425" tIns="91425" rIns="155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</a:rPr>
              <a:t>Gestión de Datos</a:t>
            </a:r>
            <a:r>
              <a:rPr lang="es-ES" dirty="0">
                <a:solidFill>
                  <a:schemeClr val="bg1"/>
                </a:solidFill>
              </a:rPr>
              <a:t>: asegura que una organización obtenga valor de sus datos.</a:t>
            </a:r>
          </a:p>
        </p:txBody>
      </p:sp>
      <p:sp>
        <p:nvSpPr>
          <p:cNvPr id="4" name="Google Shape;2996;p70">
            <a:extLst>
              <a:ext uri="{FF2B5EF4-FFF2-40B4-BE49-F238E27FC236}">
                <a16:creationId xmlns:a16="http://schemas.microsoft.com/office/drawing/2014/main" id="{40E1B3C0-DAFD-D38E-B6DA-C120DC894AA9}"/>
              </a:ext>
            </a:extLst>
          </p:cNvPr>
          <p:cNvSpPr txBox="1">
            <a:spLocks/>
          </p:cNvSpPr>
          <p:nvPr/>
        </p:nvSpPr>
        <p:spPr>
          <a:xfrm>
            <a:off x="746332" y="3328232"/>
            <a:ext cx="7682168" cy="1290602"/>
          </a:xfrm>
          <a:prstGeom prst="rect">
            <a:avLst/>
          </a:prstGeom>
        </p:spPr>
        <p:txBody>
          <a:bodyPr spcFirstLastPara="1" wrap="square" lIns="91425" tIns="91425" rIns="155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b="1" dirty="0">
                <a:solidFill>
                  <a:schemeClr val="bg1"/>
                </a:solidFill>
              </a:rPr>
              <a:t>Gobierno de Datos: </a:t>
            </a:r>
            <a:r>
              <a:rPr lang="es-ES" dirty="0">
                <a:solidFill>
                  <a:schemeClr val="bg1"/>
                </a:solidFill>
              </a:rPr>
              <a:t>cómo se toman las decisiones sobre los datos y cómo se espera que se comporten las personas y los procesos en relación con los datos 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Establecer procesos de administración de datos que mantengan sus datos seguros, privados, precisos y utilizables durante todo el ciclo de vida de los datos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2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p72"/>
          <p:cNvSpPr txBox="1">
            <a:spLocks noGrp="1"/>
          </p:cNvSpPr>
          <p:nvPr>
            <p:ph type="title"/>
          </p:nvPr>
        </p:nvSpPr>
        <p:spPr>
          <a:xfrm>
            <a:off x="715500" y="240464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¿Qué se hace?</a:t>
            </a:r>
            <a:endParaRPr dirty="0"/>
          </a:p>
        </p:txBody>
      </p:sp>
      <p:grpSp>
        <p:nvGrpSpPr>
          <p:cNvPr id="3021" name="Google Shape;3021;p72"/>
          <p:cNvGrpSpPr/>
          <p:nvPr/>
        </p:nvGrpSpPr>
        <p:grpSpPr>
          <a:xfrm>
            <a:off x="222264" y="2643220"/>
            <a:ext cx="289170" cy="284718"/>
            <a:chOff x="426000" y="3302025"/>
            <a:chExt cx="220875" cy="217475"/>
          </a:xfrm>
        </p:grpSpPr>
        <p:sp>
          <p:nvSpPr>
            <p:cNvPr id="3022" name="Google Shape;3022;p7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7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5" name="Google Shape;3025;p72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6" name="Google Shape;3026;p72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7" name="Google Shape;3027;p72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8" name="Google Shape;3028;p72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9" name="Google Shape;3029;p72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C75C823-6058-D880-4262-C06FC13D2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080599"/>
              </p:ext>
            </p:extLst>
          </p:nvPr>
        </p:nvGraphicFramePr>
        <p:xfrm>
          <a:off x="1549472" y="1227406"/>
          <a:ext cx="1792890" cy="2402970"/>
        </p:xfrm>
        <a:graphic>
          <a:graphicData uri="http://schemas.openxmlformats.org/drawingml/2006/table">
            <a:tbl>
              <a:tblPr firstRow="1" bandRow="1">
                <a:tableStyleId>{F78347BE-C638-4EE0-BD70-FA7B4EBBCC4E}</a:tableStyleId>
              </a:tblPr>
              <a:tblGrid>
                <a:gridCol w="1792890">
                  <a:extLst>
                    <a:ext uri="{9D8B030D-6E8A-4147-A177-3AD203B41FA5}">
                      <a16:colId xmlns:a16="http://schemas.microsoft.com/office/drawing/2014/main" val="1360368335"/>
                    </a:ext>
                  </a:extLst>
                </a:gridCol>
              </a:tblGrid>
              <a:tr h="569127">
                <a:tc>
                  <a:txBody>
                    <a:bodyPr/>
                    <a:lstStyle/>
                    <a:p>
                      <a:pPr algn="ctr"/>
                      <a:r>
                        <a:rPr lang="es-ES" sz="1000" b="1" dirty="0">
                          <a:solidFill>
                            <a:schemeClr val="bg2"/>
                          </a:solidFill>
                        </a:rPr>
                        <a:t>1. Definir el Gobierno de Datos para la Organización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1668944"/>
                  </a:ext>
                </a:extLst>
              </a:tr>
              <a:tr h="1833843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1.Desarrollar una Estrategia de Gobierno de Datos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2. Realizar Evaluación de Preparación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3. Realizar un Descubrimiento y Alineación de Negocios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4. Desarrollar Puntos de Contacto Organizacionales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07750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894FC202-D53C-B216-3130-848D78FEC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898763"/>
              </p:ext>
            </p:extLst>
          </p:nvPr>
        </p:nvGraphicFramePr>
        <p:xfrm>
          <a:off x="3516595" y="1227406"/>
          <a:ext cx="2137144" cy="2402970"/>
        </p:xfrm>
        <a:graphic>
          <a:graphicData uri="http://schemas.openxmlformats.org/drawingml/2006/table">
            <a:tbl>
              <a:tblPr firstRow="1" bandRow="1">
                <a:tableStyleId>{F78347BE-C638-4EE0-BD70-FA7B4EBBCC4E}</a:tableStyleId>
              </a:tblPr>
              <a:tblGrid>
                <a:gridCol w="2137144">
                  <a:extLst>
                    <a:ext uri="{9D8B030D-6E8A-4147-A177-3AD203B41FA5}">
                      <a16:colId xmlns:a16="http://schemas.microsoft.com/office/drawing/2014/main" val="1360368335"/>
                    </a:ext>
                  </a:extLst>
                </a:gridCol>
              </a:tblGrid>
              <a:tr h="482730">
                <a:tc>
                  <a:txBody>
                    <a:bodyPr/>
                    <a:lstStyle/>
                    <a:p>
                      <a:pPr algn="ctr"/>
                      <a:r>
                        <a:rPr lang="es-ES" sz="1000" b="1" dirty="0">
                          <a:solidFill>
                            <a:schemeClr val="bg2"/>
                          </a:solidFill>
                        </a:rPr>
                        <a:t>2. Definir Estrategia de Gobierno de Datos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1668944"/>
                  </a:ext>
                </a:extLst>
              </a:tr>
              <a:tr h="185727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1. Definir la </a:t>
                      </a:r>
                      <a:r>
                        <a:rPr lang="es-ES" sz="1000" b="1" dirty="0">
                          <a:solidFill>
                            <a:schemeClr val="bg1"/>
                          </a:solidFill>
                        </a:rPr>
                        <a:t>Estructura</a:t>
                      </a:r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 Operativa del Gobierno de Datos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2. </a:t>
                      </a:r>
                      <a:r>
                        <a:rPr lang="es-ES" sz="1000" b="1" dirty="0">
                          <a:solidFill>
                            <a:schemeClr val="bg1"/>
                          </a:solidFill>
                        </a:rPr>
                        <a:t>Desarrollar Metas, Principios, y Políticas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3. Suscribir Proyectos de Gestión de Datos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4. Comprometer la Gestión del Cambio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5. Comprometerse en la </a:t>
                      </a:r>
                      <a:r>
                        <a:rPr lang="es-ES" sz="1000" b="1" dirty="0">
                          <a:solidFill>
                            <a:schemeClr val="bg1"/>
                          </a:solidFill>
                        </a:rPr>
                        <a:t>Gestión</a:t>
                      </a:r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 de </a:t>
                      </a:r>
                      <a:r>
                        <a:rPr lang="es-ES" sz="1000" b="1" dirty="0">
                          <a:solidFill>
                            <a:schemeClr val="bg1"/>
                          </a:solidFill>
                        </a:rPr>
                        <a:t>Problemas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6. Evaluar los Requisitos de Cumplimiento Normativo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07750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FC090258-B54C-80FB-A807-5C2567C51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264730"/>
              </p:ext>
            </p:extLst>
          </p:nvPr>
        </p:nvGraphicFramePr>
        <p:xfrm>
          <a:off x="5827973" y="1248124"/>
          <a:ext cx="1792890" cy="2382252"/>
        </p:xfrm>
        <a:graphic>
          <a:graphicData uri="http://schemas.openxmlformats.org/drawingml/2006/table">
            <a:tbl>
              <a:tblPr firstRow="1" bandRow="1">
                <a:tableStyleId>{F78347BE-C638-4EE0-BD70-FA7B4EBBCC4E}</a:tableStyleId>
              </a:tblPr>
              <a:tblGrid>
                <a:gridCol w="1792890">
                  <a:extLst>
                    <a:ext uri="{9D8B030D-6E8A-4147-A177-3AD203B41FA5}">
                      <a16:colId xmlns:a16="http://schemas.microsoft.com/office/drawing/2014/main" val="1360368335"/>
                    </a:ext>
                  </a:extLst>
                </a:gridCol>
              </a:tblGrid>
              <a:tr h="553024">
                <a:tc>
                  <a:txBody>
                    <a:bodyPr/>
                    <a:lstStyle/>
                    <a:p>
                      <a:pPr algn="ctr"/>
                      <a:r>
                        <a:rPr lang="es-ES" sz="1000" b="1" dirty="0">
                          <a:solidFill>
                            <a:schemeClr val="bg2"/>
                          </a:solidFill>
                        </a:rPr>
                        <a:t>3. Implementar Gobierno de Datos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1668944"/>
                  </a:ext>
                </a:extLst>
              </a:tr>
              <a:tr h="182922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1. </a:t>
                      </a:r>
                      <a:r>
                        <a:rPr lang="es-ES" sz="1000" b="1" dirty="0">
                          <a:solidFill>
                            <a:schemeClr val="bg1"/>
                          </a:solidFill>
                        </a:rPr>
                        <a:t>Estándares</a:t>
                      </a:r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 y Procedimientos de Datos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2. Desarrollar un </a:t>
                      </a:r>
                      <a:r>
                        <a:rPr lang="es-ES" sz="1000" b="1" dirty="0">
                          <a:solidFill>
                            <a:schemeClr val="bg1"/>
                          </a:solidFill>
                        </a:rPr>
                        <a:t>Glosario</a:t>
                      </a:r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 de Negocios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3. Coordinar con el Grupo de Arquitectura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4. Promover Valoración de los  Activos de Datos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07750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051D30C2-71BB-80A1-CCD6-D107BEE47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058974"/>
              </p:ext>
            </p:extLst>
          </p:nvPr>
        </p:nvGraphicFramePr>
        <p:xfrm>
          <a:off x="1549472" y="741531"/>
          <a:ext cx="6071391" cy="360000"/>
        </p:xfrm>
        <a:graphic>
          <a:graphicData uri="http://schemas.openxmlformats.org/drawingml/2006/table">
            <a:tbl>
              <a:tblPr firstRow="1" bandRow="1">
                <a:tableStyleId>{F78347BE-C638-4EE0-BD70-FA7B4EBBCC4E}</a:tableStyleId>
              </a:tblPr>
              <a:tblGrid>
                <a:gridCol w="6071391">
                  <a:extLst>
                    <a:ext uri="{9D8B030D-6E8A-4147-A177-3AD203B41FA5}">
                      <a16:colId xmlns:a16="http://schemas.microsoft.com/office/drawing/2014/main" val="13603683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es-ES" sz="1000" b="1" i="0" u="none" strike="noStrike" cap="none" dirty="0">
                          <a:solidFill>
                            <a:schemeClr val="bg2"/>
                          </a:solidFill>
                          <a:latin typeface="Arial"/>
                          <a:cs typeface="Arial"/>
                          <a:sym typeface="Arial"/>
                        </a:rPr>
                        <a:t>0. Diagnóstico de madurez (evaluar brechas respecto a DAMA).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07750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ADC8CA53-A6A7-3529-9BC8-33FA42609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599223"/>
              </p:ext>
            </p:extLst>
          </p:nvPr>
        </p:nvGraphicFramePr>
        <p:xfrm>
          <a:off x="1549472" y="3715376"/>
          <a:ext cx="6071391" cy="360000"/>
        </p:xfrm>
        <a:graphic>
          <a:graphicData uri="http://schemas.openxmlformats.org/drawingml/2006/table">
            <a:tbl>
              <a:tblPr firstRow="1" bandRow="1">
                <a:tableStyleId>{F78347BE-C638-4EE0-BD70-FA7B4EBBCC4E}</a:tableStyleId>
              </a:tblPr>
              <a:tblGrid>
                <a:gridCol w="6071391">
                  <a:extLst>
                    <a:ext uri="{9D8B030D-6E8A-4147-A177-3AD203B41FA5}">
                      <a16:colId xmlns:a16="http://schemas.microsoft.com/office/drawing/2014/main" val="13603683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ES" sz="1000" b="1" dirty="0">
                          <a:solidFill>
                            <a:schemeClr val="bg2"/>
                          </a:solidFill>
                        </a:rPr>
                        <a:t>4. Embeber el Gobierno de Datos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1668944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8E5C4220-8AC3-11AF-7BEE-055475F1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138643"/>
              </p:ext>
            </p:extLst>
          </p:nvPr>
        </p:nvGraphicFramePr>
        <p:xfrm>
          <a:off x="1549472" y="4160376"/>
          <a:ext cx="2988000" cy="396240"/>
        </p:xfrm>
        <a:graphic>
          <a:graphicData uri="http://schemas.openxmlformats.org/drawingml/2006/table">
            <a:tbl>
              <a:tblPr firstRow="1" bandRow="1">
                <a:tableStyleId>{F78347BE-C638-4EE0-BD70-FA7B4EBBCC4E}</a:tableStyleId>
              </a:tblPr>
              <a:tblGrid>
                <a:gridCol w="2988000">
                  <a:extLst>
                    <a:ext uri="{9D8B030D-6E8A-4147-A177-3AD203B41FA5}">
                      <a16:colId xmlns:a16="http://schemas.microsoft.com/office/drawing/2014/main" val="13603683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just"/>
                      <a:r>
                        <a:rPr lang="es-ES" sz="1000" b="1" dirty="0">
                          <a:solidFill>
                            <a:schemeClr val="bg1"/>
                          </a:solidFill>
                        </a:rPr>
                        <a:t>Herramientas de apoyo</a:t>
                      </a:r>
                      <a:r>
                        <a:rPr lang="es-ES" sz="1000" b="0" dirty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es-ES" sz="1000" b="0" dirty="0" err="1">
                          <a:solidFill>
                            <a:schemeClr val="bg1"/>
                          </a:solidFill>
                        </a:rPr>
                        <a:t>Collibra</a:t>
                      </a:r>
                      <a:r>
                        <a:rPr lang="es-ES" sz="1000" b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s-ES" sz="1000" b="0" dirty="0" err="1">
                          <a:solidFill>
                            <a:schemeClr val="bg1"/>
                          </a:solidFill>
                        </a:rPr>
                        <a:t>Alation</a:t>
                      </a:r>
                      <a:r>
                        <a:rPr lang="es-ES" sz="1000" b="0" dirty="0">
                          <a:solidFill>
                            <a:schemeClr val="bg1"/>
                          </a:solidFill>
                        </a:rPr>
                        <a:t>, Azure </a:t>
                      </a:r>
                      <a:r>
                        <a:rPr lang="es-ES" sz="1000" b="0" dirty="0" err="1">
                          <a:solidFill>
                            <a:schemeClr val="bg1"/>
                          </a:solidFill>
                        </a:rPr>
                        <a:t>Purview</a:t>
                      </a:r>
                      <a:r>
                        <a:rPr lang="es-ES" sz="1000" b="0" dirty="0">
                          <a:solidFill>
                            <a:schemeClr val="bg1"/>
                          </a:solidFill>
                        </a:rPr>
                        <a:t>, AWS </a:t>
                      </a:r>
                      <a:r>
                        <a:rPr lang="es-ES" sz="1000" b="0" dirty="0" err="1">
                          <a:solidFill>
                            <a:schemeClr val="bg1"/>
                          </a:solidFill>
                        </a:rPr>
                        <a:t>Glue</a:t>
                      </a:r>
                      <a:r>
                        <a:rPr lang="es-ES" sz="1000" b="0" dirty="0">
                          <a:solidFill>
                            <a:schemeClr val="bg1"/>
                          </a:solidFill>
                        </a:rPr>
                        <a:t>, Power BI </a:t>
                      </a:r>
                      <a:r>
                        <a:rPr lang="es-ES" sz="1000" b="0" dirty="0" err="1">
                          <a:solidFill>
                            <a:schemeClr val="bg1"/>
                          </a:solidFill>
                        </a:rPr>
                        <a:t>Dataflows</a:t>
                      </a:r>
                      <a:endParaRPr lang="es-ES" sz="10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668944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D44466F4-DDEA-0CAB-BF0A-273D00BAA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034168"/>
              </p:ext>
            </p:extLst>
          </p:nvPr>
        </p:nvGraphicFramePr>
        <p:xfrm>
          <a:off x="4632863" y="4160376"/>
          <a:ext cx="2988000" cy="396240"/>
        </p:xfrm>
        <a:graphic>
          <a:graphicData uri="http://schemas.openxmlformats.org/drawingml/2006/table">
            <a:tbl>
              <a:tblPr firstRow="1" bandRow="1">
                <a:tableStyleId>{F78347BE-C638-4EE0-BD70-FA7B4EBBCC4E}</a:tableStyleId>
              </a:tblPr>
              <a:tblGrid>
                <a:gridCol w="2988000">
                  <a:extLst>
                    <a:ext uri="{9D8B030D-6E8A-4147-A177-3AD203B41FA5}">
                      <a16:colId xmlns:a16="http://schemas.microsoft.com/office/drawing/2014/main" val="13603683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just"/>
                      <a:r>
                        <a:rPr lang="es-ES" sz="1000" b="1" dirty="0">
                          <a:solidFill>
                            <a:schemeClr val="bg1"/>
                          </a:solidFill>
                        </a:rPr>
                        <a:t>Roles</a:t>
                      </a:r>
                      <a:r>
                        <a:rPr lang="es-ES" sz="1000" b="0" dirty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es-ES" sz="1000" b="0" dirty="0" err="1">
                          <a:solidFill>
                            <a:schemeClr val="bg1"/>
                          </a:solidFill>
                        </a:rPr>
                        <a:t>Stakeholders</a:t>
                      </a:r>
                      <a:r>
                        <a:rPr lang="es-ES" sz="1000" b="0" dirty="0">
                          <a:solidFill>
                            <a:schemeClr val="bg1"/>
                          </a:solidFill>
                        </a:rPr>
                        <a:t>, Data </a:t>
                      </a:r>
                      <a:r>
                        <a:rPr lang="es-ES" sz="1000" b="0" dirty="0" err="1">
                          <a:solidFill>
                            <a:schemeClr val="bg1"/>
                          </a:solidFill>
                        </a:rPr>
                        <a:t>Specialist</a:t>
                      </a:r>
                      <a:r>
                        <a:rPr lang="es-ES" sz="1000" b="0" dirty="0">
                          <a:solidFill>
                            <a:schemeClr val="bg1"/>
                          </a:solidFill>
                        </a:rPr>
                        <a:t>, Data Steward, Data </a:t>
                      </a:r>
                      <a:r>
                        <a:rPr lang="es-ES" sz="1000" b="0" dirty="0" err="1">
                          <a:solidFill>
                            <a:schemeClr val="bg1"/>
                          </a:solidFill>
                        </a:rPr>
                        <a:t>Owner</a:t>
                      </a:r>
                      <a:r>
                        <a:rPr lang="es-ES" sz="1000" b="0" dirty="0">
                          <a:solidFill>
                            <a:schemeClr val="bg1"/>
                          </a:solidFill>
                        </a:rPr>
                        <a:t>, Data Executive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66894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3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2" name="Google Shape;3062;p74"/>
          <p:cNvGrpSpPr/>
          <p:nvPr/>
        </p:nvGrpSpPr>
        <p:grpSpPr>
          <a:xfrm>
            <a:off x="5770608" y="2836321"/>
            <a:ext cx="793256" cy="182899"/>
            <a:chOff x="2685575" y="2835950"/>
            <a:chExt cx="433000" cy="99825"/>
          </a:xfrm>
        </p:grpSpPr>
        <p:sp>
          <p:nvSpPr>
            <p:cNvPr id="3063" name="Google Shape;3063;p74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74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74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74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7" name="Google Shape;3067;p74"/>
          <p:cNvSpPr/>
          <p:nvPr/>
        </p:nvSpPr>
        <p:spPr>
          <a:xfrm flipH="1">
            <a:off x="7150660" y="2622188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8" name="Google Shape;3068;p7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9" name="Google Shape;3069;p7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0" name="Google Shape;3070;p7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1" name="Google Shape;3071;p7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3072;p7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n 5" descr="Texto&#10;&#10;El contenido generado por IA puede ser incorrecto.">
            <a:extLst>
              <a:ext uri="{FF2B5EF4-FFF2-40B4-BE49-F238E27FC236}">
                <a16:creationId xmlns:a16="http://schemas.microsoft.com/office/drawing/2014/main" id="{FF97A7F2-59F2-DEAB-C8A7-D9ACE0CC729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39" t="2508" r="12174"/>
          <a:stretch>
            <a:fillRect/>
          </a:stretch>
        </p:blipFill>
        <p:spPr>
          <a:xfrm>
            <a:off x="1036469" y="203382"/>
            <a:ext cx="3751385" cy="4940118"/>
          </a:xfrm>
          <a:prstGeom prst="rect">
            <a:avLst/>
          </a:prstGeom>
        </p:spPr>
      </p:pic>
      <p:sp>
        <p:nvSpPr>
          <p:cNvPr id="7" name="Google Shape;3019;p72">
            <a:extLst>
              <a:ext uri="{FF2B5EF4-FFF2-40B4-BE49-F238E27FC236}">
                <a16:creationId xmlns:a16="http://schemas.microsoft.com/office/drawing/2014/main" id="{FFDC352A-02C5-48E3-08C3-63D3056467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2803" y="847623"/>
            <a:ext cx="2984151" cy="157659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Diagrama de Contexto de Gobierno de Datos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30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24" name="Google Shape;6724;p117"/>
          <p:cNvPicPr preferRelativeResize="0"/>
          <p:nvPr/>
        </p:nvPicPr>
        <p:blipFill rotWithShape="1">
          <a:blip r:embed="rId3">
            <a:alphaModFix/>
          </a:blip>
          <a:srcRect l="12108" t="-240" r="31938" b="240"/>
          <a:stretch/>
        </p:blipFill>
        <p:spPr>
          <a:xfrm>
            <a:off x="4883625" y="85050"/>
            <a:ext cx="4172227" cy="49734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726" name="Google Shape;6726;p117"/>
          <p:cNvSpPr txBox="1">
            <a:spLocks noGrp="1"/>
          </p:cNvSpPr>
          <p:nvPr>
            <p:ph type="title"/>
          </p:nvPr>
        </p:nvSpPr>
        <p:spPr>
          <a:xfrm>
            <a:off x="715500" y="2376675"/>
            <a:ext cx="3856500" cy="76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</a:t>
            </a:r>
            <a:endParaRPr dirty="0"/>
          </a:p>
        </p:txBody>
      </p:sp>
      <p:sp>
        <p:nvSpPr>
          <p:cNvPr id="6727" name="Google Shape;6727;p117"/>
          <p:cNvSpPr txBox="1"/>
          <p:nvPr/>
        </p:nvSpPr>
        <p:spPr>
          <a:xfrm>
            <a:off x="865500" y="4386750"/>
            <a:ext cx="38565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rPr>
              <a:t>Please keep this slide for attribution</a:t>
            </a:r>
            <a:endParaRPr sz="1100">
              <a:solidFill>
                <a:schemeClr val="lt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6742" name="Google Shape;6742;p117"/>
          <p:cNvGrpSpPr/>
          <p:nvPr/>
        </p:nvGrpSpPr>
        <p:grpSpPr>
          <a:xfrm rot="-5400000">
            <a:off x="3863620" y="2698427"/>
            <a:ext cx="282109" cy="284718"/>
            <a:chOff x="431393" y="3302025"/>
            <a:chExt cx="215482" cy="217475"/>
          </a:xfrm>
        </p:grpSpPr>
        <p:sp>
          <p:nvSpPr>
            <p:cNvPr id="6743" name="Google Shape;6743;p117"/>
            <p:cNvSpPr/>
            <p:nvPr/>
          </p:nvSpPr>
          <p:spPr>
            <a:xfrm>
              <a:off x="431393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11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5" name="Google Shape;6745;p117"/>
          <p:cNvGrpSpPr/>
          <p:nvPr/>
        </p:nvGrpSpPr>
        <p:grpSpPr>
          <a:xfrm>
            <a:off x="6927308" y="2107771"/>
            <a:ext cx="793256" cy="182899"/>
            <a:chOff x="2685575" y="2835950"/>
            <a:chExt cx="433000" cy="99825"/>
          </a:xfrm>
        </p:grpSpPr>
        <p:sp>
          <p:nvSpPr>
            <p:cNvPr id="6746" name="Google Shape;6746;p117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117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117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117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0" name="Google Shape;6750;p117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6751" name="Google Shape;6751;p117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117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117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117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117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117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117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117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117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117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117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117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117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117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117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117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7" name="Google Shape;6767;p117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8" name="Google Shape;6768;p117"/>
          <p:cNvSpPr/>
          <p:nvPr/>
        </p:nvSpPr>
        <p:spPr>
          <a:xfrm>
            <a:off x="5118875" y="3486660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69" name="Google Shape;6769;p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70" name="Google Shape;6770;p117"/>
          <p:cNvCxnSpPr/>
          <p:nvPr/>
        </p:nvCxnSpPr>
        <p:spPr>
          <a:xfrm>
            <a:off x="943421" y="1481999"/>
            <a:ext cx="3155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71" name="Google Shape;6771;p117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2" name="Google Shape;6772;p117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3" name="Google Shape;6773;p117">
            <a:hlinkClick r:id="rId5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4" name="Google Shape;6774;p117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5" name="Google Shape;6775;p117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3B9253A-C85A-F0A4-C314-B1033C59ED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356" y="3336588"/>
            <a:ext cx="3971631" cy="1449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6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6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6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" dur="1000" fill="hold"/>
                                        <p:tgtEl>
                                          <p:spTgt spid="67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6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6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6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454</Words>
  <Application>Microsoft Office PowerPoint</Application>
  <PresentationFormat>Presentación en pantalla (16:9)</PresentationFormat>
  <Paragraphs>47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Aldrich</vt:lpstr>
      <vt:lpstr>Anaheim</vt:lpstr>
      <vt:lpstr>Arial</vt:lpstr>
      <vt:lpstr>Bai Jamjuree</vt:lpstr>
      <vt:lpstr>Data Science Project Proposal XL by Slidesgo</vt:lpstr>
      <vt:lpstr>GOBIERNO DE DATOS</vt:lpstr>
      <vt:lpstr>Definición</vt:lpstr>
      <vt:lpstr>DAMA DMBOK</vt:lpstr>
      <vt:lpstr>Gestión de Datos vs Gobierno de Datos</vt:lpstr>
      <vt:lpstr>¿Qué se hace?</vt:lpstr>
      <vt:lpstr>Diagrama de Contexto de Gobierno de Datos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Bryan Gustavo Guapulema Arellano</cp:lastModifiedBy>
  <cp:revision>3</cp:revision>
  <dcterms:modified xsi:type="dcterms:W3CDTF">2025-10-20T19:51:15Z</dcterms:modified>
</cp:coreProperties>
</file>