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ac7558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2ac7558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2ac7558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2ac7558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2ac7558d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2ac7558d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2ac7558d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2ac7558d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2ac7558d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2ac7558d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2ac7558d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2ac7558d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2ac7558d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2ac7558d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2ac7558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2ac7558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2ac7558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2ac7558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2ac7558d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2ac7558d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2ac7558d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2ac7558d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ac7558d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ac7558d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2ac7558d5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2ac7558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ac7558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2ac7558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27100" y="910025"/>
            <a:ext cx="6963000" cy="25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TRANSPARENCIA: PROYECTOS DE LEY HACIENDO USO DE </a:t>
            </a:r>
            <a:r>
              <a:rPr lang="es"/>
              <a:t>TÉCNICAS</a:t>
            </a:r>
            <a:r>
              <a:rPr lang="es"/>
              <a:t> NLP</a:t>
            </a:r>
            <a:endParaRPr/>
          </a:p>
        </p:txBody>
      </p:sp>
      <p:sp>
        <p:nvSpPr>
          <p:cNvPr id="64" name="Google Shape;64;p13"/>
          <p:cNvSpPr txBox="1"/>
          <p:nvPr>
            <p:ph idx="1" type="subTitle"/>
          </p:nvPr>
        </p:nvSpPr>
        <p:spPr>
          <a:xfrm>
            <a:off x="2016902" y="363847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POR: HUILLCA MOZO, BRYAN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s"/>
              <a:t>Entonces de cada tipo de ley se le extrajo las palabras y las </a:t>
            </a:r>
            <a:r>
              <a:rPr lang="es"/>
              <a:t>clasificó</a:t>
            </a:r>
            <a:r>
              <a:rPr lang="es"/>
              <a:t> por su respectiva </a:t>
            </a:r>
            <a:r>
              <a:rPr lang="es"/>
              <a:t>categoría</a:t>
            </a:r>
            <a:r>
              <a:rPr lang="es"/>
              <a:t> gramatical, esto nos ayudaria a poder ver mas adelante las palabras mas resaltantes, y asi mas adelante talvez hacerlas uso en nuestra base de conocimientos</a:t>
            </a:r>
            <a:endParaRPr/>
          </a:p>
        </p:txBody>
      </p:sp>
      <p:sp>
        <p:nvSpPr>
          <p:cNvPr id="154" name="Google Shape;154;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POST TAGING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289425" y="106545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WORD CLOUD</a:t>
            </a:r>
            <a:endParaRPr/>
          </a:p>
        </p:txBody>
      </p:sp>
      <p:sp>
        <p:nvSpPr>
          <p:cNvPr id="160" name="Google Shape;160;p23"/>
          <p:cNvSpPr txBox="1"/>
          <p:nvPr>
            <p:ph idx="2" type="body"/>
          </p:nvPr>
        </p:nvSpPr>
        <p:spPr>
          <a:xfrm>
            <a:off x="497625" y="2491050"/>
            <a:ext cx="3837000" cy="1733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600">
                <a:latin typeface="Arial"/>
                <a:ea typeface="Arial"/>
                <a:cs typeface="Arial"/>
                <a:sym typeface="Arial"/>
              </a:rPr>
              <a:t>se utiliza para representar datos de texto en los que el tamaño de cada palabra indica su frecuencia o importancia </a:t>
            </a:r>
            <a:endParaRPr sz="2200"/>
          </a:p>
        </p:txBody>
      </p:sp>
      <p:pic>
        <p:nvPicPr>
          <p:cNvPr id="161" name="Google Shape;161;p23"/>
          <p:cNvPicPr preferRelativeResize="0"/>
          <p:nvPr/>
        </p:nvPicPr>
        <p:blipFill>
          <a:blip r:embed="rId3">
            <a:alphaModFix/>
          </a:blip>
          <a:stretch>
            <a:fillRect/>
          </a:stretch>
        </p:blipFill>
        <p:spPr>
          <a:xfrm>
            <a:off x="4648200" y="1065450"/>
            <a:ext cx="4504575" cy="2267203"/>
          </a:xfrm>
          <a:prstGeom prst="rect">
            <a:avLst/>
          </a:prstGeom>
          <a:noFill/>
          <a:ln>
            <a:noFill/>
          </a:ln>
        </p:spPr>
      </p:pic>
      <p:sp>
        <p:nvSpPr>
          <p:cNvPr id="162" name="Google Shape;162;p23"/>
          <p:cNvSpPr txBox="1"/>
          <p:nvPr>
            <p:ph idx="2" type="body"/>
          </p:nvPr>
        </p:nvSpPr>
        <p:spPr>
          <a:xfrm>
            <a:off x="4932300" y="3385075"/>
            <a:ext cx="3762600" cy="114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Referido a leyes de accesibilidad</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89425" y="106545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WORD CLOUD</a:t>
            </a:r>
            <a:endParaRPr/>
          </a:p>
        </p:txBody>
      </p:sp>
      <p:sp>
        <p:nvSpPr>
          <p:cNvPr id="168" name="Google Shape;168;p24"/>
          <p:cNvSpPr txBox="1"/>
          <p:nvPr>
            <p:ph idx="2" type="body"/>
          </p:nvPr>
        </p:nvSpPr>
        <p:spPr>
          <a:xfrm>
            <a:off x="497625" y="2491050"/>
            <a:ext cx="3837000" cy="1733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600">
                <a:latin typeface="Arial"/>
                <a:ea typeface="Arial"/>
                <a:cs typeface="Arial"/>
                <a:sym typeface="Arial"/>
              </a:rPr>
              <a:t>se utiliza para representar datos de texto en los que el tamaño de cada palabra indica su frecuencia o importancia </a:t>
            </a:r>
            <a:endParaRPr sz="2200"/>
          </a:p>
        </p:txBody>
      </p:sp>
      <p:sp>
        <p:nvSpPr>
          <p:cNvPr id="169" name="Google Shape;169;p24"/>
          <p:cNvSpPr txBox="1"/>
          <p:nvPr>
            <p:ph idx="2" type="body"/>
          </p:nvPr>
        </p:nvSpPr>
        <p:spPr>
          <a:xfrm>
            <a:off x="4932300" y="3385075"/>
            <a:ext cx="3762600" cy="114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Referido a leyes de comprensibilidad</a:t>
            </a:r>
            <a:endParaRPr sz="2200"/>
          </a:p>
        </p:txBody>
      </p:sp>
      <p:pic>
        <p:nvPicPr>
          <p:cNvPr id="170" name="Google Shape;170;p24"/>
          <p:cNvPicPr preferRelativeResize="0"/>
          <p:nvPr/>
        </p:nvPicPr>
        <p:blipFill>
          <a:blip r:embed="rId3">
            <a:alphaModFix/>
          </a:blip>
          <a:stretch>
            <a:fillRect/>
          </a:stretch>
        </p:blipFill>
        <p:spPr>
          <a:xfrm>
            <a:off x="4755175" y="977750"/>
            <a:ext cx="4312626" cy="226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89425" y="106545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WORD CLOUD</a:t>
            </a:r>
            <a:endParaRPr/>
          </a:p>
        </p:txBody>
      </p:sp>
      <p:sp>
        <p:nvSpPr>
          <p:cNvPr id="176" name="Google Shape;176;p25"/>
          <p:cNvSpPr txBox="1"/>
          <p:nvPr>
            <p:ph idx="2" type="body"/>
          </p:nvPr>
        </p:nvSpPr>
        <p:spPr>
          <a:xfrm>
            <a:off x="497625" y="2491050"/>
            <a:ext cx="3837000" cy="1733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600">
                <a:latin typeface="Arial"/>
                <a:ea typeface="Arial"/>
                <a:cs typeface="Arial"/>
                <a:sym typeface="Arial"/>
              </a:rPr>
              <a:t>se utiliza para representar datos de texto en los que el tamaño de cada palabra indica su frecuencia o importancia </a:t>
            </a:r>
            <a:endParaRPr sz="2200"/>
          </a:p>
        </p:txBody>
      </p:sp>
      <p:sp>
        <p:nvSpPr>
          <p:cNvPr id="177" name="Google Shape;177;p25"/>
          <p:cNvSpPr txBox="1"/>
          <p:nvPr>
            <p:ph idx="2" type="body"/>
          </p:nvPr>
        </p:nvSpPr>
        <p:spPr>
          <a:xfrm>
            <a:off x="4932300" y="3385075"/>
            <a:ext cx="3762600" cy="114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Referido a leyes de usabilidad</a:t>
            </a:r>
            <a:endParaRPr sz="2200"/>
          </a:p>
        </p:txBody>
      </p:sp>
      <p:pic>
        <p:nvPicPr>
          <p:cNvPr id="178" name="Google Shape;178;p25"/>
          <p:cNvPicPr preferRelativeResize="0"/>
          <p:nvPr/>
        </p:nvPicPr>
        <p:blipFill>
          <a:blip r:embed="rId3">
            <a:alphaModFix/>
          </a:blip>
          <a:stretch>
            <a:fillRect/>
          </a:stretch>
        </p:blipFill>
        <p:spPr>
          <a:xfrm>
            <a:off x="4762699" y="1220250"/>
            <a:ext cx="4286801" cy="216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289425" y="106545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WORD CLOUD</a:t>
            </a:r>
            <a:endParaRPr/>
          </a:p>
        </p:txBody>
      </p:sp>
      <p:sp>
        <p:nvSpPr>
          <p:cNvPr id="184" name="Google Shape;184;p26"/>
          <p:cNvSpPr txBox="1"/>
          <p:nvPr>
            <p:ph idx="2" type="body"/>
          </p:nvPr>
        </p:nvSpPr>
        <p:spPr>
          <a:xfrm>
            <a:off x="497625" y="2491050"/>
            <a:ext cx="3837000" cy="1733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 sz="1600">
                <a:latin typeface="Arial"/>
                <a:ea typeface="Arial"/>
                <a:cs typeface="Arial"/>
                <a:sym typeface="Arial"/>
              </a:rPr>
              <a:t>se utiliza para representar datos de texto en los que el tamaño de cada palabra indica su frecuencia o importancia </a:t>
            </a:r>
            <a:endParaRPr sz="2200"/>
          </a:p>
        </p:txBody>
      </p:sp>
      <p:sp>
        <p:nvSpPr>
          <p:cNvPr id="185" name="Google Shape;185;p26"/>
          <p:cNvSpPr txBox="1"/>
          <p:nvPr>
            <p:ph idx="2" type="body"/>
          </p:nvPr>
        </p:nvSpPr>
        <p:spPr>
          <a:xfrm>
            <a:off x="4932300" y="3385075"/>
            <a:ext cx="3762600" cy="114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sz="1600">
                <a:latin typeface="Arial"/>
                <a:ea typeface="Arial"/>
                <a:cs typeface="Arial"/>
                <a:sym typeface="Arial"/>
              </a:rPr>
              <a:t>Referido a leyes de informatividad</a:t>
            </a:r>
            <a:endParaRPr sz="2200"/>
          </a:p>
        </p:txBody>
      </p:sp>
      <p:pic>
        <p:nvPicPr>
          <p:cNvPr id="186" name="Google Shape;186;p26"/>
          <p:cNvPicPr preferRelativeResize="0"/>
          <p:nvPr/>
        </p:nvPicPr>
        <p:blipFill>
          <a:blip r:embed="rId3">
            <a:alphaModFix/>
          </a:blip>
          <a:stretch>
            <a:fillRect/>
          </a:stretch>
        </p:blipFill>
        <p:spPr>
          <a:xfrm>
            <a:off x="4711200" y="905975"/>
            <a:ext cx="4318725" cy="217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idx="2" type="body"/>
          </p:nvPr>
        </p:nvSpPr>
        <p:spPr>
          <a:xfrm>
            <a:off x="4939500" y="125900"/>
            <a:ext cx="3837000" cy="42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sz="1600">
                <a:latin typeface="Arial"/>
                <a:ea typeface="Arial"/>
                <a:cs typeface="Arial"/>
                <a:sym typeface="Arial"/>
              </a:rPr>
              <a:t>Una base de conocimientos es una base de datos centralizada que permite recopilar, organizar, buscar y compartir información y datos</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s" sz="1600">
                <a:latin typeface="Arial"/>
                <a:ea typeface="Arial"/>
                <a:cs typeface="Arial"/>
                <a:sym typeface="Arial"/>
              </a:rPr>
              <a:t>Se hizo uso de Wordnet para hacer análisis de texto.</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s" sz="1600">
                <a:latin typeface="Times New Roman"/>
                <a:ea typeface="Times New Roman"/>
                <a:cs typeface="Times New Roman"/>
                <a:sym typeface="Times New Roman"/>
              </a:rPr>
              <a:t>Las palabras similares se agrupan en un conjunto conocido como </a:t>
            </a:r>
            <a:r>
              <a:rPr b="1" lang="es" sz="1600">
                <a:latin typeface="Times New Roman"/>
                <a:ea typeface="Times New Roman"/>
                <a:cs typeface="Times New Roman"/>
                <a:sym typeface="Times New Roman"/>
              </a:rPr>
              <a:t>Synset</a:t>
            </a:r>
            <a:r>
              <a:rPr lang="es" sz="1600">
                <a:latin typeface="Times New Roman"/>
                <a:ea typeface="Times New Roman"/>
                <a:cs typeface="Times New Roman"/>
                <a:sym typeface="Times New Roman"/>
              </a:rPr>
              <a:t> (abreviatura de </a:t>
            </a:r>
            <a:r>
              <a:rPr b="1" i="1" lang="es" sz="1600">
                <a:latin typeface="Times New Roman"/>
                <a:ea typeface="Times New Roman"/>
                <a:cs typeface="Times New Roman"/>
                <a:sym typeface="Times New Roman"/>
              </a:rPr>
              <a:t>Synonym-set</a:t>
            </a:r>
            <a:r>
              <a:rPr lang="e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Arial"/>
              <a:buChar char="●"/>
            </a:pPr>
            <a:r>
              <a:rPr lang="es" sz="1600">
                <a:latin typeface="Times New Roman"/>
                <a:ea typeface="Times New Roman"/>
                <a:cs typeface="Times New Roman"/>
                <a:sym typeface="Times New Roman"/>
              </a:rPr>
              <a:t>Las palabras en un Synset se conocen como </a:t>
            </a:r>
            <a:r>
              <a:rPr b="1" lang="es" sz="1600">
                <a:latin typeface="Times New Roman"/>
                <a:ea typeface="Times New Roman"/>
                <a:cs typeface="Times New Roman"/>
                <a:sym typeface="Times New Roman"/>
              </a:rPr>
              <a:t>Lemas</a:t>
            </a:r>
            <a:r>
              <a:rPr lang="es" sz="1600">
                <a:latin typeface="Times New Roman"/>
                <a:ea typeface="Times New Roman"/>
                <a:cs typeface="Times New Roman"/>
                <a:sym typeface="Times New Roman"/>
              </a:rPr>
              <a:t> .</a:t>
            </a:r>
            <a:endParaRPr sz="1600"/>
          </a:p>
        </p:txBody>
      </p:sp>
      <p:sp>
        <p:nvSpPr>
          <p:cNvPr id="192" name="Google Shape;192;p27"/>
          <p:cNvSpPr txBox="1"/>
          <p:nvPr>
            <p:ph type="title"/>
          </p:nvPr>
        </p:nvSpPr>
        <p:spPr>
          <a:xfrm>
            <a:off x="133925" y="1866450"/>
            <a:ext cx="4338600" cy="19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BASE DE CONOCIMIENTOS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2" type="body"/>
          </p:nvPr>
        </p:nvSpPr>
        <p:spPr>
          <a:xfrm>
            <a:off x="4939500" y="125900"/>
            <a:ext cx="3837000" cy="4736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p>
          <a:p>
            <a:pPr indent="-330200" lvl="0" marL="457200" rtl="0" algn="l">
              <a:spcBef>
                <a:spcPts val="3600"/>
              </a:spcBef>
              <a:spcAft>
                <a:spcPts val="0"/>
              </a:spcAft>
              <a:buSzPts val="1600"/>
              <a:buAutoNum type="arabicParenR"/>
            </a:pPr>
            <a:r>
              <a:rPr lang="es" sz="1600"/>
              <a:t>Como primer punto, se  extrajo datos de </a:t>
            </a:r>
            <a:r>
              <a:rPr lang="es" sz="1600"/>
              <a:t>información</a:t>
            </a:r>
            <a:r>
              <a:rPr lang="es" sz="1600"/>
              <a:t> referente al tema de los proyectos de ley, haciendo uso de la </a:t>
            </a:r>
            <a:r>
              <a:rPr lang="es" sz="1600"/>
              <a:t>técnica</a:t>
            </a:r>
            <a:r>
              <a:rPr lang="es" sz="1600"/>
              <a:t> “Web Scraping”.</a:t>
            </a:r>
            <a:endParaRPr sz="1600"/>
          </a:p>
          <a:p>
            <a:pPr indent="0" lvl="0" marL="457200" rtl="0" algn="l">
              <a:spcBef>
                <a:spcPts val="3600"/>
              </a:spcBef>
              <a:spcAft>
                <a:spcPts val="0"/>
              </a:spcAft>
              <a:buNone/>
            </a:pPr>
            <a:r>
              <a:t/>
            </a:r>
            <a:endParaRPr sz="1600"/>
          </a:p>
          <a:p>
            <a:pPr indent="-330200" lvl="0" marL="457200" rtl="0" algn="l">
              <a:spcBef>
                <a:spcPts val="3600"/>
              </a:spcBef>
              <a:spcAft>
                <a:spcPts val="0"/>
              </a:spcAft>
              <a:buSzPts val="1600"/>
              <a:buAutoNum type="arabicParenR"/>
            </a:pPr>
            <a:r>
              <a:rPr lang="es" sz="1600"/>
              <a:t>Se hizo la limpieza a la extraccion de datos, para luego asi ser subidas a una base de datos.</a:t>
            </a:r>
            <a:endParaRPr sz="1600"/>
          </a:p>
          <a:p>
            <a:pPr indent="0" lvl="0" marL="457200" rtl="0" algn="l">
              <a:spcBef>
                <a:spcPts val="3600"/>
              </a:spcBef>
              <a:spcAft>
                <a:spcPts val="0"/>
              </a:spcAft>
              <a:buNone/>
            </a:pPr>
            <a:r>
              <a:t/>
            </a:r>
            <a:endParaRPr sz="1600"/>
          </a:p>
          <a:p>
            <a:pPr indent="0" lvl="0" marL="0" rtl="0" algn="l">
              <a:spcBef>
                <a:spcPts val="3600"/>
              </a:spcBef>
              <a:spcAft>
                <a:spcPts val="3600"/>
              </a:spcAft>
              <a:buNone/>
            </a:pPr>
            <a:r>
              <a:t/>
            </a:r>
            <a:endParaRPr sz="1600"/>
          </a:p>
        </p:txBody>
      </p:sp>
      <p:sp>
        <p:nvSpPr>
          <p:cNvPr id="198" name="Google Shape;198;p2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PLAN DE PROYECTO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2" type="body"/>
          </p:nvPr>
        </p:nvSpPr>
        <p:spPr>
          <a:xfrm>
            <a:off x="4939500" y="125900"/>
            <a:ext cx="3837000" cy="4736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p>
          <a:p>
            <a:pPr indent="0" lvl="0" marL="0" rtl="0" algn="l">
              <a:spcBef>
                <a:spcPts val="3600"/>
              </a:spcBef>
              <a:spcAft>
                <a:spcPts val="0"/>
              </a:spcAft>
              <a:buNone/>
            </a:pPr>
            <a:r>
              <a:rPr lang="es" sz="1600"/>
              <a:t>3)  </a:t>
            </a:r>
            <a:r>
              <a:rPr lang="es" sz="1600"/>
              <a:t>Una vez ya estas esten en nuestra pagina web, las clasificamos por Grupos parlamentarios, en las que se muestra las leyes que solo pertenecen a dichos grupos.</a:t>
            </a:r>
            <a:endParaRPr sz="1600"/>
          </a:p>
          <a:p>
            <a:pPr indent="0" lvl="0" marL="0" rtl="0" algn="l">
              <a:spcBef>
                <a:spcPts val="3600"/>
              </a:spcBef>
              <a:spcAft>
                <a:spcPts val="0"/>
              </a:spcAft>
              <a:buNone/>
            </a:pPr>
            <a:r>
              <a:rPr lang="es" sz="1600"/>
              <a:t>4) Inclui un buscador en las  por cada topico de leyes.</a:t>
            </a:r>
            <a:endParaRPr sz="1600"/>
          </a:p>
          <a:p>
            <a:pPr indent="0" lvl="0" marL="0" rtl="0" algn="l">
              <a:spcBef>
                <a:spcPts val="3600"/>
              </a:spcBef>
              <a:spcAft>
                <a:spcPts val="3600"/>
              </a:spcAft>
              <a:buNone/>
            </a:pPr>
            <a:r>
              <a:t/>
            </a:r>
            <a:endParaRPr sz="1600"/>
          </a:p>
        </p:txBody>
      </p:sp>
      <p:sp>
        <p:nvSpPr>
          <p:cNvPr id="204" name="Google Shape;204;p2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PLAN DE PROYECTO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idx="2" type="body"/>
          </p:nvPr>
        </p:nvSpPr>
        <p:spPr>
          <a:xfrm>
            <a:off x="4687825" y="125900"/>
            <a:ext cx="4365900" cy="49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600"/>
              <a:t>5)</a:t>
            </a:r>
            <a:endParaRPr sz="1600"/>
          </a:p>
          <a:p>
            <a:pPr indent="0" lvl="0" marL="0" rtl="0" algn="l">
              <a:spcBef>
                <a:spcPts val="3600"/>
              </a:spcBef>
              <a:spcAft>
                <a:spcPts val="0"/>
              </a:spcAft>
              <a:buNone/>
            </a:pPr>
            <a:r>
              <a:t/>
            </a:r>
            <a:endParaRPr sz="1600"/>
          </a:p>
          <a:p>
            <a:pPr indent="0" lvl="0" marL="0" rtl="0" algn="l">
              <a:spcBef>
                <a:spcPts val="3600"/>
              </a:spcBef>
              <a:spcAft>
                <a:spcPts val="0"/>
              </a:spcAft>
              <a:buNone/>
            </a:pPr>
            <a:r>
              <a:rPr lang="es" sz="1600"/>
              <a:t>5)  Finalmente </a:t>
            </a:r>
            <a:r>
              <a:rPr lang="es" sz="1600"/>
              <a:t>se hizo uso de la técnica del WordNet, para poder mostrar los sinonimos y el contexto al cual se refiere la palabra ingresada, esto con el fin de poder facilitar al lector alternativas de busqueda, y poder saber el contexto de la palabra que esta buscando, porque como sabemos, en las planes de proyectos de ley se hacen uso de lenguaje tecnico que talvez el lector no sepa exactamente el contexto de este</a:t>
            </a:r>
            <a:endParaRPr sz="1600"/>
          </a:p>
          <a:p>
            <a:pPr indent="0" lvl="0" marL="0" rtl="0" algn="l">
              <a:spcBef>
                <a:spcPts val="3600"/>
              </a:spcBef>
              <a:spcAft>
                <a:spcPts val="0"/>
              </a:spcAft>
              <a:buNone/>
            </a:pPr>
            <a:r>
              <a:t/>
            </a:r>
            <a:endParaRPr sz="1600"/>
          </a:p>
          <a:p>
            <a:pPr indent="0" lvl="0" marL="0" rtl="0" algn="l">
              <a:spcBef>
                <a:spcPts val="3600"/>
              </a:spcBef>
              <a:spcAft>
                <a:spcPts val="3600"/>
              </a:spcAft>
              <a:buNone/>
            </a:pPr>
            <a:r>
              <a:t/>
            </a:r>
            <a:endParaRPr sz="1600"/>
          </a:p>
        </p:txBody>
      </p:sp>
      <p:sp>
        <p:nvSpPr>
          <p:cNvPr id="210" name="Google Shape;210;p3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PLAN DE PROYECTO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idx="2" type="body"/>
          </p:nvPr>
        </p:nvSpPr>
        <p:spPr>
          <a:xfrm>
            <a:off x="4687825" y="125900"/>
            <a:ext cx="4365900" cy="49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600"/>
              <a:t>*</a:t>
            </a:r>
            <a:endParaRPr sz="1600"/>
          </a:p>
          <a:p>
            <a:pPr indent="-330200" lvl="0" marL="457200" rtl="0" algn="l">
              <a:spcBef>
                <a:spcPts val="3600"/>
              </a:spcBef>
              <a:spcAft>
                <a:spcPts val="0"/>
              </a:spcAft>
              <a:buSzPts val="1600"/>
              <a:buChar char="-"/>
            </a:pPr>
            <a:r>
              <a:t/>
            </a:r>
            <a:endParaRPr sz="1600"/>
          </a:p>
          <a:p>
            <a:pPr indent="0" lvl="0" marL="457200" rtl="0" algn="l">
              <a:spcBef>
                <a:spcPts val="3600"/>
              </a:spcBef>
              <a:spcAft>
                <a:spcPts val="0"/>
              </a:spcAft>
              <a:buNone/>
            </a:pPr>
            <a:r>
              <a:t/>
            </a:r>
            <a:endParaRPr sz="1600"/>
          </a:p>
          <a:p>
            <a:pPr indent="-330200" lvl="0" marL="457200" rtl="0" algn="l">
              <a:spcBef>
                <a:spcPts val="3600"/>
              </a:spcBef>
              <a:spcAft>
                <a:spcPts val="0"/>
              </a:spcAft>
              <a:buSzPts val="1600"/>
              <a:buChar char="-"/>
            </a:pPr>
            <a:r>
              <a:rPr lang="es" sz="1600"/>
              <a:t> </a:t>
            </a:r>
            <a:r>
              <a:rPr lang="es" sz="1600"/>
              <a:t>Se consiguió completar el objetivo trazado que era el de mostrar alternativas de búsqueda.</a:t>
            </a:r>
            <a:endParaRPr sz="1600"/>
          </a:p>
          <a:p>
            <a:pPr indent="-330200" lvl="0" marL="457200" rtl="0" algn="l">
              <a:spcBef>
                <a:spcPts val="0"/>
              </a:spcBef>
              <a:spcAft>
                <a:spcPts val="0"/>
              </a:spcAft>
              <a:buSzPts val="1600"/>
              <a:buChar char="-"/>
            </a:pPr>
            <a:r>
              <a:rPr lang="es" sz="1600"/>
              <a:t>Finalmente se concluye que el uso de las tecnicas de extraccion de datos es una tecnica potente que puede ayudar a  mejorar en la clasificacion de la informacion de contexto, que apoyadas de otras tecnicas de inteligencia artificial sera la nueva alternativa a la produccion linguistica.</a:t>
            </a:r>
            <a:endParaRPr sz="1600"/>
          </a:p>
          <a:p>
            <a:pPr indent="0" lvl="0" marL="0" rtl="0" algn="l">
              <a:spcBef>
                <a:spcPts val="3600"/>
              </a:spcBef>
              <a:spcAft>
                <a:spcPts val="0"/>
              </a:spcAft>
              <a:buNone/>
            </a:pPr>
            <a:r>
              <a:t/>
            </a:r>
            <a:endParaRPr sz="1600"/>
          </a:p>
          <a:p>
            <a:pPr indent="0" lvl="0" marL="0" rtl="0" algn="l">
              <a:spcBef>
                <a:spcPts val="3600"/>
              </a:spcBef>
              <a:spcAft>
                <a:spcPts val="3600"/>
              </a:spcAft>
              <a:buNone/>
            </a:pPr>
            <a:r>
              <a:t/>
            </a:r>
            <a:endParaRPr sz="1600"/>
          </a:p>
        </p:txBody>
      </p:sp>
      <p:sp>
        <p:nvSpPr>
          <p:cNvPr id="216" name="Google Shape;216;p3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CONCLUSIONES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508525"/>
            <a:ext cx="3837000" cy="3910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OBJETIVO</a:t>
            </a:r>
            <a:endParaRPr/>
          </a:p>
          <a:p>
            <a:pPr indent="-342900" lvl="0" marL="457200" rtl="0" algn="l">
              <a:spcBef>
                <a:spcPts val="0"/>
              </a:spcBef>
              <a:spcAft>
                <a:spcPts val="0"/>
              </a:spcAft>
              <a:buSzPts val="1800"/>
              <a:buChar char="●"/>
            </a:pPr>
            <a:r>
              <a:rPr lang="es"/>
              <a:t>HERRAMIENTAS</a:t>
            </a:r>
            <a:endParaRPr/>
          </a:p>
          <a:p>
            <a:pPr indent="-342900" lvl="0" marL="457200" rtl="0" algn="l">
              <a:spcBef>
                <a:spcPts val="0"/>
              </a:spcBef>
              <a:spcAft>
                <a:spcPts val="0"/>
              </a:spcAft>
              <a:buSzPts val="1800"/>
              <a:buChar char="●"/>
            </a:pPr>
            <a:r>
              <a:rPr lang="es"/>
              <a:t> EXTRACCION DE DATOS</a:t>
            </a:r>
            <a:endParaRPr/>
          </a:p>
          <a:p>
            <a:pPr indent="-342900" lvl="0" marL="457200" rtl="0" algn="l">
              <a:spcBef>
                <a:spcPts val="0"/>
              </a:spcBef>
              <a:spcAft>
                <a:spcPts val="0"/>
              </a:spcAft>
              <a:buSzPts val="1800"/>
              <a:buChar char="●"/>
            </a:pPr>
            <a:r>
              <a:rPr lang="es"/>
              <a:t>POST TAGGING</a:t>
            </a:r>
            <a:endParaRPr/>
          </a:p>
          <a:p>
            <a:pPr indent="-342900" lvl="0" marL="457200" rtl="0" algn="l">
              <a:spcBef>
                <a:spcPts val="0"/>
              </a:spcBef>
              <a:spcAft>
                <a:spcPts val="0"/>
              </a:spcAft>
              <a:buSzPts val="1800"/>
              <a:buChar char="●"/>
            </a:pPr>
            <a:r>
              <a:rPr lang="es"/>
              <a:t>BASE DE CONOCIMIENTOS</a:t>
            </a:r>
            <a:endParaRPr/>
          </a:p>
          <a:p>
            <a:pPr indent="-342900" lvl="0" marL="457200" rtl="0" algn="l">
              <a:spcBef>
                <a:spcPts val="0"/>
              </a:spcBef>
              <a:spcAft>
                <a:spcPts val="0"/>
              </a:spcAft>
              <a:buSzPts val="1800"/>
              <a:buChar char="●"/>
            </a:pPr>
            <a:r>
              <a:rPr lang="es"/>
              <a:t>PLAN DE PROYECTO</a:t>
            </a:r>
            <a:endParaRPr/>
          </a:p>
          <a:p>
            <a:pPr indent="-342900" lvl="0" marL="457200" rtl="0" algn="l">
              <a:spcBef>
                <a:spcPts val="0"/>
              </a:spcBef>
              <a:spcAft>
                <a:spcPts val="0"/>
              </a:spcAft>
              <a:buSzPts val="1800"/>
              <a:buChar char="●"/>
            </a:pPr>
            <a:r>
              <a:rPr lang="es"/>
              <a:t>CONCLUSIONES</a:t>
            </a:r>
            <a:endParaRPr/>
          </a:p>
          <a:p>
            <a:pPr indent="-342900" lvl="0" marL="457200" rtl="0" algn="l">
              <a:spcBef>
                <a:spcPts val="0"/>
              </a:spcBef>
              <a:spcAft>
                <a:spcPts val="0"/>
              </a:spcAft>
              <a:buSzPts val="1800"/>
              <a:buChar char="●"/>
            </a:pPr>
            <a:r>
              <a:rPr lang="es"/>
              <a:t>TRABAJO PARA UN MEJOR COMPLEMENTO</a:t>
            </a:r>
            <a:endParaRPr/>
          </a:p>
        </p:txBody>
      </p:sp>
      <p:sp>
        <p:nvSpPr>
          <p:cNvPr id="70" name="Google Shape;70;p14"/>
          <p:cNvSpPr txBox="1"/>
          <p:nvPr>
            <p:ph type="title"/>
          </p:nvPr>
        </p:nvSpPr>
        <p:spPr>
          <a:xfrm>
            <a:off x="157825" y="1649500"/>
            <a:ext cx="4414200" cy="18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TEMAS A TOCAR: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2" type="body"/>
          </p:nvPr>
        </p:nvSpPr>
        <p:spPr>
          <a:xfrm>
            <a:off x="4687825" y="125900"/>
            <a:ext cx="4365900" cy="4916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s" sz="1600"/>
              <a:t>Una idea a completar </a:t>
            </a:r>
            <a:r>
              <a:rPr lang="es" sz="1600"/>
              <a:t>podría</a:t>
            </a:r>
            <a:r>
              <a:rPr lang="es" sz="1600"/>
              <a:t> ser el de que cada vez que se haga una busqueda  y no se encuentre, entonces la </a:t>
            </a:r>
            <a:r>
              <a:rPr lang="es" sz="1600"/>
              <a:t>búsqueda</a:t>
            </a:r>
            <a:r>
              <a:rPr lang="es" sz="1600"/>
              <a:t> pase a la siguiente alternativa del sinonimo de cada  palabra que nos muestre, Esto quiere decir que exista una iteracion con cada sinonimo.y</a:t>
            </a:r>
            <a:endParaRPr sz="1600"/>
          </a:p>
        </p:txBody>
      </p:sp>
      <p:sp>
        <p:nvSpPr>
          <p:cNvPr id="222" name="Google Shape;222;p32"/>
          <p:cNvSpPr txBox="1"/>
          <p:nvPr>
            <p:ph type="title"/>
          </p:nvPr>
        </p:nvSpPr>
        <p:spPr>
          <a:xfrm>
            <a:off x="289425" y="986975"/>
            <a:ext cx="4045200" cy="258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Trabajos para un mejor complemento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24775" y="1950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76" name="Google Shape;76;p15"/>
          <p:cNvSpPr txBox="1"/>
          <p:nvPr>
            <p:ph idx="1" type="body"/>
          </p:nvPr>
        </p:nvSpPr>
        <p:spPr>
          <a:xfrm>
            <a:off x="324775" y="1033575"/>
            <a:ext cx="8368200" cy="3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los </a:t>
            </a:r>
            <a:r>
              <a:rPr lang="es"/>
              <a:t>últimos</a:t>
            </a:r>
            <a:r>
              <a:rPr lang="es"/>
              <a:t> años se ha empezado  a tocar mucho sobre el tema de las </a:t>
            </a:r>
            <a:r>
              <a:rPr lang="es"/>
              <a:t>técnicas</a:t>
            </a:r>
            <a:r>
              <a:rPr lang="es"/>
              <a:t> de NLP,  y como este aporta en el mundo digital, </a:t>
            </a:r>
            <a:r>
              <a:rPr lang="es"/>
              <a:t>además</a:t>
            </a:r>
            <a:r>
              <a:rPr lang="es"/>
              <a:t> que  cada día la necesidad del acceso a la información aumenta considerablemente. </a:t>
            </a:r>
            <a:endParaRPr/>
          </a:p>
          <a:p>
            <a:pPr indent="0" lvl="0" marL="0" rtl="0" algn="l">
              <a:spcBef>
                <a:spcPts val="1600"/>
              </a:spcBef>
              <a:spcAft>
                <a:spcPts val="0"/>
              </a:spcAft>
              <a:buNone/>
            </a:pPr>
            <a:r>
              <a:rPr lang="es"/>
              <a:t>Todo aquello que necesitamos saber lo encontramos en Internet: información, noticias, etc. Y si es de una manera facil que mejor, pero en muchas ocasiones nosotros obviamos bastante </a:t>
            </a:r>
            <a:r>
              <a:rPr lang="es"/>
              <a:t>información</a:t>
            </a:r>
            <a:r>
              <a:rPr lang="es"/>
              <a:t>, </a:t>
            </a:r>
            <a:r>
              <a:rPr lang="es"/>
              <a:t>quedándonos</a:t>
            </a:r>
            <a:r>
              <a:rPr lang="es"/>
              <a:t> con la parte superficial</a:t>
            </a:r>
            <a:endParaRPr/>
          </a:p>
          <a:p>
            <a:pPr indent="0" lvl="0" marL="0" rtl="0" algn="l">
              <a:spcBef>
                <a:spcPts val="1600"/>
              </a:spcBef>
              <a:spcAft>
                <a:spcPts val="1600"/>
              </a:spcAft>
              <a:buNone/>
            </a:pPr>
            <a:r>
              <a:rPr lang="es"/>
              <a:t>Pero y si aprovechamos el uso de estas </a:t>
            </a:r>
            <a:r>
              <a:rPr lang="es"/>
              <a:t>técnicas</a:t>
            </a:r>
            <a:r>
              <a:rPr lang="es"/>
              <a:t>?, podriamos manejar a nuestro antojo bastante </a:t>
            </a:r>
            <a:r>
              <a:rPr lang="es"/>
              <a:t>información</a:t>
            </a:r>
            <a:r>
              <a:rPr lang="es"/>
              <a:t>, para diferentes fines de uso.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1818600"/>
            <a:ext cx="4056600" cy="16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OBJETIVO PRINCIPAL</a:t>
            </a:r>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a:t>El objetivo principal trazado es el de realizar un buscador y mostrar alternativas a la palabra ingresada haciendo uso de extraccion de datos, esto en cada topico de ley segun la clasificacion por grupos parlamentarios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Extracción</a:t>
            </a:r>
            <a:r>
              <a:rPr lang="es"/>
              <a:t> de datos</a:t>
            </a:r>
            <a:endParaRPr/>
          </a:p>
        </p:txBody>
      </p:sp>
      <p:sp>
        <p:nvSpPr>
          <p:cNvPr id="88" name="Google Shape;88;p17"/>
          <p:cNvSpPr txBox="1"/>
          <p:nvPr>
            <p:ph idx="4294967295" type="body"/>
          </p:nvPr>
        </p:nvSpPr>
        <p:spPr>
          <a:xfrm>
            <a:off x="311700" y="1195200"/>
            <a:ext cx="4593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accent5"/>
                </a:solidFill>
              </a:rPr>
              <a:t>KIT DE HERRAMIENTAS</a:t>
            </a:r>
            <a:endParaRPr sz="2400">
              <a:solidFill>
                <a:schemeClr val="accent5"/>
              </a:solidFill>
            </a:endParaRPr>
          </a:p>
        </p:txBody>
      </p:sp>
      <p:cxnSp>
        <p:nvCxnSpPr>
          <p:cNvPr id="89" name="Google Shape;89;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0" name="Google Shape;90;p17"/>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s" sz="1400"/>
              <a:t>BEAUTIFUL SOUP</a:t>
            </a:r>
            <a:endParaRPr sz="1400"/>
          </a:p>
          <a:p>
            <a:pPr indent="-317500" lvl="0" marL="457200" rtl="0" algn="l">
              <a:spcBef>
                <a:spcPts val="0"/>
              </a:spcBef>
              <a:spcAft>
                <a:spcPts val="0"/>
              </a:spcAft>
              <a:buSzPts val="1400"/>
              <a:buChar char="●"/>
            </a:pPr>
            <a:r>
              <a:rPr lang="es" sz="1400"/>
              <a:t>SELENIUM</a:t>
            </a:r>
            <a:endParaRPr sz="1400"/>
          </a:p>
          <a:p>
            <a:pPr indent="-317500" lvl="0" marL="457200" rtl="0" algn="l">
              <a:spcBef>
                <a:spcPts val="0"/>
              </a:spcBef>
              <a:spcAft>
                <a:spcPts val="0"/>
              </a:spcAft>
              <a:buSzPts val="1400"/>
              <a:buChar char="●"/>
            </a:pPr>
            <a:r>
              <a:rPr lang="es" sz="1400"/>
              <a:t>PANDAS</a:t>
            </a:r>
            <a:endParaRPr sz="1400"/>
          </a:p>
          <a:p>
            <a:pPr indent="-317500" lvl="0" marL="457200" rtl="0" algn="l">
              <a:spcBef>
                <a:spcPts val="0"/>
              </a:spcBef>
              <a:spcAft>
                <a:spcPts val="0"/>
              </a:spcAft>
              <a:buSzPts val="1400"/>
              <a:buChar char="●"/>
            </a:pPr>
            <a:r>
              <a:rPr lang="es" sz="1400"/>
              <a:t>WORDCLOUD</a:t>
            </a:r>
            <a:endParaRPr sz="1400"/>
          </a:p>
          <a:p>
            <a:pPr indent="-317500" lvl="0" marL="457200" rtl="0" algn="l">
              <a:spcBef>
                <a:spcPts val="0"/>
              </a:spcBef>
              <a:spcAft>
                <a:spcPts val="0"/>
              </a:spcAft>
              <a:buSzPts val="1400"/>
              <a:buChar char="●"/>
            </a:pPr>
            <a:r>
              <a:rPr lang="es" sz="1400"/>
              <a:t>FLASK</a:t>
            </a:r>
            <a:endParaRPr sz="1400"/>
          </a:p>
          <a:p>
            <a:pPr indent="-317500" lvl="0" marL="457200" rtl="0" algn="l">
              <a:spcBef>
                <a:spcPts val="0"/>
              </a:spcBef>
              <a:spcAft>
                <a:spcPts val="0"/>
              </a:spcAft>
              <a:buSzPts val="1400"/>
              <a:buChar char="●"/>
            </a:pPr>
            <a:r>
              <a:rPr lang="es" sz="1400"/>
              <a:t>MYSQL</a:t>
            </a:r>
            <a:endParaRPr sz="1400"/>
          </a:p>
          <a:p>
            <a:pPr indent="-317500" lvl="0" marL="457200" rtl="0" algn="l">
              <a:spcBef>
                <a:spcPts val="0"/>
              </a:spcBef>
              <a:spcAft>
                <a:spcPts val="0"/>
              </a:spcAft>
              <a:buSzPts val="1400"/>
              <a:buChar char="●"/>
            </a:pPr>
            <a:r>
              <a:rPr lang="es" sz="1400"/>
              <a:t>WORDNET</a:t>
            </a:r>
            <a:endParaRPr sz="1400"/>
          </a:p>
          <a:p>
            <a:pPr indent="-317500" lvl="0" marL="457200" rtl="0" algn="l">
              <a:spcBef>
                <a:spcPts val="0"/>
              </a:spcBef>
              <a:spcAft>
                <a:spcPts val="0"/>
              </a:spcAft>
              <a:buSzPts val="1400"/>
              <a:buChar char="●"/>
            </a:pPr>
            <a:r>
              <a:rPr lang="es" sz="1400"/>
              <a:t>WORDij</a:t>
            </a:r>
            <a:endParaRPr sz="1400"/>
          </a:p>
        </p:txBody>
      </p:sp>
      <p:cxnSp>
        <p:nvCxnSpPr>
          <p:cNvPr id="91" name="Google Shape;91;p17"/>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92" name="Google Shape;92;p17"/>
          <p:cNvPicPr preferRelativeResize="0"/>
          <p:nvPr/>
        </p:nvPicPr>
        <p:blipFill>
          <a:blip r:embed="rId3">
            <a:alphaModFix/>
          </a:blip>
          <a:stretch>
            <a:fillRect/>
          </a:stretch>
        </p:blipFill>
        <p:spPr>
          <a:xfrm>
            <a:off x="4259575" y="1906563"/>
            <a:ext cx="4448724" cy="2467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accent1"/>
                </a:solidFill>
              </a:rPr>
              <a:t>HERRAMIENTAS</a:t>
            </a:r>
            <a:endParaRPr>
              <a:solidFill>
                <a:schemeClr val="accent1"/>
              </a:solidFill>
            </a:endParaRPr>
          </a:p>
        </p:txBody>
      </p:sp>
      <p:sp>
        <p:nvSpPr>
          <p:cNvPr id="99" name="Google Shape;99;p18"/>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Beautiful soup</a:t>
            </a:r>
            <a:endParaRPr sz="2100">
              <a:solidFill>
                <a:schemeClr val="accent5"/>
              </a:solidFill>
            </a:endParaRPr>
          </a:p>
        </p:txBody>
      </p:sp>
      <p:cxnSp>
        <p:nvCxnSpPr>
          <p:cNvPr id="100" name="Google Shape;100;p18"/>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1" name="Google Shape;101;p18"/>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100"/>
              <a:t>P</a:t>
            </a:r>
            <a:r>
              <a:rPr lang="es" sz="1200">
                <a:latin typeface="Arial"/>
                <a:ea typeface="Arial"/>
                <a:cs typeface="Arial"/>
                <a:sym typeface="Arial"/>
              </a:rPr>
              <a:t>ermite extraer información de contenido en formato HTML o XML.</a:t>
            </a:r>
            <a:endParaRPr sz="1100"/>
          </a:p>
        </p:txBody>
      </p:sp>
      <p:sp>
        <p:nvSpPr>
          <p:cNvPr id="102" name="Google Shape;102;p18"/>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Selenium</a:t>
            </a:r>
            <a:endParaRPr sz="2100">
              <a:solidFill>
                <a:schemeClr val="accent5"/>
              </a:solidFill>
            </a:endParaRPr>
          </a:p>
        </p:txBody>
      </p:sp>
      <p:cxnSp>
        <p:nvCxnSpPr>
          <p:cNvPr id="103" name="Google Shape;103;p18"/>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4" name="Google Shape;104;p18"/>
          <p:cNvSpPr txBox="1"/>
          <p:nvPr>
            <p:ph idx="4294967295" type="body"/>
          </p:nvPr>
        </p:nvSpPr>
        <p:spPr>
          <a:xfrm>
            <a:off x="237454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200">
                <a:latin typeface="Arial"/>
                <a:ea typeface="Arial"/>
                <a:cs typeface="Arial"/>
                <a:sym typeface="Arial"/>
              </a:rPr>
              <a:t>facilita la labor de obtener juegos de pruebas para aplicaciones web.</a:t>
            </a:r>
            <a:endParaRPr sz="1100"/>
          </a:p>
        </p:txBody>
      </p:sp>
      <p:sp>
        <p:nvSpPr>
          <p:cNvPr id="105" name="Google Shape;105;p18"/>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Pandas</a:t>
            </a:r>
            <a:endParaRPr sz="2100">
              <a:solidFill>
                <a:schemeClr val="accent5"/>
              </a:solidFill>
            </a:endParaRPr>
          </a:p>
        </p:txBody>
      </p:sp>
      <p:cxnSp>
        <p:nvCxnSpPr>
          <p:cNvPr id="106" name="Google Shape;106;p18"/>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7" name="Google Shape;107;p18"/>
          <p:cNvSpPr txBox="1"/>
          <p:nvPr>
            <p:ph idx="4294967295" type="body"/>
          </p:nvPr>
        </p:nvSpPr>
        <p:spPr>
          <a:xfrm>
            <a:off x="4584169" y="3641661"/>
            <a:ext cx="2177400" cy="115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t>Sirve </a:t>
            </a:r>
            <a:r>
              <a:rPr lang="es" sz="1200">
                <a:latin typeface="Arial"/>
                <a:ea typeface="Arial"/>
                <a:cs typeface="Arial"/>
                <a:sym typeface="Arial"/>
              </a:rPr>
              <a:t>para manipulación y análisis de datos para el lenguaje de programación Python.</a:t>
            </a:r>
            <a:endParaRPr sz="1200"/>
          </a:p>
        </p:txBody>
      </p:sp>
      <p:sp>
        <p:nvSpPr>
          <p:cNvPr id="108" name="Google Shape;108;p18"/>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Wordcloud</a:t>
            </a:r>
            <a:endParaRPr sz="2100">
              <a:solidFill>
                <a:schemeClr val="accent5"/>
              </a:solidFill>
            </a:endParaRPr>
          </a:p>
        </p:txBody>
      </p:sp>
      <p:cxnSp>
        <p:nvCxnSpPr>
          <p:cNvPr id="109" name="Google Shape;109;p18"/>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10" name="Google Shape;110;p18"/>
          <p:cNvSpPr txBox="1"/>
          <p:nvPr>
            <p:ph idx="4294967295" type="body"/>
          </p:nvPr>
        </p:nvSpPr>
        <p:spPr>
          <a:xfrm>
            <a:off x="679379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s" sz="1200">
                <a:latin typeface="Arial"/>
                <a:ea typeface="Arial"/>
                <a:cs typeface="Arial"/>
                <a:sym typeface="Arial"/>
              </a:rPr>
              <a:t>se utiliza para representar datos de texto en los que el tamaño de cada palabra indica su frecuencia o importancia</a:t>
            </a:r>
            <a:r>
              <a:rPr lang="es" sz="1200">
                <a:latin typeface="Arial"/>
                <a:ea typeface="Arial"/>
                <a:cs typeface="Arial"/>
                <a:sym typeface="Arial"/>
              </a:rPr>
              <a:t> .</a:t>
            </a:r>
            <a:endParaRPr sz="1100"/>
          </a:p>
        </p:txBody>
      </p:sp>
      <p:pic>
        <p:nvPicPr>
          <p:cNvPr id="111" name="Google Shape;111;p18"/>
          <p:cNvPicPr preferRelativeResize="0"/>
          <p:nvPr/>
        </p:nvPicPr>
        <p:blipFill>
          <a:blip r:embed="rId3">
            <a:alphaModFix/>
          </a:blip>
          <a:stretch>
            <a:fillRect/>
          </a:stretch>
        </p:blipFill>
        <p:spPr>
          <a:xfrm>
            <a:off x="415450" y="1907450"/>
            <a:ext cx="1497950" cy="1104900"/>
          </a:xfrm>
          <a:prstGeom prst="rect">
            <a:avLst/>
          </a:prstGeom>
          <a:noFill/>
          <a:ln>
            <a:noFill/>
          </a:ln>
        </p:spPr>
      </p:pic>
      <p:pic>
        <p:nvPicPr>
          <p:cNvPr id="112" name="Google Shape;112;p18"/>
          <p:cNvPicPr preferRelativeResize="0"/>
          <p:nvPr/>
        </p:nvPicPr>
        <p:blipFill>
          <a:blip r:embed="rId4">
            <a:alphaModFix/>
          </a:blip>
          <a:stretch>
            <a:fillRect/>
          </a:stretch>
        </p:blipFill>
        <p:spPr>
          <a:xfrm>
            <a:off x="2765750" y="1978600"/>
            <a:ext cx="1303638" cy="1062025"/>
          </a:xfrm>
          <a:prstGeom prst="rect">
            <a:avLst/>
          </a:prstGeom>
          <a:noFill/>
          <a:ln>
            <a:noFill/>
          </a:ln>
        </p:spPr>
      </p:pic>
      <p:pic>
        <p:nvPicPr>
          <p:cNvPr id="113" name="Google Shape;113;p18"/>
          <p:cNvPicPr preferRelativeResize="0"/>
          <p:nvPr/>
        </p:nvPicPr>
        <p:blipFill>
          <a:blip r:embed="rId5">
            <a:alphaModFix/>
          </a:blip>
          <a:stretch>
            <a:fillRect/>
          </a:stretch>
        </p:blipFill>
        <p:spPr>
          <a:xfrm>
            <a:off x="4711450" y="2036375"/>
            <a:ext cx="1706672" cy="1004250"/>
          </a:xfrm>
          <a:prstGeom prst="rect">
            <a:avLst/>
          </a:prstGeom>
          <a:noFill/>
          <a:ln>
            <a:noFill/>
          </a:ln>
        </p:spPr>
      </p:pic>
      <p:pic>
        <p:nvPicPr>
          <p:cNvPr id="114" name="Google Shape;114;p18"/>
          <p:cNvPicPr preferRelativeResize="0"/>
          <p:nvPr/>
        </p:nvPicPr>
        <p:blipFill>
          <a:blip r:embed="rId6">
            <a:alphaModFix/>
          </a:blip>
          <a:stretch>
            <a:fillRect/>
          </a:stretch>
        </p:blipFill>
        <p:spPr>
          <a:xfrm>
            <a:off x="7149500" y="2033963"/>
            <a:ext cx="1821708" cy="100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accent1"/>
                </a:solidFill>
              </a:rPr>
              <a:t>HERRAMIENTAS</a:t>
            </a:r>
            <a:endParaRPr>
              <a:solidFill>
                <a:schemeClr val="accent1"/>
              </a:solidFill>
            </a:endParaRPr>
          </a:p>
        </p:txBody>
      </p:sp>
      <p:sp>
        <p:nvSpPr>
          <p:cNvPr id="121" name="Google Shape;121;p19"/>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Flask</a:t>
            </a:r>
            <a:endParaRPr sz="2100">
              <a:solidFill>
                <a:schemeClr val="accent5"/>
              </a:solidFill>
            </a:endParaRPr>
          </a:p>
        </p:txBody>
      </p:sp>
      <p:cxnSp>
        <p:nvCxnSpPr>
          <p:cNvPr id="122" name="Google Shape;122;p19"/>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23" name="Google Shape;123;p19"/>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200"/>
              <a:t>Es un miniframework  que </a:t>
            </a:r>
            <a:r>
              <a:rPr lang="es" sz="1200">
                <a:latin typeface="Arial"/>
                <a:ea typeface="Arial"/>
                <a:cs typeface="Arial"/>
                <a:sym typeface="Arial"/>
              </a:rPr>
              <a:t>permite crear aplicaciones web rápidamente y con un mínimo número de líneas de código</a:t>
            </a:r>
            <a:endParaRPr sz="1200"/>
          </a:p>
        </p:txBody>
      </p:sp>
      <p:sp>
        <p:nvSpPr>
          <p:cNvPr id="124" name="Google Shape;124;p19"/>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Request</a:t>
            </a:r>
            <a:endParaRPr sz="2100">
              <a:solidFill>
                <a:schemeClr val="accent5"/>
              </a:solidFill>
            </a:endParaRPr>
          </a:p>
        </p:txBody>
      </p:sp>
      <p:cxnSp>
        <p:nvCxnSpPr>
          <p:cNvPr id="125" name="Google Shape;125;p19"/>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26" name="Google Shape;126;p19"/>
          <p:cNvSpPr txBox="1"/>
          <p:nvPr>
            <p:ph idx="4294967295" type="body"/>
          </p:nvPr>
        </p:nvSpPr>
        <p:spPr>
          <a:xfrm>
            <a:off x="237454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200">
                <a:latin typeface="Arial"/>
                <a:ea typeface="Arial"/>
                <a:cs typeface="Arial"/>
                <a:sym typeface="Arial"/>
              </a:rPr>
              <a:t>El objetivo del proyecto es hacer que las solicitudes HTTP sean más simples y amigables para los humanos. </a:t>
            </a:r>
            <a:r>
              <a:rPr lang="es" sz="1200"/>
              <a:t>.</a:t>
            </a:r>
            <a:endParaRPr sz="1200"/>
          </a:p>
        </p:txBody>
      </p:sp>
      <p:sp>
        <p:nvSpPr>
          <p:cNvPr id="127" name="Google Shape;127;p19"/>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WORDNET</a:t>
            </a:r>
            <a:endParaRPr sz="2100">
              <a:solidFill>
                <a:schemeClr val="accent5"/>
              </a:solidFill>
            </a:endParaRPr>
          </a:p>
        </p:txBody>
      </p:sp>
      <p:cxnSp>
        <p:nvCxnSpPr>
          <p:cNvPr id="128" name="Google Shape;128;p19"/>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29" name="Google Shape;129;p19"/>
          <p:cNvSpPr txBox="1"/>
          <p:nvPr>
            <p:ph idx="4294967295" type="body"/>
          </p:nvPr>
        </p:nvSpPr>
        <p:spPr>
          <a:xfrm>
            <a:off x="4584169"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1200">
                <a:latin typeface="Arial"/>
                <a:ea typeface="Arial"/>
                <a:cs typeface="Arial"/>
                <a:sym typeface="Arial"/>
              </a:rPr>
              <a:t>base de datos léxica del Idioma inglés​ que agrupa palabras en inglés en conjuntos de sinónimos llamados synsets</a:t>
            </a:r>
            <a:endParaRPr sz="1200"/>
          </a:p>
        </p:txBody>
      </p:sp>
      <p:sp>
        <p:nvSpPr>
          <p:cNvPr id="130" name="Google Shape;130;p19"/>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WORDij</a:t>
            </a:r>
            <a:endParaRPr sz="2100">
              <a:solidFill>
                <a:schemeClr val="accent5"/>
              </a:solidFill>
            </a:endParaRPr>
          </a:p>
        </p:txBody>
      </p:sp>
      <p:cxnSp>
        <p:nvCxnSpPr>
          <p:cNvPr id="131" name="Google Shape;131;p19"/>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32" name="Google Shape;132;p19"/>
          <p:cNvSpPr txBox="1"/>
          <p:nvPr>
            <p:ph idx="4294967295" type="body"/>
          </p:nvPr>
        </p:nvSpPr>
        <p:spPr>
          <a:xfrm>
            <a:off x="7009125" y="3681650"/>
            <a:ext cx="2248200" cy="1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Times New Roman"/>
                <a:ea typeface="Times New Roman"/>
                <a:cs typeface="Times New Roman"/>
                <a:sym typeface="Times New Roman"/>
              </a:rPr>
              <a:t>viene a ser una herramienta para el </a:t>
            </a:r>
            <a:r>
              <a:rPr lang="es" sz="1400">
                <a:latin typeface="Times New Roman"/>
                <a:ea typeface="Times New Roman"/>
                <a:cs typeface="Times New Roman"/>
                <a:sym typeface="Times New Roman"/>
              </a:rPr>
              <a:t>análisis</a:t>
            </a:r>
            <a:r>
              <a:rPr lang="es" sz="1400">
                <a:latin typeface="Times New Roman"/>
                <a:ea typeface="Times New Roman"/>
                <a:cs typeface="Times New Roman"/>
                <a:sym typeface="Times New Roman"/>
              </a:rPr>
              <a:t> de texto basico.</a:t>
            </a:r>
            <a:endParaRPr sz="1100"/>
          </a:p>
        </p:txBody>
      </p:sp>
      <p:pic>
        <p:nvPicPr>
          <p:cNvPr id="133" name="Google Shape;133;p19"/>
          <p:cNvPicPr preferRelativeResize="0"/>
          <p:nvPr/>
        </p:nvPicPr>
        <p:blipFill>
          <a:blip r:embed="rId3">
            <a:alphaModFix/>
          </a:blip>
          <a:stretch>
            <a:fillRect/>
          </a:stretch>
        </p:blipFill>
        <p:spPr>
          <a:xfrm>
            <a:off x="597150" y="2013126"/>
            <a:ext cx="1533525" cy="1021625"/>
          </a:xfrm>
          <a:prstGeom prst="rect">
            <a:avLst/>
          </a:prstGeom>
          <a:noFill/>
          <a:ln>
            <a:noFill/>
          </a:ln>
        </p:spPr>
      </p:pic>
      <p:pic>
        <p:nvPicPr>
          <p:cNvPr id="134" name="Google Shape;134;p19"/>
          <p:cNvPicPr preferRelativeResize="0"/>
          <p:nvPr/>
        </p:nvPicPr>
        <p:blipFill>
          <a:blip r:embed="rId4">
            <a:alphaModFix/>
          </a:blip>
          <a:stretch>
            <a:fillRect/>
          </a:stretch>
        </p:blipFill>
        <p:spPr>
          <a:xfrm>
            <a:off x="2975176" y="2019000"/>
            <a:ext cx="1282575" cy="1021625"/>
          </a:xfrm>
          <a:prstGeom prst="rect">
            <a:avLst/>
          </a:prstGeom>
          <a:noFill/>
          <a:ln>
            <a:noFill/>
          </a:ln>
        </p:spPr>
      </p:pic>
      <p:pic>
        <p:nvPicPr>
          <p:cNvPr id="135" name="Google Shape;135;p19"/>
          <p:cNvPicPr preferRelativeResize="0"/>
          <p:nvPr/>
        </p:nvPicPr>
        <p:blipFill>
          <a:blip r:embed="rId5">
            <a:alphaModFix/>
          </a:blip>
          <a:stretch>
            <a:fillRect/>
          </a:stretch>
        </p:blipFill>
        <p:spPr>
          <a:xfrm>
            <a:off x="4778325" y="2053775"/>
            <a:ext cx="1533525" cy="941425"/>
          </a:xfrm>
          <a:prstGeom prst="rect">
            <a:avLst/>
          </a:prstGeom>
          <a:noFill/>
          <a:ln>
            <a:noFill/>
          </a:ln>
        </p:spPr>
      </p:pic>
      <p:pic>
        <p:nvPicPr>
          <p:cNvPr id="136" name="Google Shape;136;p19"/>
          <p:cNvPicPr preferRelativeResize="0"/>
          <p:nvPr/>
        </p:nvPicPr>
        <p:blipFill>
          <a:blip r:embed="rId6">
            <a:alphaModFix/>
          </a:blip>
          <a:stretch>
            <a:fillRect/>
          </a:stretch>
        </p:blipFill>
        <p:spPr>
          <a:xfrm>
            <a:off x="6957375" y="2126575"/>
            <a:ext cx="1874925" cy="79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265500" y="1818600"/>
            <a:ext cx="4056600" cy="16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Extracción</a:t>
            </a:r>
            <a:r>
              <a:rPr lang="es"/>
              <a:t>  y limpieza de datos</a:t>
            </a:r>
            <a:endParaRPr/>
          </a:p>
        </p:txBody>
      </p:sp>
      <p:sp>
        <p:nvSpPr>
          <p:cNvPr id="142" name="Google Shape;142;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Se </a:t>
            </a:r>
            <a:r>
              <a:rPr lang="es"/>
              <a:t>usó</a:t>
            </a:r>
            <a:r>
              <a:rPr lang="es"/>
              <a:t>  selenium, requests y Beautiful soup para poder extraer datos de </a:t>
            </a:r>
            <a:r>
              <a:rPr lang="es"/>
              <a:t>información</a:t>
            </a:r>
            <a:r>
              <a:rPr lang="es"/>
              <a:t> de la </a:t>
            </a:r>
            <a:r>
              <a:rPr lang="es"/>
              <a:t>página</a:t>
            </a:r>
            <a:r>
              <a:rPr lang="es"/>
              <a:t> de proyectos de ley. </a:t>
            </a:r>
            <a:endParaRPr/>
          </a:p>
          <a:p>
            <a:pPr indent="0" lvl="0" marL="0" rtl="0" algn="l">
              <a:spcBef>
                <a:spcPts val="1600"/>
              </a:spcBef>
              <a:spcAft>
                <a:spcPts val="1600"/>
              </a:spcAft>
              <a:buNone/>
            </a:pPr>
            <a:r>
              <a:rPr lang="es"/>
              <a:t>Estos se  guardaron como  archivo de tipo csv, para luego  hacer una respectiva limpieza de ruido.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 un inicio se  tuvo cinco archivos csv sobre temas de:</a:t>
            </a:r>
            <a:endParaRPr/>
          </a:p>
          <a:p>
            <a:pPr indent="-342900" lvl="0" marL="457200" rtl="0" algn="l">
              <a:spcBef>
                <a:spcPts val="1600"/>
              </a:spcBef>
              <a:spcAft>
                <a:spcPts val="0"/>
              </a:spcAft>
              <a:buSzPts val="1800"/>
              <a:buChar char="●"/>
            </a:pPr>
            <a:r>
              <a:rPr lang="es"/>
              <a:t>Accesibilidad</a:t>
            </a:r>
            <a:endParaRPr/>
          </a:p>
          <a:p>
            <a:pPr indent="-342900" lvl="0" marL="457200" rtl="0" algn="l">
              <a:spcBef>
                <a:spcPts val="0"/>
              </a:spcBef>
              <a:spcAft>
                <a:spcPts val="0"/>
              </a:spcAft>
              <a:buSzPts val="1800"/>
              <a:buChar char="●"/>
            </a:pPr>
            <a:r>
              <a:rPr lang="es"/>
              <a:t>Auditibilidad</a:t>
            </a:r>
            <a:endParaRPr/>
          </a:p>
          <a:p>
            <a:pPr indent="-342900" lvl="0" marL="457200" rtl="0" algn="l">
              <a:spcBef>
                <a:spcPts val="0"/>
              </a:spcBef>
              <a:spcAft>
                <a:spcPts val="0"/>
              </a:spcAft>
              <a:buSzPts val="1800"/>
              <a:buChar char="●"/>
            </a:pPr>
            <a:r>
              <a:rPr lang="es"/>
              <a:t>Informatividad</a:t>
            </a:r>
            <a:endParaRPr/>
          </a:p>
          <a:p>
            <a:pPr indent="-342900" lvl="0" marL="457200" rtl="0" algn="l">
              <a:spcBef>
                <a:spcPts val="0"/>
              </a:spcBef>
              <a:spcAft>
                <a:spcPts val="0"/>
              </a:spcAft>
              <a:buSzPts val="1800"/>
              <a:buChar char="●"/>
            </a:pPr>
            <a:r>
              <a:rPr lang="es"/>
              <a:t>Usabilidad</a:t>
            </a:r>
            <a:endParaRPr/>
          </a:p>
          <a:p>
            <a:pPr indent="-342900" lvl="0" marL="457200" rtl="0" algn="l">
              <a:spcBef>
                <a:spcPts val="0"/>
              </a:spcBef>
              <a:spcAft>
                <a:spcPts val="0"/>
              </a:spcAft>
              <a:buSzPts val="1800"/>
              <a:buChar char="●"/>
            </a:pPr>
            <a:r>
              <a:rPr lang="es"/>
              <a:t>Comprensibilidad</a:t>
            </a:r>
            <a:endParaRPr/>
          </a:p>
          <a:p>
            <a:pPr indent="0" lvl="0" marL="0" rtl="0" algn="l">
              <a:spcBef>
                <a:spcPts val="1600"/>
              </a:spcBef>
              <a:spcAft>
                <a:spcPts val="1600"/>
              </a:spcAft>
              <a:buNone/>
            </a:pPr>
            <a:r>
              <a:t/>
            </a:r>
            <a:endParaRPr/>
          </a:p>
        </p:txBody>
      </p:sp>
      <p:sp>
        <p:nvSpPr>
          <p:cNvPr id="148" name="Google Shape;148;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POST TAGING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