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6"/>
  </p:notesMasterIdLst>
  <p:sldIdLst>
    <p:sldId id="424" r:id="rId2"/>
    <p:sldId id="405" r:id="rId3"/>
    <p:sldId id="426" r:id="rId4"/>
    <p:sldId id="427" r:id="rId5"/>
    <p:sldId id="429" r:id="rId6"/>
    <p:sldId id="428" r:id="rId7"/>
    <p:sldId id="425" r:id="rId8"/>
    <p:sldId id="408" r:id="rId9"/>
    <p:sldId id="430" r:id="rId10"/>
    <p:sldId id="431" r:id="rId11"/>
    <p:sldId id="420" r:id="rId12"/>
    <p:sldId id="407" r:id="rId13"/>
    <p:sldId id="412" r:id="rId14"/>
    <p:sldId id="414" r:id="rId15"/>
    <p:sldId id="416" r:id="rId16"/>
    <p:sldId id="444" r:id="rId17"/>
    <p:sldId id="447" r:id="rId18"/>
    <p:sldId id="448" r:id="rId19"/>
    <p:sldId id="411" r:id="rId20"/>
    <p:sldId id="446" r:id="rId21"/>
    <p:sldId id="438" r:id="rId22"/>
    <p:sldId id="439" r:id="rId23"/>
    <p:sldId id="440" r:id="rId24"/>
    <p:sldId id="441" r:id="rId25"/>
    <p:sldId id="409" r:id="rId26"/>
    <p:sldId id="410" r:id="rId27"/>
    <p:sldId id="422" r:id="rId28"/>
    <p:sldId id="423" r:id="rId29"/>
    <p:sldId id="442" r:id="rId30"/>
    <p:sldId id="443" r:id="rId31"/>
    <p:sldId id="432" r:id="rId32"/>
    <p:sldId id="435" r:id="rId33"/>
    <p:sldId id="415" r:id="rId34"/>
    <p:sldId id="406" r:id="rId3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eeb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66"/>
    <a:srgbClr val="ADDDD8"/>
    <a:srgbClr val="4AA4A6"/>
    <a:srgbClr val="006699"/>
    <a:srgbClr val="800000"/>
    <a:srgbClr val="A500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50" autoAdjust="0"/>
    <p:restoredTop sz="87091" autoAdjust="0"/>
  </p:normalViewPr>
  <p:slideViewPr>
    <p:cSldViewPr>
      <p:cViewPr varScale="1">
        <p:scale>
          <a:sx n="64" d="100"/>
          <a:sy n="64" d="100"/>
        </p:scale>
        <p:origin x="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C1A506-683C-457F-994C-80E4D26EF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90028-FD53-46B6-9983-C724A733D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6E83-B83C-451E-8658-98C0619A7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E8F7-4E7F-43E0-8F21-D7944345D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469C3-ACED-4B2F-84DE-8A43256D1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614E4-BCB5-458E-82A9-C448A922C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2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21B5C-7C64-4C93-B180-92498BFFB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87F78-87E4-4D5E-817E-02BB61E0D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71628-2231-43FE-A66A-F1CC2BDD7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E52AC-D5B1-44A8-9EB4-08D5FC672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CE798-1B23-46D7-A4D0-B895AD97C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101D8-8380-4D2A-930A-F74BE0E1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72D6B-B91B-4827-81AD-94658733D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B5469C3-ACED-4B2F-84DE-8A43256D1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257800" y="340979"/>
            <a:ext cx="3536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aseline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IC Design Research Laboratory</a:t>
            </a:r>
          </a:p>
        </p:txBody>
      </p:sp>
      <p:pic>
        <p:nvPicPr>
          <p:cNvPr id="1035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2524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-1905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2" r:id="rId9"/>
    <p:sldLayoutId id="2147483760" r:id="rId10"/>
    <p:sldLayoutId id="2147483761" r:id="rId11"/>
    <p:sldLayoutId id="21474837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105" y="13716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 16 Channel Programmable </a:t>
            </a:r>
          </a:p>
          <a:p>
            <a:pPr algn="ctr"/>
            <a:r>
              <a:rPr lang="en-US" sz="4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Fraction </a:t>
            </a:r>
            <a:r>
              <a:rPr lang="en-US" sz="48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Discriminator IC</a:t>
            </a:r>
            <a:endParaRPr lang="en-US" sz="48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876800"/>
            <a:ext cx="48348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Bryan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Orabutt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MSEE Candidate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Dr. George Engel, ECE Professor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3141821"/>
            <a:ext cx="2829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Progress Report</a:t>
            </a:r>
          </a:p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June 15, 2018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4209" y="1447800"/>
            <a:ext cx="8229600" cy="552450"/>
          </a:xfrm>
        </p:spPr>
        <p:txBody>
          <a:bodyPr/>
          <a:lstStyle/>
          <a:p>
            <a:pPr algn="ctr"/>
            <a:r>
              <a:rPr lang="en-US" u="sng" dirty="0" smtClean="0"/>
              <a:t>Configuration Registers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" y="2590800"/>
            <a:ext cx="9138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ZTC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5" y="2432675"/>
            <a:ext cx="8077405" cy="3886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4245" y="1791036"/>
            <a:ext cx="8467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temperature independent current used by the DACs and by the one-shot.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Channel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3" y="2687637"/>
            <a:ext cx="9115425" cy="2828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5890" y="1839089"/>
            <a:ext cx="3645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 on adding one more bit.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19200" y="2375983"/>
            <a:ext cx="152400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err="1" smtClean="0"/>
              <a:t>Nowlin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14839"/>
            <a:ext cx="5961529" cy="46066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807062"/>
            <a:ext cx="815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Nowlin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delay time constant should be about same value as the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risetime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constant.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err="1" smtClean="0"/>
              <a:t>Nowlin</a:t>
            </a:r>
            <a:r>
              <a:rPr lang="en-US" u="sng" dirty="0" smtClean="0"/>
              <a:t> Circuit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1" y="2902139"/>
            <a:ext cx="7595936" cy="36367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816381"/>
            <a:ext cx="7506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Nowlin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circuit but there it has PROBLEMS!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ZC circuit looks like 5 K</a:t>
            </a:r>
            <a:r>
              <a:rPr lang="en-US" sz="2800" dirty="0" smtClean="0">
                <a:latin typeface="Symbol MT" panose="05050102010706020507" pitchFamily="18" charset="2"/>
                <a:cs typeface="Calibri" panose="020F0502020204030204" pitchFamily="34" charset="0"/>
              </a:rPr>
              <a:t>W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noise purposes.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57400" y="6858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PCA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19250"/>
            <a:ext cx="5567599" cy="51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" y="1844570"/>
            <a:ext cx="8789249" cy="4891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793580"/>
            <a:ext cx="5915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CONSTRUCTION!!!!</a:t>
            </a:r>
            <a:endParaRPr lang="en-US" sz="40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46" y="1501466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1.9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3.5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mm =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6.6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1070" y="1563021"/>
            <a:ext cx="4981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$13,200 (24?) PLUS PACKAGING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874427"/>
            <a:ext cx="6083431" cy="704850"/>
          </a:xfrm>
        </p:spPr>
        <p:txBody>
          <a:bodyPr/>
          <a:lstStyle/>
          <a:p>
            <a:pPr algn="ctr"/>
            <a:r>
              <a:rPr lang="en-US" u="sng" dirty="0" smtClean="0"/>
              <a:t>Revised </a:t>
            </a:r>
            <a:r>
              <a:rPr lang="en-US" u="sng" dirty="0" err="1" smtClean="0"/>
              <a:t>Nowlin</a:t>
            </a:r>
            <a:r>
              <a:rPr lang="en-US" u="sng" dirty="0" smtClean="0"/>
              <a:t> </a:t>
            </a:r>
            <a:r>
              <a:rPr lang="en-US" u="sng" dirty="0" smtClean="0"/>
              <a:t>Circuit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57" y="2895600"/>
            <a:ext cx="6156038" cy="2947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816381"/>
            <a:ext cx="7506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Nowlin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circuit but there it has PROBLEMS!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ZC circuit looks like 5 K</a:t>
            </a:r>
            <a:r>
              <a:rPr lang="en-US" sz="2800" dirty="0" smtClean="0">
                <a:latin typeface="Symbol MT" panose="05050102010706020507" pitchFamily="18" charset="2"/>
                <a:cs typeface="Calibri" panose="020F0502020204030204" pitchFamily="34" charset="0"/>
              </a:rPr>
              <a:t>W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noise purposes.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805" y="6261636"/>
            <a:ext cx="6708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Jitter for 3 ns </a:t>
            </a:r>
            <a:r>
              <a:rPr lang="en-US" dirty="0" err="1" smtClean="0"/>
              <a:t>risetime</a:t>
            </a:r>
            <a:r>
              <a:rPr lang="en-US" dirty="0" smtClean="0"/>
              <a:t> constant will then be about 150 </a:t>
            </a:r>
            <a:r>
              <a:rPr lang="en-US" dirty="0" err="1" smtClean="0"/>
              <a:t>ps</a:t>
            </a:r>
            <a:r>
              <a:rPr lang="en-US" dirty="0" smtClean="0"/>
              <a:t> (1 sigma) for 15 mV input.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Increase C1 to 20 pF</a:t>
            </a:r>
            <a:endParaRPr lang="en-US" sz="20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05600" y="3810000"/>
            <a:ext cx="1219200" cy="20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 flipV="1">
            <a:off x="1104900" y="3657600"/>
            <a:ext cx="1181100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5450" y="4953000"/>
            <a:ext cx="8953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5257800"/>
            <a:ext cx="23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Have a {2K, 4K} option.</a:t>
            </a:r>
            <a:endParaRPr lang="en-US" sz="1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2224" y="4168589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 1K but</a:t>
            </a:r>
          </a:p>
          <a:p>
            <a:r>
              <a:rPr lang="en-US" dirty="0" smtClean="0"/>
              <a:t>Also have a 6K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0" y="874427"/>
            <a:ext cx="6083431" cy="704850"/>
          </a:xfrm>
        </p:spPr>
        <p:txBody>
          <a:bodyPr/>
          <a:lstStyle/>
          <a:p>
            <a:pPr algn="ctr"/>
            <a:r>
              <a:rPr lang="en-US" u="sng" dirty="0" smtClean="0"/>
              <a:t>Time Constants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2590800"/>
            <a:ext cx="47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0.5ns, 1ns, 1.5ns, … 8 ns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2481" y="3815087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OR</a:t>
            </a:r>
            <a:endParaRPr lang="en-US" sz="4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4600" y="5162484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3ns, 6ns, 9ns, … 48 ns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5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052" y="987425"/>
            <a:ext cx="5854831" cy="704850"/>
          </a:xfrm>
        </p:spPr>
        <p:txBody>
          <a:bodyPr/>
          <a:lstStyle/>
          <a:p>
            <a:pPr algn="ctr"/>
            <a:r>
              <a:rPr lang="en-US" u="sng" dirty="0" smtClean="0"/>
              <a:t>Zero-Cross Detector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8" y="2895600"/>
            <a:ext cx="836453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469" y="628650"/>
            <a:ext cx="8229600" cy="704850"/>
          </a:xfrm>
        </p:spPr>
        <p:txBody>
          <a:bodyPr/>
          <a:lstStyle/>
          <a:p>
            <a:pPr algn="ctr"/>
            <a:r>
              <a:rPr lang="en-US" u="sng" dirty="0" smtClean="0"/>
              <a:t>Outline</a:t>
            </a:r>
            <a:endParaRPr lang="en-US" u="sn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8469" y="1405614"/>
            <a:ext cx="8229600" cy="5315861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Features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Specifications and Performance Targets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Layout to Date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Pinout and Configuration </a:t>
            </a:r>
            <a:r>
              <a:rPr lang="en-US" sz="3600" dirty="0" smtClean="0">
                <a:latin typeface="Calibri" panose="020F0502020204030204" pitchFamily="34" charset="0"/>
              </a:rPr>
              <a:t>Registers</a:t>
            </a:r>
            <a:endParaRPr lang="en-US" sz="3600" dirty="0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Common Channel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Signal Channel</a:t>
            </a:r>
          </a:p>
          <a:p>
            <a:pPr eaLnBrk="1" hangingPunct="1"/>
            <a:r>
              <a:rPr lang="en-US" sz="3600" dirty="0" smtClean="0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4546" y="914400"/>
            <a:ext cx="7924800" cy="552450"/>
          </a:xfrm>
        </p:spPr>
        <p:txBody>
          <a:bodyPr/>
          <a:lstStyle/>
          <a:p>
            <a:pPr algn="ctr"/>
            <a:r>
              <a:rPr lang="en-US" sz="3600" u="sng" dirty="0" smtClean="0"/>
              <a:t>Zero-Cross </a:t>
            </a:r>
            <a:r>
              <a:rPr lang="en-US" sz="3600" u="sng" dirty="0" smtClean="0"/>
              <a:t>Detector Amplifier</a:t>
            </a:r>
            <a:endParaRPr lang="en-US" sz="36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66849"/>
            <a:ext cx="6504200" cy="525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2671" y="370401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46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3128" y="838830"/>
            <a:ext cx="7563672" cy="476250"/>
          </a:xfrm>
        </p:spPr>
        <p:txBody>
          <a:bodyPr/>
          <a:lstStyle/>
          <a:p>
            <a:pPr algn="ctr"/>
            <a:r>
              <a:rPr lang="en-US" sz="4000" u="sng" dirty="0" smtClean="0"/>
              <a:t>Walk Performance Summary</a:t>
            </a:r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02" y="1315080"/>
            <a:ext cx="6934598" cy="55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0328" y="685800"/>
            <a:ext cx="5854831" cy="704850"/>
          </a:xfrm>
        </p:spPr>
        <p:txBody>
          <a:bodyPr/>
          <a:lstStyle/>
          <a:p>
            <a:pPr algn="ctr"/>
            <a:r>
              <a:rPr lang="en-US" u="sng" dirty="0" smtClean="0"/>
              <a:t>Typical Walk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03" y="1341437"/>
            <a:ext cx="6888788" cy="53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0328" y="685800"/>
            <a:ext cx="6725472" cy="704850"/>
          </a:xfrm>
        </p:spPr>
        <p:txBody>
          <a:bodyPr/>
          <a:lstStyle/>
          <a:p>
            <a:pPr algn="ctr"/>
            <a:r>
              <a:rPr lang="en-US" u="sng" dirty="0" smtClean="0"/>
              <a:t>Low-Walk Case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2" y="1408139"/>
            <a:ext cx="6725472" cy="53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80328" y="685800"/>
            <a:ext cx="6725472" cy="704850"/>
          </a:xfrm>
        </p:spPr>
        <p:txBody>
          <a:bodyPr/>
          <a:lstStyle/>
          <a:p>
            <a:pPr algn="ctr"/>
            <a:r>
              <a:rPr lang="en-US" u="sng" dirty="0" smtClean="0"/>
              <a:t>High-Walk Case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31368"/>
            <a:ext cx="6400800" cy="52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One-Shot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86000"/>
            <a:ext cx="8706678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1696" y="1847334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50ns, 100 ns, 200 ns, 500 ns (2 bits)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873250"/>
            <a:ext cx="381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 ns to 3.1 us in 100 ns steps (5-bits)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Current DAC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" y="2514600"/>
            <a:ext cx="885756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8569" y="914400"/>
            <a:ext cx="4495800" cy="704850"/>
          </a:xfrm>
        </p:spPr>
        <p:txBody>
          <a:bodyPr/>
          <a:lstStyle/>
          <a:p>
            <a:pPr algn="ctr"/>
            <a:r>
              <a:rPr lang="en-US" u="sng" dirty="0" smtClean="0"/>
              <a:t>1 Bit of DAC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84" y="1995636"/>
            <a:ext cx="5498969" cy="43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685800"/>
            <a:ext cx="5626231" cy="704850"/>
          </a:xfrm>
        </p:spPr>
        <p:txBody>
          <a:bodyPr/>
          <a:lstStyle/>
          <a:p>
            <a:pPr algn="ctr"/>
            <a:r>
              <a:rPr lang="en-US" u="sng" dirty="0" smtClean="0"/>
              <a:t>DAC Output Stage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4555"/>
            <a:ext cx="5029941" cy="52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685800"/>
            <a:ext cx="5626231" cy="704850"/>
          </a:xfrm>
        </p:spPr>
        <p:txBody>
          <a:bodyPr/>
          <a:lstStyle/>
          <a:p>
            <a:pPr algn="ctr"/>
            <a:r>
              <a:rPr lang="en-US" u="sng" dirty="0" smtClean="0"/>
              <a:t>DAC INL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70" y="1484312"/>
            <a:ext cx="644803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762000"/>
            <a:ext cx="8229600" cy="704850"/>
          </a:xfrm>
        </p:spPr>
        <p:txBody>
          <a:bodyPr/>
          <a:lstStyle/>
          <a:p>
            <a:pPr algn="ctr"/>
            <a:r>
              <a:rPr lang="en-US" u="sng" dirty="0" smtClean="0"/>
              <a:t>Features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4214"/>
            <a:ext cx="8610600" cy="50260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Sixteen CFD (Constant Fraction Discriminator) channels.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Supports signals of both polarities (relative to AGND)</a:t>
            </a:r>
          </a:p>
          <a:p>
            <a:r>
              <a:rPr lang="en-US" dirty="0" smtClean="0">
                <a:latin typeface="+mj-lt"/>
              </a:rPr>
              <a:t>Will accommodate </a:t>
            </a:r>
            <a:r>
              <a:rPr lang="en-US" dirty="0" smtClean="0">
                <a:latin typeface="+mj-lt"/>
              </a:rPr>
              <a:t>input pulses with 10 – 90 % </a:t>
            </a:r>
            <a:r>
              <a:rPr lang="en-US" dirty="0" err="1" smtClean="0">
                <a:latin typeface="+mj-lt"/>
              </a:rPr>
              <a:t>risetimes</a:t>
            </a:r>
            <a:r>
              <a:rPr lang="en-US" dirty="0" smtClean="0">
                <a:latin typeface="+mj-lt"/>
              </a:rPr>
              <a:t> from </a:t>
            </a:r>
            <a:r>
              <a:rPr lang="en-US" dirty="0" smtClean="0">
                <a:latin typeface="+mj-lt"/>
              </a:rPr>
              <a:t>2 </a:t>
            </a:r>
            <a:r>
              <a:rPr lang="en-US" dirty="0" smtClean="0">
                <a:latin typeface="+mj-lt"/>
              </a:rPr>
              <a:t>ns to 100 ns</a:t>
            </a:r>
            <a:r>
              <a:rPr lang="en-US" smtClean="0">
                <a:latin typeface="+mj-lt"/>
              </a:rPr>
              <a:t>. </a:t>
            </a:r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Leading </a:t>
            </a:r>
            <a:r>
              <a:rPr lang="en-US" dirty="0" smtClean="0">
                <a:latin typeface="+mj-lt"/>
              </a:rPr>
              <a:t>edge discriminator in each channel has 4-bit programmable threshold</a:t>
            </a:r>
          </a:p>
          <a:p>
            <a:r>
              <a:rPr lang="en-US" dirty="0" smtClean="0">
                <a:latin typeface="+mj-lt"/>
              </a:rPr>
              <a:t>Digital </a:t>
            </a:r>
            <a:r>
              <a:rPr lang="en-US" dirty="0" smtClean="0">
                <a:latin typeface="+mj-lt"/>
              </a:rPr>
              <a:t>one-shot outputs can be one of 4 (2-bit) programmable widths </a:t>
            </a:r>
            <a:r>
              <a:rPr lang="en-US" dirty="0" smtClean="0">
                <a:latin typeface="+mj-lt"/>
              </a:rPr>
              <a:t>(50ns, 100 ns, 200ns, 500ns) along </a:t>
            </a:r>
            <a:r>
              <a:rPr lang="en-US" dirty="0" smtClean="0">
                <a:latin typeface="+mj-lt"/>
              </a:rPr>
              <a:t>with a 5-bit programmable lockout </a:t>
            </a:r>
            <a:r>
              <a:rPr lang="en-US" dirty="0" smtClean="0">
                <a:latin typeface="+mj-lt"/>
              </a:rPr>
              <a:t>time (100 ns to 3.1 us) </a:t>
            </a:r>
            <a:r>
              <a:rPr lang="en-US" dirty="0" smtClean="0">
                <a:latin typeface="+mj-lt"/>
              </a:rPr>
              <a:t>to avoid false triggers.</a:t>
            </a:r>
          </a:p>
          <a:p>
            <a:r>
              <a:rPr lang="en-US" dirty="0" smtClean="0">
                <a:latin typeface="+mj-lt"/>
              </a:rPr>
              <a:t>Digital OR and </a:t>
            </a:r>
            <a:r>
              <a:rPr lang="en-US" dirty="0" smtClean="0">
                <a:latin typeface="+mj-lt"/>
              </a:rPr>
              <a:t>fast</a:t>
            </a:r>
            <a:r>
              <a:rPr lang="en-US" dirty="0" smtClean="0">
                <a:latin typeface="+mj-lt"/>
              </a:rPr>
              <a:t> analog multiplicity </a:t>
            </a:r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utput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685800"/>
            <a:ext cx="5626231" cy="704850"/>
          </a:xfrm>
        </p:spPr>
        <p:txBody>
          <a:bodyPr/>
          <a:lstStyle/>
          <a:p>
            <a:pPr algn="ctr"/>
            <a:r>
              <a:rPr lang="en-US" u="sng" dirty="0" smtClean="0"/>
              <a:t>DAC DNL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65" y="1476374"/>
            <a:ext cx="6729320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685800"/>
            <a:ext cx="5626231" cy="704850"/>
          </a:xfrm>
        </p:spPr>
        <p:txBody>
          <a:bodyPr/>
          <a:lstStyle/>
          <a:p>
            <a:pPr algn="ctr"/>
            <a:r>
              <a:rPr lang="en-US" u="sng" dirty="0" smtClean="0"/>
              <a:t>DAC With Low DNL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71" y="1577715"/>
            <a:ext cx="642129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685800"/>
            <a:ext cx="6553200" cy="704850"/>
          </a:xfrm>
        </p:spPr>
        <p:txBody>
          <a:bodyPr/>
          <a:lstStyle/>
          <a:p>
            <a:pPr algn="ctr"/>
            <a:r>
              <a:rPr lang="en-US" u="sng" dirty="0" smtClean="0"/>
              <a:t>DAC with High DNL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00" y="1366916"/>
            <a:ext cx="6468100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33140" y="987425"/>
            <a:ext cx="5258259" cy="704850"/>
          </a:xfrm>
        </p:spPr>
        <p:txBody>
          <a:bodyPr/>
          <a:lstStyle/>
          <a:p>
            <a:pPr algn="ctr"/>
            <a:r>
              <a:rPr lang="en-US" u="sng" dirty="0" err="1" smtClean="0"/>
              <a:t>Mutliplicity</a:t>
            </a:r>
            <a:r>
              <a:rPr lang="en-US" u="sng" dirty="0" smtClean="0"/>
              <a:t> Buffer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00511"/>
            <a:ext cx="5290082" cy="43674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57224" y="2895600"/>
            <a:ext cx="2868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10-90 &amp;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risetime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of 25 ns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10-20 pF load</a:t>
            </a:r>
            <a:r>
              <a:rPr lang="en-US" dirty="0" smtClean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14800" y="5334000"/>
            <a:ext cx="1371600" cy="228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419600"/>
            <a:ext cx="2203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 size is 100 mV.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4176" y="5562600"/>
            <a:ext cx="275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Compensation capacitor.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030353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mA bias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04850"/>
          </a:xfrm>
        </p:spPr>
        <p:txBody>
          <a:bodyPr/>
          <a:lstStyle/>
          <a:p>
            <a:pPr algn="ctr"/>
            <a:r>
              <a:rPr lang="en-US" sz="5400" u="sng" dirty="0" smtClean="0">
                <a:cs typeface="Times New Roman" pitchFamily="18" charset="0"/>
              </a:rPr>
              <a:t>Summary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332263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+mj-lt"/>
              </a:rPr>
              <a:t>We plan to submit the chip in early November!</a:t>
            </a:r>
          </a:p>
          <a:p>
            <a:pPr marL="0" indent="0">
              <a:buNone/>
            </a:pPr>
            <a:endParaRPr lang="en-US" sz="3600" dirty="0">
              <a:latin typeface="+mj-lt"/>
            </a:endParaRPr>
          </a:p>
          <a:p>
            <a:pPr marL="0" indent="0">
              <a:buNone/>
            </a:pPr>
            <a:r>
              <a:rPr lang="en-US" sz="3600" dirty="0" smtClean="0">
                <a:latin typeface="+mj-lt"/>
              </a:rPr>
              <a:t>Much work still needs to be completed!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04850"/>
          </a:xfrm>
        </p:spPr>
        <p:txBody>
          <a:bodyPr/>
          <a:lstStyle/>
          <a:p>
            <a:pPr algn="ctr"/>
            <a:r>
              <a:rPr lang="en-US" u="sng" dirty="0" smtClean="0"/>
              <a:t>Design Specifications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66913"/>
            <a:ext cx="8229600" cy="4389437"/>
          </a:xfrm>
        </p:spPr>
        <p:txBody>
          <a:bodyPr/>
          <a:lstStyle/>
          <a:p>
            <a:r>
              <a:rPr lang="en-US" dirty="0">
                <a:latin typeface="+mj-lt"/>
              </a:rPr>
              <a:t>Low walk and jitter for input amplitudes from 15 mV to 1.5 </a:t>
            </a:r>
            <a:r>
              <a:rPr lang="en-US" dirty="0" smtClean="0">
                <a:latin typeface="+mj-lt"/>
              </a:rPr>
              <a:t>V</a:t>
            </a:r>
            <a:r>
              <a:rPr lang="en-US" dirty="0" smtClean="0">
                <a:latin typeface="+mj-lt"/>
              </a:rPr>
              <a:t>.  Performance targets provided on following slide.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Must work correctly with </a:t>
            </a:r>
            <a:r>
              <a:rPr lang="en-US" dirty="0">
                <a:latin typeface="+mj-lt"/>
              </a:rPr>
              <a:t>pulse repetition rates up to 1 </a:t>
            </a:r>
            <a:r>
              <a:rPr lang="en-US" dirty="0" smtClean="0">
                <a:latin typeface="+mj-lt"/>
              </a:rPr>
              <a:t>kHz</a:t>
            </a:r>
          </a:p>
          <a:p>
            <a:r>
              <a:rPr lang="en-US" dirty="0" smtClean="0">
                <a:latin typeface="+mj-lt"/>
              </a:rPr>
              <a:t>Must operate from a </a:t>
            </a:r>
            <a:r>
              <a:rPr lang="en-US" u="sng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3.3 – 3.6 </a:t>
            </a:r>
            <a:r>
              <a:rPr lang="en-US" dirty="0" smtClean="0">
                <a:latin typeface="+mj-lt"/>
              </a:rPr>
              <a:t>Volt </a:t>
            </a:r>
            <a:r>
              <a:rPr lang="en-US" dirty="0" smtClean="0">
                <a:latin typeface="+mj-lt"/>
              </a:rPr>
              <a:t>supply.</a:t>
            </a:r>
          </a:p>
          <a:p>
            <a:r>
              <a:rPr lang="en-US" dirty="0" smtClean="0">
                <a:latin typeface="+mj-lt"/>
              </a:rPr>
              <a:t>Should </a:t>
            </a:r>
            <a:r>
              <a:rPr lang="en-US" dirty="0" smtClean="0">
                <a:latin typeface="+mj-lt"/>
              </a:rPr>
              <a:t>include </a:t>
            </a:r>
            <a:r>
              <a:rPr lang="en-US" dirty="0" smtClean="0">
                <a:latin typeface="+mj-lt"/>
              </a:rPr>
              <a:t>on-chip 3-bit programmable analog signal ground generator (1.65 V +/- 250 mV). Step size approx. 60 mV.</a:t>
            </a:r>
          </a:p>
          <a:p>
            <a:r>
              <a:rPr lang="en-US" dirty="0" smtClean="0">
                <a:latin typeface="+mj-lt"/>
              </a:rPr>
              <a:t>Power consumption not to exceed 250 </a:t>
            </a:r>
            <a:r>
              <a:rPr lang="en-US" dirty="0" err="1" smtClean="0">
                <a:latin typeface="+mj-lt"/>
              </a:rPr>
              <a:t>mW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Should be </a:t>
            </a:r>
            <a:r>
              <a:rPr lang="en-US" dirty="0" smtClean="0">
                <a:latin typeface="+mj-lt"/>
              </a:rPr>
              <a:t>packaged in a 64 pin QFP plastic package.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8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Performance Targets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374137" cy="1925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994579"/>
            <a:ext cx="2912403" cy="14949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133600"/>
            <a:ext cx="23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Changes to 15 mv to 1.5 V</a:t>
            </a:r>
            <a:endParaRPr lang="en-US" sz="16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2406509"/>
            <a:ext cx="152400" cy="565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8757" y="5562600"/>
            <a:ext cx="985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655" y="5747211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Changed to 1.5 ns to 50 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704850"/>
          </a:xfrm>
        </p:spPr>
        <p:txBody>
          <a:bodyPr/>
          <a:lstStyle/>
          <a:p>
            <a:pPr algn="ctr"/>
            <a:r>
              <a:rPr lang="en-US" u="sng" dirty="0" smtClean="0"/>
              <a:t>IC Process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519747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Austrian Fab House AMS-AG</a:t>
            </a:r>
          </a:p>
          <a:p>
            <a:r>
              <a:rPr lang="en-US" dirty="0" smtClean="0">
                <a:latin typeface="+mj-lt"/>
              </a:rPr>
              <a:t>0.35 micron feature size, 4 metal layers, NWELL</a:t>
            </a:r>
          </a:p>
          <a:p>
            <a:r>
              <a:rPr lang="en-US" dirty="0" smtClean="0">
                <a:latin typeface="+mj-lt"/>
              </a:rPr>
              <a:t>Double poly </a:t>
            </a:r>
            <a:r>
              <a:rPr lang="en-US" dirty="0" smtClean="0">
                <a:latin typeface="+mj-lt"/>
              </a:rPr>
              <a:t>capacitors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High resistance poly 2 layer (1200 Ohms per square)</a:t>
            </a:r>
          </a:p>
          <a:p>
            <a:r>
              <a:rPr lang="en-US" dirty="0" smtClean="0">
                <a:latin typeface="+mj-lt"/>
              </a:rPr>
              <a:t>Available through MOSIS ($2000 per square mm)</a:t>
            </a:r>
          </a:p>
          <a:p>
            <a:r>
              <a:rPr lang="en-US" dirty="0" smtClean="0">
                <a:latin typeface="+mj-lt"/>
              </a:rPr>
              <a:t>Approximately 4 runs per year</a:t>
            </a:r>
          </a:p>
          <a:p>
            <a:r>
              <a:rPr lang="en-US" dirty="0" smtClean="0">
                <a:latin typeface="+mj-lt"/>
              </a:rPr>
              <a:t>Excellent PDK (Process Design Kit) with digital and analog standard cell libraries</a:t>
            </a:r>
          </a:p>
          <a:p>
            <a:r>
              <a:rPr lang="en-US" dirty="0" smtClean="0">
                <a:latin typeface="+mj-lt"/>
              </a:rPr>
              <a:t>Supports Cadence IC6 tools including Cadence Auto Place and Route and the Silicon Encounter tools.</a:t>
            </a:r>
          </a:p>
          <a:p>
            <a:r>
              <a:rPr lang="en-US" dirty="0" smtClean="0">
                <a:latin typeface="+mj-lt"/>
              </a:rPr>
              <a:t>Models for Monte Carlo simulations provided.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6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" y="1844570"/>
            <a:ext cx="8789249" cy="4891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793580"/>
            <a:ext cx="5915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CONSTRUCTION!!!!</a:t>
            </a:r>
            <a:endParaRPr lang="en-US" sz="4000" b="1" u="sng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46" y="1501466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1.9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3.5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mm =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6.6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1070" y="1563021"/>
            <a:ext cx="4981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$13,200 (24?) PLUS PACKAGING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1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725" y="609600"/>
            <a:ext cx="8229600" cy="704850"/>
          </a:xfrm>
        </p:spPr>
        <p:txBody>
          <a:bodyPr/>
          <a:lstStyle/>
          <a:p>
            <a:pPr algn="ctr"/>
            <a:r>
              <a:rPr lang="en-US" u="sng" dirty="0" smtClean="0"/>
              <a:t>Pinout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72" y="1278388"/>
            <a:ext cx="5735725" cy="53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28650"/>
          </a:xfrm>
        </p:spPr>
        <p:txBody>
          <a:bodyPr/>
          <a:lstStyle/>
          <a:p>
            <a:pPr algn="ctr"/>
            <a:r>
              <a:rPr lang="en-US" sz="4000" u="sng" dirty="0" smtClean="0"/>
              <a:t>Common Channel</a:t>
            </a:r>
            <a:endParaRPr lang="en-US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614E4-BCB5-458E-82A9-C448A922C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71" y="1421961"/>
            <a:ext cx="6484203" cy="5299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51816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uF</a:t>
            </a:r>
            <a:r>
              <a:rPr lang="en-US" dirty="0" smtClean="0"/>
              <a:t> ext. cap</a:t>
            </a:r>
          </a:p>
          <a:p>
            <a:r>
              <a:rPr lang="en-US" dirty="0" smtClean="0"/>
              <a:t>on AGND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27184</TotalTime>
  <Words>669</Words>
  <Application>Microsoft Office PowerPoint</Application>
  <PresentationFormat>On-screen Show (4:3)</PresentationFormat>
  <Paragraphs>137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Berlin Sans FB</vt:lpstr>
      <vt:lpstr>Calibri</vt:lpstr>
      <vt:lpstr>Constantia</vt:lpstr>
      <vt:lpstr>Symbol MT</vt:lpstr>
      <vt:lpstr>Times New Roman</vt:lpstr>
      <vt:lpstr>Wingdings 2</vt:lpstr>
      <vt:lpstr>Flow</vt:lpstr>
      <vt:lpstr>PowerPoint Presentation</vt:lpstr>
      <vt:lpstr>Outline</vt:lpstr>
      <vt:lpstr>Features</vt:lpstr>
      <vt:lpstr>Design Specifications</vt:lpstr>
      <vt:lpstr>Performance Targets</vt:lpstr>
      <vt:lpstr>IC Process</vt:lpstr>
      <vt:lpstr>PowerPoint Presentation</vt:lpstr>
      <vt:lpstr>Pinout</vt:lpstr>
      <vt:lpstr>Common Channel</vt:lpstr>
      <vt:lpstr>Configuration Registers</vt:lpstr>
      <vt:lpstr>ZTC</vt:lpstr>
      <vt:lpstr>Channel</vt:lpstr>
      <vt:lpstr>Nowlin</vt:lpstr>
      <vt:lpstr>Nowlin Circuit</vt:lpstr>
      <vt:lpstr>PCA</vt:lpstr>
      <vt:lpstr>PowerPoint Presentation</vt:lpstr>
      <vt:lpstr>Revised Nowlin Circuit</vt:lpstr>
      <vt:lpstr>Time Constants</vt:lpstr>
      <vt:lpstr>Zero-Cross Detector</vt:lpstr>
      <vt:lpstr>Zero-Cross Detector Amplifier</vt:lpstr>
      <vt:lpstr>Walk Performance Summary</vt:lpstr>
      <vt:lpstr>Typical Walk</vt:lpstr>
      <vt:lpstr>Low-Walk Case</vt:lpstr>
      <vt:lpstr>High-Walk Case</vt:lpstr>
      <vt:lpstr>One-Shot</vt:lpstr>
      <vt:lpstr>Current DAC</vt:lpstr>
      <vt:lpstr>1 Bit of DAC</vt:lpstr>
      <vt:lpstr>DAC Output Stage</vt:lpstr>
      <vt:lpstr>DAC INL</vt:lpstr>
      <vt:lpstr>DAC DNL</vt:lpstr>
      <vt:lpstr>DAC With Low DNL</vt:lpstr>
      <vt:lpstr>DAC with High DNL</vt:lpstr>
      <vt:lpstr>Mutliplicity Buffer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Hall</dc:creator>
  <cp:lastModifiedBy>Engel, George</cp:lastModifiedBy>
  <cp:revision>1706</cp:revision>
  <cp:lastPrinted>2012-11-01T19:17:49Z</cp:lastPrinted>
  <dcterms:created xsi:type="dcterms:W3CDTF">2007-12-10T15:48:11Z</dcterms:created>
  <dcterms:modified xsi:type="dcterms:W3CDTF">2018-06-15T14:20:08Z</dcterms:modified>
</cp:coreProperties>
</file>