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1" r:id="rId8"/>
    <p:sldId id="262" r:id="rId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 autoAdjust="0"/>
    <p:restoredTop sz="95161" autoAdjust="0"/>
  </p:normalViewPr>
  <p:slideViewPr>
    <p:cSldViewPr snapToGrid="0" showGuides="1">
      <p:cViewPr>
        <p:scale>
          <a:sx n="138" d="100"/>
          <a:sy n="138" d="100"/>
        </p:scale>
        <p:origin x="1400" y="9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6/18/24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6/18/24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6B662-2C0B-BD46-BC21-A0687A37B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1869186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B386A-FFF3-4C43-B07A-C85BC62645E7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405644" y="6452482"/>
            <a:ext cx="1869186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9.svg"/><Relationship Id="rId4" Type="http://schemas.openxmlformats.org/officeDocument/2006/relationships/image" Target="../media/image10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/>
              <a:t>Dual fuel combustion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17ED-BAB7-3A95-F973-9D2632B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engine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CB4732-81BF-2037-92A4-C7946C8EE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7" y="1554044"/>
            <a:ext cx="4342530" cy="42262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740A5E-F400-692E-EE84-43A483B6B823}"/>
              </a:ext>
            </a:extLst>
          </p:cNvPr>
          <p:cNvSpPr txBox="1"/>
          <p:nvPr/>
        </p:nvSpPr>
        <p:spPr>
          <a:xfrm>
            <a:off x="6685041" y="658404"/>
            <a:ext cx="4249881" cy="341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Cylinder pressure during combustion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093BB7-6FEE-99E8-569A-C83C1347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333" y="1906261"/>
            <a:ext cx="3209882" cy="1011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09FC6-7AD1-6500-A1B6-A00819E7AEB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7493516" y="589794"/>
            <a:ext cx="906225" cy="1726708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B5EDDCA-A5EC-C841-74D6-A85C147EE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8333" y="3429000"/>
            <a:ext cx="3209882" cy="64197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258E823F-E4FD-EE17-2170-82E5B770F5D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083274" y="2917374"/>
            <a:ext cx="0" cy="5116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61E005-9DE3-2F6A-4074-FA6D9B17C6DD}"/>
                  </a:ext>
                </a:extLst>
              </p:cNvPr>
              <p:cNvSpPr txBox="1"/>
              <p:nvPr/>
            </p:nvSpPr>
            <p:spPr>
              <a:xfrm>
                <a:off x="8809981" y="1062306"/>
                <a:ext cx="622350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61E005-9DE3-2F6A-4074-FA6D9B17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81" y="1062306"/>
                <a:ext cx="622350" cy="249299"/>
              </a:xfrm>
              <a:prstGeom prst="rect">
                <a:avLst/>
              </a:prstGeom>
              <a:blipFill>
                <a:blip r:embed="rId5"/>
                <a:stretch>
                  <a:fillRect l="-6000" t="-9524" r="-12000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24A5AF-E4BF-2961-D801-59E7751765F9}"/>
                  </a:ext>
                </a:extLst>
              </p:cNvPr>
              <p:cNvSpPr txBox="1"/>
              <p:nvPr/>
            </p:nvSpPr>
            <p:spPr>
              <a:xfrm>
                <a:off x="7133240" y="3062674"/>
                <a:ext cx="982257" cy="269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𝑔𝑟𝑜𝑠𝑠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24A5AF-E4BF-2961-D801-59E77517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240" y="3062674"/>
                <a:ext cx="982257" cy="269626"/>
              </a:xfrm>
              <a:prstGeom prst="rect">
                <a:avLst/>
              </a:prstGeom>
              <a:blipFill>
                <a:blip r:embed="rId6"/>
                <a:stretch>
                  <a:fillRect l="-6410" t="-8696" r="-769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75F2CF25-E3CC-566E-BE78-93681BC07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0802" y="1906261"/>
            <a:ext cx="3209882" cy="45217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Straight Arrow Connector 16">
            <a:extLst>
              <a:ext uri="{FF2B5EF4-FFF2-40B4-BE49-F238E27FC236}">
                <a16:creationId xmlns:a16="http://schemas.microsoft.com/office/drawing/2014/main" id="{C8122BEF-CB4B-E9FA-9693-043E21997AF6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rot="16200000" flipH="1">
            <a:off x="9204750" y="605267"/>
            <a:ext cx="906225" cy="169576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6">
            <a:extLst>
              <a:ext uri="{FF2B5EF4-FFF2-40B4-BE49-F238E27FC236}">
                <a16:creationId xmlns:a16="http://schemas.microsoft.com/office/drawing/2014/main" id="{8253E7BB-9B0E-B293-F0B6-4B0014238676}"/>
              </a:ext>
            </a:extLst>
          </p:cNvPr>
          <p:cNvCxnSpPr>
            <a:cxnSpLocks/>
            <a:stCxn id="27" idx="2"/>
            <a:endCxn id="41" idx="0"/>
          </p:cNvCxnSpPr>
          <p:nvPr/>
        </p:nvCxnSpPr>
        <p:spPr>
          <a:xfrm flipH="1">
            <a:off x="10496152" y="2358436"/>
            <a:ext cx="9591" cy="971437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422C45-3EA0-CEBD-146A-1FFDA0C90B33}"/>
                  </a:ext>
                </a:extLst>
              </p:cNvPr>
              <p:cNvSpPr txBox="1"/>
              <p:nvPr/>
            </p:nvSpPr>
            <p:spPr>
              <a:xfrm>
                <a:off x="10548598" y="2452675"/>
                <a:ext cx="772647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422C45-3EA0-CEBD-146A-1FFDA0C90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98" y="2452675"/>
                <a:ext cx="772647" cy="249299"/>
              </a:xfrm>
              <a:prstGeom prst="rect">
                <a:avLst/>
              </a:prstGeom>
              <a:blipFill>
                <a:blip r:embed="rId8"/>
                <a:stretch>
                  <a:fillRect l="-4839" t="-9524" r="-9677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CFB56D0-E2D0-A145-E487-38E3325897C3}"/>
              </a:ext>
            </a:extLst>
          </p:cNvPr>
          <p:cNvSpPr txBox="1"/>
          <p:nvPr/>
        </p:nvSpPr>
        <p:spPr>
          <a:xfrm>
            <a:off x="7038404" y="4393246"/>
            <a:ext cx="1649811" cy="8402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PFI Ammonia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DI diesel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Fresh 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FFC0A9-55CE-4C9A-DA85-77AC680848E2}"/>
              </a:ext>
            </a:extLst>
          </p:cNvPr>
          <p:cNvSpPr txBox="1"/>
          <p:nvPr/>
        </p:nvSpPr>
        <p:spPr>
          <a:xfrm>
            <a:off x="9364271" y="3329873"/>
            <a:ext cx="2263761" cy="8402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Residual ammonia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Residual diesel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Residual air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1A2EFD-3511-A66F-2080-FEB75BCC719F}"/>
                  </a:ext>
                </a:extLst>
              </p:cNvPr>
              <p:cNvSpPr txBox="1"/>
              <p:nvPr/>
            </p:nvSpPr>
            <p:spPr>
              <a:xfrm>
                <a:off x="8736516" y="3382439"/>
                <a:ext cx="579454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1A2EFD-3511-A66F-2080-FEB75BCC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516" y="3382439"/>
                <a:ext cx="579454" cy="249299"/>
              </a:xfrm>
              <a:prstGeom prst="rect">
                <a:avLst/>
              </a:prstGeom>
              <a:blipFill>
                <a:blip r:embed="rId9"/>
                <a:stretch>
                  <a:fillRect l="-6383" t="-9524" r="-12766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9CEC62CD-F516-676A-0E4E-F30BC26C44EA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8688215" y="3749988"/>
            <a:ext cx="676056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16">
            <a:extLst>
              <a:ext uri="{FF2B5EF4-FFF2-40B4-BE49-F238E27FC236}">
                <a16:creationId xmlns:a16="http://schemas.microsoft.com/office/drawing/2014/main" id="{7450FD6E-08DF-3C11-A1EC-1D3DA144DE61}"/>
              </a:ext>
            </a:extLst>
          </p:cNvPr>
          <p:cNvCxnSpPr>
            <a:cxnSpLocks/>
            <a:stCxn id="39" idx="3"/>
            <a:endCxn id="50" idx="1"/>
          </p:cNvCxnSpPr>
          <p:nvPr/>
        </p:nvCxnSpPr>
        <p:spPr>
          <a:xfrm flipV="1">
            <a:off x="8688215" y="4811973"/>
            <a:ext cx="835554" cy="13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A44E41D-E385-BFB9-F3B4-8782486BE31D}"/>
              </a:ext>
            </a:extLst>
          </p:cNvPr>
          <p:cNvSpPr txBox="1"/>
          <p:nvPr/>
        </p:nvSpPr>
        <p:spPr>
          <a:xfrm>
            <a:off x="9523769" y="4641157"/>
            <a:ext cx="1944763" cy="341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In cylinder mass</a:t>
            </a:r>
          </a:p>
        </p:txBody>
      </p:sp>
      <p:cxnSp>
        <p:nvCxnSpPr>
          <p:cNvPr id="56" name="Straight Arrow Connector 16">
            <a:extLst>
              <a:ext uri="{FF2B5EF4-FFF2-40B4-BE49-F238E27FC236}">
                <a16:creationId xmlns:a16="http://schemas.microsoft.com/office/drawing/2014/main" id="{769271D2-F0BA-9F77-2D56-6ACB3344E543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 flipH="1">
            <a:off x="10496151" y="4170103"/>
            <a:ext cx="1" cy="47105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16">
            <a:extLst>
              <a:ext uri="{FF2B5EF4-FFF2-40B4-BE49-F238E27FC236}">
                <a16:creationId xmlns:a16="http://schemas.microsoft.com/office/drawing/2014/main" id="{955B492B-4A81-992A-1A86-7CDAAF8B085C}"/>
              </a:ext>
            </a:extLst>
          </p:cNvPr>
          <p:cNvCxnSpPr>
            <a:cxnSpLocks/>
            <a:stCxn id="50" idx="3"/>
            <a:endCxn id="18" idx="1"/>
          </p:cNvCxnSpPr>
          <p:nvPr/>
        </p:nvCxnSpPr>
        <p:spPr>
          <a:xfrm flipH="1" flipV="1">
            <a:off x="5478333" y="3749988"/>
            <a:ext cx="5990199" cy="1061985"/>
          </a:xfrm>
          <a:prstGeom prst="bentConnector5">
            <a:avLst>
              <a:gd name="adj1" fmla="val -3816"/>
              <a:gd name="adj2" fmla="val -75638"/>
              <a:gd name="adj3" fmla="val 103816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276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17ED-BAB7-3A95-F973-9D2632BCC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engine model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1CB4732-81BF-2037-92A4-C7946C8EE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767" y="1554044"/>
            <a:ext cx="4342530" cy="42262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740A5E-F400-692E-EE84-43A483B6B823}"/>
              </a:ext>
            </a:extLst>
          </p:cNvPr>
          <p:cNvSpPr txBox="1"/>
          <p:nvPr/>
        </p:nvSpPr>
        <p:spPr>
          <a:xfrm>
            <a:off x="6685041" y="658404"/>
            <a:ext cx="4249881" cy="341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Cylinder pressure during combustion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093BB7-6FEE-99E8-569A-C83C1347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040" y="1906261"/>
            <a:ext cx="3209882" cy="101111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709FC6-7AD1-6500-A1B6-A00819E7AEB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5400000">
            <a:off x="8356870" y="1453148"/>
            <a:ext cx="9062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6">
            <a:extLst>
              <a:ext uri="{FF2B5EF4-FFF2-40B4-BE49-F238E27FC236}">
                <a16:creationId xmlns:a16="http://schemas.microsoft.com/office/drawing/2014/main" id="{258E823F-E4FD-EE17-2170-82E5B770F5D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8809981" y="2917374"/>
            <a:ext cx="0" cy="51162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61E005-9DE3-2F6A-4074-FA6D9B17C6DD}"/>
                  </a:ext>
                </a:extLst>
              </p:cNvPr>
              <p:cNvSpPr txBox="1"/>
              <p:nvPr/>
            </p:nvSpPr>
            <p:spPr>
              <a:xfrm>
                <a:off x="8809981" y="1062306"/>
                <a:ext cx="622350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61E005-9DE3-2F6A-4074-FA6D9B17C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981" y="1062306"/>
                <a:ext cx="622350" cy="249299"/>
              </a:xfrm>
              <a:prstGeom prst="rect">
                <a:avLst/>
              </a:prstGeom>
              <a:blipFill>
                <a:blip r:embed="rId4"/>
                <a:stretch>
                  <a:fillRect l="-6000" t="-9524" r="-12000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24A5AF-E4BF-2961-D801-59E7751765F9}"/>
                  </a:ext>
                </a:extLst>
              </p:cNvPr>
              <p:cNvSpPr txBox="1"/>
              <p:nvPr/>
            </p:nvSpPr>
            <p:spPr>
              <a:xfrm>
                <a:off x="8859947" y="3062674"/>
                <a:ext cx="982257" cy="269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𝑔𝑟𝑜𝑠𝑠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24A5AF-E4BF-2961-D801-59E775176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947" y="3062674"/>
                <a:ext cx="982257" cy="269626"/>
              </a:xfrm>
              <a:prstGeom prst="rect">
                <a:avLst/>
              </a:prstGeom>
              <a:blipFill>
                <a:blip r:embed="rId5"/>
                <a:stretch>
                  <a:fillRect l="-6329" t="-8696" r="-6329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CFB56D0-E2D0-A145-E487-38E3325897C3}"/>
              </a:ext>
            </a:extLst>
          </p:cNvPr>
          <p:cNvSpPr txBox="1"/>
          <p:nvPr/>
        </p:nvSpPr>
        <p:spPr>
          <a:xfrm>
            <a:off x="6096000" y="1364767"/>
            <a:ext cx="1864613" cy="3416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DI diesel timing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1A2EFD-3511-A66F-2080-FEB75BCC719F}"/>
                  </a:ext>
                </a:extLst>
              </p:cNvPr>
              <p:cNvSpPr txBox="1"/>
              <p:nvPr/>
            </p:nvSpPr>
            <p:spPr>
              <a:xfrm>
                <a:off x="8570220" y="4926425"/>
                <a:ext cx="898003" cy="249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01A2EFD-3511-A66F-2080-FEB75BCC7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20" y="4926425"/>
                <a:ext cx="898003" cy="249299"/>
              </a:xfrm>
              <a:prstGeom prst="rect">
                <a:avLst/>
              </a:prstGeom>
              <a:blipFill>
                <a:blip r:embed="rId6"/>
                <a:stretch>
                  <a:fillRect l="-4167" t="-9524" r="-8333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16">
            <a:extLst>
              <a:ext uri="{FF2B5EF4-FFF2-40B4-BE49-F238E27FC236}">
                <a16:creationId xmlns:a16="http://schemas.microsoft.com/office/drawing/2014/main" id="{9CEC62CD-F516-676A-0E4E-F30BC26C44E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8809981" y="4129338"/>
            <a:ext cx="1" cy="697495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75718B-A36E-55BE-CD67-5CBBADDCF2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5041" y="3429000"/>
            <a:ext cx="3209882" cy="7003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16">
            <a:extLst>
              <a:ext uri="{FF2B5EF4-FFF2-40B4-BE49-F238E27FC236}">
                <a16:creationId xmlns:a16="http://schemas.microsoft.com/office/drawing/2014/main" id="{9D9E55A0-3E55-9677-BC68-F3B8CF4389EE}"/>
              </a:ext>
            </a:extLst>
          </p:cNvPr>
          <p:cNvCxnSpPr>
            <a:cxnSpLocks/>
            <a:stCxn id="39" idx="3"/>
            <a:endCxn id="15" idx="0"/>
          </p:cNvCxnSpPr>
          <p:nvPr/>
        </p:nvCxnSpPr>
        <p:spPr>
          <a:xfrm>
            <a:off x="7960613" y="1535583"/>
            <a:ext cx="849368" cy="370678"/>
          </a:xfrm>
          <a:prstGeom prst="bentConnector2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84587D-E96D-F624-B12A-41D94B3E35C9}"/>
                  </a:ext>
                </a:extLst>
              </p:cNvPr>
              <p:cNvSpPr txBox="1"/>
              <p:nvPr/>
            </p:nvSpPr>
            <p:spPr>
              <a:xfrm>
                <a:off x="5484314" y="5527171"/>
                <a:ext cx="5801332" cy="2696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𝑝𝑑𝑓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50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𝑡𝑖𝑚𝑖𝑛𝑔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𝑞𝑢𝑎𝑛𝑖𝑡𝑦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184587D-E96D-F624-B12A-41D94B3E3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4" y="5527171"/>
                <a:ext cx="5801332" cy="269626"/>
              </a:xfrm>
              <a:prstGeom prst="rect">
                <a:avLst/>
              </a:prstGeom>
              <a:blipFill>
                <a:blip r:embed="rId8"/>
                <a:stretch>
                  <a:fillRect l="-1094" t="-13636" r="-875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Graphic 31" descr="Network diagram outline">
            <a:extLst>
              <a:ext uri="{FF2B5EF4-FFF2-40B4-BE49-F238E27FC236}">
                <a16:creationId xmlns:a16="http://schemas.microsoft.com/office/drawing/2014/main" id="{5C3C8815-6894-3E45-F044-2C08F2E7A4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75821" y="5859888"/>
            <a:ext cx="934160" cy="934160"/>
          </a:xfrm>
          <a:prstGeom prst="rect">
            <a:avLst/>
          </a:prstGeom>
        </p:spPr>
      </p:pic>
      <p:cxnSp>
        <p:nvCxnSpPr>
          <p:cNvPr id="33" name="Straight Arrow Connector 16">
            <a:extLst>
              <a:ext uri="{FF2B5EF4-FFF2-40B4-BE49-F238E27FC236}">
                <a16:creationId xmlns:a16="http://schemas.microsoft.com/office/drawing/2014/main" id="{2F243BAF-856F-F2A9-981C-78F33C2B76EA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71332" y="5937690"/>
            <a:ext cx="531275" cy="247284"/>
          </a:xfrm>
          <a:prstGeom prst="bentConnector3">
            <a:avLst>
              <a:gd name="adj1" fmla="val 1321"/>
            </a:avLst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DA508C-58C5-81C4-02EB-7CCD4E042714}"/>
              </a:ext>
            </a:extLst>
          </p:cNvPr>
          <p:cNvSpPr txBox="1"/>
          <p:nvPr/>
        </p:nvSpPr>
        <p:spPr>
          <a:xfrm>
            <a:off x="8801695" y="6156152"/>
            <a:ext cx="185178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627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A55E-1F51-096F-B730-080639E6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way of identifying valve timing</a:t>
            </a:r>
          </a:p>
        </p:txBody>
      </p:sp>
      <p:pic>
        <p:nvPicPr>
          <p:cNvPr id="1026" name="Picture 2" descr="The pressure-volume (pV) diagram and how work is produced in an ICE –  x-engineer.org">
            <a:extLst>
              <a:ext uri="{FF2B5EF4-FFF2-40B4-BE49-F238E27FC236}">
                <a16:creationId xmlns:a16="http://schemas.microsoft.com/office/drawing/2014/main" id="{BE464635-8F30-C375-2BF6-F2458BFD7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62" y="813816"/>
            <a:ext cx="5040705" cy="546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B5C0EB-1DEC-22EC-E61D-37C9731D3485}"/>
              </a:ext>
            </a:extLst>
          </p:cNvPr>
          <p:cNvSpPr txBox="1"/>
          <p:nvPr/>
        </p:nvSpPr>
        <p:spPr>
          <a:xfrm>
            <a:off x="5706767" y="2521527"/>
            <a:ext cx="335700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EVO: right before blowdown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CEC5-BDD4-D742-BB8C-AC69DAECFE51}"/>
              </a:ext>
            </a:extLst>
          </p:cNvPr>
          <p:cNvSpPr txBox="1"/>
          <p:nvPr/>
        </p:nvSpPr>
        <p:spPr>
          <a:xfrm>
            <a:off x="5706767" y="3653210"/>
            <a:ext cx="389882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IVC: right after compression starts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CF7795-801A-94F4-C4C2-086C01301A89}"/>
              </a:ext>
            </a:extLst>
          </p:cNvPr>
          <p:cNvCxnSpPr>
            <a:stCxn id="4" idx="1"/>
          </p:cNvCxnSpPr>
          <p:nvPr/>
        </p:nvCxnSpPr>
        <p:spPr>
          <a:xfrm flipH="1">
            <a:off x="4738255" y="2692343"/>
            <a:ext cx="968512" cy="595802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A02B9-0656-D0D1-D3AD-6706310263B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38255" y="3824026"/>
            <a:ext cx="968512" cy="25417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4BA684-7AAA-45F6-C644-20BBCCFBF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655" y="-5866"/>
            <a:ext cx="7575415" cy="68638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89BB4-49DE-A74E-6189-F7F3C08AE111}"/>
              </a:ext>
            </a:extLst>
          </p:cNvPr>
          <p:cNvSpPr/>
          <p:nvPr/>
        </p:nvSpPr>
        <p:spPr>
          <a:xfrm>
            <a:off x="4886036" y="212436"/>
            <a:ext cx="3796146" cy="1514764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84A76-60F2-EE1D-2A72-F4C3C678C187}"/>
              </a:ext>
            </a:extLst>
          </p:cNvPr>
          <p:cNvSpPr txBox="1"/>
          <p:nvPr/>
        </p:nvSpPr>
        <p:spPr>
          <a:xfrm>
            <a:off x="4886036" y="314036"/>
            <a:ext cx="205376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latin typeface="+mn-lt"/>
              </a:rPr>
              <a:t>region of interest</a:t>
            </a:r>
          </a:p>
        </p:txBody>
      </p:sp>
    </p:spTree>
    <p:extLst>
      <p:ext uri="{BB962C8B-B14F-4D97-AF65-F5344CB8AC3E}">
        <p14:creationId xmlns:p14="http://schemas.microsoft.com/office/powerpoint/2010/main" val="3420588093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6" id="{D123B489-C458-0648-9035-CCF99A647EF5}" vid="{61225527-2787-9F42-9BA4-CAFC38E8C6DF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www.w3.org/XML/1998/namespace"/>
    <ds:schemaRef ds:uri="http://schemas.microsoft.com/office/2006/documentManagement/types"/>
    <ds:schemaRef ds:uri="http://purl.org/dc/terms/"/>
    <ds:schemaRef ds:uri="38e4deb0-de08-4adb-aafc-d8ff02544178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</Template>
  <TotalTime>318</TotalTime>
  <Words>104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Cambria Math</vt:lpstr>
      <vt:lpstr>Century Gothic</vt:lpstr>
      <vt:lpstr>ORNL</vt:lpstr>
      <vt:lpstr>Dual fuel combustion model</vt:lpstr>
      <vt:lpstr>Previous engine model</vt:lpstr>
      <vt:lpstr>Previous engine model</vt:lpstr>
      <vt:lpstr>Graphical way of identifying valve timing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Bryan Maldonado</dc:creator>
  <cp:keywords/>
  <dc:description/>
  <cp:lastModifiedBy>Bryan Maldonado</cp:lastModifiedBy>
  <cp:revision>1</cp:revision>
  <dcterms:created xsi:type="dcterms:W3CDTF">2024-06-18T15:04:03Z</dcterms:created>
  <dcterms:modified xsi:type="dcterms:W3CDTF">2024-06-18T20:22:18Z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