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8" r:id="rId5"/>
    <p:sldId id="259" r:id="rId6"/>
    <p:sldId id="260" r:id="rId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5161" autoAdjust="0"/>
  </p:normalViewPr>
  <p:slideViewPr>
    <p:cSldViewPr snapToGrid="0" showGuides="1">
      <p:cViewPr varScale="1">
        <p:scale>
          <a:sx n="135" d="100"/>
          <a:sy n="135" d="100"/>
        </p:scale>
        <p:origin x="208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10/3/24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6B662-2C0B-BD46-BC21-A0687A37B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1869186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B386A-FFF3-4C43-B07A-C85BC62645E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05644" y="6452482"/>
            <a:ext cx="1869186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B5752-83DC-BB2C-8C42-DEADF8BB1FCD}"/>
              </a:ext>
            </a:extLst>
          </p:cNvPr>
          <p:cNvSpPr txBox="1"/>
          <p:nvPr/>
        </p:nvSpPr>
        <p:spPr>
          <a:xfrm>
            <a:off x="544714" y="29162"/>
            <a:ext cx="2969231" cy="590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Oak Ridge Combustion Analysis System (ORCAS)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7D41B-B2AF-37D8-BC0D-8D2A968A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26" y="2134456"/>
            <a:ext cx="1386083" cy="856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94D7C-CBC1-C8E0-EB73-61B531F7322A}"/>
              </a:ext>
            </a:extLst>
          </p:cNvPr>
          <p:cNvSpPr txBox="1"/>
          <p:nvPr/>
        </p:nvSpPr>
        <p:spPr>
          <a:xfrm>
            <a:off x="1912515" y="4797635"/>
            <a:ext cx="1531188" cy="341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Flow sensors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8A455-D52F-A4AE-9D4B-1147D03CF380}"/>
              </a:ext>
            </a:extLst>
          </p:cNvPr>
          <p:cNvSpPr txBox="1"/>
          <p:nvPr/>
        </p:nvSpPr>
        <p:spPr>
          <a:xfrm>
            <a:off x="408069" y="4795066"/>
            <a:ext cx="1465466" cy="341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Eng. 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14BA6-A349-7C51-BAEF-916368880D89}"/>
              </a:ext>
            </a:extLst>
          </p:cNvPr>
          <p:cNvSpPr txBox="1"/>
          <p:nvPr/>
        </p:nvSpPr>
        <p:spPr>
          <a:xfrm>
            <a:off x="3628720" y="3224814"/>
            <a:ext cx="2514415" cy="158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Nominal input values (ORCAS to EONS):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Diesel_SOI_FF</a:t>
            </a:r>
            <a:endParaRPr lang="en-US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Diesel_fuel_FF</a:t>
            </a:r>
            <a:endParaRPr lang="en-US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Ammonia_fuel_FF</a:t>
            </a:r>
            <a:endParaRPr lang="en-US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Fresh_air_FF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62080-AE23-09F7-6D24-B449F7E9BE3B}"/>
              </a:ext>
            </a:extLst>
          </p:cNvPr>
          <p:cNvSpPr txBox="1"/>
          <p:nvPr/>
        </p:nvSpPr>
        <p:spPr>
          <a:xfrm>
            <a:off x="6221098" y="25649"/>
            <a:ext cx="5970902" cy="5909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EONS in a BOX</a:t>
            </a:r>
          </a:p>
          <a:p>
            <a:pPr algn="ctr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9CC2E-6D3F-E488-B477-EFDD8FC65DC7}"/>
              </a:ext>
            </a:extLst>
          </p:cNvPr>
          <p:cNvSpPr txBox="1"/>
          <p:nvPr/>
        </p:nvSpPr>
        <p:spPr>
          <a:xfrm>
            <a:off x="6221096" y="2213257"/>
            <a:ext cx="5970904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Use feedforward engine commands to run simulator and retrain SNNs (EONS?)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AB6D7-AD9E-438B-2F20-79BFD95595A9}"/>
              </a:ext>
            </a:extLst>
          </p:cNvPr>
          <p:cNvSpPr txBox="1"/>
          <p:nvPr/>
        </p:nvSpPr>
        <p:spPr>
          <a:xfrm>
            <a:off x="6221097" y="616580"/>
            <a:ext cx="5970903" cy="158812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Use measured engine state to calculate diesel fuel control through the SNN (Sim Scheduler?)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BA94B-453A-D727-1C9E-ABF1B5A34D2A}"/>
                  </a:ext>
                </a:extLst>
              </p:cNvPr>
              <p:cNvSpPr txBox="1"/>
              <p:nvPr/>
            </p:nvSpPr>
            <p:spPr>
              <a:xfrm>
                <a:off x="6221096" y="3628003"/>
                <a:ext cx="2240293" cy="1010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SOI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FF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FF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Ammonia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FF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Fresh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air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FF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BA94B-453A-D727-1C9E-ABF1B5A3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96" y="3628003"/>
                <a:ext cx="2240293" cy="1010790"/>
              </a:xfrm>
              <a:prstGeom prst="rect">
                <a:avLst/>
              </a:prstGeom>
              <a:blipFill>
                <a:blip r:embed="rId3"/>
                <a:stretch>
                  <a:fillRect t="-7407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FA5218-BFA6-DD86-DF81-55C5CA83B0FF}"/>
                  </a:ext>
                </a:extLst>
              </p:cNvPr>
              <p:cNvSpPr txBox="1"/>
              <p:nvPr/>
            </p:nvSpPr>
            <p:spPr>
              <a:xfrm>
                <a:off x="9358324" y="1413236"/>
                <a:ext cx="2169505" cy="51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SOI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EONS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EONS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FA5218-BFA6-DD86-DF81-55C5CA83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24" y="1413236"/>
                <a:ext cx="2169505" cy="513154"/>
              </a:xfrm>
              <a:prstGeom prst="rect">
                <a:avLst/>
              </a:prstGeom>
              <a:blipFill>
                <a:blip r:embed="rId4"/>
                <a:stretch>
                  <a:fillRect t="-7317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406ED7-1C48-F8B4-83B6-F93D5EC7097D}"/>
                  </a:ext>
                </a:extLst>
              </p:cNvPr>
              <p:cNvSpPr txBox="1"/>
              <p:nvPr/>
            </p:nvSpPr>
            <p:spPr>
              <a:xfrm>
                <a:off x="9961325" y="3628003"/>
                <a:ext cx="2230675" cy="1010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sim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air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sim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CA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50_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sim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cost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sim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406ED7-1C48-F8B4-83B6-F93D5EC70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325" y="3628003"/>
                <a:ext cx="2230675" cy="1010790"/>
              </a:xfrm>
              <a:prstGeom prst="rect">
                <a:avLst/>
              </a:prstGeom>
              <a:blipFill>
                <a:blip r:embed="rId5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47FD411-938B-2B9D-46E0-E8BDE7456150}"/>
              </a:ext>
            </a:extLst>
          </p:cNvPr>
          <p:cNvSpPr txBox="1"/>
          <p:nvPr/>
        </p:nvSpPr>
        <p:spPr>
          <a:xfrm>
            <a:off x="3628720" y="789730"/>
            <a:ext cx="2514415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System states (ORCAS to EONS):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M_fuel_scaled</a:t>
            </a:r>
            <a:endParaRPr lang="en-US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M_air_scaled</a:t>
            </a:r>
            <a:endParaRPr lang="en-US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CA50_scaled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E6F7B-C84B-D90C-F475-2782A88E6939}"/>
              </a:ext>
            </a:extLst>
          </p:cNvPr>
          <p:cNvSpPr txBox="1"/>
          <p:nvPr/>
        </p:nvSpPr>
        <p:spPr>
          <a:xfrm>
            <a:off x="3628720" y="4812941"/>
            <a:ext cx="2514415" cy="84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Cost function (ORCAS to EONS):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cost_c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74301-AEDE-6470-5AAB-8D94431B782B}"/>
              </a:ext>
            </a:extLst>
          </p:cNvPr>
          <p:cNvCxnSpPr>
            <a:cxnSpLocks/>
            <a:stCxn id="7" idx="0"/>
            <a:endCxn id="69" idx="2"/>
          </p:cNvCxnSpPr>
          <p:nvPr/>
        </p:nvCxnSpPr>
        <p:spPr>
          <a:xfrm rot="16200000" flipV="1">
            <a:off x="2210987" y="4330513"/>
            <a:ext cx="260650" cy="67359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>
            <a:extLst>
              <a:ext uri="{FF2B5EF4-FFF2-40B4-BE49-F238E27FC236}">
                <a16:creationId xmlns:a16="http://schemas.microsoft.com/office/drawing/2014/main" id="{A8F36F75-360B-25E2-C80A-4F114413002B}"/>
              </a:ext>
            </a:extLst>
          </p:cNvPr>
          <p:cNvCxnSpPr>
            <a:cxnSpLocks/>
            <a:stCxn id="8" idx="0"/>
            <a:endCxn id="69" idx="2"/>
          </p:cNvCxnSpPr>
          <p:nvPr/>
        </p:nvCxnSpPr>
        <p:spPr>
          <a:xfrm rot="5400000" flipH="1" flipV="1">
            <a:off x="1443618" y="4234170"/>
            <a:ext cx="258081" cy="86371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5">
            <a:extLst>
              <a:ext uri="{FF2B5EF4-FFF2-40B4-BE49-F238E27FC236}">
                <a16:creationId xmlns:a16="http://schemas.microsoft.com/office/drawing/2014/main" id="{3F2E775D-841F-6491-BCF8-F6C8B854F801}"/>
              </a:ext>
            </a:extLst>
          </p:cNvPr>
          <p:cNvCxnSpPr>
            <a:cxnSpLocks/>
            <a:stCxn id="5" idx="1"/>
            <a:endCxn id="97" idx="1"/>
          </p:cNvCxnSpPr>
          <p:nvPr/>
        </p:nvCxnSpPr>
        <p:spPr>
          <a:xfrm rot="10800000">
            <a:off x="568088" y="1637957"/>
            <a:ext cx="1533639" cy="924555"/>
          </a:xfrm>
          <a:prstGeom prst="bentConnector3">
            <a:avLst>
              <a:gd name="adj1" fmla="val 114906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8D016D9A-3AE4-0798-A2C1-84DF5B47171F}"/>
              </a:ext>
            </a:extLst>
          </p:cNvPr>
          <p:cNvSpPr/>
          <p:nvPr/>
        </p:nvSpPr>
        <p:spPr>
          <a:xfrm>
            <a:off x="3534557" y="107598"/>
            <a:ext cx="2686539" cy="590930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CAN comms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B11DEE-397D-5945-E590-86686FDC5E95}"/>
                  </a:ext>
                </a:extLst>
              </p:cNvPr>
              <p:cNvSpPr txBox="1"/>
              <p:nvPr/>
            </p:nvSpPr>
            <p:spPr>
              <a:xfrm>
                <a:off x="7008290" y="1301781"/>
                <a:ext cx="1779461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air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CA</m:t>
                                </m:r>
                                <m: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50_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scaled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B11DEE-397D-5945-E590-86686FDC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90" y="1301781"/>
                <a:ext cx="1779461" cy="757259"/>
              </a:xfrm>
              <a:prstGeom prst="rect">
                <a:avLst/>
              </a:prstGeom>
              <a:blipFill>
                <a:blip r:embed="rId6"/>
                <a:stretch>
                  <a:fillRect t="-327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Graphic 40" descr="Network diagram outline">
            <a:extLst>
              <a:ext uri="{FF2B5EF4-FFF2-40B4-BE49-F238E27FC236}">
                <a16:creationId xmlns:a16="http://schemas.microsoft.com/office/drawing/2014/main" id="{EEE537A3-FDB0-A832-522E-C911EC006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1062" y="11984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036ED-01C3-4854-ADBA-4FEEE99D8431}"/>
                  </a:ext>
                </a:extLst>
              </p:cNvPr>
              <p:cNvSpPr txBox="1"/>
              <p:nvPr/>
            </p:nvSpPr>
            <p:spPr>
              <a:xfrm>
                <a:off x="6221096" y="2900634"/>
                <a:ext cx="2169505" cy="51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SOI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EONS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Diesel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fuel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EONS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7036ED-01C3-4854-ADBA-4FEEE99D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096" y="2900634"/>
                <a:ext cx="2169505" cy="513154"/>
              </a:xfrm>
              <a:prstGeom prst="rect">
                <a:avLst/>
              </a:prstGeom>
              <a:blipFill>
                <a:blip r:embed="rId9"/>
                <a:stretch>
                  <a:fillRect t="-7317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C027CF6-CACA-3E05-56F1-0EF240F14A9C}"/>
              </a:ext>
            </a:extLst>
          </p:cNvPr>
          <p:cNvSpPr txBox="1"/>
          <p:nvPr/>
        </p:nvSpPr>
        <p:spPr>
          <a:xfrm>
            <a:off x="8599887" y="3713283"/>
            <a:ext cx="1205778" cy="840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Engine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Simulator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(Python)</a:t>
            </a:r>
            <a:endParaRPr lang="en-US" dirty="0">
              <a:latin typeface="+mn-lt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A0BC404-7CDE-5578-67A3-A6AC7AD8BC79}"/>
              </a:ext>
            </a:extLst>
          </p:cNvPr>
          <p:cNvCxnSpPr>
            <a:stCxn id="42" idx="3"/>
            <a:endCxn id="43" idx="0"/>
          </p:cNvCxnSpPr>
          <p:nvPr/>
        </p:nvCxnSpPr>
        <p:spPr>
          <a:xfrm>
            <a:off x="8390601" y="3157211"/>
            <a:ext cx="812175" cy="5560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CF10E9-8D3D-510D-5BC0-FB0C9710E519}"/>
              </a:ext>
            </a:extLst>
          </p:cNvPr>
          <p:cNvCxnSpPr>
            <a:stCxn id="14" idx="3"/>
            <a:endCxn id="43" idx="1"/>
          </p:cNvCxnSpPr>
          <p:nvPr/>
        </p:nvCxnSpPr>
        <p:spPr>
          <a:xfrm>
            <a:off x="8461389" y="4133398"/>
            <a:ext cx="13849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506975-C2DC-BCE5-23AE-5FF691747444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>
            <a:off x="9805665" y="4133398"/>
            <a:ext cx="15566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B9920E-B444-0F96-7646-157FF55B4C99}"/>
              </a:ext>
            </a:extLst>
          </p:cNvPr>
          <p:cNvSpPr txBox="1"/>
          <p:nvPr/>
        </p:nvSpPr>
        <p:spPr>
          <a:xfrm>
            <a:off x="6221096" y="4802556"/>
            <a:ext cx="5970904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Will the cost function be used in the sim modifier?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782BFC-1ACC-ADAB-CC6F-7E42C3C02A60}"/>
                  </a:ext>
                </a:extLst>
              </p:cNvPr>
              <p:cNvSpPr txBox="1"/>
              <p:nvPr/>
            </p:nvSpPr>
            <p:spPr>
              <a:xfrm>
                <a:off x="3628720" y="2135285"/>
                <a:ext cx="2514415" cy="10895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b="1" dirty="0"/>
                  <a:t>Feedback control (EONS to ORCAS):</a:t>
                </a: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i="0" smtClean="0"/>
                      <m:t>D</m:t>
                    </m:r>
                    <m:r>
                      <m:rPr>
                        <m:sty m:val="p"/>
                      </m:rPr>
                      <a:rPr lang="en-US" i="0"/>
                      <m:t>iesel</m:t>
                    </m:r>
                    <m:r>
                      <a:rPr lang="en-US" i="0"/>
                      <m:t>_</m:t>
                    </m:r>
                    <m:r>
                      <m:rPr>
                        <m:sty m:val="p"/>
                      </m:rPr>
                      <a:rPr lang="en-US" i="0"/>
                      <m:t>SOI</m:t>
                    </m:r>
                    <m:r>
                      <a:rPr lang="en-US" i="0"/>
                      <m:t>_</m:t>
                    </m:r>
                    <m:r>
                      <m:rPr>
                        <m:sty m:val="p"/>
                      </m:rPr>
                      <a:rPr lang="en-US" i="0"/>
                      <m:t>EONS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/>
                      <m:t>Diesel</m:t>
                    </m:r>
                    <m:r>
                      <a:rPr lang="en-US" i="0" smtClean="0"/>
                      <m:t>_</m:t>
                    </m:r>
                    <m:r>
                      <m:rPr>
                        <m:sty m:val="p"/>
                      </m:rPr>
                      <a:rPr lang="en-US" i="0" smtClean="0"/>
                      <m:t>fuel</m:t>
                    </m:r>
                    <m:r>
                      <a:rPr lang="en-US" i="0" smtClean="0"/>
                      <m:t>_</m:t>
                    </m:r>
                    <m:r>
                      <m:rPr>
                        <m:sty m:val="p"/>
                      </m:rPr>
                      <a:rPr lang="en-US" i="0" smtClean="0"/>
                      <m:t>EONS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782BFC-1ACC-ADAB-CC6F-7E42C3C0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20" y="2135285"/>
                <a:ext cx="2514415" cy="1089529"/>
              </a:xfrm>
              <a:prstGeom prst="rect">
                <a:avLst/>
              </a:prstGeom>
              <a:blipFill>
                <a:blip r:embed="rId10"/>
                <a:stretch>
                  <a:fillRect l="-2000" t="-340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4A1867-D1FC-9C73-34AE-3C83B55C85B0}"/>
                  </a:ext>
                </a:extLst>
              </p:cNvPr>
              <p:cNvSpPr txBox="1"/>
              <p:nvPr/>
            </p:nvSpPr>
            <p:spPr>
              <a:xfrm>
                <a:off x="3628720" y="5653171"/>
                <a:ext cx="2514415" cy="10895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b="1" dirty="0"/>
                  <a:t>Network ID (EONS to ORCAS):</a:t>
                </a:r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NET</m:t>
                    </m:r>
                    <m:r>
                      <a:rPr lang="en-US"/>
                      <m:t>_</m:t>
                    </m:r>
                    <m:r>
                      <m:rPr>
                        <m:sty m:val="p"/>
                      </m:rPr>
                      <a:rPr lang="en-US"/>
                      <m:t>ID</m:t>
                    </m:r>
                    <m:r>
                      <a:rPr lang="en-US"/>
                      <m:t>_</m:t>
                    </m:r>
                    <m:r>
                      <m:rPr>
                        <m:sty m:val="p"/>
                      </m:rPr>
                      <a:rPr lang="en-US"/>
                      <m:t>START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NET</m:t>
                    </m:r>
                    <m:r>
                      <a:rPr lang="en-US"/>
                      <m:t>_</m:t>
                    </m:r>
                    <m:r>
                      <m:rPr>
                        <m:sty m:val="p"/>
                      </m:rPr>
                      <a:rPr lang="en-US"/>
                      <m:t>ID</m:t>
                    </m:r>
                    <m:r>
                      <a:rPr lang="en-US"/>
                      <m:t>_</m:t>
                    </m:r>
                    <m:r>
                      <m:rPr>
                        <m:sty m:val="p"/>
                      </m:rPr>
                      <a:rPr lang="en-US"/>
                      <m:t>STOP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4A1867-D1FC-9C73-34AE-3C83B55C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20" y="5653171"/>
                <a:ext cx="2514415" cy="1089529"/>
              </a:xfrm>
              <a:prstGeom prst="rect">
                <a:avLst/>
              </a:prstGeom>
              <a:blipFill>
                <a:blip r:embed="rId11"/>
                <a:stretch>
                  <a:fillRect l="-2000" t="-3409" r="-50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D14638-F7B5-B4F1-FFB9-FA07F3E7FF8A}"/>
                  </a:ext>
                </a:extLst>
              </p:cNvPr>
              <p:cNvSpPr txBox="1"/>
              <p:nvPr/>
            </p:nvSpPr>
            <p:spPr>
              <a:xfrm>
                <a:off x="565326" y="3929318"/>
                <a:ext cx="2878377" cy="60766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D14638-F7B5-B4F1-FFB9-FA07F3E7F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6" y="3929318"/>
                <a:ext cx="2878377" cy="607667"/>
              </a:xfrm>
              <a:prstGeom prst="rect">
                <a:avLst/>
              </a:prstGeom>
              <a:blipFill>
                <a:blip r:embed="rId12"/>
                <a:stretch>
                  <a:fillRect t="-408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661553B-B297-FBB0-3CD0-DB80FF3C2864}"/>
              </a:ext>
            </a:extLst>
          </p:cNvPr>
          <p:cNvSpPr txBox="1"/>
          <p:nvPr/>
        </p:nvSpPr>
        <p:spPr>
          <a:xfrm>
            <a:off x="1351463" y="5883379"/>
            <a:ext cx="2092239" cy="5909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Mass feedback: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Diesel_fuel_EONS</a:t>
            </a:r>
            <a:endParaRPr lang="en-US" dirty="0">
              <a:latin typeface="+mn-lt"/>
            </a:endParaRPr>
          </a:p>
        </p:txBody>
      </p:sp>
      <p:cxnSp>
        <p:nvCxnSpPr>
          <p:cNvPr id="82" name="Straight Arrow Connector 25">
            <a:extLst>
              <a:ext uri="{FF2B5EF4-FFF2-40B4-BE49-F238E27FC236}">
                <a16:creationId xmlns:a16="http://schemas.microsoft.com/office/drawing/2014/main" id="{FC13DFF0-0E37-7186-97BF-945CDE4B3B15}"/>
              </a:ext>
            </a:extLst>
          </p:cNvPr>
          <p:cNvCxnSpPr>
            <a:cxnSpLocks/>
            <a:stCxn id="80" idx="1"/>
            <a:endCxn id="89" idx="1"/>
          </p:cNvCxnSpPr>
          <p:nvPr/>
        </p:nvCxnSpPr>
        <p:spPr>
          <a:xfrm rot="10800000">
            <a:off x="518587" y="3462637"/>
            <a:ext cx="832877" cy="2716208"/>
          </a:xfrm>
          <a:prstGeom prst="bentConnector3">
            <a:avLst>
              <a:gd name="adj1" fmla="val 127447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5">
            <a:extLst>
              <a:ext uri="{FF2B5EF4-FFF2-40B4-BE49-F238E27FC236}">
                <a16:creationId xmlns:a16="http://schemas.microsoft.com/office/drawing/2014/main" id="{8A7CED05-D4BA-5CA5-341B-4848262C695A}"/>
              </a:ext>
            </a:extLst>
          </p:cNvPr>
          <p:cNvCxnSpPr>
            <a:cxnSpLocks/>
            <a:stCxn id="69" idx="1"/>
            <a:endCxn id="89" idx="1"/>
          </p:cNvCxnSpPr>
          <p:nvPr/>
        </p:nvCxnSpPr>
        <p:spPr>
          <a:xfrm rot="10800000">
            <a:off x="518586" y="3462638"/>
            <a:ext cx="46740" cy="770515"/>
          </a:xfrm>
          <a:prstGeom prst="bentConnector3">
            <a:avLst>
              <a:gd name="adj1" fmla="val 589089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3BCA61C-1A34-9295-F74C-C1A6700208F4}"/>
                  </a:ext>
                </a:extLst>
              </p:cNvPr>
              <p:cNvSpPr txBox="1"/>
              <p:nvPr/>
            </p:nvSpPr>
            <p:spPr>
              <a:xfrm>
                <a:off x="518586" y="3077114"/>
                <a:ext cx="2969223" cy="77104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600" dirty="0">
                    <a:latin typeface="+mn-lt"/>
                  </a:rPr>
                  <a:t>Effective Q_LHV:</a:t>
                </a: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𝐿𝐻𝑉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𝑑𝑠𝑙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𝐿𝐻𝑉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𝑑𝑠𝑙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𝑁𝐻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𝐿𝐻𝑉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𝑁𝐻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𝑑𝑠𝑙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𝑁𝐻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3BCA61C-1A34-9295-F74C-C1A67002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6" y="3077114"/>
                <a:ext cx="2969223" cy="771045"/>
              </a:xfrm>
              <a:prstGeom prst="rect">
                <a:avLst/>
              </a:prstGeom>
              <a:blipFill>
                <a:blip r:embed="rId13"/>
                <a:stretch>
                  <a:fillRect l="-847" t="-3175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4CC3EF9-A305-E18E-75FD-86756D37139F}"/>
                  </a:ext>
                </a:extLst>
              </p:cNvPr>
              <p:cNvSpPr txBox="1"/>
              <p:nvPr/>
            </p:nvSpPr>
            <p:spPr>
              <a:xfrm>
                <a:off x="568087" y="1211878"/>
                <a:ext cx="2922484" cy="85215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sz="1600" dirty="0">
                    <a:latin typeface="+mn-lt"/>
                  </a:rPr>
                  <a:t>Combustion efficiency:</a:t>
                </a: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𝑔𝑟𝑜𝑠𝑠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𝐿𝐻𝑉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4CC3EF9-A305-E18E-75FD-86756D37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7" y="1211878"/>
                <a:ext cx="2922484" cy="852156"/>
              </a:xfrm>
              <a:prstGeom prst="rect">
                <a:avLst/>
              </a:prstGeom>
              <a:blipFill>
                <a:blip r:embed="rId14"/>
                <a:stretch>
                  <a:fillRect l="-862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8FAE88-C6EA-51B1-ED45-92E2A1D597D3}"/>
              </a:ext>
            </a:extLst>
          </p:cNvPr>
          <p:cNvSpPr txBox="1"/>
          <p:nvPr/>
        </p:nvSpPr>
        <p:spPr>
          <a:xfrm>
            <a:off x="351256" y="2237398"/>
            <a:ext cx="174919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latin typeface="+mn-lt"/>
              </a:rPr>
              <a:t>Q_gross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X_res</a:t>
            </a:r>
            <a:endParaRPr lang="en-US" dirty="0">
              <a:latin typeface="+mn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7687E-3AC2-C5E4-8A0C-F1D959EBD467}"/>
              </a:ext>
            </a:extLst>
          </p:cNvPr>
          <p:cNvSpPr txBox="1"/>
          <p:nvPr/>
        </p:nvSpPr>
        <p:spPr>
          <a:xfrm>
            <a:off x="936956" y="2568498"/>
            <a:ext cx="8002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CA50</a:t>
            </a:r>
          </a:p>
        </p:txBody>
      </p:sp>
      <p:cxnSp>
        <p:nvCxnSpPr>
          <p:cNvPr id="102" name="Straight Arrow Connector 25">
            <a:extLst>
              <a:ext uri="{FF2B5EF4-FFF2-40B4-BE49-F238E27FC236}">
                <a16:creationId xmlns:a16="http://schemas.microsoft.com/office/drawing/2014/main" id="{BCC6B22E-6B89-847C-E78D-98DFE963C7E4}"/>
              </a:ext>
            </a:extLst>
          </p:cNvPr>
          <p:cNvCxnSpPr>
            <a:cxnSpLocks/>
            <a:stCxn id="89" idx="1"/>
            <a:endCxn id="97" idx="1"/>
          </p:cNvCxnSpPr>
          <p:nvPr/>
        </p:nvCxnSpPr>
        <p:spPr>
          <a:xfrm rot="10800000" flipH="1">
            <a:off x="518585" y="1637957"/>
            <a:ext cx="49501" cy="1824681"/>
          </a:xfrm>
          <a:prstGeom prst="bentConnector3">
            <a:avLst>
              <a:gd name="adj1" fmla="val -461809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5">
            <a:extLst>
              <a:ext uri="{FF2B5EF4-FFF2-40B4-BE49-F238E27FC236}">
                <a16:creationId xmlns:a16="http://schemas.microsoft.com/office/drawing/2014/main" id="{C3ABD71F-393E-B6CB-945E-96B90ED113BB}"/>
              </a:ext>
            </a:extLst>
          </p:cNvPr>
          <p:cNvCxnSpPr>
            <a:cxnSpLocks/>
            <a:stCxn id="97" idx="1"/>
            <a:endCxn id="4" idx="1"/>
          </p:cNvCxnSpPr>
          <p:nvPr/>
        </p:nvCxnSpPr>
        <p:spPr>
          <a:xfrm rot="10800000">
            <a:off x="544715" y="324628"/>
            <a:ext cx="23373" cy="1313328"/>
          </a:xfrm>
          <a:prstGeom prst="bentConnector3">
            <a:avLst>
              <a:gd name="adj1" fmla="val 1078052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6881CFA-5FF7-0412-FDE8-98CA55DF67B1}"/>
              </a:ext>
            </a:extLst>
          </p:cNvPr>
          <p:cNvSpPr txBox="1"/>
          <p:nvPr/>
        </p:nvSpPr>
        <p:spPr>
          <a:xfrm>
            <a:off x="1393141" y="5225652"/>
            <a:ext cx="2050561" cy="5909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SOI feedback: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Diesel_SOI_EONS</a:t>
            </a:r>
            <a:endParaRPr lang="en-US" dirty="0">
              <a:latin typeface="+mn-lt"/>
            </a:endParaRPr>
          </a:p>
        </p:txBody>
      </p:sp>
      <p:cxnSp>
        <p:nvCxnSpPr>
          <p:cNvPr id="115" name="Straight Arrow Connector 25">
            <a:extLst>
              <a:ext uri="{FF2B5EF4-FFF2-40B4-BE49-F238E27FC236}">
                <a16:creationId xmlns:a16="http://schemas.microsoft.com/office/drawing/2014/main" id="{3F112727-0533-944A-938C-E0E3CD7A9693}"/>
              </a:ext>
            </a:extLst>
          </p:cNvPr>
          <p:cNvCxnSpPr>
            <a:cxnSpLocks/>
            <a:stCxn id="114" idx="1"/>
            <a:endCxn id="4" idx="1"/>
          </p:cNvCxnSpPr>
          <p:nvPr/>
        </p:nvCxnSpPr>
        <p:spPr>
          <a:xfrm rot="10800000">
            <a:off x="544715" y="324628"/>
            <a:ext cx="848427" cy="5196490"/>
          </a:xfrm>
          <a:prstGeom prst="bentConnector3">
            <a:avLst>
              <a:gd name="adj1" fmla="val 126944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BA9C1D-8655-7696-142B-0895A3B569CD}"/>
              </a:ext>
            </a:extLst>
          </p:cNvPr>
          <p:cNvSpPr txBox="1"/>
          <p:nvPr/>
        </p:nvSpPr>
        <p:spPr>
          <a:xfrm>
            <a:off x="800794" y="5242062"/>
            <a:ext cx="6190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x6.72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25571F0-A8F8-8DFA-1510-BB2F71521F03}"/>
              </a:ext>
            </a:extLst>
          </p:cNvPr>
          <p:cNvSpPr txBox="1"/>
          <p:nvPr/>
        </p:nvSpPr>
        <p:spPr>
          <a:xfrm>
            <a:off x="771364" y="5922701"/>
            <a:ext cx="6190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x2.26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E34CCA4-63D1-E5AE-8B03-C50129FACBF0}"/>
                  </a:ext>
                </a:extLst>
              </p:cNvPr>
              <p:cNvSpPr txBox="1"/>
              <p:nvPr/>
            </p:nvSpPr>
            <p:spPr>
              <a:xfrm>
                <a:off x="554642" y="780473"/>
                <a:ext cx="2949375" cy="2862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50−7.5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E34CCA4-63D1-E5AE-8B03-C50129FAC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2" y="780473"/>
                <a:ext cx="2949375" cy="286232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95F8D0C-AC07-DC04-7247-454694D87D46}"/>
              </a:ext>
            </a:extLst>
          </p:cNvPr>
          <p:cNvCxnSpPr>
            <a:stCxn id="146" idx="0"/>
            <a:endCxn id="4" idx="2"/>
          </p:cNvCxnSpPr>
          <p:nvPr/>
        </p:nvCxnSpPr>
        <p:spPr>
          <a:xfrm flipV="1">
            <a:off x="2029330" y="620093"/>
            <a:ext cx="0" cy="1603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E8C55F8-B179-0F24-0A7C-C7531266C8A4}"/>
              </a:ext>
            </a:extLst>
          </p:cNvPr>
          <p:cNvCxnSpPr>
            <a:cxnSpLocks/>
            <a:stCxn id="97" idx="0"/>
            <a:endCxn id="146" idx="2"/>
          </p:cNvCxnSpPr>
          <p:nvPr/>
        </p:nvCxnSpPr>
        <p:spPr>
          <a:xfrm flipV="1">
            <a:off x="2029329" y="1066705"/>
            <a:ext cx="1" cy="1451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AB0543C-AD45-7DAC-964D-24C7B1D478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43" y="207034"/>
            <a:ext cx="10316315" cy="473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DE7C85-2484-F543-CBA1-FE424FB09B95}"/>
                  </a:ext>
                </a:extLst>
              </p:cNvPr>
              <p:cNvSpPr txBox="1"/>
              <p:nvPr/>
            </p:nvSpPr>
            <p:spPr>
              <a:xfrm>
                <a:off x="424206" y="5307291"/>
                <a:ext cx="5937395" cy="1036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+mn-lt"/>
                  </a:rPr>
                  <a:t>Observations: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fuel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scaled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air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scaled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CA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50_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scaled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Diesel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SOI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Diesel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fuel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Ammonia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fuel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Fresh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air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DE7C85-2484-F543-CBA1-FE424FB09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5307291"/>
                <a:ext cx="5937395" cy="1036246"/>
              </a:xfrm>
              <a:prstGeom prst="rect">
                <a:avLst/>
              </a:prstGeom>
              <a:blipFill>
                <a:blip r:embed="rId3"/>
                <a:stretch>
                  <a:fillRect l="-853" t="-731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F97238-3665-548D-8B15-3054F9AE62BA}"/>
                  </a:ext>
                </a:extLst>
              </p:cNvPr>
              <p:cNvSpPr txBox="1"/>
              <p:nvPr/>
            </p:nvSpPr>
            <p:spPr>
              <a:xfrm>
                <a:off x="7107603" y="5563002"/>
                <a:ext cx="3972882" cy="524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US" dirty="0">
                    <a:latin typeface="+mn-lt"/>
                  </a:rPr>
                  <a:t>Network output: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iesel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SOI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EONS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Diesel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fuel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EONS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F97238-3665-548D-8B15-3054F9AE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03" y="5563002"/>
                <a:ext cx="3972882" cy="524824"/>
              </a:xfrm>
              <a:prstGeom prst="rect">
                <a:avLst/>
              </a:prstGeom>
              <a:blipFill>
                <a:blip r:embed="rId4"/>
                <a:stretch>
                  <a:fillRect l="-1274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1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7BF7-158A-802A-AABE-CBF1248D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AA9B-B5D6-F5C2-36B2-49F5710B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476970"/>
            <a:ext cx="5849050" cy="4707013"/>
          </a:xfrm>
        </p:spPr>
        <p:txBody>
          <a:bodyPr/>
          <a:lstStyle/>
          <a:p>
            <a:r>
              <a:rPr lang="en-US" sz="1600" dirty="0"/>
              <a:t>ID 1: STATE_1, 8 byte IEEE Float (ORCAS to EONS)</a:t>
            </a:r>
          </a:p>
          <a:p>
            <a:pPr lvl="1"/>
            <a:r>
              <a:rPr lang="en-US" sz="1100" dirty="0"/>
              <a:t>                Bits 0-64: FUEL_MASS_SCALED</a:t>
            </a:r>
            <a:endParaRPr lang="en-US" sz="1800" dirty="0"/>
          </a:p>
          <a:p>
            <a:r>
              <a:rPr lang="en-US" sz="1600" dirty="0"/>
              <a:t>ID 2: STATE_2, 8 byte IEEE Float (ORCAS to EONS)</a:t>
            </a:r>
          </a:p>
          <a:p>
            <a:pPr lvl="1"/>
            <a:r>
              <a:rPr lang="en-US" sz="1100" dirty="0"/>
              <a:t>                Bits 0-64: AIR_MASS_SCALED</a:t>
            </a:r>
            <a:endParaRPr lang="en-US" sz="1800" dirty="0"/>
          </a:p>
          <a:p>
            <a:r>
              <a:rPr lang="en-US" sz="1600" dirty="0"/>
              <a:t>ID 3: STATE_3, 8 byte IEEE Float (ORCAS to EONS)</a:t>
            </a:r>
          </a:p>
          <a:p>
            <a:pPr lvl="1"/>
            <a:r>
              <a:rPr lang="en-US" sz="1100" dirty="0"/>
              <a:t>                Bits 0-64: CA50_SCALED</a:t>
            </a:r>
            <a:endParaRPr lang="en-US" sz="1800" dirty="0"/>
          </a:p>
          <a:p>
            <a:r>
              <a:rPr lang="en-US" sz="1600" dirty="0"/>
              <a:t>ID 4: COST_STAGE, 8 byte IEEE Float (ORCAS to EONS)</a:t>
            </a:r>
          </a:p>
          <a:p>
            <a:pPr lvl="1"/>
            <a:r>
              <a:rPr lang="en-US" sz="1100" dirty="0"/>
              <a:t>                Bits 0-64: COST_C</a:t>
            </a:r>
            <a:endParaRPr lang="en-US" sz="1800" dirty="0"/>
          </a:p>
          <a:p>
            <a:r>
              <a:rPr lang="en-US" sz="1600" dirty="0"/>
              <a:t>ID 5: CONTROL, 8 byte IEEE Float (EONS to ORCAS)</a:t>
            </a:r>
          </a:p>
          <a:p>
            <a:pPr lvl="1"/>
            <a:r>
              <a:rPr lang="en-US" sz="1100" dirty="0"/>
              <a:t>                Bits 0-31: DIESEL_SOI_EONS</a:t>
            </a:r>
          </a:p>
          <a:p>
            <a:pPr lvl="1"/>
            <a:r>
              <a:rPr lang="en-US" sz="1100" dirty="0"/>
              <a:t>                Bits 32-64: DIESEL_FUEL_EONS</a:t>
            </a:r>
            <a:endParaRPr lang="en-US" sz="1800" dirty="0"/>
          </a:p>
          <a:p>
            <a:r>
              <a:rPr lang="en-US" sz="1600" dirty="0"/>
              <a:t>ID 6: NET_ID, 8 byte Unsigned Integer (EONS to ORCAS)</a:t>
            </a:r>
          </a:p>
          <a:p>
            <a:pPr lvl="1"/>
            <a:r>
              <a:rPr lang="en-US" sz="1100" dirty="0"/>
              <a:t>Bits 0-31: NET_ID_START</a:t>
            </a:r>
          </a:p>
          <a:p>
            <a:pPr lvl="1"/>
            <a:r>
              <a:rPr lang="en-US" sz="1100" dirty="0"/>
              <a:t>Bits 32-64: NET_ID_STOP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E9BEB6-D3A2-C368-BC96-3DF16C9A5A4B}"/>
              </a:ext>
            </a:extLst>
          </p:cNvPr>
          <p:cNvSpPr txBox="1">
            <a:spLocks/>
          </p:cNvSpPr>
          <p:nvPr/>
        </p:nvSpPr>
        <p:spPr bwMode="auto">
          <a:xfrm>
            <a:off x="6297105" y="1476970"/>
            <a:ext cx="5849050" cy="47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ID 7: FF_SOI, 8 byte IEEE Float (ORCAS to EONS)</a:t>
            </a:r>
          </a:p>
          <a:p>
            <a:pPr lvl="1"/>
            <a:r>
              <a:rPr lang="en-US" sz="1200" dirty="0"/>
              <a:t>Bits 0-64: DIESEL_SOI_FF</a:t>
            </a:r>
            <a:endParaRPr lang="en-US" sz="2000" dirty="0"/>
          </a:p>
          <a:p>
            <a:r>
              <a:rPr lang="en-US" sz="1600" dirty="0"/>
              <a:t>ID 8: FF_DIESEL, 8 byte IEEE Float (ORCAS to EONS)</a:t>
            </a:r>
          </a:p>
          <a:p>
            <a:pPr lvl="1"/>
            <a:r>
              <a:rPr lang="en-US" sz="1200" dirty="0"/>
              <a:t>Bits 0-64: DIESEL_FUEL_FF </a:t>
            </a:r>
            <a:endParaRPr lang="en-US" sz="1600" dirty="0"/>
          </a:p>
          <a:p>
            <a:r>
              <a:rPr lang="en-US" sz="1600" dirty="0"/>
              <a:t>ID 9: FF_AMMONIA, 8 byte IEEE Float (ORCAS to EONS)</a:t>
            </a:r>
          </a:p>
          <a:p>
            <a:pPr lvl="1"/>
            <a:r>
              <a:rPr lang="en-US" sz="1200" dirty="0"/>
              <a:t>Bits 0-64: AMMONIA_FUEL_FF </a:t>
            </a:r>
          </a:p>
          <a:p>
            <a:r>
              <a:rPr lang="en-US" sz="1600" dirty="0"/>
              <a:t>ID 10: FF_AIR, 8 byte IEEE Float (ORCAS to EONS)</a:t>
            </a:r>
          </a:p>
          <a:p>
            <a:pPr lvl="1"/>
            <a:r>
              <a:rPr lang="en-US" sz="1200" dirty="0"/>
              <a:t>Bits 0-64: FRESH_AIR_FF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043842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6" id="{D123B489-C458-0648-9035-CCF99A647EF5}" vid="{61225527-2787-9F42-9BA4-CAFC38E8C6DF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423</TotalTime>
  <Words>483</Words>
  <Application>Microsoft Macintosh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Cambria Math</vt:lpstr>
      <vt:lpstr>Century Gothic</vt:lpstr>
      <vt:lpstr>ORNL</vt:lpstr>
      <vt:lpstr>PowerPoint Presentation</vt:lpstr>
      <vt:lpstr>PowerPoint Presentation</vt:lpstr>
      <vt:lpstr>CAN frames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Maldonado Puente, Bryan</dc:creator>
  <cp:keywords/>
  <dc:description/>
  <cp:lastModifiedBy>Maldonado Puente, Bryan</cp:lastModifiedBy>
  <cp:revision>8</cp:revision>
  <dcterms:created xsi:type="dcterms:W3CDTF">2024-10-03T14:47:56Z</dcterms:created>
  <dcterms:modified xsi:type="dcterms:W3CDTF">2024-10-03T21:50:58Z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