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5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306" r:id="rId23"/>
    <p:sldId id="307" r:id="rId24"/>
    <p:sldId id="274" r:id="rId25"/>
    <p:sldId id="275" r:id="rId26"/>
    <p:sldId id="276" r:id="rId27"/>
    <p:sldId id="277" r:id="rId28"/>
    <p:sldId id="278" r:id="rId29"/>
    <p:sldId id="279" r:id="rId30"/>
    <p:sldId id="280" r:id="rId31"/>
    <p:sldId id="281" r:id="rId32"/>
    <p:sldId id="302" r:id="rId33"/>
    <p:sldId id="282" r:id="rId34"/>
    <p:sldId id="283" r:id="rId35"/>
    <p:sldId id="284" r:id="rId36"/>
    <p:sldId id="309" r:id="rId37"/>
    <p:sldId id="285" r:id="rId38"/>
    <p:sldId id="286" r:id="rId39"/>
    <p:sldId id="287" r:id="rId40"/>
    <p:sldId id="288" r:id="rId41"/>
    <p:sldId id="289" r:id="rId42"/>
    <p:sldId id="303" r:id="rId43"/>
    <p:sldId id="304" r:id="rId44"/>
    <p:sldId id="290" r:id="rId45"/>
    <p:sldId id="291" r:id="rId46"/>
    <p:sldId id="292" r:id="rId47"/>
    <p:sldId id="293" r:id="rId48"/>
    <p:sldId id="294" r:id="rId49"/>
    <p:sldId id="295" r:id="rId50"/>
    <p:sldId id="296" r:id="rId51"/>
    <p:sldId id="297" r:id="rId52"/>
    <p:sldId id="298" r:id="rId53"/>
    <p:sldId id="299" r:id="rId54"/>
    <p:sldId id="300" r:id="rId55"/>
    <p:sldId id="305" r:id="rId56"/>
    <p:sldId id="310" r:id="rId57"/>
    <p:sldId id="301" r:id="rId58"/>
  </p:sldIdLst>
  <p:sldSz cx="12192000" cy="6858000"/>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1AC184-9024-42D8-8F30-495593A0DBA1}"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es-CO"/>
        </a:p>
      </dgm:t>
    </dgm:pt>
    <dgm:pt modelId="{9177AA87-4F4E-4DDA-8536-34951A69FD0C}">
      <dgm:prSet phldrT="[Texto]"/>
      <dgm:spPr/>
      <dgm:t>
        <a:bodyPr/>
        <a:lstStyle/>
        <a:p>
          <a:r>
            <a:rPr lang="es-MX" dirty="0"/>
            <a:t>Números enteros</a:t>
          </a:r>
          <a:endParaRPr lang="es-CO" dirty="0"/>
        </a:p>
      </dgm:t>
    </dgm:pt>
    <dgm:pt modelId="{90D0A3CB-852F-4371-B1E4-60A602D69B0D}" type="parTrans" cxnId="{EAC033A0-6F1F-4B38-ACB8-BC8234C06121}">
      <dgm:prSet/>
      <dgm:spPr/>
      <dgm:t>
        <a:bodyPr/>
        <a:lstStyle/>
        <a:p>
          <a:endParaRPr lang="es-CO"/>
        </a:p>
      </dgm:t>
    </dgm:pt>
    <dgm:pt modelId="{84ABC992-ADD8-47FD-A500-8F886D53FE7D}" type="sibTrans" cxnId="{EAC033A0-6F1F-4B38-ACB8-BC8234C06121}">
      <dgm:prSet/>
      <dgm:spPr/>
      <dgm:t>
        <a:bodyPr/>
        <a:lstStyle/>
        <a:p>
          <a:endParaRPr lang="es-CO"/>
        </a:p>
      </dgm:t>
    </dgm:pt>
    <dgm:pt modelId="{52F8E0EE-8920-4F3F-AC60-95D8F5E5B924}">
      <dgm:prSet phldrT="[Texto]"/>
      <dgm:spPr/>
      <dgm:t>
        <a:bodyPr/>
        <a:lstStyle/>
        <a:p>
          <a:r>
            <a:rPr lang="es-MX" dirty="0"/>
            <a:t>Números de punto flotante</a:t>
          </a:r>
          <a:endParaRPr lang="es-CO" dirty="0"/>
        </a:p>
      </dgm:t>
    </dgm:pt>
    <dgm:pt modelId="{3724D6F6-01AD-43DE-9A84-B50B90E03667}" type="parTrans" cxnId="{37BF6292-B6EC-48A2-B2AE-41B80011555E}">
      <dgm:prSet/>
      <dgm:spPr/>
      <dgm:t>
        <a:bodyPr/>
        <a:lstStyle/>
        <a:p>
          <a:endParaRPr lang="es-CO"/>
        </a:p>
      </dgm:t>
    </dgm:pt>
    <dgm:pt modelId="{C43AC5C0-D836-4E9A-A7FC-CB717CA6B2E3}" type="sibTrans" cxnId="{37BF6292-B6EC-48A2-B2AE-41B80011555E}">
      <dgm:prSet/>
      <dgm:spPr/>
      <dgm:t>
        <a:bodyPr/>
        <a:lstStyle/>
        <a:p>
          <a:endParaRPr lang="es-CO"/>
        </a:p>
      </dgm:t>
    </dgm:pt>
    <dgm:pt modelId="{FAC4743A-2252-49CF-BBFC-7F8995512839}">
      <dgm:prSet phldrT="[Texto]"/>
      <dgm:spPr/>
      <dgm:t>
        <a:bodyPr/>
        <a:lstStyle/>
        <a:p>
          <a:r>
            <a:rPr lang="es-MX" dirty="0"/>
            <a:t>Texto (cadena de caracteres)</a:t>
          </a:r>
          <a:endParaRPr lang="es-CO" dirty="0"/>
        </a:p>
      </dgm:t>
    </dgm:pt>
    <dgm:pt modelId="{EFCAD572-E9B2-480F-A1D4-7AE834E8B94E}" type="parTrans" cxnId="{A7B2C5AD-93C0-44E8-B956-165CC45C66C3}">
      <dgm:prSet/>
      <dgm:spPr/>
      <dgm:t>
        <a:bodyPr/>
        <a:lstStyle/>
        <a:p>
          <a:endParaRPr lang="es-CO"/>
        </a:p>
      </dgm:t>
    </dgm:pt>
    <dgm:pt modelId="{486F7A6D-63E9-46E6-A9A4-AF8787A93EE1}" type="sibTrans" cxnId="{A7B2C5AD-93C0-44E8-B956-165CC45C66C3}">
      <dgm:prSet/>
      <dgm:spPr/>
      <dgm:t>
        <a:bodyPr/>
        <a:lstStyle/>
        <a:p>
          <a:endParaRPr lang="es-CO"/>
        </a:p>
      </dgm:t>
    </dgm:pt>
    <dgm:pt modelId="{237083DD-61E3-42BD-96AE-B05B5C0A77F6}">
      <dgm:prSet phldrT="[Texto]"/>
      <dgm:spPr/>
      <dgm:t>
        <a:bodyPr/>
        <a:lstStyle/>
        <a:p>
          <a:r>
            <a:rPr lang="es-MX" dirty="0"/>
            <a:t>Booleanos </a:t>
          </a:r>
          <a:br>
            <a:rPr lang="es-MX" dirty="0"/>
          </a:br>
          <a:r>
            <a:rPr lang="es-MX" dirty="0"/>
            <a:t>(True and False)</a:t>
          </a:r>
          <a:br>
            <a:rPr lang="es-MX" dirty="0"/>
          </a:br>
          <a:endParaRPr lang="es-CO" dirty="0"/>
        </a:p>
      </dgm:t>
    </dgm:pt>
    <dgm:pt modelId="{3F023A5C-2E9A-4ECB-8AE1-8963176ACE4F}" type="parTrans" cxnId="{6D21C4E4-9DD4-4A9F-A1BC-0B5AA21EF843}">
      <dgm:prSet/>
      <dgm:spPr/>
      <dgm:t>
        <a:bodyPr/>
        <a:lstStyle/>
        <a:p>
          <a:endParaRPr lang="es-CO"/>
        </a:p>
      </dgm:t>
    </dgm:pt>
    <dgm:pt modelId="{D72F44F6-5809-4207-B410-56B19FEFCA50}" type="sibTrans" cxnId="{6D21C4E4-9DD4-4A9F-A1BC-0B5AA21EF843}">
      <dgm:prSet/>
      <dgm:spPr/>
      <dgm:t>
        <a:bodyPr/>
        <a:lstStyle/>
        <a:p>
          <a:endParaRPr lang="es-CO"/>
        </a:p>
      </dgm:t>
    </dgm:pt>
    <dgm:pt modelId="{0D8337B9-109B-437B-A79D-CB11655B8FB3}" type="pres">
      <dgm:prSet presAssocID="{A41AC184-9024-42D8-8F30-495593A0DBA1}" presName="Name0" presStyleCnt="0">
        <dgm:presLayoutVars>
          <dgm:dir/>
          <dgm:resizeHandles val="exact"/>
        </dgm:presLayoutVars>
      </dgm:prSet>
      <dgm:spPr/>
    </dgm:pt>
    <dgm:pt modelId="{E533A244-9A3A-4DC3-AD0F-B0632C50C2A5}" type="pres">
      <dgm:prSet presAssocID="{9177AA87-4F4E-4DDA-8536-34951A69FD0C}" presName="Name5" presStyleLbl="vennNode1" presStyleIdx="0" presStyleCnt="4">
        <dgm:presLayoutVars>
          <dgm:bulletEnabled val="1"/>
        </dgm:presLayoutVars>
      </dgm:prSet>
      <dgm:spPr/>
    </dgm:pt>
    <dgm:pt modelId="{5EE4F16F-8DDD-4D40-A485-43FBC405CF21}" type="pres">
      <dgm:prSet presAssocID="{84ABC992-ADD8-47FD-A500-8F886D53FE7D}" presName="space" presStyleCnt="0"/>
      <dgm:spPr/>
    </dgm:pt>
    <dgm:pt modelId="{F31AA921-0461-46D9-9A5E-E8C713191E39}" type="pres">
      <dgm:prSet presAssocID="{52F8E0EE-8920-4F3F-AC60-95D8F5E5B924}" presName="Name5" presStyleLbl="vennNode1" presStyleIdx="1" presStyleCnt="4">
        <dgm:presLayoutVars>
          <dgm:bulletEnabled val="1"/>
        </dgm:presLayoutVars>
      </dgm:prSet>
      <dgm:spPr/>
    </dgm:pt>
    <dgm:pt modelId="{B234B35C-DE8E-4CAA-8BFC-A2AB3FE64C95}" type="pres">
      <dgm:prSet presAssocID="{C43AC5C0-D836-4E9A-A7FC-CB717CA6B2E3}" presName="space" presStyleCnt="0"/>
      <dgm:spPr/>
    </dgm:pt>
    <dgm:pt modelId="{CFE8F43B-4F01-4773-BAF9-6BF471000CA8}" type="pres">
      <dgm:prSet presAssocID="{FAC4743A-2252-49CF-BBFC-7F8995512839}" presName="Name5" presStyleLbl="vennNode1" presStyleIdx="2" presStyleCnt="4">
        <dgm:presLayoutVars>
          <dgm:bulletEnabled val="1"/>
        </dgm:presLayoutVars>
      </dgm:prSet>
      <dgm:spPr/>
    </dgm:pt>
    <dgm:pt modelId="{A8FE1DB6-F305-4911-810F-8D0638318502}" type="pres">
      <dgm:prSet presAssocID="{486F7A6D-63E9-46E6-A9A4-AF8787A93EE1}" presName="space" presStyleCnt="0"/>
      <dgm:spPr/>
    </dgm:pt>
    <dgm:pt modelId="{3F823C2D-03F0-4315-9FEF-F6EABAFE418B}" type="pres">
      <dgm:prSet presAssocID="{237083DD-61E3-42BD-96AE-B05B5C0A77F6}" presName="Name5" presStyleLbl="vennNode1" presStyleIdx="3" presStyleCnt="4">
        <dgm:presLayoutVars>
          <dgm:bulletEnabled val="1"/>
        </dgm:presLayoutVars>
      </dgm:prSet>
      <dgm:spPr/>
    </dgm:pt>
  </dgm:ptLst>
  <dgm:cxnLst>
    <dgm:cxn modelId="{EA298C1D-3A4C-4FFE-BB80-1722A87A6550}" type="presOf" srcId="{FAC4743A-2252-49CF-BBFC-7F8995512839}" destId="{CFE8F43B-4F01-4773-BAF9-6BF471000CA8}" srcOrd="0" destOrd="0" presId="urn:microsoft.com/office/officeart/2005/8/layout/venn3"/>
    <dgm:cxn modelId="{7E631E35-B6BD-428B-A1CD-EED54678D46F}" type="presOf" srcId="{9177AA87-4F4E-4DDA-8536-34951A69FD0C}" destId="{E533A244-9A3A-4DC3-AD0F-B0632C50C2A5}" srcOrd="0" destOrd="0" presId="urn:microsoft.com/office/officeart/2005/8/layout/venn3"/>
    <dgm:cxn modelId="{3F685A7F-EE7B-4F46-A29C-2FA33DDDDC7F}" type="presOf" srcId="{237083DD-61E3-42BD-96AE-B05B5C0A77F6}" destId="{3F823C2D-03F0-4315-9FEF-F6EABAFE418B}" srcOrd="0" destOrd="0" presId="urn:microsoft.com/office/officeart/2005/8/layout/venn3"/>
    <dgm:cxn modelId="{37BF6292-B6EC-48A2-B2AE-41B80011555E}" srcId="{A41AC184-9024-42D8-8F30-495593A0DBA1}" destId="{52F8E0EE-8920-4F3F-AC60-95D8F5E5B924}" srcOrd="1" destOrd="0" parTransId="{3724D6F6-01AD-43DE-9A84-B50B90E03667}" sibTransId="{C43AC5C0-D836-4E9A-A7FC-CB717CA6B2E3}"/>
    <dgm:cxn modelId="{EAC033A0-6F1F-4B38-ACB8-BC8234C06121}" srcId="{A41AC184-9024-42D8-8F30-495593A0DBA1}" destId="{9177AA87-4F4E-4DDA-8536-34951A69FD0C}" srcOrd="0" destOrd="0" parTransId="{90D0A3CB-852F-4371-B1E4-60A602D69B0D}" sibTransId="{84ABC992-ADD8-47FD-A500-8F886D53FE7D}"/>
    <dgm:cxn modelId="{A7B2C5AD-93C0-44E8-B956-165CC45C66C3}" srcId="{A41AC184-9024-42D8-8F30-495593A0DBA1}" destId="{FAC4743A-2252-49CF-BBFC-7F8995512839}" srcOrd="2" destOrd="0" parTransId="{EFCAD572-E9B2-480F-A1D4-7AE834E8B94E}" sibTransId="{486F7A6D-63E9-46E6-A9A4-AF8787A93EE1}"/>
    <dgm:cxn modelId="{F90918B2-B033-447F-AAC4-653CA704BB0D}" type="presOf" srcId="{A41AC184-9024-42D8-8F30-495593A0DBA1}" destId="{0D8337B9-109B-437B-A79D-CB11655B8FB3}" srcOrd="0" destOrd="0" presId="urn:microsoft.com/office/officeart/2005/8/layout/venn3"/>
    <dgm:cxn modelId="{6D21C4E4-9DD4-4A9F-A1BC-0B5AA21EF843}" srcId="{A41AC184-9024-42D8-8F30-495593A0DBA1}" destId="{237083DD-61E3-42BD-96AE-B05B5C0A77F6}" srcOrd="3" destOrd="0" parTransId="{3F023A5C-2E9A-4ECB-8AE1-8963176ACE4F}" sibTransId="{D72F44F6-5809-4207-B410-56B19FEFCA50}"/>
    <dgm:cxn modelId="{54D912FF-7503-4E5C-B1A5-924B6672316D}" type="presOf" srcId="{52F8E0EE-8920-4F3F-AC60-95D8F5E5B924}" destId="{F31AA921-0461-46D9-9A5E-E8C713191E39}" srcOrd="0" destOrd="0" presId="urn:microsoft.com/office/officeart/2005/8/layout/venn3"/>
    <dgm:cxn modelId="{0671DDE6-1A5C-4CAC-BD62-2E7C2B8B2F19}" type="presParOf" srcId="{0D8337B9-109B-437B-A79D-CB11655B8FB3}" destId="{E533A244-9A3A-4DC3-AD0F-B0632C50C2A5}" srcOrd="0" destOrd="0" presId="urn:microsoft.com/office/officeart/2005/8/layout/venn3"/>
    <dgm:cxn modelId="{00631BF0-503E-4B65-BFF6-B556CAD35B9D}" type="presParOf" srcId="{0D8337B9-109B-437B-A79D-CB11655B8FB3}" destId="{5EE4F16F-8DDD-4D40-A485-43FBC405CF21}" srcOrd="1" destOrd="0" presId="urn:microsoft.com/office/officeart/2005/8/layout/venn3"/>
    <dgm:cxn modelId="{33A72AB3-2B56-42D4-90A5-F5EBBE28A000}" type="presParOf" srcId="{0D8337B9-109B-437B-A79D-CB11655B8FB3}" destId="{F31AA921-0461-46D9-9A5E-E8C713191E39}" srcOrd="2" destOrd="0" presId="urn:microsoft.com/office/officeart/2005/8/layout/venn3"/>
    <dgm:cxn modelId="{D94C5BD0-EA42-46B4-A23E-082237070C09}" type="presParOf" srcId="{0D8337B9-109B-437B-A79D-CB11655B8FB3}" destId="{B234B35C-DE8E-4CAA-8BFC-A2AB3FE64C95}" srcOrd="3" destOrd="0" presId="urn:microsoft.com/office/officeart/2005/8/layout/venn3"/>
    <dgm:cxn modelId="{C51E569C-3972-4800-8145-967787C208B1}" type="presParOf" srcId="{0D8337B9-109B-437B-A79D-CB11655B8FB3}" destId="{CFE8F43B-4F01-4773-BAF9-6BF471000CA8}" srcOrd="4" destOrd="0" presId="urn:microsoft.com/office/officeart/2005/8/layout/venn3"/>
    <dgm:cxn modelId="{347DD98F-1435-4620-9135-86D55B3BF2B6}" type="presParOf" srcId="{0D8337B9-109B-437B-A79D-CB11655B8FB3}" destId="{A8FE1DB6-F305-4911-810F-8D0638318502}" srcOrd="5" destOrd="0" presId="urn:microsoft.com/office/officeart/2005/8/layout/venn3"/>
    <dgm:cxn modelId="{CC3F46E6-A3D9-4D68-8FF2-19E8D65F8DF0}" type="presParOf" srcId="{0D8337B9-109B-437B-A79D-CB11655B8FB3}" destId="{3F823C2D-03F0-4315-9FEF-F6EABAFE418B}"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3A244-9A3A-4DC3-AD0F-B0632C50C2A5}">
      <dsp:nvSpPr>
        <dsp:cNvPr id="0" name=""/>
        <dsp:cNvSpPr/>
      </dsp:nvSpPr>
      <dsp:spPr>
        <a:xfrm>
          <a:off x="3080" y="629900"/>
          <a:ext cx="3090799" cy="3090799"/>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tx1"/>
        </a:fontRef>
      </dsp:style>
      <dsp:txBody>
        <a:bodyPr spcFirstLastPara="0" vert="horz" wrap="square" lIns="170097" tIns="36830" rIns="170097" bIns="36830" numCol="1" spcCol="1270" anchor="ctr" anchorCtr="0">
          <a:noAutofit/>
        </a:bodyPr>
        <a:lstStyle/>
        <a:p>
          <a:pPr marL="0" lvl="0" indent="0" algn="ctr" defTabSz="1289050">
            <a:lnSpc>
              <a:spcPct val="90000"/>
            </a:lnSpc>
            <a:spcBef>
              <a:spcPct val="0"/>
            </a:spcBef>
            <a:spcAft>
              <a:spcPct val="35000"/>
            </a:spcAft>
            <a:buNone/>
          </a:pPr>
          <a:r>
            <a:rPr lang="es-MX" sz="2900" kern="1200" dirty="0"/>
            <a:t>Números enteros</a:t>
          </a:r>
          <a:endParaRPr lang="es-CO" sz="2900" kern="1200" dirty="0"/>
        </a:p>
      </dsp:txBody>
      <dsp:txXfrm>
        <a:off x="455717" y="1082537"/>
        <a:ext cx="2185525" cy="2185525"/>
      </dsp:txXfrm>
    </dsp:sp>
    <dsp:sp modelId="{F31AA921-0461-46D9-9A5E-E8C713191E39}">
      <dsp:nvSpPr>
        <dsp:cNvPr id="0" name=""/>
        <dsp:cNvSpPr/>
      </dsp:nvSpPr>
      <dsp:spPr>
        <a:xfrm>
          <a:off x="2475720" y="629900"/>
          <a:ext cx="3090799" cy="3090799"/>
        </a:xfrm>
        <a:prstGeom prst="ellipse">
          <a:avLst/>
        </a:prstGeom>
        <a:solidFill>
          <a:schemeClr val="accent5">
            <a:alpha val="50000"/>
            <a:hueOff val="-2451115"/>
            <a:satOff val="-3409"/>
            <a:lumOff val="-1307"/>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tx1"/>
        </a:fontRef>
      </dsp:style>
      <dsp:txBody>
        <a:bodyPr spcFirstLastPara="0" vert="horz" wrap="square" lIns="170097" tIns="36830" rIns="170097" bIns="36830" numCol="1" spcCol="1270" anchor="ctr" anchorCtr="0">
          <a:noAutofit/>
        </a:bodyPr>
        <a:lstStyle/>
        <a:p>
          <a:pPr marL="0" lvl="0" indent="0" algn="ctr" defTabSz="1289050">
            <a:lnSpc>
              <a:spcPct val="90000"/>
            </a:lnSpc>
            <a:spcBef>
              <a:spcPct val="0"/>
            </a:spcBef>
            <a:spcAft>
              <a:spcPct val="35000"/>
            </a:spcAft>
            <a:buNone/>
          </a:pPr>
          <a:r>
            <a:rPr lang="es-MX" sz="2900" kern="1200" dirty="0"/>
            <a:t>Números de punto flotante</a:t>
          </a:r>
          <a:endParaRPr lang="es-CO" sz="2900" kern="1200" dirty="0"/>
        </a:p>
      </dsp:txBody>
      <dsp:txXfrm>
        <a:off x="2928357" y="1082537"/>
        <a:ext cx="2185525" cy="2185525"/>
      </dsp:txXfrm>
    </dsp:sp>
    <dsp:sp modelId="{CFE8F43B-4F01-4773-BAF9-6BF471000CA8}">
      <dsp:nvSpPr>
        <dsp:cNvPr id="0" name=""/>
        <dsp:cNvSpPr/>
      </dsp:nvSpPr>
      <dsp:spPr>
        <a:xfrm>
          <a:off x="4948360" y="629900"/>
          <a:ext cx="3090799" cy="3090799"/>
        </a:xfrm>
        <a:prstGeom prst="ellipse">
          <a:avLst/>
        </a:prstGeom>
        <a:solidFill>
          <a:schemeClr val="accent5">
            <a:alpha val="50000"/>
            <a:hueOff val="-4902230"/>
            <a:satOff val="-6819"/>
            <a:lumOff val="-2615"/>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tx1"/>
        </a:fontRef>
      </dsp:style>
      <dsp:txBody>
        <a:bodyPr spcFirstLastPara="0" vert="horz" wrap="square" lIns="170097" tIns="36830" rIns="170097" bIns="36830" numCol="1" spcCol="1270" anchor="ctr" anchorCtr="0">
          <a:noAutofit/>
        </a:bodyPr>
        <a:lstStyle/>
        <a:p>
          <a:pPr marL="0" lvl="0" indent="0" algn="ctr" defTabSz="1289050">
            <a:lnSpc>
              <a:spcPct val="90000"/>
            </a:lnSpc>
            <a:spcBef>
              <a:spcPct val="0"/>
            </a:spcBef>
            <a:spcAft>
              <a:spcPct val="35000"/>
            </a:spcAft>
            <a:buNone/>
          </a:pPr>
          <a:r>
            <a:rPr lang="es-MX" sz="2900" kern="1200" dirty="0"/>
            <a:t>Texto (cadena de caracteres)</a:t>
          </a:r>
          <a:endParaRPr lang="es-CO" sz="2900" kern="1200" dirty="0"/>
        </a:p>
      </dsp:txBody>
      <dsp:txXfrm>
        <a:off x="5400997" y="1082537"/>
        <a:ext cx="2185525" cy="2185525"/>
      </dsp:txXfrm>
    </dsp:sp>
    <dsp:sp modelId="{3F823C2D-03F0-4315-9FEF-F6EABAFE418B}">
      <dsp:nvSpPr>
        <dsp:cNvPr id="0" name=""/>
        <dsp:cNvSpPr/>
      </dsp:nvSpPr>
      <dsp:spPr>
        <a:xfrm>
          <a:off x="7420999" y="629900"/>
          <a:ext cx="3090799" cy="3090799"/>
        </a:xfrm>
        <a:prstGeom prst="ellipse">
          <a:avLst/>
        </a:prstGeom>
        <a:solidFill>
          <a:schemeClr val="accent5">
            <a:alpha val="50000"/>
            <a:hueOff val="-7353344"/>
            <a:satOff val="-10228"/>
            <a:lumOff val="-3922"/>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tx1"/>
        </a:fontRef>
      </dsp:style>
      <dsp:txBody>
        <a:bodyPr spcFirstLastPara="0" vert="horz" wrap="square" lIns="170097" tIns="36830" rIns="170097" bIns="36830" numCol="1" spcCol="1270" anchor="ctr" anchorCtr="0">
          <a:noAutofit/>
        </a:bodyPr>
        <a:lstStyle/>
        <a:p>
          <a:pPr marL="0" lvl="0" indent="0" algn="ctr" defTabSz="1289050">
            <a:lnSpc>
              <a:spcPct val="90000"/>
            </a:lnSpc>
            <a:spcBef>
              <a:spcPct val="0"/>
            </a:spcBef>
            <a:spcAft>
              <a:spcPct val="35000"/>
            </a:spcAft>
            <a:buNone/>
          </a:pPr>
          <a:r>
            <a:rPr lang="es-MX" sz="2900" kern="1200" dirty="0"/>
            <a:t>Booleanos </a:t>
          </a:r>
          <a:br>
            <a:rPr lang="es-MX" sz="2900" kern="1200" dirty="0"/>
          </a:br>
          <a:r>
            <a:rPr lang="es-MX" sz="2900" kern="1200" dirty="0"/>
            <a:t>(True and False)</a:t>
          </a:r>
          <a:br>
            <a:rPr lang="es-MX" sz="2900" kern="1200" dirty="0"/>
          </a:br>
          <a:endParaRPr lang="es-CO" sz="2900" kern="1200" dirty="0"/>
        </a:p>
      </dsp:txBody>
      <dsp:txXfrm>
        <a:off x="7873636" y="1082537"/>
        <a:ext cx="2185525" cy="2185525"/>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021443A5-C3B4-49D4-A696-7B7956778083}" type="datetimeFigureOut">
              <a:rPr lang="es-CO" smtClean="0"/>
              <a:t>4/09/2023</a:t>
            </a:fld>
            <a:endParaRPr lang="es-CO"/>
          </a:p>
        </p:txBody>
      </p:sp>
      <p:sp>
        <p:nvSpPr>
          <p:cNvPr id="4" name="Marcador de imagen de diapositiva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EB0A30B-A40B-46BC-8818-D34A0A75A7E1}" type="slidenum">
              <a:rPr lang="es-CO" smtClean="0"/>
              <a:t>‹Nº›</a:t>
            </a:fld>
            <a:endParaRPr lang="es-CO"/>
          </a:p>
        </p:txBody>
      </p:sp>
    </p:spTree>
    <p:extLst>
      <p:ext uri="{BB962C8B-B14F-4D97-AF65-F5344CB8AC3E}">
        <p14:creationId xmlns:p14="http://schemas.microsoft.com/office/powerpoint/2010/main" val="314026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EB0A30B-A40B-46BC-8818-D34A0A75A7E1}" type="slidenum">
              <a:rPr lang="es-CO" smtClean="0"/>
              <a:t>52</a:t>
            </a:fld>
            <a:endParaRPr lang="es-CO"/>
          </a:p>
        </p:txBody>
      </p:sp>
    </p:spTree>
    <p:extLst>
      <p:ext uri="{BB962C8B-B14F-4D97-AF65-F5344CB8AC3E}">
        <p14:creationId xmlns:p14="http://schemas.microsoft.com/office/powerpoint/2010/main" val="303412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13CCD8F2-BF55-4445-8DB5-53B3DF7E1061}"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8DA98571-599A-4858-8377-01E9C465E0DC}"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691BFC6E-A0FC-4B63-9F9C-31E7E0A4B147}"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CC43544E-2F41-490A-9AEC-C658BFC54491}"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D20FF21C-5A39-4F5F-89F4-E8EF9F46D401}" type="slidenum">
              <a:t>‹Nº›</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3367A040-76F1-42CE-AA6E-79EF4485B995}"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885215B8-6A7D-41D2-B323-9932281E7F48}"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40B92CAF-175A-4B6E-B6E4-F08004BEEFCE}"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44C6D6D-346A-400A-8F72-81DAB38188E1}"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EE17005-3820-4A04-8D2E-B696ECB3ABB5}"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D23A60ED-2113-4935-B6E3-AE8A7B78B52A}"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1DA7B9D1-642B-49B0-BA61-94CE14F0A3C3}"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1363639-1FF7-493F-94D4-DBC32F621EA9}"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D5D05742-DCF5-4579-8A16-C698DF9EB0EE}"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64B44CE8-B528-49CA-9229-593BBD31A853}"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3D02E007-2F14-4B00-8360-3B9E89F2D2BB}" type="slidenum">
              <a:t>‹Nº›</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0A71EBD3-E401-424C-A4B0-D289A4BB9B96}" type="slidenum">
              <a:t>‹Nº›</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E56F0289-80B7-4A54-8D9E-BC43E7A778CE}" type="slidenum">
              <a:t>‹Nº›</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2762B2BF-5E1A-4F3E-ACD3-E69B4F162E2E}" type="slidenum">
              <a:t>‹Nº›</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EC4B72A1-CE78-41D0-B2C0-B733A35F6B45}" type="slidenum">
              <a:t>‹Nº›</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FF58D9BC-E7E4-42C6-96C7-1497509C7574}" type="slidenum">
              <a:t>‹Nº›</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9679A531-8B17-407B-9561-EF0D1900C74A}" type="slidenum">
              <a:t>‹Nº›</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FA57A8EE-5A5F-4B5C-9BD2-E651B86F8EC1}"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470CA2E2-8687-4DF6-AD83-D85153CA5A37}" type="slidenum">
              <a:t>‹Nº›</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4299B319-D93B-4B29-9691-DFC4A64C25F8}" type="slidenum">
              <a:t>‹Nº›</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1C1D6233-B7A4-4C0F-93DC-3D63CC441FD0}" type="slidenum">
              <a:t>‹Nº›</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6883E9E2-7B64-45B9-9BF7-8A2F9A1D1E8B}" type="slidenum">
              <a:t>‹Nº›</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7EA5483C-DE5C-4507-9233-37B6B0221BEF}" type="slidenum">
              <a:t>‹Nº›</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A93CA958-12CB-4E8E-BDE4-2BDB8A11AB9F}" type="slidenum">
              <a:t>‹Nº›</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CE8BB9F0-46EA-464A-A197-7902CA6B653D}" type="slidenum">
              <a:t>‹Nº›</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16C42324-E465-4917-A551-A4B31690DF1F}" type="slidenum">
              <a:t>‹Nº›</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08651C0A-3181-43D0-9B72-5D75CD466CD0}" type="slidenum">
              <a:t>‹Nº›</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F634053B-9A38-43FC-8568-9314B95B8859}" type="slidenum">
              <a:t>‹Nº›</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91289BA-6AB2-497B-9964-FB72BF030263}"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7E5F6464-87C5-4C82-8DF5-A745C7B56A27}" type="slidenum">
              <a:t>‹Nº›</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87B79820-15D1-4662-A845-2F5C8110285D}" type="slidenum">
              <a:t>‹Nº›</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139DCC46-A356-4F4A-A2D5-E289BBF671EB}" type="slidenum">
              <a:t>‹Nº›</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28D92FC5-E00C-4F63-9575-9CA3F7D2C5FA}" type="slidenum">
              <a:t>‹Nº›</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7D9513BA-3413-4FE1-92C2-33ADC0D8A191}" type="slidenum">
              <a:t>‹Nº›</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F2BB0C33-0067-431C-97D0-00EFD859CB93}" type="slidenum">
              <a:t>‹Nº›</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498B74C6-1B38-4AAA-95E2-115208032EDA}" type="slidenum">
              <a:t>‹Nº›</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80E67CB7-A36D-4037-88C6-506E9148CC55}" type="slidenum">
              <a:t>‹Nº›</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D6E958F7-BB64-4C6C-8879-34D500D9D513}" type="slidenum">
              <a:t>‹Nº›</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3480627-3B21-401A-9B66-D7CAD68D0DB9}"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CD27887C-B0FD-473D-A1F1-C24CECD6BB1C}"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D410EBD-6E9A-47CB-B969-7236B9F4C30B}"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7AD0147-91AE-415E-837E-1C93E90341A2}"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FC04285-8FFF-465B-ACF6-6FBFB80A2549}"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r>
              <a:rPr lang="es-CO" sz="4400" b="0" strike="noStrike" spc="-1">
                <a:solidFill>
                  <a:srgbClr val="000000"/>
                </a:solidFill>
                <a:latin typeface="Arial"/>
              </a:rPr>
              <a:t>Pulse para editar el formato del texto de título</a:t>
            </a:r>
          </a:p>
        </p:txBody>
      </p:sp>
      <p:sp>
        <p:nvSpPr>
          <p:cNvPr id="6" name="PlaceHolder 2"/>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algn="ctr">
              <a:lnSpc>
                <a:spcPct val="100000"/>
              </a:lnSpc>
              <a:buNone/>
              <a:defRPr lang="es-CO" sz="1400" b="0" strike="noStrike" spc="-1">
                <a:solidFill>
                  <a:srgbClr val="000000"/>
                </a:solidFill>
                <a:latin typeface="Times New Roman"/>
                <a:ea typeface="DejaVu Sans"/>
              </a:defRPr>
            </a:lvl1pPr>
          </a:lstStyle>
          <a:p>
            <a:pPr algn="ctr">
              <a:lnSpc>
                <a:spcPct val="100000"/>
              </a:lnSpc>
              <a:buNone/>
            </a:pPr>
            <a:r>
              <a:rPr lang="es-CO" sz="1400" b="0" strike="noStrike" spc="-1">
                <a:solidFill>
                  <a:srgbClr val="000000"/>
                </a:solidFill>
                <a:latin typeface="Times New Roman"/>
                <a:ea typeface="DejaVu Sans"/>
              </a:rPr>
              <a:t> </a:t>
            </a:r>
            <a:endParaRPr lang="es-CO" sz="1400" b="0" strike="noStrike" spc="-1">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algn="r">
              <a:lnSpc>
                <a:spcPct val="100000"/>
              </a:lnSpc>
              <a:buNone/>
              <a:defRPr lang="es-CO" sz="1200" b="0" strike="noStrike" spc="-1">
                <a:solidFill>
                  <a:srgbClr val="8B8B8B"/>
                </a:solidFill>
                <a:latin typeface="Calibri"/>
                <a:ea typeface="DejaVu Sans"/>
              </a:defRPr>
            </a:lvl1pPr>
          </a:lstStyle>
          <a:p>
            <a:pPr algn="r">
              <a:lnSpc>
                <a:spcPct val="100000"/>
              </a:lnSpc>
              <a:buNone/>
            </a:pPr>
            <a:fld id="{10DAF330-A912-4355-839C-75FFF21EF1BF}" type="slidenum">
              <a:rPr lang="es-CO" sz="1200" b="0" strike="noStrike" spc="-1">
                <a:solidFill>
                  <a:srgbClr val="8B8B8B"/>
                </a:solidFill>
                <a:latin typeface="Calibri"/>
                <a:ea typeface="DejaVu Sans"/>
              </a:rPr>
              <a:t>‹Nº›</a:t>
            </a:fld>
            <a:endParaRPr lang="es-CO" sz="1200" b="0" strike="noStrike" spc="-1">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a:defRPr lang="es-CO" sz="1400" b="0" strike="noStrike" spc="-1">
                <a:latin typeface="Times New Roman"/>
              </a:defRPr>
            </a:lvl1pPr>
          </a:lstStyle>
          <a:p>
            <a:r>
              <a:rPr lang="es-CO" sz="1400" b="0" strike="noStrike" spc="-1">
                <a:latin typeface="Times New Roman"/>
              </a:rPr>
              <a:t> </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Pulse para editar el formato de texto del esquema</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Arial"/>
              </a:rPr>
              <a:t>Segundo nivel del esquema</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Arial"/>
              </a:rPr>
              <a:t>Tercer nivel del esquema</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Arial"/>
              </a:rPr>
              <a:t>Cuarto nivel del esquema</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Quinto nivel del esquema</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Sexto nivel del esquema</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tIns="45000" rIns="90000" bIns="45000" anchor="ctr">
            <a:noAutofit/>
          </a:bodyPr>
          <a:lstStyle>
            <a:lvl1pPr algn="ctr">
              <a:lnSpc>
                <a:spcPct val="100000"/>
              </a:lnSpc>
              <a:buNone/>
              <a:defRPr lang="es-CO" sz="1400" b="0" strike="noStrike" spc="-1">
                <a:solidFill>
                  <a:srgbClr val="000000"/>
                </a:solidFill>
                <a:latin typeface="Times New Roman"/>
                <a:ea typeface="DejaVu Sans"/>
              </a:defRPr>
            </a:lvl1pPr>
          </a:lstStyle>
          <a:p>
            <a:pPr algn="ctr">
              <a:lnSpc>
                <a:spcPct val="100000"/>
              </a:lnSpc>
              <a:buNone/>
            </a:pPr>
            <a:r>
              <a:rPr lang="es-CO" sz="1400" b="0" strike="noStrike" spc="-1">
                <a:solidFill>
                  <a:srgbClr val="000000"/>
                </a:solidFill>
                <a:latin typeface="Times New Roman"/>
                <a:ea typeface="DejaVu Sans"/>
              </a:rPr>
              <a:t>&lt;pie de página&gt;</a:t>
            </a:r>
            <a:endParaRPr lang="es-CO" sz="1400" b="0" strike="noStrike" spc="-1">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tIns="45000" rIns="90000" bIns="45000" anchor="ctr">
            <a:noAutofit/>
          </a:bodyPr>
          <a:lstStyle>
            <a:lvl1pPr algn="r">
              <a:lnSpc>
                <a:spcPct val="100000"/>
              </a:lnSpc>
              <a:buNone/>
              <a:defRPr lang="es-CO" sz="1200" b="0" strike="noStrike" spc="-1">
                <a:solidFill>
                  <a:srgbClr val="8B8B8B"/>
                </a:solidFill>
                <a:latin typeface="Calibri"/>
                <a:ea typeface="DejaVu Sans"/>
              </a:defRPr>
            </a:lvl1pPr>
          </a:lstStyle>
          <a:p>
            <a:pPr algn="r">
              <a:lnSpc>
                <a:spcPct val="100000"/>
              </a:lnSpc>
              <a:buNone/>
            </a:pPr>
            <a:fld id="{39E7CA6C-76E2-47A7-8C50-AD23706158A2}" type="slidenum">
              <a:rPr lang="es-CO" sz="1200" b="0" strike="noStrike" spc="-1">
                <a:solidFill>
                  <a:srgbClr val="8B8B8B"/>
                </a:solidFill>
                <a:latin typeface="Calibri"/>
                <a:ea typeface="DejaVu Sans"/>
              </a:rPr>
              <a:t>‹Nº›</a:t>
            </a:fld>
            <a:endParaRPr lang="es-CO" sz="1200" b="0" strike="noStrike" spc="-1">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tIns="45000" rIns="90000" bIns="45000" anchor="ctr">
            <a:noAutofit/>
          </a:bodyPr>
          <a:lstStyle>
            <a:lvl1pPr>
              <a:defRPr lang="es-CO" sz="1400" b="0" strike="noStrike" spc="-1">
                <a:latin typeface="Times New Roman"/>
              </a:defRPr>
            </a:lvl1pPr>
          </a:lstStyle>
          <a:p>
            <a:r>
              <a:rPr lang="es-CO" sz="1400" b="0" strike="noStrike" spc="-1">
                <a:latin typeface="Times New Roman"/>
              </a:rPr>
              <a:t>&lt;fecha/hora&gt;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s-CO" sz="1800" b="0" strike="noStrike" spc="-1">
                <a:solidFill>
                  <a:srgbClr val="000000"/>
                </a:solidFill>
                <a:latin typeface="Arial"/>
              </a:rPr>
              <a:t>Pulse para editar el formato del texto de título</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Pulse para editar el formato de texto del esquema</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Arial"/>
              </a:rPr>
              <a:t>Segundo nivel del esquema</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Arial"/>
              </a:rPr>
              <a:t>Tercer nivel del esquema</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Arial"/>
              </a:rPr>
              <a:t>Cuarto nivel del esquema</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Quinto nivel del esquema</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Sexto nivel del esquema</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r>
              <a:rPr lang="es-CO" sz="4400" b="0" strike="noStrike" spc="-1">
                <a:solidFill>
                  <a:srgbClr val="000000"/>
                </a:solidFill>
                <a:latin typeface="Arial"/>
              </a:rPr>
              <a:t>Pulse para editar el formato del texto de título</a:t>
            </a:r>
          </a:p>
        </p:txBody>
      </p:sp>
      <p:sp>
        <p:nvSpPr>
          <p:cNvPr id="83" name="PlaceHolder 2"/>
          <p:cNvSpPr>
            <a:spLocks noGrp="1"/>
          </p:cNvSpPr>
          <p:nvPr>
            <p:ph type="body"/>
          </p:nvPr>
        </p:nvSpPr>
        <p:spPr>
          <a:xfrm>
            <a:off x="838080" y="1825560"/>
            <a:ext cx="10514880" cy="435060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Pulse para editar el formato de texto del esquema</a:t>
            </a:r>
          </a:p>
          <a:p>
            <a:pPr marL="864000" lvl="1" indent="-324000">
              <a:lnSpc>
                <a:spcPct val="90000"/>
              </a:lnSpc>
              <a:spcBef>
                <a:spcPts val="1134"/>
              </a:spcBef>
              <a:buClr>
                <a:srgbClr val="000000"/>
              </a:buClr>
              <a:buSzPct val="75000"/>
              <a:buFont typeface="Symbol" charset="2"/>
              <a:buChar char=""/>
            </a:pPr>
            <a:r>
              <a:rPr lang="es-CO" sz="2800" b="0" strike="noStrike" spc="-1">
                <a:solidFill>
                  <a:srgbClr val="000000"/>
                </a:solidFill>
                <a:latin typeface="Arial"/>
              </a:rPr>
              <a:t>Segundo nivel del esquema</a:t>
            </a:r>
          </a:p>
          <a:p>
            <a:pPr marL="1296000" lvl="2" indent="-288000">
              <a:lnSpc>
                <a:spcPct val="90000"/>
              </a:lnSpc>
              <a:spcBef>
                <a:spcPts val="850"/>
              </a:spcBef>
              <a:buClr>
                <a:srgbClr val="000000"/>
              </a:buClr>
              <a:buSzPct val="45000"/>
              <a:buFont typeface="Wingdings" charset="2"/>
              <a:buChar char=""/>
            </a:pPr>
            <a:r>
              <a:rPr lang="es-CO" sz="2800" b="0" strike="noStrike" spc="-1">
                <a:solidFill>
                  <a:srgbClr val="000000"/>
                </a:solidFill>
                <a:latin typeface="Arial"/>
              </a:rPr>
              <a:t>Tercer nivel del esquema</a:t>
            </a:r>
          </a:p>
          <a:p>
            <a:pPr marL="1728000" lvl="3" indent="-216000">
              <a:lnSpc>
                <a:spcPct val="90000"/>
              </a:lnSpc>
              <a:spcBef>
                <a:spcPts val="567"/>
              </a:spcBef>
              <a:buClr>
                <a:srgbClr val="000000"/>
              </a:buClr>
              <a:buSzPct val="75000"/>
              <a:buFont typeface="Symbol" charset="2"/>
              <a:buChar char=""/>
            </a:pPr>
            <a:r>
              <a:rPr lang="es-CO" sz="2800" b="0" strike="noStrike" spc="-1">
                <a:solidFill>
                  <a:srgbClr val="000000"/>
                </a:solidFill>
                <a:latin typeface="Arial"/>
              </a:rPr>
              <a:t>Cuarto nivel del esquema</a:t>
            </a:r>
          </a:p>
          <a:p>
            <a:pPr marL="2160000" lvl="4" indent="-216000">
              <a:lnSpc>
                <a:spcPct val="90000"/>
              </a:lnSpc>
              <a:spcBef>
                <a:spcPts val="283"/>
              </a:spcBef>
              <a:buClr>
                <a:srgbClr val="000000"/>
              </a:buClr>
              <a:buSzPct val="45000"/>
              <a:buFont typeface="Wingdings" charset="2"/>
              <a:buChar char=""/>
            </a:pPr>
            <a:r>
              <a:rPr lang="es-CO" sz="2800" b="0" strike="noStrike" spc="-1">
                <a:solidFill>
                  <a:srgbClr val="000000"/>
                </a:solidFill>
                <a:latin typeface="Arial"/>
              </a:rPr>
              <a:t>Quinto nivel del esquema</a:t>
            </a:r>
          </a:p>
          <a:p>
            <a:pPr marL="2592000" lvl="5" indent="-216000">
              <a:lnSpc>
                <a:spcPct val="90000"/>
              </a:lnSpc>
              <a:spcBef>
                <a:spcPts val="283"/>
              </a:spcBef>
              <a:buClr>
                <a:srgbClr val="000000"/>
              </a:buClr>
              <a:buSzPct val="45000"/>
              <a:buFont typeface="Wingdings" charset="2"/>
              <a:buChar char=""/>
            </a:pPr>
            <a:r>
              <a:rPr lang="es-CO" sz="2800" b="0" strike="noStrike" spc="-1">
                <a:solidFill>
                  <a:srgbClr val="000000"/>
                </a:solidFill>
                <a:latin typeface="Arial"/>
              </a:rPr>
              <a:t>Sexto nivel del esquema</a:t>
            </a:r>
          </a:p>
          <a:p>
            <a:pPr marL="3024000" lvl="6" indent="-216000">
              <a:lnSpc>
                <a:spcPct val="90000"/>
              </a:lnSpc>
              <a:spcBef>
                <a:spcPts val="283"/>
              </a:spcBef>
              <a:buClr>
                <a:srgbClr val="000000"/>
              </a:buClr>
              <a:buSzPct val="45000"/>
              <a:buFont typeface="Wingdings" charset="2"/>
              <a:buChar char=""/>
            </a:pPr>
            <a:r>
              <a:rPr lang="es-CO" sz="2800" b="0" strike="noStrike" spc="-1">
                <a:solidFill>
                  <a:srgbClr val="000000"/>
                </a:solidFill>
                <a:latin typeface="Arial"/>
              </a:rPr>
              <a:t>Séptimo nivel del esquema</a:t>
            </a:r>
          </a:p>
        </p:txBody>
      </p:sp>
      <p:sp>
        <p:nvSpPr>
          <p:cNvPr id="84" name="PlaceHolder 3"/>
          <p:cNvSpPr>
            <a:spLocks noGrp="1"/>
          </p:cNvSpPr>
          <p:nvPr>
            <p:ph type="ftr" idx="7"/>
          </p:nvPr>
        </p:nvSpPr>
        <p:spPr>
          <a:xfrm>
            <a:off x="4038480" y="6356520"/>
            <a:ext cx="4114080" cy="364320"/>
          </a:xfrm>
          <a:prstGeom prst="rect">
            <a:avLst/>
          </a:prstGeom>
          <a:noFill/>
          <a:ln w="0">
            <a:noFill/>
          </a:ln>
        </p:spPr>
        <p:txBody>
          <a:bodyPr lIns="90000" tIns="45000" rIns="90000" bIns="45000" anchor="ctr">
            <a:noAutofit/>
          </a:bodyPr>
          <a:lstStyle>
            <a:lvl1pPr algn="ctr">
              <a:lnSpc>
                <a:spcPct val="100000"/>
              </a:lnSpc>
              <a:buNone/>
              <a:defRPr lang="es-CO" sz="1400" b="0" strike="noStrike" spc="-1">
                <a:solidFill>
                  <a:srgbClr val="000000"/>
                </a:solidFill>
                <a:latin typeface="Times New Roman"/>
                <a:ea typeface="DejaVu Sans"/>
              </a:defRPr>
            </a:lvl1pPr>
          </a:lstStyle>
          <a:p>
            <a:pPr algn="ctr">
              <a:lnSpc>
                <a:spcPct val="100000"/>
              </a:lnSpc>
              <a:buNone/>
            </a:pPr>
            <a:r>
              <a:rPr lang="es-CO" sz="1400" b="0" strike="noStrike" spc="-1">
                <a:solidFill>
                  <a:srgbClr val="000000"/>
                </a:solidFill>
                <a:latin typeface="Times New Roman"/>
                <a:ea typeface="DejaVu Sans"/>
              </a:rPr>
              <a:t>&lt;pie de página&gt;</a:t>
            </a:r>
            <a:endParaRPr lang="es-CO" sz="1400" b="0" strike="noStrike" spc="-1">
              <a:latin typeface="Times New Roman"/>
            </a:endParaRPr>
          </a:p>
        </p:txBody>
      </p:sp>
      <p:sp>
        <p:nvSpPr>
          <p:cNvPr id="85" name="PlaceHolder 4"/>
          <p:cNvSpPr>
            <a:spLocks noGrp="1"/>
          </p:cNvSpPr>
          <p:nvPr>
            <p:ph type="sldNum" idx="8"/>
          </p:nvPr>
        </p:nvSpPr>
        <p:spPr>
          <a:xfrm>
            <a:off x="8610480" y="6356520"/>
            <a:ext cx="2742480" cy="364320"/>
          </a:xfrm>
          <a:prstGeom prst="rect">
            <a:avLst/>
          </a:prstGeom>
          <a:noFill/>
          <a:ln w="0">
            <a:noFill/>
          </a:ln>
        </p:spPr>
        <p:txBody>
          <a:bodyPr lIns="90000" tIns="45000" rIns="90000" bIns="45000" anchor="ctr">
            <a:noAutofit/>
          </a:bodyPr>
          <a:lstStyle>
            <a:lvl1pPr algn="r">
              <a:lnSpc>
                <a:spcPct val="100000"/>
              </a:lnSpc>
              <a:buNone/>
              <a:defRPr lang="es-CO" sz="1200" b="0" strike="noStrike" spc="-1">
                <a:solidFill>
                  <a:srgbClr val="8B8B8B"/>
                </a:solidFill>
                <a:latin typeface="Calibri"/>
                <a:ea typeface="DejaVu Sans"/>
              </a:defRPr>
            </a:lvl1pPr>
          </a:lstStyle>
          <a:p>
            <a:pPr algn="r">
              <a:lnSpc>
                <a:spcPct val="100000"/>
              </a:lnSpc>
              <a:buNone/>
            </a:pPr>
            <a:fld id="{ED9097CB-64AC-4E49-B500-1DF6A35F8035}" type="slidenum">
              <a:rPr lang="es-CO" sz="1200" b="0" strike="noStrike" spc="-1">
                <a:solidFill>
                  <a:srgbClr val="8B8B8B"/>
                </a:solidFill>
                <a:latin typeface="Calibri"/>
                <a:ea typeface="DejaVu Sans"/>
              </a:rPr>
              <a:t>‹Nº›</a:t>
            </a:fld>
            <a:endParaRPr lang="es-CO" sz="1200" b="0" strike="noStrike" spc="-1">
              <a:latin typeface="Times New Roman"/>
            </a:endParaRPr>
          </a:p>
        </p:txBody>
      </p:sp>
      <p:sp>
        <p:nvSpPr>
          <p:cNvPr id="86" name="PlaceHolder 5"/>
          <p:cNvSpPr>
            <a:spLocks noGrp="1"/>
          </p:cNvSpPr>
          <p:nvPr>
            <p:ph type="dt" idx="9"/>
          </p:nvPr>
        </p:nvSpPr>
        <p:spPr>
          <a:xfrm>
            <a:off x="838080" y="6356520"/>
            <a:ext cx="2742480" cy="364320"/>
          </a:xfrm>
          <a:prstGeom prst="rect">
            <a:avLst/>
          </a:prstGeom>
          <a:noFill/>
          <a:ln w="0">
            <a:noFill/>
          </a:ln>
        </p:spPr>
        <p:txBody>
          <a:bodyPr lIns="90000" tIns="45000" rIns="90000" bIns="45000" anchor="ctr">
            <a:noAutofit/>
          </a:bodyPr>
          <a:lstStyle>
            <a:lvl1pPr>
              <a:defRPr lang="es-CO" sz="1400" b="0" strike="noStrike" spc="-1">
                <a:latin typeface="Times New Roman"/>
              </a:defRPr>
            </a:lvl1pPr>
          </a:lstStyle>
          <a:p>
            <a:r>
              <a:rPr lang="es-CO" sz="1400" b="0" strike="noStrike" spc="-1">
                <a:latin typeface="Times New Roman"/>
              </a:rPr>
              <a:t>&lt;fecha/hora&gt;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r>
              <a:rPr lang="es-CO" sz="4400" b="0" strike="noStrike" spc="-1">
                <a:solidFill>
                  <a:srgbClr val="000000"/>
                </a:solidFill>
                <a:latin typeface="Arial"/>
              </a:rPr>
              <a:t>Pulse para editar el formato del texto de título</a:t>
            </a:r>
          </a:p>
        </p:txBody>
      </p:sp>
      <p:sp>
        <p:nvSpPr>
          <p:cNvPr id="124" name="PlaceHolder 2"/>
          <p:cNvSpPr>
            <a:spLocks noGrp="1"/>
          </p:cNvSpPr>
          <p:nvPr>
            <p:ph type="body"/>
          </p:nvPr>
        </p:nvSpPr>
        <p:spPr>
          <a:xfrm>
            <a:off x="838080" y="1825560"/>
            <a:ext cx="10514880" cy="435060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Pulse para editar el formato de texto del esquema</a:t>
            </a:r>
          </a:p>
          <a:p>
            <a:pPr marL="864000" lvl="1" indent="-324000">
              <a:lnSpc>
                <a:spcPct val="90000"/>
              </a:lnSpc>
              <a:spcBef>
                <a:spcPts val="1134"/>
              </a:spcBef>
              <a:buClr>
                <a:srgbClr val="000000"/>
              </a:buClr>
              <a:buSzPct val="75000"/>
              <a:buFont typeface="Symbol" charset="2"/>
              <a:buChar char=""/>
            </a:pPr>
            <a:r>
              <a:rPr lang="es-CO" sz="2800" b="0" strike="noStrike" spc="-1">
                <a:solidFill>
                  <a:srgbClr val="000000"/>
                </a:solidFill>
                <a:latin typeface="Arial"/>
              </a:rPr>
              <a:t>Segundo nivel del esquema</a:t>
            </a:r>
          </a:p>
          <a:p>
            <a:pPr marL="1296000" lvl="2" indent="-288000">
              <a:lnSpc>
                <a:spcPct val="90000"/>
              </a:lnSpc>
              <a:spcBef>
                <a:spcPts val="850"/>
              </a:spcBef>
              <a:buClr>
                <a:srgbClr val="000000"/>
              </a:buClr>
              <a:buSzPct val="45000"/>
              <a:buFont typeface="Wingdings" charset="2"/>
              <a:buChar char=""/>
            </a:pPr>
            <a:r>
              <a:rPr lang="es-CO" sz="2800" b="0" strike="noStrike" spc="-1">
                <a:solidFill>
                  <a:srgbClr val="000000"/>
                </a:solidFill>
                <a:latin typeface="Arial"/>
              </a:rPr>
              <a:t>Tercer nivel del esquema</a:t>
            </a:r>
          </a:p>
          <a:p>
            <a:pPr marL="1728000" lvl="3" indent="-216000">
              <a:lnSpc>
                <a:spcPct val="90000"/>
              </a:lnSpc>
              <a:spcBef>
                <a:spcPts val="567"/>
              </a:spcBef>
              <a:buClr>
                <a:srgbClr val="000000"/>
              </a:buClr>
              <a:buSzPct val="75000"/>
              <a:buFont typeface="Symbol" charset="2"/>
              <a:buChar char=""/>
            </a:pPr>
            <a:r>
              <a:rPr lang="es-CO" sz="2800" b="0" strike="noStrike" spc="-1">
                <a:solidFill>
                  <a:srgbClr val="000000"/>
                </a:solidFill>
                <a:latin typeface="Arial"/>
              </a:rPr>
              <a:t>Cuarto nivel del esquema</a:t>
            </a:r>
          </a:p>
          <a:p>
            <a:pPr marL="2160000" lvl="4" indent="-216000">
              <a:lnSpc>
                <a:spcPct val="90000"/>
              </a:lnSpc>
              <a:spcBef>
                <a:spcPts val="283"/>
              </a:spcBef>
              <a:buClr>
                <a:srgbClr val="000000"/>
              </a:buClr>
              <a:buSzPct val="45000"/>
              <a:buFont typeface="Wingdings" charset="2"/>
              <a:buChar char=""/>
            </a:pPr>
            <a:r>
              <a:rPr lang="es-CO" sz="2800" b="0" strike="noStrike" spc="-1">
                <a:solidFill>
                  <a:srgbClr val="000000"/>
                </a:solidFill>
                <a:latin typeface="Arial"/>
              </a:rPr>
              <a:t>Quinto nivel del esquema</a:t>
            </a:r>
          </a:p>
          <a:p>
            <a:pPr marL="2592000" lvl="5" indent="-216000">
              <a:lnSpc>
                <a:spcPct val="90000"/>
              </a:lnSpc>
              <a:spcBef>
                <a:spcPts val="283"/>
              </a:spcBef>
              <a:buClr>
                <a:srgbClr val="000000"/>
              </a:buClr>
              <a:buSzPct val="45000"/>
              <a:buFont typeface="Wingdings" charset="2"/>
              <a:buChar char=""/>
            </a:pPr>
            <a:r>
              <a:rPr lang="es-CO" sz="2800" b="0" strike="noStrike" spc="-1">
                <a:solidFill>
                  <a:srgbClr val="000000"/>
                </a:solidFill>
                <a:latin typeface="Arial"/>
              </a:rPr>
              <a:t>Sexto nivel del esquema</a:t>
            </a:r>
          </a:p>
          <a:p>
            <a:pPr marL="3024000" lvl="6" indent="-216000">
              <a:lnSpc>
                <a:spcPct val="90000"/>
              </a:lnSpc>
              <a:spcBef>
                <a:spcPts val="283"/>
              </a:spcBef>
              <a:buClr>
                <a:srgbClr val="000000"/>
              </a:buClr>
              <a:buSzPct val="45000"/>
              <a:buFont typeface="Wingdings" charset="2"/>
              <a:buChar char=""/>
            </a:pPr>
            <a:r>
              <a:rPr lang="es-CO" sz="2800" b="0" strike="noStrike" spc="-1">
                <a:solidFill>
                  <a:srgbClr val="000000"/>
                </a:solidFill>
                <a:latin typeface="Arial"/>
              </a:rPr>
              <a:t>Séptimo nivel del esquema</a:t>
            </a:r>
          </a:p>
        </p:txBody>
      </p:sp>
      <p:sp>
        <p:nvSpPr>
          <p:cNvPr id="125" name="PlaceHolder 3"/>
          <p:cNvSpPr>
            <a:spLocks noGrp="1"/>
          </p:cNvSpPr>
          <p:nvPr>
            <p:ph type="ftr" idx="10"/>
          </p:nvPr>
        </p:nvSpPr>
        <p:spPr>
          <a:xfrm>
            <a:off x="4038480" y="6356520"/>
            <a:ext cx="4114080" cy="364320"/>
          </a:xfrm>
          <a:prstGeom prst="rect">
            <a:avLst/>
          </a:prstGeom>
          <a:noFill/>
          <a:ln w="0">
            <a:noFill/>
          </a:ln>
        </p:spPr>
        <p:txBody>
          <a:bodyPr lIns="90000" tIns="45000" rIns="90000" bIns="45000" anchor="ctr">
            <a:noAutofit/>
          </a:bodyPr>
          <a:lstStyle>
            <a:lvl1pPr algn="ctr">
              <a:lnSpc>
                <a:spcPct val="100000"/>
              </a:lnSpc>
              <a:buNone/>
              <a:defRPr lang="es-CO" sz="1400" b="0" strike="noStrike" spc="-1">
                <a:solidFill>
                  <a:srgbClr val="000000"/>
                </a:solidFill>
                <a:latin typeface="Times New Roman"/>
                <a:ea typeface="DejaVu Sans"/>
              </a:defRPr>
            </a:lvl1pPr>
          </a:lstStyle>
          <a:p>
            <a:pPr algn="ctr">
              <a:lnSpc>
                <a:spcPct val="100000"/>
              </a:lnSpc>
              <a:buNone/>
            </a:pPr>
            <a:r>
              <a:rPr lang="es-CO" sz="1400" b="0" strike="noStrike" spc="-1">
                <a:solidFill>
                  <a:srgbClr val="000000"/>
                </a:solidFill>
                <a:latin typeface="Times New Roman"/>
                <a:ea typeface="DejaVu Sans"/>
              </a:rPr>
              <a:t>&lt;pie de página&gt;</a:t>
            </a:r>
            <a:endParaRPr lang="es-CO" sz="1400" b="0" strike="noStrike" spc="-1">
              <a:latin typeface="Times New Roman"/>
            </a:endParaRPr>
          </a:p>
        </p:txBody>
      </p:sp>
      <p:sp>
        <p:nvSpPr>
          <p:cNvPr id="126" name="PlaceHolder 4"/>
          <p:cNvSpPr>
            <a:spLocks noGrp="1"/>
          </p:cNvSpPr>
          <p:nvPr>
            <p:ph type="sldNum" idx="11"/>
          </p:nvPr>
        </p:nvSpPr>
        <p:spPr>
          <a:xfrm>
            <a:off x="8610480" y="6356520"/>
            <a:ext cx="2742480" cy="364320"/>
          </a:xfrm>
          <a:prstGeom prst="rect">
            <a:avLst/>
          </a:prstGeom>
          <a:noFill/>
          <a:ln w="0">
            <a:noFill/>
          </a:ln>
        </p:spPr>
        <p:txBody>
          <a:bodyPr lIns="90000" tIns="45000" rIns="90000" bIns="45000" anchor="ctr">
            <a:noAutofit/>
          </a:bodyPr>
          <a:lstStyle>
            <a:lvl1pPr algn="r">
              <a:lnSpc>
                <a:spcPct val="100000"/>
              </a:lnSpc>
              <a:buNone/>
              <a:defRPr lang="es-CO" sz="1200" b="0" strike="noStrike" spc="-1">
                <a:solidFill>
                  <a:srgbClr val="8B8B8B"/>
                </a:solidFill>
                <a:latin typeface="Calibri"/>
                <a:ea typeface="DejaVu Sans"/>
              </a:defRPr>
            </a:lvl1pPr>
          </a:lstStyle>
          <a:p>
            <a:pPr algn="r">
              <a:lnSpc>
                <a:spcPct val="100000"/>
              </a:lnSpc>
              <a:buNone/>
            </a:pPr>
            <a:fld id="{E1358A10-3A13-49F8-87BF-DACAE2746CE4}" type="slidenum">
              <a:rPr lang="es-CO" sz="1200" b="0" strike="noStrike" spc="-1">
                <a:solidFill>
                  <a:srgbClr val="8B8B8B"/>
                </a:solidFill>
                <a:latin typeface="Calibri"/>
                <a:ea typeface="DejaVu Sans"/>
              </a:rPr>
              <a:t>‹Nº›</a:t>
            </a:fld>
            <a:endParaRPr lang="es-CO" sz="1200" b="0" strike="noStrike" spc="-1">
              <a:latin typeface="Times New Roman"/>
            </a:endParaRPr>
          </a:p>
        </p:txBody>
      </p:sp>
      <p:sp>
        <p:nvSpPr>
          <p:cNvPr id="127" name="PlaceHolder 5"/>
          <p:cNvSpPr>
            <a:spLocks noGrp="1"/>
          </p:cNvSpPr>
          <p:nvPr>
            <p:ph type="dt" idx="12"/>
          </p:nvPr>
        </p:nvSpPr>
        <p:spPr>
          <a:xfrm>
            <a:off x="838080" y="6356520"/>
            <a:ext cx="2742480" cy="364320"/>
          </a:xfrm>
          <a:prstGeom prst="rect">
            <a:avLst/>
          </a:prstGeom>
          <a:noFill/>
          <a:ln w="0">
            <a:noFill/>
          </a:ln>
        </p:spPr>
        <p:txBody>
          <a:bodyPr lIns="90000" tIns="45000" rIns="90000" bIns="45000" anchor="ctr">
            <a:noAutofit/>
          </a:bodyPr>
          <a:lstStyle>
            <a:lvl1pPr>
              <a:defRPr lang="es-CO" sz="1400" b="0" strike="noStrike" spc="-1">
                <a:latin typeface="Times New Roman"/>
              </a:defRPr>
            </a:lvl1pPr>
          </a:lstStyle>
          <a:p>
            <a:r>
              <a:rPr lang="es-CO" sz="1400" b="0" strike="noStrike" spc="-1">
                <a:latin typeface="Times New Roman"/>
              </a:rPr>
              <a:t>&lt;fecha/hora&gt;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Layout" Target="../slideLayouts/slideLayout25.x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pypl.github.io/PYPL.html" TargetMode="External"/><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hyperlink" Target="https://www.tiobe.com/tiobe-index/"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1523880" y="1122480"/>
            <a:ext cx="9143280" cy="2386800"/>
          </a:xfrm>
          <a:prstGeom prst="rect">
            <a:avLst/>
          </a:prstGeom>
          <a:noFill/>
          <a:ln w="0">
            <a:noFill/>
          </a:ln>
        </p:spPr>
        <p:txBody>
          <a:bodyPr lIns="0" tIns="0" rIns="0" bIns="0" anchor="b">
            <a:normAutofit/>
          </a:bodyPr>
          <a:lstStyle/>
          <a:p>
            <a:pPr algn="ctr">
              <a:lnSpc>
                <a:spcPct val="90000"/>
              </a:lnSpc>
              <a:buNone/>
            </a:pPr>
            <a:r>
              <a:rPr lang="es-CO" sz="2400" b="1" strike="noStrike" spc="-1">
                <a:solidFill>
                  <a:srgbClr val="000000"/>
                </a:solidFill>
                <a:latin typeface="Verdana"/>
                <a:ea typeface="Verdana"/>
              </a:rPr>
              <a:t>PYTHON </a:t>
            </a:r>
            <a:endParaRPr lang="es-CO" sz="2400" b="0" strike="noStrike" spc="-1">
              <a:solidFill>
                <a:srgbClr val="000000"/>
              </a:solidFill>
              <a:latin typeface="Arial"/>
            </a:endParaRPr>
          </a:p>
        </p:txBody>
      </p:sp>
      <p:sp>
        <p:nvSpPr>
          <p:cNvPr id="165" name="PlaceHolder 2"/>
          <p:cNvSpPr>
            <a:spLocks noGrp="1"/>
          </p:cNvSpPr>
          <p:nvPr>
            <p:ph type="subTitle"/>
          </p:nvPr>
        </p:nvSpPr>
        <p:spPr>
          <a:xfrm>
            <a:off x="1523880" y="3602160"/>
            <a:ext cx="9143280" cy="1654920"/>
          </a:xfrm>
          <a:prstGeom prst="rect">
            <a:avLst/>
          </a:prstGeom>
          <a:noFill/>
          <a:ln w="0">
            <a:noFill/>
          </a:ln>
        </p:spPr>
        <p:txBody>
          <a:bodyPr lIns="0" tIns="0" rIns="0" bIns="0" anchor="t">
            <a:noAutofit/>
          </a:bodyPr>
          <a:lstStyle/>
          <a:p>
            <a:pPr marL="228600" indent="-228600" algn="ctr">
              <a:lnSpc>
                <a:spcPct val="90000"/>
              </a:lnSpc>
              <a:spcBef>
                <a:spcPts val="1001"/>
              </a:spcBef>
              <a:buNone/>
              <a:tabLst>
                <a:tab pos="0" algn="l"/>
              </a:tabLst>
            </a:pPr>
            <a:r>
              <a:rPr lang="es-CO" sz="2400" b="0" strike="noStrike" spc="-1" dirty="0">
                <a:solidFill>
                  <a:srgbClr val="000000"/>
                </a:solidFill>
                <a:latin typeface="Verdana"/>
                <a:ea typeface="Verdana"/>
              </a:rPr>
              <a:t>Introducción al curso</a:t>
            </a:r>
            <a:endParaRPr lang="es-CO" sz="2400" b="0" strike="noStrike" spc="-1" dirty="0">
              <a:latin typeface="Arial"/>
            </a:endParaRPr>
          </a:p>
          <a:p>
            <a:pPr marL="1620720" indent="-228600" algn="ctr">
              <a:lnSpc>
                <a:spcPts val="1760"/>
              </a:lnSpc>
              <a:spcBef>
                <a:spcPts val="88"/>
              </a:spcBef>
              <a:buNone/>
              <a:tabLst>
                <a:tab pos="0" algn="l"/>
              </a:tabLst>
            </a:pPr>
            <a:endParaRPr lang="es-CO" sz="2400" spc="-1" dirty="0">
              <a:latin typeface="Arial"/>
            </a:endParaRPr>
          </a:p>
          <a:p>
            <a:pPr marL="1620720" indent="-228600">
              <a:lnSpc>
                <a:spcPts val="1760"/>
              </a:lnSpc>
              <a:spcBef>
                <a:spcPts val="88"/>
              </a:spcBef>
              <a:buNone/>
              <a:tabLst>
                <a:tab pos="0" algn="l"/>
              </a:tabLst>
            </a:pPr>
            <a:r>
              <a:rPr lang="es-CO" sz="2400" b="1" strike="noStrike" spc="-1" dirty="0">
                <a:solidFill>
                  <a:srgbClr val="000000"/>
                </a:solidFill>
                <a:latin typeface="Arial"/>
                <a:ea typeface="Verdana"/>
              </a:rPr>
              <a:t>                          </a:t>
            </a:r>
            <a:r>
              <a:rPr lang="es-CO" sz="1600" b="1" strike="noStrike" spc="-1" dirty="0">
                <a:solidFill>
                  <a:srgbClr val="000000"/>
                </a:solidFill>
                <a:latin typeface="Verdana"/>
                <a:ea typeface="Verdana"/>
              </a:rPr>
              <a:t>Unive</a:t>
            </a:r>
            <a:r>
              <a:rPr lang="es-CO" sz="1600" b="1" strike="noStrike" spc="-4" dirty="0">
                <a:solidFill>
                  <a:srgbClr val="000000"/>
                </a:solidFill>
                <a:latin typeface="Verdana"/>
                <a:ea typeface="Verdana"/>
              </a:rPr>
              <a:t>rs</a:t>
            </a:r>
            <a:r>
              <a:rPr lang="es-CO" sz="1600" b="1" strike="noStrike" spc="-1" dirty="0">
                <a:solidFill>
                  <a:srgbClr val="000000"/>
                </a:solidFill>
                <a:latin typeface="Verdana"/>
                <a:ea typeface="Verdana"/>
              </a:rPr>
              <a:t>idad</a:t>
            </a:r>
            <a:r>
              <a:rPr lang="es-CO" sz="1600" b="1" strike="noStrike" spc="4" dirty="0">
                <a:solidFill>
                  <a:srgbClr val="000000"/>
                </a:solidFill>
                <a:latin typeface="Verdana"/>
                <a:ea typeface="Verdana"/>
              </a:rPr>
              <a:t> </a:t>
            </a:r>
            <a:r>
              <a:rPr lang="es-CO" sz="1600" b="1" strike="noStrike" spc="-1" dirty="0">
                <a:solidFill>
                  <a:srgbClr val="000000"/>
                </a:solidFill>
                <a:latin typeface="Verdana"/>
                <a:ea typeface="Verdana"/>
              </a:rPr>
              <a:t>del</a:t>
            </a:r>
            <a:r>
              <a:rPr lang="es-CO" sz="1600" b="1" strike="noStrike" spc="4" dirty="0">
                <a:solidFill>
                  <a:srgbClr val="000000"/>
                </a:solidFill>
                <a:latin typeface="Verdana"/>
                <a:ea typeface="Verdana"/>
              </a:rPr>
              <a:t> </a:t>
            </a:r>
            <a:r>
              <a:rPr lang="es-CO" sz="1600" b="1" strike="noStrike" spc="-1" dirty="0">
                <a:solidFill>
                  <a:srgbClr val="000000"/>
                </a:solidFill>
                <a:latin typeface="Verdana"/>
                <a:ea typeface="Verdana"/>
              </a:rPr>
              <a:t>Valle</a:t>
            </a:r>
            <a:endParaRPr lang="es-CO" sz="1600" b="0" strike="noStrike" spc="-1" dirty="0">
              <a:latin typeface="Arial"/>
            </a:endParaRPr>
          </a:p>
          <a:p>
            <a:pPr marL="228600" indent="-228600" algn="ctr">
              <a:lnSpc>
                <a:spcPct val="101000"/>
              </a:lnSpc>
              <a:spcBef>
                <a:spcPts val="281"/>
              </a:spcBef>
              <a:buNone/>
              <a:tabLst>
                <a:tab pos="0" algn="l"/>
              </a:tabLst>
            </a:pPr>
            <a:r>
              <a:rPr lang="es-CO" sz="1600" b="1" strike="noStrike" spc="-1" dirty="0">
                <a:solidFill>
                  <a:srgbClr val="000000"/>
                </a:solidFill>
                <a:latin typeface="Verdana"/>
                <a:ea typeface="Verdana"/>
              </a:rPr>
              <a:t>Es</a:t>
            </a:r>
            <a:r>
              <a:rPr lang="es-CO" sz="1600" b="1" strike="noStrike" spc="-9" dirty="0">
                <a:solidFill>
                  <a:srgbClr val="000000"/>
                </a:solidFill>
                <a:latin typeface="Verdana"/>
                <a:ea typeface="Verdana"/>
              </a:rPr>
              <a:t>c</a:t>
            </a:r>
            <a:r>
              <a:rPr lang="es-CO" sz="1600" b="1" strike="noStrike" spc="-1" dirty="0">
                <a:solidFill>
                  <a:srgbClr val="000000"/>
                </a:solidFill>
                <a:latin typeface="Verdana"/>
                <a:ea typeface="Verdana"/>
              </a:rPr>
              <a:t>uela de Ingeniería de Sist</a:t>
            </a:r>
            <a:r>
              <a:rPr lang="es-CO" sz="1600" b="1" strike="noStrike" spc="-9" dirty="0">
                <a:solidFill>
                  <a:srgbClr val="000000"/>
                </a:solidFill>
                <a:latin typeface="Verdana"/>
                <a:ea typeface="Verdana"/>
              </a:rPr>
              <a:t>e</a:t>
            </a:r>
            <a:r>
              <a:rPr lang="es-CO" sz="1600" b="1" strike="noStrike" spc="-4" dirty="0">
                <a:solidFill>
                  <a:srgbClr val="000000"/>
                </a:solidFill>
                <a:latin typeface="Verdana"/>
                <a:ea typeface="Verdana"/>
              </a:rPr>
              <a:t>m</a:t>
            </a:r>
            <a:r>
              <a:rPr lang="es-CO" sz="1600" b="1" strike="noStrike" spc="-1" dirty="0">
                <a:solidFill>
                  <a:srgbClr val="000000"/>
                </a:solidFill>
                <a:latin typeface="Verdana"/>
                <a:ea typeface="Verdana"/>
              </a:rPr>
              <a:t>as y Comp</a:t>
            </a:r>
            <a:r>
              <a:rPr lang="es-CO" sz="1600" b="1" strike="noStrike" spc="-4" dirty="0">
                <a:solidFill>
                  <a:srgbClr val="000000"/>
                </a:solidFill>
                <a:latin typeface="Verdana"/>
                <a:ea typeface="Verdana"/>
              </a:rPr>
              <a:t>ut</a:t>
            </a:r>
            <a:r>
              <a:rPr lang="es-CO" sz="1600" b="1" strike="noStrike" spc="-1" dirty="0">
                <a:solidFill>
                  <a:srgbClr val="000000"/>
                </a:solidFill>
                <a:latin typeface="Verdana"/>
                <a:ea typeface="Verdana"/>
              </a:rPr>
              <a:t>ación</a:t>
            </a:r>
            <a:endParaRPr lang="es-CO" sz="1600" b="0" strike="noStrike" spc="-1" dirty="0">
              <a:latin typeface="Arial"/>
            </a:endParaRPr>
          </a:p>
          <a:p>
            <a:pPr marL="228600" indent="-228600" algn="ctr">
              <a:lnSpc>
                <a:spcPct val="90000"/>
              </a:lnSpc>
              <a:spcBef>
                <a:spcPts val="1001"/>
              </a:spcBef>
              <a:buNone/>
              <a:tabLst>
                <a:tab pos="0" algn="l"/>
              </a:tabLst>
            </a:pPr>
            <a:endParaRPr lang="es-CO" sz="1600" b="0" strike="noStrike" spc="-1" dirty="0">
              <a:latin typeface="Arial"/>
            </a:endParaRPr>
          </a:p>
        </p:txBody>
      </p:sp>
      <p:sp>
        <p:nvSpPr>
          <p:cNvPr id="166" name="object 9"/>
          <p:cNvSpPr/>
          <p:nvPr/>
        </p:nvSpPr>
        <p:spPr>
          <a:xfrm>
            <a:off x="1523880" y="473040"/>
            <a:ext cx="9246960" cy="96660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ctr">
              <a:lnSpc>
                <a:spcPct val="100000"/>
              </a:lnSpc>
              <a:buNone/>
            </a:pPr>
            <a:r>
              <a:rPr lang="es-CO" sz="2800" b="1" strike="noStrike" spc="-1">
                <a:solidFill>
                  <a:srgbClr val="FFFFFF"/>
                </a:solidFill>
                <a:latin typeface="Verdana"/>
                <a:ea typeface="Verdana"/>
              </a:rPr>
              <a:t>FUNDAMENTOS DE PROGRAMACIÓN IMPERATIVA</a:t>
            </a:r>
            <a:endParaRPr lang="es-CO" sz="2800" b="0" strike="noStrike" spc="-1">
              <a:latin typeface="Arial"/>
            </a:endParaRPr>
          </a:p>
        </p:txBody>
      </p:sp>
      <p:sp>
        <p:nvSpPr>
          <p:cNvPr id="167"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168"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INTRODUCCIÓN A PYTHON</a:t>
            </a:r>
            <a:endParaRPr lang="es-CO" sz="2400" b="0" strike="noStrike" spc="-1">
              <a:latin typeface="Arial"/>
            </a:endParaRPr>
          </a:p>
        </p:txBody>
      </p:sp>
      <p:sp>
        <p:nvSpPr>
          <p:cNvPr id="204"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05"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06"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endParaRPr lang="es-CO" sz="2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Sintaxis clara y sencilla.</a:t>
            </a: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Lenguaje perfecto para principiantes.</a:t>
            </a: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Ideal para el desarrollo web.</a:t>
            </a: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Bien pagado.</a:t>
            </a: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Inteligencia artificial y machine learning.</a:t>
            </a: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Scripting y automatización de tareas.</a:t>
            </a: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Python para la ciencia.</a:t>
            </a:r>
            <a:endParaRPr lang="es-CO" sz="1800" b="0" strike="noStrike" spc="-1">
              <a:solidFill>
                <a:srgbClr val="000000"/>
              </a:solidFill>
              <a:latin typeface="Arial"/>
            </a:endParaRPr>
          </a:p>
        </p:txBody>
      </p:sp>
      <p:sp>
        <p:nvSpPr>
          <p:cNvPr id="207" name="Llamada de nube 6"/>
          <p:cNvSpPr/>
          <p:nvPr/>
        </p:nvSpPr>
        <p:spPr>
          <a:xfrm>
            <a:off x="7315200" y="2315520"/>
            <a:ext cx="2473560" cy="1653120"/>
          </a:xfrm>
          <a:prstGeom prst="cloudCallout">
            <a:avLst>
              <a:gd name="adj1" fmla="val -20833"/>
              <a:gd name="adj2" fmla="val 625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endParaRPr lang="es-CO" sz="1800" b="0" strike="noStrike" spc="-1">
              <a:latin typeface="Arial"/>
            </a:endParaRPr>
          </a:p>
          <a:p>
            <a:pPr algn="ctr">
              <a:lnSpc>
                <a:spcPct val="100000"/>
              </a:lnSpc>
              <a:buNone/>
            </a:pPr>
            <a:r>
              <a:rPr lang="es-CO" sz="1800" b="1" strike="noStrike" spc="-1">
                <a:solidFill>
                  <a:srgbClr val="000000"/>
                </a:solidFill>
                <a:latin typeface="Calibri"/>
                <a:ea typeface="DejaVu Sans"/>
              </a:rPr>
              <a:t>Diferencias entre Python 2 y Python 3</a:t>
            </a:r>
            <a:endParaRPr lang="es-CO" sz="1800" b="0" strike="noStrike" spc="-1">
              <a:latin typeface="Arial"/>
            </a:endParaRPr>
          </a:p>
          <a:p>
            <a:pPr algn="ctr">
              <a:lnSpc>
                <a:spcPct val="100000"/>
              </a:lnSpc>
              <a:buNone/>
            </a:pPr>
            <a:endParaRPr lang="es-CO"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COMENTARIOS</a:t>
            </a:r>
            <a:endParaRPr lang="es-CO" sz="2400" b="0" strike="noStrike" spc="-1">
              <a:latin typeface="Arial"/>
            </a:endParaRPr>
          </a:p>
        </p:txBody>
      </p:sp>
      <p:sp>
        <p:nvSpPr>
          <p:cNvPr id="209"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10"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11"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a:lnSpc>
                <a:spcPct val="90000"/>
              </a:lnSpc>
              <a:spcBef>
                <a:spcPts val="1001"/>
              </a:spcBef>
              <a:buNone/>
              <a:tabLst>
                <a:tab pos="0" algn="l"/>
              </a:tabLst>
            </a:pPr>
            <a:r>
              <a:rPr lang="es-CO" sz="2400" b="1" strike="noStrike" spc="-1" dirty="0">
                <a:solidFill>
                  <a:srgbClr val="000000"/>
                </a:solidFill>
                <a:latin typeface="Verdana"/>
                <a:ea typeface="Verdana"/>
              </a:rPr>
              <a:t>Lenguajes</a:t>
            </a:r>
            <a:endParaRPr lang="es-CO" sz="2400" b="0" strike="noStrike" spc="-1" dirty="0">
              <a:solidFill>
                <a:srgbClr val="000000"/>
              </a:solidFill>
              <a:latin typeface="Arial"/>
            </a:endParaRPr>
          </a:p>
          <a:p>
            <a:pPr>
              <a:lnSpc>
                <a:spcPct val="90000"/>
              </a:lnSpc>
              <a:spcBef>
                <a:spcPts val="1001"/>
              </a:spcBef>
              <a:buNone/>
              <a:tabLst>
                <a:tab pos="0" algn="l"/>
              </a:tabLst>
            </a:pPr>
            <a:endParaRPr lang="es-CO" sz="2400" b="0" strike="noStrike" spc="-1" dirty="0">
              <a:solidFill>
                <a:srgbClr val="000000"/>
              </a:solidFill>
              <a:latin typeface="Arial"/>
            </a:endParaRPr>
          </a:p>
          <a:p>
            <a:pPr algn="just">
              <a:lnSpc>
                <a:spcPct val="90000"/>
              </a:lnSpc>
              <a:spcBef>
                <a:spcPts val="1001"/>
              </a:spcBef>
              <a:buNone/>
              <a:tabLst>
                <a:tab pos="0" algn="l"/>
              </a:tabLst>
            </a:pPr>
            <a:r>
              <a:rPr lang="es-CO" sz="2000" b="1" strike="noStrike" spc="-1" dirty="0">
                <a:solidFill>
                  <a:srgbClr val="000000"/>
                </a:solidFill>
                <a:latin typeface="Verdana"/>
                <a:ea typeface="Verdana"/>
              </a:rPr>
              <a:t>Sintaxis</a:t>
            </a:r>
            <a:endParaRPr lang="es-CO" sz="2000" b="0" strike="noStrike" spc="-1" dirty="0">
              <a:solidFill>
                <a:srgbClr val="000000"/>
              </a:solidFill>
              <a:latin typeface="Arial"/>
            </a:endParaRPr>
          </a:p>
          <a:p>
            <a:pPr marL="0" indent="0" algn="just">
              <a:lnSpc>
                <a:spcPct val="90000"/>
              </a:lnSpc>
              <a:spcBef>
                <a:spcPts val="1001"/>
              </a:spcBef>
              <a:buClr>
                <a:srgbClr val="000000"/>
              </a:buClr>
              <a:buNone/>
              <a:tabLst>
                <a:tab pos="0" algn="l"/>
              </a:tabLst>
            </a:pPr>
            <a:r>
              <a:rPr lang="es-MX" sz="1800" b="0" strike="noStrike" spc="-1" dirty="0">
                <a:solidFill>
                  <a:srgbClr val="000000"/>
                </a:solidFill>
                <a:latin typeface="Verdana" panose="020B0604030504040204" pitchFamily="34" charset="0"/>
                <a:ea typeface="Verdana" panose="020B0604030504040204" pitchFamily="34" charset="0"/>
              </a:rPr>
              <a:t>Define la secuencia de símbolos que está bien </a:t>
            </a:r>
            <a:r>
              <a:rPr lang="es-CO" sz="1800" b="0" strike="noStrike" spc="-1" dirty="0">
                <a:solidFill>
                  <a:srgbClr val="000000"/>
                </a:solidFill>
                <a:latin typeface="Verdana" panose="020B0604030504040204" pitchFamily="34" charset="0"/>
                <a:ea typeface="Verdana" panose="020B0604030504040204" pitchFamily="34" charset="0"/>
              </a:rPr>
              <a:t>formada. U</a:t>
            </a:r>
            <a:r>
              <a:rPr lang="es-MX" sz="1800" b="0" i="0" dirty="0" err="1">
                <a:solidFill>
                  <a:srgbClr val="000000"/>
                </a:solidFill>
                <a:effectLst/>
                <a:latin typeface="Verdana" panose="020B0604030504040204" pitchFamily="34" charset="0"/>
                <a:ea typeface="Verdana" panose="020B0604030504040204" pitchFamily="34" charset="0"/>
              </a:rPr>
              <a:t>tilizadas</a:t>
            </a:r>
            <a:r>
              <a:rPr lang="es-MX" sz="1800" b="0" i="0" dirty="0">
                <a:solidFill>
                  <a:srgbClr val="000000"/>
                </a:solidFill>
                <a:effectLst/>
                <a:latin typeface="Verdana" panose="020B0604030504040204" pitchFamily="34" charset="0"/>
                <a:ea typeface="Verdana" panose="020B0604030504040204" pitchFamily="34" charset="0"/>
              </a:rPr>
              <a:t> para precisar si una determinada cadena de palabras forma una oración válida (por ejemplo, "Soy una serpiente" es una frase sintácticamente correcta, mientras que "Yo serpiente soy una" no lo es)</a:t>
            </a:r>
          </a:p>
          <a:p>
            <a:pPr marL="228600" indent="-228600" algn="just">
              <a:lnSpc>
                <a:spcPct val="90000"/>
              </a:lnSpc>
              <a:spcBef>
                <a:spcPts val="1001"/>
              </a:spcBef>
              <a:buClr>
                <a:srgbClr val="000000"/>
              </a:buClr>
              <a:buFont typeface="Arial"/>
              <a:buChar char="•"/>
              <a:tabLst>
                <a:tab pos="0" algn="l"/>
              </a:tabLst>
            </a:pPr>
            <a:endParaRPr lang="es-MX" sz="1400" strike="noStrike" spc="-1" dirty="0">
              <a:solidFill>
                <a:srgbClr val="000000"/>
              </a:solidFill>
              <a:latin typeface="Verdana" panose="020B0604030504040204" pitchFamily="34" charset="0"/>
              <a:ea typeface="Verdana" panose="020B0604030504040204" pitchFamily="34" charset="0"/>
            </a:endParaRPr>
          </a:p>
          <a:p>
            <a:pPr marL="0" indent="0" algn="just">
              <a:lnSpc>
                <a:spcPct val="90000"/>
              </a:lnSpc>
              <a:spcBef>
                <a:spcPts val="1001"/>
              </a:spcBef>
              <a:buClr>
                <a:srgbClr val="000000"/>
              </a:buClr>
              <a:buNone/>
              <a:tabLst>
                <a:tab pos="0" algn="l"/>
              </a:tabLst>
            </a:pPr>
            <a:r>
              <a:rPr lang="es-MX" sz="2000" b="1" strike="noStrike" spc="-1" dirty="0">
                <a:solidFill>
                  <a:srgbClr val="000000"/>
                </a:solidFill>
                <a:latin typeface="Verdana" panose="020B0604030504040204" pitchFamily="34" charset="0"/>
                <a:ea typeface="Verdana" panose="020B0604030504040204" pitchFamily="34" charset="0"/>
              </a:rPr>
              <a:t>Semántica</a:t>
            </a:r>
          </a:p>
          <a:p>
            <a:pPr marL="0" indent="0" algn="just">
              <a:lnSpc>
                <a:spcPct val="90000"/>
              </a:lnSpc>
              <a:spcBef>
                <a:spcPts val="1001"/>
              </a:spcBef>
              <a:buClr>
                <a:srgbClr val="000000"/>
              </a:buClr>
              <a:buNone/>
              <a:tabLst>
                <a:tab pos="0" algn="l"/>
              </a:tabLst>
            </a:pPr>
            <a:r>
              <a:rPr lang="es-MX" sz="1800" dirty="0">
                <a:solidFill>
                  <a:srgbClr val="000000"/>
                </a:solidFill>
                <a:latin typeface="Verdana" panose="020B0604030504040204" pitchFamily="34" charset="0"/>
                <a:ea typeface="Verdana" panose="020B0604030504040204" pitchFamily="34" charset="0"/>
              </a:rPr>
              <a:t>U</a:t>
            </a:r>
            <a:r>
              <a:rPr lang="es-MX" sz="1800" b="0" i="0" dirty="0">
                <a:solidFill>
                  <a:srgbClr val="000000"/>
                </a:solidFill>
                <a:effectLst/>
                <a:latin typeface="Verdana" panose="020B0604030504040204" pitchFamily="34" charset="0"/>
                <a:ea typeface="Verdana" panose="020B0604030504040204" pitchFamily="34" charset="0"/>
              </a:rPr>
              <a:t>n conjunto de reglas que determinan si una frase tiene sentido (por ejemplo, "Me comí una dona" tiene sentido, pero "Una dona me comió" no lo tiene)</a:t>
            </a:r>
            <a:endParaRPr lang="es-CO" sz="1800" b="0" strike="noStrike" spc="-1" dirty="0">
              <a:solidFill>
                <a:srgbClr val="000000"/>
              </a:solidFill>
              <a:latin typeface="Verdana" panose="020B0604030504040204" pitchFamily="34" charset="0"/>
              <a:ea typeface="Verdan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INTRODUCCIÓN A PYTHON</a:t>
            </a:r>
            <a:endParaRPr lang="es-CO" sz="2400" b="0" strike="noStrike" spc="-1">
              <a:latin typeface="Arial"/>
            </a:endParaRPr>
          </a:p>
        </p:txBody>
      </p:sp>
      <p:sp>
        <p:nvSpPr>
          <p:cNvPr id="213"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14"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15" name="PlaceHolder 1"/>
          <p:cNvSpPr>
            <a:spLocks noGrp="1"/>
          </p:cNvSpPr>
          <p:nvPr>
            <p:ph/>
          </p:nvPr>
        </p:nvSpPr>
        <p:spPr>
          <a:xfrm>
            <a:off x="838080" y="1642680"/>
            <a:ext cx="10514880" cy="4350600"/>
          </a:xfrm>
          <a:prstGeom prst="rect">
            <a:avLst/>
          </a:prstGeom>
          <a:solidFill>
            <a:srgbClr val="333F4F"/>
          </a:solidFill>
          <a:ln w="0">
            <a:noFill/>
          </a:ln>
        </p:spPr>
        <p:txBody>
          <a:bodyPr lIns="90000" tIns="45000" rIns="90000" bIns="45000" anchor="t">
            <a:normAutofit/>
          </a:bodyPr>
          <a:lstStyle/>
          <a:p>
            <a:pPr marL="228600" indent="-228600" algn="ctr">
              <a:lnSpc>
                <a:spcPct val="90000"/>
              </a:lnSpc>
              <a:spcBef>
                <a:spcPts val="1001"/>
              </a:spcBef>
              <a:buNone/>
              <a:tabLst>
                <a:tab pos="0" algn="l"/>
              </a:tabLst>
            </a:pPr>
            <a:endParaRPr lang="es-CO" sz="2800" b="0" strike="noStrike" spc="-1">
              <a:solidFill>
                <a:srgbClr val="000000"/>
              </a:solidFill>
              <a:latin typeface="Arial"/>
            </a:endParaRPr>
          </a:p>
          <a:p>
            <a:pPr marL="228600" indent="-228600" algn="ctr">
              <a:lnSpc>
                <a:spcPct val="90000"/>
              </a:lnSpc>
              <a:spcBef>
                <a:spcPts val="1001"/>
              </a:spcBef>
              <a:buNone/>
              <a:tabLst>
                <a:tab pos="0" algn="l"/>
              </a:tabLst>
            </a:pPr>
            <a:endParaRPr lang="es-CO" sz="2800" b="0" strike="noStrike" spc="-1">
              <a:solidFill>
                <a:srgbClr val="000000"/>
              </a:solidFill>
              <a:latin typeface="Arial"/>
            </a:endParaRPr>
          </a:p>
          <a:p>
            <a:pPr marL="228600" indent="-228600" algn="ctr">
              <a:lnSpc>
                <a:spcPct val="90000"/>
              </a:lnSpc>
              <a:spcBef>
                <a:spcPts val="1001"/>
              </a:spcBef>
              <a:buNone/>
              <a:tabLst>
                <a:tab pos="0" algn="l"/>
              </a:tabLst>
            </a:pPr>
            <a:endParaRPr lang="es-CO" sz="2800" b="0" strike="noStrike" spc="-1">
              <a:solidFill>
                <a:srgbClr val="000000"/>
              </a:solidFill>
              <a:latin typeface="Arial"/>
            </a:endParaRPr>
          </a:p>
          <a:p>
            <a:pPr marL="228600" indent="-228600" algn="ctr">
              <a:lnSpc>
                <a:spcPct val="90000"/>
              </a:lnSpc>
              <a:spcBef>
                <a:spcPts val="1001"/>
              </a:spcBef>
              <a:buNone/>
              <a:tabLst>
                <a:tab pos="0" algn="l"/>
              </a:tabLst>
            </a:pPr>
            <a:r>
              <a:rPr lang="es-MX" sz="5400" b="1" strike="noStrike" spc="-1">
                <a:solidFill>
                  <a:srgbClr val="0070C0"/>
                </a:solidFill>
                <a:latin typeface="Calibri"/>
                <a:ea typeface="DejaVu Sans"/>
              </a:rPr>
              <a:t>Instalación de nuestras herramientas</a:t>
            </a:r>
            <a:endParaRPr lang="es-CO" sz="54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AMBIENTE DE PYTHON 3</a:t>
            </a:r>
            <a:endParaRPr lang="es-CO" sz="2400" b="0" strike="noStrike" spc="-1">
              <a:latin typeface="Arial"/>
            </a:endParaRPr>
          </a:p>
        </p:txBody>
      </p:sp>
      <p:sp>
        <p:nvSpPr>
          <p:cNvPr id="217"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18"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19"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20" name="PlaceHolder 2"/>
          <p:cNvSpPr>
            <a:spLocks noGrp="1"/>
          </p:cNvSpPr>
          <p:nvPr>
            <p:ph/>
          </p:nvPr>
        </p:nvSpPr>
        <p:spPr>
          <a:xfrm>
            <a:off x="838080" y="1825560"/>
            <a:ext cx="10514880" cy="4350600"/>
          </a:xfrm>
          <a:prstGeom prst="rect">
            <a:avLst/>
          </a:prstGeom>
          <a:noFill/>
          <a:ln w="0">
            <a:noFill/>
          </a:ln>
        </p:spPr>
        <p:txBody>
          <a:bodyPr lIns="0" tIns="0" rIns="0" bIns="0" anchor="t">
            <a:noAutofit/>
          </a:bodyPr>
          <a:lstStyle/>
          <a:p>
            <a:pPr>
              <a:lnSpc>
                <a:spcPct val="90000"/>
              </a:lnSpc>
              <a:spcBef>
                <a:spcPts val="1001"/>
              </a:spcBef>
              <a:buNone/>
              <a:tabLst>
                <a:tab pos="0" algn="l"/>
              </a:tabLst>
            </a:pPr>
            <a:endParaRPr lang="es-CO" sz="2800" b="0" strike="noStrike" spc="-1">
              <a:solidFill>
                <a:srgbClr val="000000"/>
              </a:solidFill>
              <a:latin typeface="Arial"/>
            </a:endParaRPr>
          </a:p>
          <a:p>
            <a:pPr>
              <a:lnSpc>
                <a:spcPct val="90000"/>
              </a:lnSpc>
              <a:spcBef>
                <a:spcPts val="1001"/>
              </a:spcBef>
              <a:buNone/>
              <a:tabLst>
                <a:tab pos="0" algn="l"/>
              </a:tabLst>
            </a:pPr>
            <a:r>
              <a:rPr lang="es-MX" sz="2000" b="0" strike="noStrike" spc="-1">
                <a:solidFill>
                  <a:srgbClr val="000000"/>
                </a:solidFill>
                <a:latin typeface="Verdana"/>
                <a:ea typeface="Verdana"/>
              </a:rPr>
              <a:t>Visual Studio Code</a:t>
            </a:r>
            <a:endParaRPr lang="es-CO" sz="2000" b="0" strike="noStrike" spc="-1">
              <a:solidFill>
                <a:srgbClr val="000000"/>
              </a:solidFill>
              <a:latin typeface="Arial"/>
            </a:endParaRPr>
          </a:p>
          <a:p>
            <a:pPr>
              <a:lnSpc>
                <a:spcPct val="90000"/>
              </a:lnSpc>
              <a:spcBef>
                <a:spcPts val="1001"/>
              </a:spcBef>
              <a:buNone/>
              <a:tabLst>
                <a:tab pos="0" algn="l"/>
              </a:tabLst>
            </a:pPr>
            <a:endParaRPr lang="es-CO" sz="2000" b="0" strike="noStrike" spc="-1">
              <a:solidFill>
                <a:srgbClr val="000000"/>
              </a:solidFill>
              <a:latin typeface="Arial"/>
            </a:endParaRPr>
          </a:p>
          <a:p>
            <a:pPr>
              <a:lnSpc>
                <a:spcPct val="90000"/>
              </a:lnSpc>
              <a:spcBef>
                <a:spcPts val="1001"/>
              </a:spcBef>
              <a:buNone/>
              <a:tabLst>
                <a:tab pos="0" algn="l"/>
              </a:tabLst>
            </a:pPr>
            <a:endParaRPr lang="es-CO" sz="2000" b="0" strike="noStrike" spc="-1">
              <a:solidFill>
                <a:srgbClr val="000000"/>
              </a:solidFill>
              <a:latin typeface="Arial"/>
            </a:endParaRPr>
          </a:p>
          <a:p>
            <a:pPr>
              <a:lnSpc>
                <a:spcPct val="90000"/>
              </a:lnSpc>
              <a:spcBef>
                <a:spcPts val="1001"/>
              </a:spcBef>
              <a:buNone/>
              <a:tabLst>
                <a:tab pos="0" algn="l"/>
              </a:tabLst>
            </a:pPr>
            <a:endParaRPr lang="es-CO" sz="2000" b="0" strike="noStrike" spc="-1">
              <a:solidFill>
                <a:srgbClr val="000000"/>
              </a:solidFill>
              <a:latin typeface="Arial"/>
            </a:endParaRPr>
          </a:p>
          <a:p>
            <a:pPr>
              <a:lnSpc>
                <a:spcPct val="90000"/>
              </a:lnSpc>
              <a:spcBef>
                <a:spcPts val="1001"/>
              </a:spcBef>
              <a:buNone/>
              <a:tabLst>
                <a:tab pos="0" algn="l"/>
              </a:tabLst>
            </a:pPr>
            <a:endParaRPr lang="es-CO" sz="2000" b="0" strike="noStrike" spc="-1">
              <a:solidFill>
                <a:srgbClr val="000000"/>
              </a:solidFill>
              <a:latin typeface="Arial"/>
            </a:endParaRPr>
          </a:p>
          <a:p>
            <a:pPr>
              <a:lnSpc>
                <a:spcPct val="90000"/>
              </a:lnSpc>
              <a:spcBef>
                <a:spcPts val="1001"/>
              </a:spcBef>
              <a:buNone/>
              <a:tabLst>
                <a:tab pos="0" algn="l"/>
              </a:tabLst>
            </a:pPr>
            <a:endParaRPr lang="es-CO" sz="2000" b="0" strike="noStrike" spc="-1">
              <a:solidFill>
                <a:srgbClr val="000000"/>
              </a:solidFill>
              <a:latin typeface="Arial"/>
            </a:endParaRPr>
          </a:p>
          <a:p>
            <a:pPr>
              <a:lnSpc>
                <a:spcPct val="90000"/>
              </a:lnSpc>
              <a:spcBef>
                <a:spcPts val="1001"/>
              </a:spcBef>
              <a:buNone/>
              <a:tabLst>
                <a:tab pos="0" algn="l"/>
              </a:tabLst>
            </a:pPr>
            <a:r>
              <a:rPr lang="es-MX" sz="2000" b="0" strike="noStrike" spc="-1">
                <a:solidFill>
                  <a:srgbClr val="000000"/>
                </a:solidFill>
                <a:latin typeface="Verdana"/>
                <a:ea typeface="Verdana"/>
              </a:rPr>
              <a:t>Consola Cmder</a:t>
            </a:r>
            <a:endParaRPr lang="es-CO" sz="2000" b="0" strike="noStrike" spc="-1">
              <a:solidFill>
                <a:srgbClr val="000000"/>
              </a:solidFill>
              <a:latin typeface="Arial"/>
            </a:endParaRPr>
          </a:p>
          <a:p>
            <a:pPr>
              <a:lnSpc>
                <a:spcPct val="90000"/>
              </a:lnSpc>
              <a:spcBef>
                <a:spcPts val="1001"/>
              </a:spcBef>
              <a:buNone/>
              <a:tabLst>
                <a:tab pos="0" algn="l"/>
              </a:tabLst>
            </a:pPr>
            <a:endParaRPr lang="es-CO" sz="2000" b="0" strike="noStrike" spc="-1">
              <a:solidFill>
                <a:srgbClr val="000000"/>
              </a:solidFill>
              <a:latin typeface="Arial"/>
            </a:endParaRPr>
          </a:p>
        </p:txBody>
      </p:sp>
      <p:pic>
        <p:nvPicPr>
          <p:cNvPr id="221" name="Marcador de contenido 10"/>
          <p:cNvPicPr/>
          <p:nvPr/>
        </p:nvPicPr>
        <p:blipFill>
          <a:blip r:embed="rId3"/>
          <a:srcRect t="5447" b="20410"/>
          <a:stretch/>
        </p:blipFill>
        <p:spPr>
          <a:xfrm>
            <a:off x="4369320" y="2181960"/>
            <a:ext cx="3452040" cy="1981440"/>
          </a:xfrm>
          <a:prstGeom prst="rect">
            <a:avLst/>
          </a:prstGeom>
          <a:ln w="0">
            <a:noFill/>
          </a:ln>
        </p:spPr>
      </p:pic>
      <p:pic>
        <p:nvPicPr>
          <p:cNvPr id="222" name="Imagen 15"/>
          <p:cNvPicPr/>
          <p:nvPr/>
        </p:nvPicPr>
        <p:blipFill>
          <a:blip r:embed="rId4"/>
          <a:stretch/>
        </p:blipFill>
        <p:spPr>
          <a:xfrm>
            <a:off x="5491800" y="4785480"/>
            <a:ext cx="1207800" cy="12538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AMBIENTE DE PYTHON 3</a:t>
            </a:r>
            <a:endParaRPr lang="es-CO" sz="2400" b="0" strike="noStrike" spc="-1">
              <a:latin typeface="Arial"/>
            </a:endParaRPr>
          </a:p>
        </p:txBody>
      </p:sp>
      <p:sp>
        <p:nvSpPr>
          <p:cNvPr id="224"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25"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26"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27" name="PlaceHolder 2"/>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pic>
        <p:nvPicPr>
          <p:cNvPr id="228" name="Imagen 6"/>
          <p:cNvPicPr/>
          <p:nvPr/>
        </p:nvPicPr>
        <p:blipFill>
          <a:blip r:embed="rId3"/>
          <a:stretch/>
        </p:blipFill>
        <p:spPr>
          <a:xfrm>
            <a:off x="2079360" y="2084760"/>
            <a:ext cx="8032320" cy="366948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AMBIENTE DE PYTHON 3</a:t>
            </a:r>
            <a:endParaRPr lang="es-CO" sz="2400" b="0" strike="noStrike" spc="-1">
              <a:latin typeface="Arial"/>
            </a:endParaRPr>
          </a:p>
        </p:txBody>
      </p:sp>
      <p:sp>
        <p:nvSpPr>
          <p:cNvPr id="230"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31"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32" name="PlaceHolder 1"/>
          <p:cNvSpPr>
            <a:spLocks noGrp="1"/>
          </p:cNvSpPr>
          <p:nvPr>
            <p:ph/>
          </p:nvPr>
        </p:nvSpPr>
        <p:spPr>
          <a:xfrm>
            <a:off x="941760" y="1884240"/>
            <a:ext cx="10514880" cy="2898360"/>
          </a:xfrm>
          <a:prstGeom prst="rect">
            <a:avLst/>
          </a:prstGeom>
          <a:noFill/>
          <a:ln w="0">
            <a:noFill/>
          </a:ln>
        </p:spPr>
        <p:txBody>
          <a:bodyPr lIns="0" tIns="0" rIns="0" bIns="0" anchor="t">
            <a:normAutofit/>
          </a:bodyPr>
          <a:lstStyle/>
          <a:p>
            <a:pPr algn="just">
              <a:lnSpc>
                <a:spcPct val="90000"/>
              </a:lnSpc>
              <a:spcBef>
                <a:spcPts val="1001"/>
              </a:spcBef>
              <a:buNone/>
              <a:tabLst>
                <a:tab pos="0" algn="l"/>
              </a:tabLst>
            </a:pPr>
            <a:r>
              <a:rPr lang="es-MX" sz="2800" b="1" strike="noStrike" spc="-1">
                <a:solidFill>
                  <a:srgbClr val="000000"/>
                </a:solidFill>
                <a:latin typeface="Verdana"/>
                <a:ea typeface="Verdana"/>
              </a:rPr>
              <a:t>En consola!!!</a:t>
            </a:r>
            <a:endParaRPr lang="es-CO" sz="2800" b="0" strike="noStrike" spc="-1">
              <a:solidFill>
                <a:srgbClr val="000000"/>
              </a:solidFill>
              <a:latin typeface="Arial"/>
            </a:endParaRPr>
          </a:p>
          <a:p>
            <a:pPr algn="just">
              <a:lnSpc>
                <a:spcPct val="90000"/>
              </a:lnSpc>
              <a:spcBef>
                <a:spcPts val="1001"/>
              </a:spcBef>
              <a:buNone/>
              <a:tabLst>
                <a:tab pos="0" algn="l"/>
              </a:tabLst>
            </a:pPr>
            <a:endParaRPr lang="es-CO" sz="2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MX" sz="2000" b="0" strike="noStrike" spc="-1">
                <a:solidFill>
                  <a:srgbClr val="000000"/>
                </a:solidFill>
                <a:latin typeface="Verdana"/>
                <a:ea typeface="Verdana"/>
              </a:rPr>
              <a:t>El comando </a:t>
            </a:r>
            <a:r>
              <a:rPr lang="es-MX" sz="2000" b="0" strike="noStrike" spc="-1">
                <a:solidFill>
                  <a:srgbClr val="058FCE"/>
                </a:solidFill>
                <a:latin typeface="Verdana"/>
                <a:ea typeface="Verdana"/>
              </a:rPr>
              <a:t>cd </a:t>
            </a:r>
            <a:r>
              <a:rPr lang="es-MX" sz="2000" b="0" strike="noStrike" spc="-1">
                <a:solidFill>
                  <a:srgbClr val="000000"/>
                </a:solidFill>
                <a:latin typeface="Verdana"/>
                <a:ea typeface="Verdana"/>
              </a:rPr>
              <a:t>sirve para moverse de </a:t>
            </a:r>
            <a:r>
              <a:rPr lang="es-CO" sz="2000" b="0" strike="noStrike" spc="-1">
                <a:solidFill>
                  <a:srgbClr val="000000"/>
                </a:solidFill>
                <a:latin typeface="Verdana"/>
                <a:ea typeface="Verdana"/>
              </a:rPr>
              <a:t>carpeta en carpeta</a:t>
            </a: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MX" sz="2000" b="0" strike="noStrike" spc="-1">
                <a:solidFill>
                  <a:srgbClr val="000000"/>
                </a:solidFill>
                <a:latin typeface="Verdana"/>
                <a:ea typeface="Verdana"/>
              </a:rPr>
              <a:t>El comando </a:t>
            </a:r>
            <a:r>
              <a:rPr lang="es-MX" sz="2000" b="0" strike="noStrike" spc="-1">
                <a:solidFill>
                  <a:srgbClr val="058FCE"/>
                </a:solidFill>
                <a:latin typeface="Verdana"/>
                <a:ea typeface="Verdana"/>
              </a:rPr>
              <a:t>ls </a:t>
            </a:r>
            <a:r>
              <a:rPr lang="es-MX" sz="2000" b="0" strike="noStrike" spc="-1">
                <a:solidFill>
                  <a:srgbClr val="000000"/>
                </a:solidFill>
                <a:latin typeface="Verdana"/>
                <a:ea typeface="Verdana"/>
              </a:rPr>
              <a:t>muestra el contenido de </a:t>
            </a:r>
            <a:r>
              <a:rPr lang="es-CO" sz="2000" b="0" strike="noStrike" spc="-1">
                <a:solidFill>
                  <a:srgbClr val="000000"/>
                </a:solidFill>
                <a:latin typeface="Verdana"/>
                <a:ea typeface="Verdana"/>
              </a:rPr>
              <a:t>una carpeta</a:t>
            </a: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MX" sz="2000" b="0" strike="noStrike" spc="-1">
                <a:solidFill>
                  <a:srgbClr val="000000"/>
                </a:solidFill>
                <a:latin typeface="Verdana"/>
                <a:ea typeface="Verdana"/>
              </a:rPr>
              <a:t>El comando </a:t>
            </a:r>
            <a:r>
              <a:rPr lang="es-MX" sz="2000" b="0" strike="noStrike" spc="-1">
                <a:solidFill>
                  <a:srgbClr val="058FCE"/>
                </a:solidFill>
                <a:latin typeface="Verdana"/>
                <a:ea typeface="Verdana"/>
              </a:rPr>
              <a:t>mkdir </a:t>
            </a:r>
            <a:r>
              <a:rPr lang="es-MX" sz="2000" b="0" strike="noStrike" spc="-1">
                <a:solidFill>
                  <a:srgbClr val="000000"/>
                </a:solidFill>
                <a:latin typeface="Verdana"/>
                <a:ea typeface="Verdana"/>
              </a:rPr>
              <a:t>crea carpetas</a:t>
            </a: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MX" sz="2000" b="0" strike="noStrike" spc="-1">
                <a:solidFill>
                  <a:srgbClr val="000000"/>
                </a:solidFill>
                <a:latin typeface="Verdana"/>
                <a:ea typeface="Verdana"/>
              </a:rPr>
              <a:t>El comando </a:t>
            </a:r>
            <a:r>
              <a:rPr lang="es-MX" sz="2000" b="0" strike="noStrike" spc="-1">
                <a:solidFill>
                  <a:srgbClr val="058FCE"/>
                </a:solidFill>
                <a:latin typeface="Verdana"/>
                <a:ea typeface="Verdana"/>
              </a:rPr>
              <a:t>touch </a:t>
            </a:r>
            <a:r>
              <a:rPr lang="es-MX" sz="2000" b="0" strike="noStrike" spc="-1">
                <a:solidFill>
                  <a:srgbClr val="000000"/>
                </a:solidFill>
                <a:latin typeface="Verdana"/>
                <a:ea typeface="Verdana"/>
              </a:rPr>
              <a:t>sirve para crear </a:t>
            </a:r>
            <a:r>
              <a:rPr lang="es-CO" sz="2000" b="0" strike="noStrike" spc="-1">
                <a:solidFill>
                  <a:srgbClr val="000000"/>
                </a:solidFill>
                <a:latin typeface="Verdana"/>
                <a:ea typeface="Verdana"/>
              </a:rPr>
              <a:t>archivos</a:t>
            </a:r>
            <a:endParaRPr lang="es-CO" sz="2000" b="0" strike="noStrike" spc="-1">
              <a:solidFill>
                <a:srgbClr val="000000"/>
              </a:solidFill>
              <a:latin typeface="Arial"/>
            </a:endParaRPr>
          </a:p>
          <a:p>
            <a:pPr>
              <a:lnSpc>
                <a:spcPct val="90000"/>
              </a:lnSpc>
              <a:spcBef>
                <a:spcPts val="1001"/>
              </a:spcBef>
              <a:buNone/>
              <a:tabLst>
                <a:tab pos="0" algn="l"/>
              </a:tabLst>
            </a:pPr>
            <a:endParaRPr lang="es-CO" sz="20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AMBIENTE DE PYTHON 3</a:t>
            </a:r>
            <a:endParaRPr lang="es-CO" sz="2400" b="0" strike="noStrike" spc="-1">
              <a:latin typeface="Arial"/>
            </a:endParaRPr>
          </a:p>
        </p:txBody>
      </p:sp>
      <p:sp>
        <p:nvSpPr>
          <p:cNvPr id="234"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35"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36" name="CuadroTexto 2"/>
          <p:cNvSpPr/>
          <p:nvPr/>
        </p:nvSpPr>
        <p:spPr>
          <a:xfrm>
            <a:off x="901080" y="1810080"/>
            <a:ext cx="2554200" cy="228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CO" sz="1800" b="0" strike="noStrike" spc="-1">
                <a:solidFill>
                  <a:srgbClr val="000000"/>
                </a:solidFill>
                <a:latin typeface="Verdana"/>
                <a:ea typeface="Verdana"/>
              </a:rPr>
              <a:t>IDLE es un entorno de desarrollo integrado para Python, que se ha incluido con la implementación predeterminada del lenguaje</a:t>
            </a:r>
            <a:endParaRPr lang="es-CO" sz="1800" b="0" strike="noStrike" spc="-1">
              <a:latin typeface="Arial"/>
            </a:endParaRPr>
          </a:p>
        </p:txBody>
      </p:sp>
      <p:pic>
        <p:nvPicPr>
          <p:cNvPr id="237" name="Imagen 112"/>
          <p:cNvPicPr/>
          <p:nvPr/>
        </p:nvPicPr>
        <p:blipFill>
          <a:blip r:embed="rId3"/>
          <a:srcRect t="2892" r="38382" b="83870"/>
          <a:stretch/>
        </p:blipFill>
        <p:spPr>
          <a:xfrm>
            <a:off x="3600000" y="1841760"/>
            <a:ext cx="7511040" cy="157788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AMBIENTE DE PYTHON 3</a:t>
            </a:r>
            <a:endParaRPr lang="es-CO" sz="2400" b="0" strike="noStrike" spc="-1">
              <a:latin typeface="Arial"/>
            </a:endParaRPr>
          </a:p>
        </p:txBody>
      </p:sp>
      <p:sp>
        <p:nvSpPr>
          <p:cNvPr id="239"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40"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41" name="PlaceHolder 1"/>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Para verificar la instalación de Python, ir a la ruta de instalación y haciendo uso de la consola cmd, se digita Python.</a:t>
            </a:r>
            <a:endParaRPr lang="es-CO" sz="1800" b="0" strike="noStrike" spc="-1">
              <a:solidFill>
                <a:srgbClr val="000000"/>
              </a:solidFill>
              <a:latin typeface="Arial"/>
            </a:endParaRPr>
          </a:p>
          <a:p>
            <a:pPr marL="228600" indent="-228600">
              <a:lnSpc>
                <a:spcPct val="90000"/>
              </a:lnSpc>
              <a:spcBef>
                <a:spcPts val="1001"/>
              </a:spcBef>
              <a:buNone/>
              <a:tabLst>
                <a:tab pos="0" algn="l"/>
              </a:tabLst>
            </a:pPr>
            <a:endParaRPr lang="es-CO" sz="1800" b="0" strike="noStrike" spc="-1">
              <a:solidFill>
                <a:srgbClr val="000000"/>
              </a:solidFill>
              <a:latin typeface="Arial"/>
            </a:endParaRPr>
          </a:p>
          <a:p>
            <a:pPr marL="228600" indent="-228600">
              <a:lnSpc>
                <a:spcPct val="90000"/>
              </a:lnSpc>
              <a:spcBef>
                <a:spcPts val="1001"/>
              </a:spcBef>
              <a:buNone/>
              <a:tabLst>
                <a:tab pos="0" algn="l"/>
              </a:tabLst>
            </a:pPr>
            <a:endParaRPr lang="es-CO" sz="1800" b="0" strike="noStrike" spc="-1">
              <a:solidFill>
                <a:srgbClr val="000000"/>
              </a:solidFill>
              <a:latin typeface="Arial"/>
            </a:endParaRPr>
          </a:p>
          <a:p>
            <a:pPr marL="228600" indent="-228600">
              <a:lnSpc>
                <a:spcPct val="90000"/>
              </a:lnSpc>
              <a:spcBef>
                <a:spcPts val="1001"/>
              </a:spcBef>
              <a:buNone/>
              <a:tabLst>
                <a:tab pos="0" algn="l"/>
              </a:tabLst>
            </a:pPr>
            <a:endParaRPr lang="es-CO" sz="1800" b="0" strike="noStrike" spc="-1">
              <a:solidFill>
                <a:srgbClr val="000000"/>
              </a:solidFill>
              <a:latin typeface="Arial"/>
            </a:endParaRPr>
          </a:p>
          <a:p>
            <a:pPr marL="228600" indent="-228600">
              <a:lnSpc>
                <a:spcPct val="90000"/>
              </a:lnSpc>
              <a:spcBef>
                <a:spcPts val="1001"/>
              </a:spcBef>
              <a:buNone/>
              <a:tabLst>
                <a:tab pos="0" algn="l"/>
              </a:tabLst>
            </a:pPr>
            <a:r>
              <a:rPr lang="es-CO" sz="1800" b="0" strike="noStrike" spc="-1">
                <a:solidFill>
                  <a:srgbClr val="000000"/>
                </a:solidFill>
                <a:latin typeface="Verdana"/>
                <a:ea typeface="Verdana"/>
              </a:rPr>
              <a:t>Para correr o ejeuctar un archivo en Python (py), se hace uso de la consola y se ubica el archivo en el directorio correspondiente. </a:t>
            </a:r>
            <a:endParaRPr lang="es-CO" sz="1800" b="0" strike="noStrike" spc="-1">
              <a:solidFill>
                <a:srgbClr val="000000"/>
              </a:solidFill>
              <a:latin typeface="Arial"/>
            </a:endParaRPr>
          </a:p>
        </p:txBody>
      </p:sp>
      <p:pic>
        <p:nvPicPr>
          <p:cNvPr id="242" name="Imagen 2"/>
          <p:cNvPicPr/>
          <p:nvPr/>
        </p:nvPicPr>
        <p:blipFill>
          <a:blip r:embed="rId3"/>
          <a:srcRect t="59355" r="56148" b="10773"/>
          <a:stretch/>
        </p:blipFill>
        <p:spPr>
          <a:xfrm>
            <a:off x="1523880" y="4501800"/>
            <a:ext cx="5345280" cy="1370520"/>
          </a:xfrm>
          <a:prstGeom prst="rect">
            <a:avLst/>
          </a:prstGeom>
          <a:ln w="0">
            <a:noFill/>
          </a:ln>
        </p:spPr>
      </p:pic>
      <p:pic>
        <p:nvPicPr>
          <p:cNvPr id="243" name="Imagen 4"/>
          <p:cNvPicPr/>
          <p:nvPr/>
        </p:nvPicPr>
        <p:blipFill>
          <a:blip r:embed="rId4"/>
          <a:srcRect t="83818" r="38728"/>
          <a:stretch/>
        </p:blipFill>
        <p:spPr>
          <a:xfrm>
            <a:off x="1523880" y="2432880"/>
            <a:ext cx="7469640" cy="105048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object 15"/>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EJEMPLO 1</a:t>
            </a:r>
            <a:endParaRPr lang="es-CO" sz="2400" b="0" strike="noStrike" spc="-1">
              <a:latin typeface="Arial"/>
            </a:endParaRPr>
          </a:p>
        </p:txBody>
      </p:sp>
      <p:sp>
        <p:nvSpPr>
          <p:cNvPr id="245" name="object 16"/>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46" name="object 17"/>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47" name="PlaceHolder 1"/>
          <p:cNvSpPr>
            <a:spLocks noGrp="1"/>
          </p:cNvSpPr>
          <p:nvPr>
            <p:ph/>
          </p:nvPr>
        </p:nvSpPr>
        <p:spPr>
          <a:xfrm>
            <a:off x="838080" y="1491120"/>
            <a:ext cx="10514880" cy="4685040"/>
          </a:xfrm>
          <a:prstGeom prst="rect">
            <a:avLst/>
          </a:prstGeom>
          <a:noFill/>
          <a:ln w="0">
            <a:noFill/>
          </a:ln>
        </p:spPr>
        <p:txBody>
          <a:bodyPr lIns="90000" tIns="45000" rIns="90000" bIns="45000" anchor="t">
            <a:noAutofit/>
          </a:bodyPr>
          <a:lstStyle/>
          <a:p>
            <a:pPr marL="0" indent="0">
              <a:lnSpc>
                <a:spcPct val="90000"/>
              </a:lnSpc>
              <a:spcBef>
                <a:spcPts val="1001"/>
              </a:spcBef>
              <a:buClr>
                <a:srgbClr val="000000"/>
              </a:buClr>
              <a:buNone/>
            </a:pPr>
            <a:r>
              <a:rPr lang="es-CO" sz="1800" b="1" strike="noStrike" spc="-1" dirty="0">
                <a:solidFill>
                  <a:srgbClr val="000000"/>
                </a:solidFill>
                <a:latin typeface="Verdana"/>
                <a:ea typeface="Verdana"/>
              </a:rPr>
              <a:t>Imprimir por pantalla</a:t>
            </a:r>
            <a:endParaRPr lang="es-CO" sz="1800" b="1" strike="noStrike" spc="-1" dirty="0">
              <a:solidFill>
                <a:srgbClr val="000000"/>
              </a:solidFill>
              <a:latin typeface="Arial"/>
            </a:endParaRPr>
          </a:p>
          <a:p>
            <a:pPr marL="0" indent="0">
              <a:lnSpc>
                <a:spcPct val="90000"/>
              </a:lnSpc>
              <a:spcBef>
                <a:spcPts val="1001"/>
              </a:spcBef>
              <a:buClr>
                <a:srgbClr val="000000"/>
              </a:buClr>
              <a:buNone/>
            </a:pPr>
            <a:endParaRPr lang="es-CO" sz="1800" b="0" strike="noStrike" spc="-1" dirty="0">
              <a:solidFill>
                <a:srgbClr val="000000"/>
              </a:solidFill>
              <a:latin typeface="Arial"/>
            </a:endParaRPr>
          </a:p>
          <a:p>
            <a:pPr marL="228600" indent="-228600">
              <a:lnSpc>
                <a:spcPct val="90000"/>
              </a:lnSpc>
              <a:spcBef>
                <a:spcPts val="1001"/>
              </a:spcBef>
              <a:buNone/>
              <a:tabLst>
                <a:tab pos="0" algn="l"/>
              </a:tabLst>
            </a:pPr>
            <a:r>
              <a:rPr lang="es-CO" sz="1800" b="0" strike="noStrike" spc="-1" dirty="0" err="1">
                <a:solidFill>
                  <a:srgbClr val="000000"/>
                </a:solidFill>
                <a:latin typeface="Verdana"/>
                <a:ea typeface="Verdana"/>
              </a:rPr>
              <a:t>Print</a:t>
            </a:r>
            <a:r>
              <a:rPr lang="es-CO" sz="1800" b="0" strike="noStrike" spc="-1" dirty="0">
                <a:solidFill>
                  <a:srgbClr val="000000"/>
                </a:solidFill>
                <a:latin typeface="Verdana"/>
                <a:ea typeface="Verdana"/>
              </a:rPr>
              <a:t> </a:t>
            </a:r>
            <a:r>
              <a:rPr lang="en-US" sz="1800" b="0" strike="noStrike" spc="-1" dirty="0">
                <a:solidFill>
                  <a:srgbClr val="000000"/>
                </a:solidFill>
                <a:latin typeface="Verdana"/>
                <a:ea typeface="Verdana"/>
              </a:rPr>
              <a:t>" </a:t>
            </a:r>
            <a:r>
              <a:rPr lang="es-CO" sz="1800" b="0" strike="noStrike" spc="-1" dirty="0">
                <a:solidFill>
                  <a:srgbClr val="000000"/>
                </a:solidFill>
                <a:latin typeface="Verdana"/>
                <a:ea typeface="Verdana"/>
              </a:rPr>
              <a:t>Hola Mundo !</a:t>
            </a:r>
            <a:r>
              <a:rPr lang="en-US" sz="1800" b="0" strike="noStrike" spc="-1" dirty="0">
                <a:solidFill>
                  <a:srgbClr val="000000"/>
                </a:solidFill>
                <a:latin typeface="Verdana"/>
                <a:ea typeface="Verdana"/>
              </a:rPr>
              <a:t> "</a:t>
            </a:r>
            <a:r>
              <a:rPr lang="es-CO" sz="1800" b="0" strike="noStrike" spc="-1" dirty="0">
                <a:solidFill>
                  <a:srgbClr val="000000"/>
                </a:solidFill>
                <a:latin typeface="Verdana"/>
                <a:ea typeface="Verdana"/>
              </a:rPr>
              <a:t> Python 2</a:t>
            </a:r>
            <a:endParaRPr lang="es-CO" sz="1800" b="0" strike="noStrike" spc="-1" dirty="0">
              <a:solidFill>
                <a:srgbClr val="000000"/>
              </a:solidFill>
              <a:latin typeface="Arial"/>
            </a:endParaRPr>
          </a:p>
          <a:p>
            <a:pPr marL="228600" indent="-228600">
              <a:lnSpc>
                <a:spcPct val="90000"/>
              </a:lnSpc>
              <a:spcBef>
                <a:spcPts val="1001"/>
              </a:spcBef>
              <a:buNone/>
              <a:tabLst>
                <a:tab pos="0" algn="l"/>
              </a:tabLst>
            </a:pPr>
            <a:r>
              <a:rPr lang="es-CO" sz="1800" b="0" strike="noStrike" spc="-1" dirty="0" err="1">
                <a:solidFill>
                  <a:srgbClr val="000000"/>
                </a:solidFill>
                <a:latin typeface="Verdana"/>
                <a:ea typeface="Verdana"/>
              </a:rPr>
              <a:t>Print</a:t>
            </a:r>
            <a:r>
              <a:rPr lang="es-CO" sz="1800" b="0" strike="noStrike" spc="-1" dirty="0">
                <a:solidFill>
                  <a:srgbClr val="000000"/>
                </a:solidFill>
                <a:latin typeface="Verdana"/>
                <a:ea typeface="Verdana"/>
              </a:rPr>
              <a:t> (</a:t>
            </a:r>
            <a:r>
              <a:rPr lang="en-US" sz="1800" b="0" strike="noStrike" spc="-1" dirty="0">
                <a:solidFill>
                  <a:srgbClr val="000000"/>
                </a:solidFill>
                <a:latin typeface="Verdana"/>
                <a:ea typeface="Verdana"/>
              </a:rPr>
              <a:t>" </a:t>
            </a:r>
            <a:r>
              <a:rPr lang="es-CO" sz="1800" b="0" strike="noStrike" spc="-1" dirty="0">
                <a:solidFill>
                  <a:srgbClr val="000000"/>
                </a:solidFill>
                <a:latin typeface="Verdana"/>
                <a:ea typeface="Verdana"/>
              </a:rPr>
              <a:t>Hola Mundo !</a:t>
            </a:r>
            <a:r>
              <a:rPr lang="en-US" sz="1800" b="0" strike="noStrike" spc="-1" dirty="0">
                <a:solidFill>
                  <a:srgbClr val="000000"/>
                </a:solidFill>
                <a:latin typeface="Verdana"/>
                <a:ea typeface="Verdana"/>
              </a:rPr>
              <a:t> "</a:t>
            </a:r>
            <a:r>
              <a:rPr lang="es-CO" sz="1800" b="0" strike="noStrike" spc="-1" dirty="0">
                <a:solidFill>
                  <a:srgbClr val="000000"/>
                </a:solidFill>
                <a:latin typeface="Verdana"/>
                <a:ea typeface="Verdana"/>
              </a:rPr>
              <a:t>) Python 3</a:t>
            </a:r>
          </a:p>
          <a:p>
            <a:pPr marL="228600" indent="-228600">
              <a:lnSpc>
                <a:spcPct val="90000"/>
              </a:lnSpc>
              <a:spcBef>
                <a:spcPts val="1001"/>
              </a:spcBef>
              <a:buNone/>
              <a:tabLst>
                <a:tab pos="0" algn="l"/>
              </a:tabLst>
            </a:pPr>
            <a:endParaRPr lang="es-CO" sz="1800" b="0" strike="noStrike" spc="-1" dirty="0">
              <a:solidFill>
                <a:srgbClr val="000000"/>
              </a:solidFill>
              <a:latin typeface="Verdana"/>
              <a:ea typeface="Verdana"/>
            </a:endParaRPr>
          </a:p>
          <a:p>
            <a:pPr>
              <a:spcBef>
                <a:spcPts val="1001"/>
              </a:spcBef>
              <a:buNone/>
              <a:tabLst>
                <a:tab pos="0" algn="l"/>
              </a:tabLst>
            </a:pPr>
            <a:r>
              <a:rPr lang="es-MX" sz="1800" b="0" strike="noStrike" spc="-1" dirty="0" err="1">
                <a:solidFill>
                  <a:srgbClr val="000000"/>
                </a:solidFill>
                <a:latin typeface="Verdana" panose="020B0604030504040204" pitchFamily="34" charset="0"/>
                <a:ea typeface="Verdana" panose="020B0604030504040204" pitchFamily="34" charset="0"/>
              </a:rPr>
              <a:t>print</a:t>
            </a:r>
            <a:r>
              <a:rPr lang="es-MX" sz="1800" b="0" strike="noStrike" spc="-1" dirty="0">
                <a:solidFill>
                  <a:srgbClr val="000000"/>
                </a:solidFill>
                <a:latin typeface="Verdana" panose="020B0604030504040204" pitchFamily="34" charset="0"/>
                <a:ea typeface="Verdana" panose="020B0604030504040204" pitchFamily="34" charset="0"/>
              </a:rPr>
              <a:t>("Luis\</a:t>
            </a:r>
            <a:r>
              <a:rPr lang="es-MX" sz="1800" b="0" strike="noStrike" spc="-1" dirty="0" err="1">
                <a:solidFill>
                  <a:srgbClr val="000000"/>
                </a:solidFill>
                <a:latin typeface="Verdana" panose="020B0604030504040204" pitchFamily="34" charset="0"/>
                <a:ea typeface="Verdana" panose="020B0604030504040204" pitchFamily="34" charset="0"/>
              </a:rPr>
              <a:t>nToro</a:t>
            </a:r>
            <a:r>
              <a:rPr lang="es-MX" sz="1800" b="0" strike="noStrike" spc="-1" dirty="0">
                <a:solidFill>
                  <a:srgbClr val="000000"/>
                </a:solidFill>
                <a:latin typeface="Verdana" panose="020B0604030504040204" pitchFamily="34" charset="0"/>
                <a:ea typeface="Verdana" panose="020B0604030504040204" pitchFamily="34" charset="0"/>
              </a:rPr>
              <a:t>\</a:t>
            </a:r>
            <a:r>
              <a:rPr lang="es-MX" sz="1800" b="0" strike="noStrike" spc="-1" dirty="0" err="1">
                <a:solidFill>
                  <a:srgbClr val="000000"/>
                </a:solidFill>
                <a:latin typeface="Verdana" panose="020B0604030504040204" pitchFamily="34" charset="0"/>
                <a:ea typeface="Verdana" panose="020B0604030504040204" pitchFamily="34" charset="0"/>
              </a:rPr>
              <a:t>nPareja</a:t>
            </a:r>
            <a:r>
              <a:rPr lang="es-MX" sz="1800" b="0" strike="noStrike" spc="-1" dirty="0">
                <a:solidFill>
                  <a:srgbClr val="000000"/>
                </a:solidFill>
                <a:latin typeface="Verdana" panose="020B0604030504040204" pitchFamily="34" charset="0"/>
                <a:ea typeface="Verdana" panose="020B0604030504040204" pitchFamily="34" charset="0"/>
              </a:rPr>
              <a:t>")</a:t>
            </a:r>
          </a:p>
          <a:p>
            <a:pPr>
              <a:spcBef>
                <a:spcPts val="1001"/>
              </a:spcBef>
              <a:buNone/>
              <a:tabLst>
                <a:tab pos="0" algn="l"/>
              </a:tabLst>
            </a:pPr>
            <a:r>
              <a:rPr lang="es-MX" sz="1800" b="0" strike="noStrike" spc="-1" dirty="0" err="1">
                <a:solidFill>
                  <a:srgbClr val="000000"/>
                </a:solidFill>
                <a:latin typeface="Verdana" panose="020B0604030504040204" pitchFamily="34" charset="0"/>
                <a:ea typeface="Verdana" panose="020B0604030504040204" pitchFamily="34" charset="0"/>
              </a:rPr>
              <a:t>print</a:t>
            </a:r>
            <a:r>
              <a:rPr lang="es-MX" sz="1800" b="0" strike="noStrike" spc="-1" dirty="0">
                <a:solidFill>
                  <a:srgbClr val="000000"/>
                </a:solidFill>
                <a:latin typeface="Verdana" panose="020B0604030504040204" pitchFamily="34" charset="0"/>
                <a:ea typeface="Verdana" panose="020B0604030504040204" pitchFamily="34" charset="0"/>
              </a:rPr>
              <a:t>("Vino la lluvia\</a:t>
            </a:r>
            <a:r>
              <a:rPr lang="es-MX" sz="1800" b="0" strike="noStrike" spc="-1" dirty="0" err="1">
                <a:solidFill>
                  <a:srgbClr val="000000"/>
                </a:solidFill>
                <a:latin typeface="Verdana" panose="020B0604030504040204" pitchFamily="34" charset="0"/>
                <a:ea typeface="Verdana" panose="020B0604030504040204" pitchFamily="34" charset="0"/>
              </a:rPr>
              <a:t>ny</a:t>
            </a:r>
            <a:r>
              <a:rPr lang="es-MX" sz="1800" b="0" strike="noStrike" spc="-1" dirty="0">
                <a:solidFill>
                  <a:srgbClr val="000000"/>
                </a:solidFill>
                <a:latin typeface="Verdana" panose="020B0604030504040204" pitchFamily="34" charset="0"/>
                <a:ea typeface="Verdana" panose="020B0604030504040204" pitchFamily="34" charset="0"/>
              </a:rPr>
              <a:t> se la llevó.") </a:t>
            </a:r>
            <a:r>
              <a:rPr lang="es-CO" sz="1800" b="1" i="0" dirty="0">
                <a:solidFill>
                  <a:srgbClr val="181A1F"/>
                </a:solidFill>
                <a:effectLst/>
                <a:latin typeface="Verdana" panose="020B0604030504040204" pitchFamily="34" charset="0"/>
                <a:ea typeface="Verdana" panose="020B0604030504040204" pitchFamily="34" charset="0"/>
              </a:rPr>
              <a:t>Caracteres de escape</a:t>
            </a:r>
            <a:endParaRPr lang="es-CO" sz="1800" b="0" strike="noStrike" spc="-1" dirty="0">
              <a:solidFill>
                <a:srgbClr val="000000"/>
              </a:solidFill>
              <a:latin typeface="Verdana" panose="020B0604030504040204" pitchFamily="34" charset="0"/>
              <a:ea typeface="Verdana" panose="020B0604030504040204" pitchFamily="34" charset="0"/>
            </a:endParaRPr>
          </a:p>
          <a:p>
            <a:pPr marL="228600" indent="-228600">
              <a:lnSpc>
                <a:spcPct val="90000"/>
              </a:lnSpc>
              <a:spcBef>
                <a:spcPts val="1001"/>
              </a:spcBef>
              <a:buNone/>
              <a:tabLst>
                <a:tab pos="0" algn="l"/>
              </a:tabLst>
            </a:pPr>
            <a:endParaRPr lang="es-CO" sz="1800" b="0" strike="noStrike" spc="-1" dirty="0">
              <a:solidFill>
                <a:srgbClr val="000000"/>
              </a:solidFill>
              <a:latin typeface="Arial"/>
            </a:endParaRPr>
          </a:p>
          <a:p>
            <a:pPr marL="228600" indent="-228600">
              <a:lnSpc>
                <a:spcPct val="90000"/>
              </a:lnSpc>
              <a:spcBef>
                <a:spcPts val="1001"/>
              </a:spcBef>
              <a:buClr>
                <a:srgbClr val="000000"/>
              </a:buClr>
              <a:buFont typeface="Arial"/>
              <a:buChar char="•"/>
              <a:tabLst>
                <a:tab pos="0" algn="l"/>
              </a:tabLst>
            </a:pPr>
            <a:endParaRPr lang="es-CO" sz="1800" b="0" strike="noStrike" spc="-1" dirty="0">
              <a:solidFill>
                <a:srgbClr val="000000"/>
              </a:solidFill>
              <a:latin typeface="Arial"/>
            </a:endParaRPr>
          </a:p>
          <a:p>
            <a:pPr marL="228600" indent="-228600">
              <a:lnSpc>
                <a:spcPct val="90000"/>
              </a:lnSpc>
              <a:spcBef>
                <a:spcPts val="1001"/>
              </a:spcBef>
              <a:buNone/>
              <a:tabLst>
                <a:tab pos="0" algn="l"/>
              </a:tabLst>
            </a:pPr>
            <a:endParaRPr lang="es-CO" sz="1800" b="0" strike="noStrike" spc="-1" dirty="0">
              <a:solidFill>
                <a:srgbClr val="000000"/>
              </a:solidFill>
              <a:latin typeface="Arial"/>
            </a:endParaRPr>
          </a:p>
          <a:p>
            <a:pPr marL="228600" indent="-228600">
              <a:lnSpc>
                <a:spcPct val="90000"/>
              </a:lnSpc>
              <a:spcBef>
                <a:spcPts val="1001"/>
              </a:spcBef>
              <a:buNone/>
              <a:tabLst>
                <a:tab pos="0" algn="l"/>
              </a:tabLst>
            </a:pPr>
            <a:endParaRPr lang="es-CO" sz="1800" b="0" strike="noStrike" spc="-1" dirty="0">
              <a:solidFill>
                <a:srgbClr val="000000"/>
              </a:solidFill>
              <a:latin typeface="Arial"/>
            </a:endParaRPr>
          </a:p>
          <a:p>
            <a:pPr marL="228600" indent="-228600">
              <a:lnSpc>
                <a:spcPct val="90000"/>
              </a:lnSpc>
              <a:spcBef>
                <a:spcPts val="1001"/>
              </a:spcBef>
              <a:buNone/>
              <a:tabLst>
                <a:tab pos="0" algn="l"/>
              </a:tabLst>
            </a:pPr>
            <a:endParaRPr lang="es-CO" sz="1800" b="0" strike="noStrike" spc="-1" dirty="0">
              <a:solidFill>
                <a:srgbClr val="000000"/>
              </a:solidFill>
              <a:latin typeface="Arial"/>
            </a:endParaRPr>
          </a:p>
          <a:p>
            <a:pPr marL="228600" indent="-228600">
              <a:lnSpc>
                <a:spcPct val="90000"/>
              </a:lnSpc>
              <a:spcBef>
                <a:spcPts val="1001"/>
              </a:spcBef>
              <a:buNone/>
              <a:tabLst>
                <a:tab pos="0" algn="l"/>
              </a:tabLst>
            </a:pPr>
            <a:endParaRPr lang="es-CO" sz="1800" b="0" strike="noStrike" spc="-1" dirty="0">
              <a:solidFill>
                <a:srgbClr val="000000"/>
              </a:solidFill>
              <a:latin typeface="Arial"/>
            </a:endParaRPr>
          </a:p>
        </p:txBody>
      </p:sp>
      <p:pic>
        <p:nvPicPr>
          <p:cNvPr id="248" name="Imagen 8"/>
          <p:cNvPicPr/>
          <p:nvPr/>
        </p:nvPicPr>
        <p:blipFill>
          <a:blip r:embed="rId3"/>
          <a:srcRect r="21297" b="74611"/>
          <a:stretch/>
        </p:blipFill>
        <p:spPr>
          <a:xfrm>
            <a:off x="838080" y="4196160"/>
            <a:ext cx="10238760" cy="185508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object 15"/>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dirty="0">
                <a:solidFill>
                  <a:srgbClr val="FFFFFF"/>
                </a:solidFill>
                <a:latin typeface="Verdana"/>
                <a:ea typeface="Verdana"/>
              </a:rPr>
              <a:t>ARGUMENTOS PALABRA CLAVE</a:t>
            </a:r>
            <a:endParaRPr lang="es-CO" sz="2400" b="0" strike="noStrike" spc="-1" dirty="0">
              <a:latin typeface="Arial"/>
            </a:endParaRPr>
          </a:p>
        </p:txBody>
      </p:sp>
      <p:sp>
        <p:nvSpPr>
          <p:cNvPr id="245" name="object 16"/>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46" name="object 17"/>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47" name="PlaceHolder 1"/>
          <p:cNvSpPr>
            <a:spLocks noGrp="1"/>
          </p:cNvSpPr>
          <p:nvPr>
            <p:ph/>
          </p:nvPr>
        </p:nvSpPr>
        <p:spPr>
          <a:xfrm>
            <a:off x="838080" y="1491120"/>
            <a:ext cx="10514880" cy="4685040"/>
          </a:xfrm>
          <a:prstGeom prst="rect">
            <a:avLst/>
          </a:prstGeom>
          <a:noFill/>
          <a:ln w="0">
            <a:noFill/>
          </a:ln>
        </p:spPr>
        <p:txBody>
          <a:bodyPr lIns="90000" tIns="45000" rIns="90000" bIns="45000" anchor="t">
            <a:noAutofit/>
          </a:bodyPr>
          <a:lstStyle/>
          <a:p>
            <a:pPr marL="0" indent="0">
              <a:lnSpc>
                <a:spcPct val="90000"/>
              </a:lnSpc>
              <a:spcBef>
                <a:spcPts val="1001"/>
              </a:spcBef>
              <a:buClr>
                <a:srgbClr val="000000"/>
              </a:buClr>
              <a:buNone/>
            </a:pPr>
            <a:r>
              <a:rPr lang="es-CO" sz="1800" b="1" i="0" dirty="0">
                <a:solidFill>
                  <a:srgbClr val="181A1F"/>
                </a:solidFill>
                <a:effectLst/>
                <a:latin typeface="Verdana" panose="020B0604030504040204" pitchFamily="34" charset="0"/>
                <a:ea typeface="Verdana" panose="020B0604030504040204" pitchFamily="34" charset="0"/>
              </a:rPr>
              <a:t>Argumentos de palabra clave</a:t>
            </a:r>
            <a:endParaRPr lang="es-CO" sz="1800" b="0" strike="noStrike" spc="-1" dirty="0">
              <a:solidFill>
                <a:srgbClr val="000000"/>
              </a:solidFill>
              <a:latin typeface="Verdana" panose="020B0604030504040204" pitchFamily="34" charset="0"/>
              <a:ea typeface="Verdana" panose="020B0604030504040204" pitchFamily="34" charset="0"/>
            </a:endParaRPr>
          </a:p>
          <a:p>
            <a:pPr marL="228600" indent="-228600" algn="just">
              <a:lnSpc>
                <a:spcPct val="90000"/>
              </a:lnSpc>
              <a:spcBef>
                <a:spcPts val="1001"/>
              </a:spcBef>
              <a:buNone/>
              <a:tabLst>
                <a:tab pos="0" algn="l"/>
              </a:tabLst>
            </a:pPr>
            <a:r>
              <a:rPr lang="es-MX" sz="1800" dirty="0">
                <a:solidFill>
                  <a:srgbClr val="181A1F"/>
                </a:solidFill>
                <a:latin typeface="Verdana" panose="020B0604030504040204" pitchFamily="34" charset="0"/>
                <a:ea typeface="Verdana" panose="020B0604030504040204" pitchFamily="34" charset="0"/>
              </a:rPr>
              <a:t>L</a:t>
            </a:r>
            <a:r>
              <a:rPr lang="es-MX" sz="1800" b="0" i="0" dirty="0">
                <a:solidFill>
                  <a:srgbClr val="181A1F"/>
                </a:solidFill>
                <a:effectLst/>
                <a:latin typeface="Verdana" panose="020B0604030504040204" pitchFamily="34" charset="0"/>
                <a:ea typeface="Verdana" panose="020B0604030504040204" pitchFamily="34" charset="0"/>
              </a:rPr>
              <a:t>a función </a:t>
            </a:r>
            <a:r>
              <a:rPr lang="es-MX" sz="1800" dirty="0" err="1">
                <a:latin typeface="Verdana" panose="020B0604030504040204" pitchFamily="34" charset="0"/>
                <a:ea typeface="Verdana" panose="020B0604030504040204" pitchFamily="34" charset="0"/>
              </a:rPr>
              <a:t>print</a:t>
            </a:r>
            <a:r>
              <a:rPr lang="es-MX" sz="1800" dirty="0">
                <a:latin typeface="Verdana" panose="020B0604030504040204" pitchFamily="34" charset="0"/>
                <a:ea typeface="Verdana" panose="020B0604030504040204" pitchFamily="34" charset="0"/>
              </a:rPr>
              <a:t>()</a:t>
            </a:r>
            <a:r>
              <a:rPr lang="es-MX" sz="1800" b="0" i="0" dirty="0">
                <a:solidFill>
                  <a:srgbClr val="181A1F"/>
                </a:solidFill>
                <a:effectLst/>
                <a:latin typeface="Verdana" panose="020B0604030504040204" pitchFamily="34" charset="0"/>
                <a:ea typeface="Verdana" panose="020B0604030504040204" pitchFamily="34" charset="0"/>
              </a:rPr>
              <a:t> para que cambie un poco su comportamiento</a:t>
            </a:r>
          </a:p>
          <a:p>
            <a:pPr marL="228600" indent="-228600" algn="just">
              <a:lnSpc>
                <a:spcPct val="90000"/>
              </a:lnSpc>
              <a:spcBef>
                <a:spcPts val="1001"/>
              </a:spcBef>
              <a:buNone/>
              <a:tabLst>
                <a:tab pos="0" algn="l"/>
              </a:tabLst>
            </a:pPr>
            <a:r>
              <a:rPr lang="es-MX" sz="1800" strike="noStrike" spc="-1" dirty="0">
                <a:solidFill>
                  <a:srgbClr val="181A1F"/>
                </a:solidFill>
                <a:latin typeface="Verdana" panose="020B0604030504040204" pitchFamily="34" charset="0"/>
                <a:ea typeface="Verdana" panose="020B0604030504040204" pitchFamily="34" charset="0"/>
              </a:rPr>
              <a:t>Pala</a:t>
            </a:r>
            <a:r>
              <a:rPr lang="es-MX" sz="1800" spc="-1" dirty="0">
                <a:solidFill>
                  <a:srgbClr val="181A1F"/>
                </a:solidFill>
                <a:latin typeface="Verdana" panose="020B0604030504040204" pitchFamily="34" charset="0"/>
                <a:ea typeface="Verdana" panose="020B0604030504040204" pitchFamily="34" charset="0"/>
              </a:rPr>
              <a:t>bra clave </a:t>
            </a:r>
            <a:r>
              <a:rPr lang="es-MX" sz="1800" b="1" i="1" spc="-1" dirty="0" err="1">
                <a:solidFill>
                  <a:srgbClr val="181A1F"/>
                </a:solidFill>
                <a:latin typeface="Verdana" panose="020B0604030504040204" pitchFamily="34" charset="0"/>
                <a:ea typeface="Verdana" panose="020B0604030504040204" pitchFamily="34" charset="0"/>
              </a:rPr>
              <a:t>end</a:t>
            </a:r>
            <a:r>
              <a:rPr lang="es-MX" sz="1800" b="1" i="1" spc="-1" dirty="0">
                <a:solidFill>
                  <a:srgbClr val="181A1F"/>
                </a:solidFill>
                <a:latin typeface="Verdana" panose="020B0604030504040204" pitchFamily="34" charset="0"/>
                <a:ea typeface="Verdana" panose="020B0604030504040204" pitchFamily="34" charset="0"/>
              </a:rPr>
              <a:t>.</a:t>
            </a:r>
          </a:p>
          <a:p>
            <a:pPr marL="228600" indent="-228600" algn="just">
              <a:lnSpc>
                <a:spcPct val="90000"/>
              </a:lnSpc>
              <a:spcBef>
                <a:spcPts val="1001"/>
              </a:spcBef>
              <a:buNone/>
              <a:tabLst>
                <a:tab pos="0" algn="l"/>
              </a:tabLst>
            </a:pPr>
            <a:r>
              <a:rPr lang="es-MX" sz="1800" dirty="0">
                <a:solidFill>
                  <a:srgbClr val="181A1F"/>
                </a:solidFill>
                <a:latin typeface="Verdana" panose="020B0604030504040204" pitchFamily="34" charset="0"/>
                <a:ea typeface="Verdana" panose="020B0604030504040204" pitchFamily="34" charset="0"/>
              </a:rPr>
              <a:t>E</a:t>
            </a:r>
            <a:r>
              <a:rPr lang="es-MX" sz="1800" b="0" i="0" dirty="0">
                <a:solidFill>
                  <a:srgbClr val="181A1F"/>
                </a:solidFill>
                <a:effectLst/>
                <a:latin typeface="Verdana" panose="020B0604030504040204" pitchFamily="34" charset="0"/>
                <a:ea typeface="Verdana" panose="020B0604030504040204" pitchFamily="34" charset="0"/>
              </a:rPr>
              <a:t>l argumento de palabra clave </a:t>
            </a:r>
            <a:r>
              <a:rPr lang="es-MX" sz="1800" b="1" i="1" dirty="0" err="1">
                <a:latin typeface="Verdana" panose="020B0604030504040204" pitchFamily="34" charset="0"/>
                <a:ea typeface="Verdana" panose="020B0604030504040204" pitchFamily="34" charset="0"/>
              </a:rPr>
              <a:t>end</a:t>
            </a:r>
            <a:r>
              <a:rPr lang="es-MX" sz="1800" b="0" i="0" dirty="0">
                <a:solidFill>
                  <a:srgbClr val="181A1F"/>
                </a:solidFill>
                <a:effectLst/>
                <a:latin typeface="Verdana" panose="020B0604030504040204" pitchFamily="34" charset="0"/>
                <a:ea typeface="Verdana" panose="020B0604030504040204" pitchFamily="34" charset="0"/>
              </a:rPr>
              <a:t> determina los caracteres que la función </a:t>
            </a:r>
            <a:r>
              <a:rPr lang="es-MX" sz="1800" dirty="0" err="1">
                <a:latin typeface="Verdana" panose="020B0604030504040204" pitchFamily="34" charset="0"/>
                <a:ea typeface="Verdana" panose="020B0604030504040204" pitchFamily="34" charset="0"/>
              </a:rPr>
              <a:t>print</a:t>
            </a:r>
            <a:r>
              <a:rPr lang="es-MX" sz="1800" dirty="0">
                <a:latin typeface="Verdana" panose="020B0604030504040204" pitchFamily="34" charset="0"/>
                <a:ea typeface="Verdana" panose="020B0604030504040204" pitchFamily="34" charset="0"/>
              </a:rPr>
              <a:t>()</a:t>
            </a:r>
            <a:r>
              <a:rPr lang="es-MX" sz="1800" b="0" i="0" dirty="0">
                <a:solidFill>
                  <a:srgbClr val="181A1F"/>
                </a:solidFill>
                <a:effectLst/>
                <a:latin typeface="Verdana" panose="020B0604030504040204" pitchFamily="34" charset="0"/>
                <a:ea typeface="Verdana" panose="020B0604030504040204" pitchFamily="34" charset="0"/>
              </a:rPr>
              <a:t> envía a la salida una vez que llega al final de sus argumentos posicionales.</a:t>
            </a:r>
            <a:endParaRPr lang="es-CO" sz="1800" b="0" strike="noStrike" spc="-1" dirty="0">
              <a:solidFill>
                <a:srgbClr val="000000"/>
              </a:solidFill>
              <a:latin typeface="Verdana" panose="020B0604030504040204" pitchFamily="34" charset="0"/>
              <a:ea typeface="Verdana" panose="020B0604030504040204" pitchFamily="34" charset="0"/>
            </a:endParaRPr>
          </a:p>
          <a:p>
            <a:pPr marL="228600" indent="-228600">
              <a:lnSpc>
                <a:spcPct val="90000"/>
              </a:lnSpc>
              <a:spcBef>
                <a:spcPts val="1001"/>
              </a:spcBef>
              <a:buClr>
                <a:srgbClr val="000000"/>
              </a:buClr>
              <a:buFont typeface="Arial"/>
              <a:buChar char="•"/>
              <a:tabLst>
                <a:tab pos="0" algn="l"/>
              </a:tabLst>
            </a:pPr>
            <a:endParaRPr lang="es-CO" sz="1800" b="0" strike="noStrike" spc="-1" dirty="0">
              <a:solidFill>
                <a:srgbClr val="000000"/>
              </a:solidFill>
              <a:latin typeface="Arial"/>
            </a:endParaRPr>
          </a:p>
          <a:p>
            <a:pPr marL="228600" indent="-228600">
              <a:lnSpc>
                <a:spcPct val="90000"/>
              </a:lnSpc>
              <a:spcBef>
                <a:spcPts val="1001"/>
              </a:spcBef>
              <a:buNone/>
              <a:tabLst>
                <a:tab pos="0" algn="l"/>
              </a:tabLst>
            </a:pPr>
            <a:endParaRPr lang="es-CO" sz="1800" b="0" strike="noStrike" spc="-1" dirty="0">
              <a:solidFill>
                <a:srgbClr val="000000"/>
              </a:solidFill>
              <a:latin typeface="Arial"/>
            </a:endParaRPr>
          </a:p>
          <a:p>
            <a:pPr marL="228600" indent="-228600">
              <a:lnSpc>
                <a:spcPct val="90000"/>
              </a:lnSpc>
              <a:spcBef>
                <a:spcPts val="1001"/>
              </a:spcBef>
              <a:buNone/>
              <a:tabLst>
                <a:tab pos="0" algn="l"/>
              </a:tabLst>
            </a:pPr>
            <a:endParaRPr lang="es-CO" sz="1800" b="0" strike="noStrike" spc="-1" dirty="0">
              <a:solidFill>
                <a:srgbClr val="000000"/>
              </a:solidFill>
              <a:latin typeface="Arial"/>
            </a:endParaRPr>
          </a:p>
          <a:p>
            <a:pPr marL="228600" indent="-228600" algn="just">
              <a:lnSpc>
                <a:spcPct val="90000"/>
              </a:lnSpc>
              <a:spcBef>
                <a:spcPts val="1001"/>
              </a:spcBef>
              <a:buNone/>
              <a:tabLst>
                <a:tab pos="0" algn="l"/>
              </a:tabLst>
            </a:pPr>
            <a:r>
              <a:rPr lang="es-MX" sz="1800" b="0" i="0" dirty="0">
                <a:solidFill>
                  <a:srgbClr val="181A1F"/>
                </a:solidFill>
                <a:effectLst/>
                <a:latin typeface="Verdana" panose="020B0604030504040204" pitchFamily="34" charset="0"/>
                <a:ea typeface="Verdana" panose="020B0604030504040204" pitchFamily="34" charset="0"/>
              </a:rPr>
              <a:t>El </a:t>
            </a:r>
            <a:r>
              <a:rPr lang="es-MX" sz="1800" b="1" i="0" dirty="0">
                <a:solidFill>
                  <a:srgbClr val="181A1F"/>
                </a:solidFill>
                <a:effectLst/>
                <a:latin typeface="Verdana" panose="020B0604030504040204" pitchFamily="34" charset="0"/>
                <a:ea typeface="Verdana" panose="020B0604030504040204" pitchFamily="34" charset="0"/>
              </a:rPr>
              <a:t>argumento de palabra clave</a:t>
            </a:r>
            <a:r>
              <a:rPr lang="es-MX" sz="1800" b="0" i="0" dirty="0">
                <a:solidFill>
                  <a:srgbClr val="181A1F"/>
                </a:solidFill>
                <a:effectLst/>
                <a:latin typeface="Verdana" panose="020B0604030504040204" pitchFamily="34" charset="0"/>
                <a:ea typeface="Verdana" panose="020B0604030504040204" pitchFamily="34" charset="0"/>
              </a:rPr>
              <a:t> que puede hacer esto se denomina </a:t>
            </a:r>
            <a:r>
              <a:rPr lang="es-MX" sz="1800" dirty="0" err="1">
                <a:latin typeface="Verdana" panose="020B0604030504040204" pitchFamily="34" charset="0"/>
                <a:ea typeface="Verdana" panose="020B0604030504040204" pitchFamily="34" charset="0"/>
              </a:rPr>
              <a:t>sep</a:t>
            </a:r>
            <a:r>
              <a:rPr lang="es-MX" sz="1800" b="0" i="0" dirty="0">
                <a:solidFill>
                  <a:srgbClr val="181A1F"/>
                </a:solidFill>
                <a:effectLst/>
                <a:latin typeface="Verdana" panose="020B0604030504040204" pitchFamily="34" charset="0"/>
                <a:ea typeface="Verdana" panose="020B0604030504040204" pitchFamily="34" charset="0"/>
              </a:rPr>
              <a:t> (como en </a:t>
            </a:r>
            <a:r>
              <a:rPr lang="es-MX" sz="1800" b="0" i="1" dirty="0">
                <a:solidFill>
                  <a:srgbClr val="181A1F"/>
                </a:solidFill>
                <a:effectLst/>
                <a:latin typeface="Verdana" panose="020B0604030504040204" pitchFamily="34" charset="0"/>
                <a:ea typeface="Verdana" panose="020B0604030504040204" pitchFamily="34" charset="0"/>
              </a:rPr>
              <a:t>separador</a:t>
            </a:r>
            <a:r>
              <a:rPr lang="es-MX" sz="1800" b="0" i="0" dirty="0">
                <a:solidFill>
                  <a:srgbClr val="181A1F"/>
                </a:solidFill>
                <a:effectLst/>
                <a:latin typeface="Verdana" panose="020B0604030504040204" pitchFamily="34" charset="0"/>
                <a:ea typeface="Verdana" panose="020B0604030504040204" pitchFamily="34" charset="0"/>
              </a:rPr>
              <a:t>).</a:t>
            </a:r>
            <a:endParaRPr lang="es-CO" sz="1800" b="0" strike="noStrike" spc="-1" dirty="0">
              <a:solidFill>
                <a:srgbClr val="000000"/>
              </a:solidFill>
              <a:latin typeface="Verdana" panose="020B0604030504040204" pitchFamily="34" charset="0"/>
              <a:ea typeface="Verdana" panose="020B0604030504040204" pitchFamily="34" charset="0"/>
            </a:endParaRPr>
          </a:p>
          <a:p>
            <a:pPr marL="228600" indent="-228600">
              <a:lnSpc>
                <a:spcPct val="90000"/>
              </a:lnSpc>
              <a:spcBef>
                <a:spcPts val="1001"/>
              </a:spcBef>
              <a:buNone/>
              <a:tabLst>
                <a:tab pos="0" algn="l"/>
              </a:tabLst>
            </a:pPr>
            <a:endParaRPr lang="es-CO" sz="1800" b="0" strike="noStrike" spc="-1" dirty="0">
              <a:solidFill>
                <a:srgbClr val="000000"/>
              </a:solidFill>
              <a:latin typeface="Arial"/>
            </a:endParaRPr>
          </a:p>
          <a:p>
            <a:pPr marL="228600" indent="-228600">
              <a:lnSpc>
                <a:spcPct val="90000"/>
              </a:lnSpc>
              <a:spcBef>
                <a:spcPts val="1001"/>
              </a:spcBef>
              <a:buNone/>
              <a:tabLst>
                <a:tab pos="0" algn="l"/>
              </a:tabLst>
            </a:pPr>
            <a:endParaRPr lang="es-CO" sz="1800" b="0" strike="noStrike" spc="-1" dirty="0">
              <a:solidFill>
                <a:srgbClr val="000000"/>
              </a:solidFill>
              <a:latin typeface="Arial"/>
            </a:endParaRPr>
          </a:p>
        </p:txBody>
      </p:sp>
      <p:pic>
        <p:nvPicPr>
          <p:cNvPr id="3" name="Imagen 2">
            <a:extLst>
              <a:ext uri="{FF2B5EF4-FFF2-40B4-BE49-F238E27FC236}">
                <a16:creationId xmlns:a16="http://schemas.microsoft.com/office/drawing/2014/main" id="{D7372F1D-43DD-0C9D-EFC7-84C2B89D4429}"/>
              </a:ext>
            </a:extLst>
          </p:cNvPr>
          <p:cNvPicPr>
            <a:picLocks noChangeAspect="1"/>
          </p:cNvPicPr>
          <p:nvPr/>
        </p:nvPicPr>
        <p:blipFill rotWithShape="1">
          <a:blip r:embed="rId3"/>
          <a:srcRect l="11077" t="28723" r="62039" b="63752"/>
          <a:stretch/>
        </p:blipFill>
        <p:spPr>
          <a:xfrm>
            <a:off x="2180492" y="3429000"/>
            <a:ext cx="5458264" cy="735037"/>
          </a:xfrm>
          <a:prstGeom prst="rect">
            <a:avLst/>
          </a:prstGeom>
        </p:spPr>
      </p:pic>
      <p:pic>
        <p:nvPicPr>
          <p:cNvPr id="5" name="Imagen 4">
            <a:extLst>
              <a:ext uri="{FF2B5EF4-FFF2-40B4-BE49-F238E27FC236}">
                <a16:creationId xmlns:a16="http://schemas.microsoft.com/office/drawing/2014/main" id="{C64762CE-4EB4-B5E3-8C22-0D461088D99E}"/>
              </a:ext>
            </a:extLst>
          </p:cNvPr>
          <p:cNvPicPr>
            <a:picLocks noChangeAspect="1"/>
          </p:cNvPicPr>
          <p:nvPr/>
        </p:nvPicPr>
        <p:blipFill rotWithShape="1">
          <a:blip r:embed="rId4"/>
          <a:srcRect l="11193" t="38801" r="47384" b="56982"/>
          <a:stretch/>
        </p:blipFill>
        <p:spPr>
          <a:xfrm>
            <a:off x="2180491" y="5168437"/>
            <a:ext cx="5458265" cy="575003"/>
          </a:xfrm>
          <a:prstGeom prst="rect">
            <a:avLst/>
          </a:prstGeom>
        </p:spPr>
      </p:pic>
    </p:spTree>
    <p:extLst>
      <p:ext uri="{BB962C8B-B14F-4D97-AF65-F5344CB8AC3E}">
        <p14:creationId xmlns:p14="http://schemas.microsoft.com/office/powerpoint/2010/main" val="160002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1523880" y="1122480"/>
            <a:ext cx="9143280" cy="2386800"/>
          </a:xfrm>
          <a:prstGeom prst="rect">
            <a:avLst/>
          </a:prstGeom>
          <a:noFill/>
          <a:ln w="0">
            <a:noFill/>
          </a:ln>
        </p:spPr>
        <p:txBody>
          <a:bodyPr lIns="0" tIns="0" rIns="0" bIns="0" anchor="b">
            <a:normAutofit/>
          </a:bodyPr>
          <a:lstStyle/>
          <a:p>
            <a:pPr algn="ctr">
              <a:lnSpc>
                <a:spcPts val="3005"/>
              </a:lnSpc>
              <a:spcBef>
                <a:spcPts val="150"/>
              </a:spcBef>
              <a:buNone/>
            </a:pPr>
            <a:r>
              <a:rPr lang="es-CO" sz="3600" b="0" strike="noStrike" spc="-1">
                <a:solidFill>
                  <a:srgbClr val="000000"/>
                </a:solidFill>
                <a:latin typeface="Verdana"/>
                <a:ea typeface="DejaVu Sans"/>
              </a:rPr>
              <a:t>Luis Germán Toro Pareja</a:t>
            </a:r>
            <a:br/>
            <a:r>
              <a:rPr lang="es-CO" sz="2400" b="0" strike="noStrike" spc="-1">
                <a:solidFill>
                  <a:srgbClr val="000000"/>
                </a:solidFill>
                <a:latin typeface="Verdana"/>
                <a:ea typeface="DejaVu Sans"/>
              </a:rPr>
              <a:t>Ingeniero de Sistemas</a:t>
            </a:r>
            <a:br/>
            <a:r>
              <a:rPr lang="es-CO" sz="2400" b="0" strike="noStrike" spc="-1">
                <a:solidFill>
                  <a:srgbClr val="000000"/>
                </a:solidFill>
                <a:latin typeface="Verdana"/>
                <a:ea typeface="DejaVu Sans"/>
              </a:rPr>
              <a:t>Magister en Seguridad Informática</a:t>
            </a:r>
            <a:br/>
            <a:r>
              <a:rPr lang="es-CO" sz="2400" b="0" strike="noStrike" spc="-1">
                <a:solidFill>
                  <a:srgbClr val="000000"/>
                </a:solidFill>
                <a:latin typeface="Verdana"/>
                <a:ea typeface="DejaVu Sans"/>
              </a:rPr>
              <a:t>Universidad del</a:t>
            </a:r>
            <a:r>
              <a:rPr lang="es-CO" sz="2400" b="0" strike="noStrike" spc="-29">
                <a:solidFill>
                  <a:srgbClr val="000000"/>
                </a:solidFill>
                <a:latin typeface="Verdana"/>
                <a:ea typeface="DejaVu Sans"/>
              </a:rPr>
              <a:t> </a:t>
            </a:r>
            <a:r>
              <a:rPr lang="es-CO" sz="2400" b="0" strike="noStrike" spc="-1">
                <a:solidFill>
                  <a:srgbClr val="000000"/>
                </a:solidFill>
                <a:latin typeface="Verdana"/>
                <a:ea typeface="DejaVu Sans"/>
              </a:rPr>
              <a:t>Valle</a:t>
            </a:r>
            <a:br/>
            <a:r>
              <a:rPr lang="es-CO" sz="2400" b="0" strike="noStrike" spc="-1">
                <a:solidFill>
                  <a:srgbClr val="000000"/>
                </a:solidFill>
                <a:latin typeface="Verdana"/>
                <a:ea typeface="DejaVu Sans"/>
              </a:rPr>
              <a:t> 	</a:t>
            </a:r>
            <a:endParaRPr lang="es-CO" sz="2400" b="0" strike="noStrike" spc="-1">
              <a:solidFill>
                <a:srgbClr val="000000"/>
              </a:solidFill>
              <a:latin typeface="Arial"/>
            </a:endParaRPr>
          </a:p>
        </p:txBody>
      </p:sp>
      <p:sp>
        <p:nvSpPr>
          <p:cNvPr id="170" name="PlaceHolder 2"/>
          <p:cNvSpPr>
            <a:spLocks noGrp="1"/>
          </p:cNvSpPr>
          <p:nvPr>
            <p:ph type="subTitle"/>
          </p:nvPr>
        </p:nvSpPr>
        <p:spPr>
          <a:xfrm>
            <a:off x="1523880" y="3602160"/>
            <a:ext cx="9143280" cy="1654920"/>
          </a:xfrm>
          <a:prstGeom prst="rect">
            <a:avLst/>
          </a:prstGeom>
          <a:noFill/>
          <a:ln w="0">
            <a:noFill/>
          </a:ln>
        </p:spPr>
        <p:txBody>
          <a:bodyPr lIns="0" tIns="0" rIns="0" bIns="0" anchor="t">
            <a:noAutofit/>
          </a:bodyPr>
          <a:lstStyle/>
          <a:p>
            <a:pPr marL="12600" indent="-228600" algn="ctr">
              <a:lnSpc>
                <a:spcPts val="2591"/>
              </a:lnSpc>
              <a:spcBef>
                <a:spcPts val="130"/>
              </a:spcBef>
              <a:buNone/>
              <a:tabLst>
                <a:tab pos="0" algn="l"/>
              </a:tabLst>
            </a:pPr>
            <a:r>
              <a:rPr lang="es-CO" sz="2400" b="1" strike="noStrike" spc="-1" dirty="0">
                <a:solidFill>
                  <a:srgbClr val="000000"/>
                </a:solidFill>
                <a:latin typeface="Verdana"/>
                <a:ea typeface="DejaVu Sans"/>
              </a:rPr>
              <a:t>luis.german.toro@correounivalle.edu.co</a:t>
            </a:r>
            <a:endParaRPr lang="es-CO" sz="2400" b="0" strike="noStrike" spc="-1" dirty="0">
              <a:latin typeface="Arial"/>
            </a:endParaRPr>
          </a:p>
          <a:p>
            <a:pPr marL="1620720" indent="-228600" algn="ctr">
              <a:lnSpc>
                <a:spcPts val="1760"/>
              </a:lnSpc>
              <a:spcBef>
                <a:spcPts val="88"/>
              </a:spcBef>
              <a:buNone/>
              <a:tabLst>
                <a:tab pos="0" algn="l"/>
              </a:tabLst>
            </a:pPr>
            <a:endParaRPr lang="es-CO" sz="2400" spc="-1" dirty="0">
              <a:latin typeface="Arial"/>
            </a:endParaRPr>
          </a:p>
          <a:p>
            <a:pPr marL="1620720" indent="-228600">
              <a:lnSpc>
                <a:spcPts val="1760"/>
              </a:lnSpc>
              <a:spcBef>
                <a:spcPts val="88"/>
              </a:spcBef>
              <a:buNone/>
              <a:tabLst>
                <a:tab pos="0" algn="l"/>
              </a:tabLst>
            </a:pPr>
            <a:r>
              <a:rPr lang="es-CO" sz="2400" b="1" strike="noStrike" spc="-1" dirty="0">
                <a:solidFill>
                  <a:srgbClr val="000000"/>
                </a:solidFill>
                <a:latin typeface="Arial"/>
                <a:ea typeface="DejaVu Sans"/>
              </a:rPr>
              <a:t>                         </a:t>
            </a:r>
            <a:r>
              <a:rPr lang="es-CO" sz="1600" b="1" strike="noStrike" spc="-1" dirty="0">
                <a:solidFill>
                  <a:srgbClr val="000000"/>
                </a:solidFill>
                <a:latin typeface="Verdana"/>
                <a:ea typeface="DejaVu Sans"/>
              </a:rPr>
              <a:t>Unive</a:t>
            </a:r>
            <a:r>
              <a:rPr lang="es-CO" sz="1600" b="1" strike="noStrike" spc="-4" dirty="0">
                <a:solidFill>
                  <a:srgbClr val="000000"/>
                </a:solidFill>
                <a:latin typeface="Verdana"/>
                <a:ea typeface="DejaVu Sans"/>
              </a:rPr>
              <a:t>rs</a:t>
            </a:r>
            <a:r>
              <a:rPr lang="es-CO" sz="1600" b="1" strike="noStrike" spc="-1" dirty="0">
                <a:solidFill>
                  <a:srgbClr val="000000"/>
                </a:solidFill>
                <a:latin typeface="Verdana"/>
                <a:ea typeface="DejaVu Sans"/>
              </a:rPr>
              <a:t>idad</a:t>
            </a:r>
            <a:r>
              <a:rPr lang="es-CO" sz="1600" b="1" strike="noStrike" spc="4" dirty="0">
                <a:solidFill>
                  <a:srgbClr val="000000"/>
                </a:solidFill>
                <a:latin typeface="Verdana"/>
                <a:ea typeface="DejaVu Sans"/>
              </a:rPr>
              <a:t> </a:t>
            </a:r>
            <a:r>
              <a:rPr lang="es-CO" sz="1600" b="1" strike="noStrike" spc="-1" dirty="0">
                <a:solidFill>
                  <a:srgbClr val="000000"/>
                </a:solidFill>
                <a:latin typeface="Verdana"/>
                <a:ea typeface="DejaVu Sans"/>
              </a:rPr>
              <a:t>del</a:t>
            </a:r>
            <a:r>
              <a:rPr lang="es-CO" sz="1600" b="1" strike="noStrike" spc="4" dirty="0">
                <a:solidFill>
                  <a:srgbClr val="000000"/>
                </a:solidFill>
                <a:latin typeface="Verdana"/>
                <a:ea typeface="DejaVu Sans"/>
              </a:rPr>
              <a:t> </a:t>
            </a:r>
            <a:r>
              <a:rPr lang="es-CO" sz="1600" b="1" strike="noStrike" spc="-1" dirty="0">
                <a:solidFill>
                  <a:srgbClr val="000000"/>
                </a:solidFill>
                <a:latin typeface="Verdana"/>
                <a:ea typeface="DejaVu Sans"/>
              </a:rPr>
              <a:t>Valle</a:t>
            </a:r>
            <a:endParaRPr lang="es-CO" sz="1600" b="0" strike="noStrike" spc="-1" dirty="0">
              <a:latin typeface="Arial"/>
            </a:endParaRPr>
          </a:p>
          <a:p>
            <a:pPr marL="228600" indent="-228600" algn="ctr">
              <a:lnSpc>
                <a:spcPct val="101000"/>
              </a:lnSpc>
              <a:spcBef>
                <a:spcPts val="281"/>
              </a:spcBef>
              <a:buNone/>
              <a:tabLst>
                <a:tab pos="0" algn="l"/>
              </a:tabLst>
            </a:pPr>
            <a:r>
              <a:rPr lang="es-CO" sz="1600" b="1" strike="noStrike" spc="-1" dirty="0">
                <a:solidFill>
                  <a:srgbClr val="000000"/>
                </a:solidFill>
                <a:latin typeface="Verdana"/>
                <a:ea typeface="DejaVu Sans"/>
              </a:rPr>
              <a:t>Es</a:t>
            </a:r>
            <a:r>
              <a:rPr lang="es-CO" sz="1600" b="1" strike="noStrike" spc="-9" dirty="0">
                <a:solidFill>
                  <a:srgbClr val="000000"/>
                </a:solidFill>
                <a:latin typeface="Verdana"/>
                <a:ea typeface="DejaVu Sans"/>
              </a:rPr>
              <a:t>c</a:t>
            </a:r>
            <a:r>
              <a:rPr lang="es-CO" sz="1600" b="1" strike="noStrike" spc="-1" dirty="0">
                <a:solidFill>
                  <a:srgbClr val="000000"/>
                </a:solidFill>
                <a:latin typeface="Verdana"/>
                <a:ea typeface="DejaVu Sans"/>
              </a:rPr>
              <a:t>uela de Ingeniería de Sist</a:t>
            </a:r>
            <a:r>
              <a:rPr lang="es-CO" sz="1600" b="1" strike="noStrike" spc="-9" dirty="0">
                <a:solidFill>
                  <a:srgbClr val="000000"/>
                </a:solidFill>
                <a:latin typeface="Verdana"/>
                <a:ea typeface="DejaVu Sans"/>
              </a:rPr>
              <a:t>e</a:t>
            </a:r>
            <a:r>
              <a:rPr lang="es-CO" sz="1600" b="1" strike="noStrike" spc="-4" dirty="0">
                <a:solidFill>
                  <a:srgbClr val="000000"/>
                </a:solidFill>
                <a:latin typeface="Verdana"/>
                <a:ea typeface="DejaVu Sans"/>
              </a:rPr>
              <a:t>m</a:t>
            </a:r>
            <a:r>
              <a:rPr lang="es-CO" sz="1600" b="1" strike="noStrike" spc="-1" dirty="0">
                <a:solidFill>
                  <a:srgbClr val="000000"/>
                </a:solidFill>
                <a:latin typeface="Verdana"/>
                <a:ea typeface="DejaVu Sans"/>
              </a:rPr>
              <a:t>as y Comp</a:t>
            </a:r>
            <a:r>
              <a:rPr lang="es-CO" sz="1600" b="1" strike="noStrike" spc="-4" dirty="0">
                <a:solidFill>
                  <a:srgbClr val="000000"/>
                </a:solidFill>
                <a:latin typeface="Verdana"/>
                <a:ea typeface="DejaVu Sans"/>
              </a:rPr>
              <a:t>ut</a:t>
            </a:r>
            <a:r>
              <a:rPr lang="es-CO" sz="1600" b="1" strike="noStrike" spc="-1" dirty="0">
                <a:solidFill>
                  <a:srgbClr val="000000"/>
                </a:solidFill>
                <a:latin typeface="Verdana"/>
                <a:ea typeface="DejaVu Sans"/>
              </a:rPr>
              <a:t>ación</a:t>
            </a:r>
            <a:endParaRPr lang="es-CO" sz="1600" b="0" strike="noStrike" spc="-1" dirty="0">
              <a:latin typeface="Arial"/>
            </a:endParaRPr>
          </a:p>
          <a:p>
            <a:pPr marL="228600" indent="-228600" algn="ctr">
              <a:lnSpc>
                <a:spcPct val="90000"/>
              </a:lnSpc>
              <a:spcBef>
                <a:spcPts val="1001"/>
              </a:spcBef>
              <a:buNone/>
              <a:tabLst>
                <a:tab pos="0" algn="l"/>
              </a:tabLst>
            </a:pPr>
            <a:endParaRPr lang="es-CO" sz="1600" b="0" strike="noStrike" spc="-1" dirty="0">
              <a:latin typeface="Arial"/>
            </a:endParaRPr>
          </a:p>
        </p:txBody>
      </p:sp>
      <p:sp>
        <p:nvSpPr>
          <p:cNvPr id="171"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DOCENTE</a:t>
            </a:r>
            <a:endParaRPr lang="es-CO" sz="2400" b="0" strike="noStrike" spc="-1">
              <a:latin typeface="Arial"/>
            </a:endParaRPr>
          </a:p>
        </p:txBody>
      </p:sp>
      <p:sp>
        <p:nvSpPr>
          <p:cNvPr id="172"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173"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object 15"/>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dirty="0">
                <a:solidFill>
                  <a:srgbClr val="FFFFFF"/>
                </a:solidFill>
                <a:latin typeface="Verdana"/>
                <a:ea typeface="Verdana"/>
              </a:rPr>
              <a:t>EJEMPLO 2</a:t>
            </a:r>
            <a:endParaRPr lang="es-CO" sz="2400" b="0" strike="noStrike" spc="-1" dirty="0">
              <a:latin typeface="Arial"/>
            </a:endParaRPr>
          </a:p>
        </p:txBody>
      </p:sp>
      <p:sp>
        <p:nvSpPr>
          <p:cNvPr id="245" name="object 16"/>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46" name="object 17"/>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47" name="PlaceHolder 1"/>
          <p:cNvSpPr>
            <a:spLocks noGrp="1"/>
          </p:cNvSpPr>
          <p:nvPr>
            <p:ph/>
          </p:nvPr>
        </p:nvSpPr>
        <p:spPr>
          <a:xfrm>
            <a:off x="838080" y="1491120"/>
            <a:ext cx="10514880" cy="4685040"/>
          </a:xfrm>
          <a:prstGeom prst="rect">
            <a:avLst/>
          </a:prstGeom>
          <a:noFill/>
          <a:ln w="0">
            <a:noFill/>
          </a:ln>
        </p:spPr>
        <p:txBody>
          <a:bodyPr lIns="90000" tIns="45000" rIns="90000" bIns="45000" anchor="t">
            <a:noAutofit/>
          </a:bodyPr>
          <a:lstStyle/>
          <a:p>
            <a:pPr marL="228600" indent="-228600">
              <a:lnSpc>
                <a:spcPct val="90000"/>
              </a:lnSpc>
              <a:spcBef>
                <a:spcPts val="1001"/>
              </a:spcBef>
              <a:buNone/>
              <a:tabLst>
                <a:tab pos="0" algn="l"/>
              </a:tabLst>
            </a:pPr>
            <a:r>
              <a:rPr lang="es-CO" sz="1800" b="1" strike="noStrike" spc="-1" dirty="0">
                <a:solidFill>
                  <a:srgbClr val="000000"/>
                </a:solidFill>
                <a:latin typeface="Verdana" panose="020B0604030504040204" pitchFamily="34" charset="0"/>
                <a:ea typeface="Verdana" panose="020B0604030504040204" pitchFamily="34" charset="0"/>
              </a:rPr>
              <a:t>Laboratorio: función </a:t>
            </a:r>
            <a:r>
              <a:rPr lang="es-CO" sz="1800" b="1" strike="noStrike" spc="-1" dirty="0" err="1">
                <a:solidFill>
                  <a:srgbClr val="000000"/>
                </a:solidFill>
                <a:latin typeface="Verdana" panose="020B0604030504040204" pitchFamily="34" charset="0"/>
                <a:ea typeface="Verdana" panose="020B0604030504040204" pitchFamily="34" charset="0"/>
              </a:rPr>
              <a:t>print</a:t>
            </a:r>
            <a:r>
              <a:rPr lang="es-CO" sz="1800" b="1" strike="noStrike" spc="-1" dirty="0">
                <a:solidFill>
                  <a:srgbClr val="000000"/>
                </a:solidFill>
                <a:latin typeface="Verdana" panose="020B0604030504040204" pitchFamily="34" charset="0"/>
                <a:ea typeface="Verdana" panose="020B0604030504040204" pitchFamily="34" charset="0"/>
              </a:rPr>
              <a:t>() y sus argumentos</a:t>
            </a:r>
          </a:p>
          <a:p>
            <a:pPr marL="228600" indent="-228600" algn="just">
              <a:lnSpc>
                <a:spcPct val="90000"/>
              </a:lnSpc>
              <a:spcBef>
                <a:spcPts val="1001"/>
              </a:spcBef>
              <a:buNone/>
              <a:tabLst>
                <a:tab pos="0" algn="l"/>
              </a:tabLst>
            </a:pPr>
            <a:endParaRPr lang="es-CO" sz="1800" spc="-1" dirty="0">
              <a:solidFill>
                <a:srgbClr val="000000"/>
              </a:solidFill>
              <a:latin typeface="Verdana" panose="020B0604030504040204" pitchFamily="34" charset="0"/>
              <a:ea typeface="Verdana" panose="020B0604030504040204" pitchFamily="34" charset="0"/>
            </a:endParaRPr>
          </a:p>
          <a:p>
            <a:pPr algn="just"/>
            <a:r>
              <a:rPr lang="es-MX" sz="1800" b="0" i="0" dirty="0">
                <a:solidFill>
                  <a:srgbClr val="181A1F"/>
                </a:solidFill>
                <a:effectLst/>
                <a:latin typeface="Verdana" panose="020B0604030504040204" pitchFamily="34" charset="0"/>
                <a:ea typeface="Verdana" panose="020B0604030504040204" pitchFamily="34" charset="0"/>
              </a:rPr>
              <a:t>Modifica la primera línea de código en el editor, usando las palabras claves reservadas </a:t>
            </a:r>
            <a:r>
              <a:rPr lang="es-MX" sz="1800" b="0" i="0" dirty="0" err="1">
                <a:solidFill>
                  <a:srgbClr val="181A1F"/>
                </a:solidFill>
                <a:effectLst/>
                <a:latin typeface="Verdana" panose="020B0604030504040204" pitchFamily="34" charset="0"/>
                <a:ea typeface="Verdana" panose="020B0604030504040204" pitchFamily="34" charset="0"/>
              </a:rPr>
              <a:t>sep</a:t>
            </a:r>
            <a:r>
              <a:rPr lang="es-MX" sz="1800" b="0" i="0" dirty="0">
                <a:solidFill>
                  <a:srgbClr val="181A1F"/>
                </a:solidFill>
                <a:effectLst/>
                <a:latin typeface="Verdana" panose="020B0604030504040204" pitchFamily="34" charset="0"/>
                <a:ea typeface="Verdana" panose="020B0604030504040204" pitchFamily="34" charset="0"/>
              </a:rPr>
              <a:t> y </a:t>
            </a:r>
            <a:r>
              <a:rPr lang="es-MX" sz="1800" b="0" i="0" dirty="0" err="1">
                <a:solidFill>
                  <a:srgbClr val="181A1F"/>
                </a:solidFill>
                <a:effectLst/>
                <a:latin typeface="Verdana" panose="020B0604030504040204" pitchFamily="34" charset="0"/>
                <a:ea typeface="Verdana" panose="020B0604030504040204" pitchFamily="34" charset="0"/>
              </a:rPr>
              <a:t>end</a:t>
            </a:r>
            <a:r>
              <a:rPr lang="es-MX" sz="1800" b="0" i="0" dirty="0">
                <a:solidFill>
                  <a:srgbClr val="181A1F"/>
                </a:solidFill>
                <a:effectLst/>
                <a:latin typeface="Verdana" panose="020B0604030504040204" pitchFamily="34" charset="0"/>
                <a:ea typeface="Verdana" panose="020B0604030504040204" pitchFamily="34" charset="0"/>
              </a:rPr>
              <a:t>, para que se obtenga la salida esperada. Emplea dos funciones </a:t>
            </a:r>
            <a:r>
              <a:rPr lang="es-MX" sz="1800" b="0" i="0" dirty="0" err="1">
                <a:solidFill>
                  <a:srgbClr val="181A1F"/>
                </a:solidFill>
                <a:effectLst/>
                <a:latin typeface="Verdana" panose="020B0604030504040204" pitchFamily="34" charset="0"/>
                <a:ea typeface="Verdana" panose="020B0604030504040204" pitchFamily="34" charset="0"/>
              </a:rPr>
              <a:t>print</a:t>
            </a:r>
            <a:r>
              <a:rPr lang="es-MX" sz="1800" b="0" i="0" dirty="0">
                <a:solidFill>
                  <a:srgbClr val="181A1F"/>
                </a:solidFill>
                <a:effectLst/>
                <a:latin typeface="Verdana" panose="020B0604030504040204" pitchFamily="34" charset="0"/>
                <a:ea typeface="Verdana" panose="020B0604030504040204" pitchFamily="34" charset="0"/>
              </a:rPr>
              <a:t>() en el editor.</a:t>
            </a:r>
          </a:p>
          <a:p>
            <a:pPr algn="just"/>
            <a:r>
              <a:rPr lang="es-MX" sz="1800" b="0" i="0" dirty="0">
                <a:solidFill>
                  <a:srgbClr val="181A1F"/>
                </a:solidFill>
                <a:effectLst/>
                <a:latin typeface="Verdana" panose="020B0604030504040204" pitchFamily="34" charset="0"/>
                <a:ea typeface="Verdana" panose="020B0604030504040204" pitchFamily="34" charset="0"/>
              </a:rPr>
              <a:t>No cambies nada en la segunda invocación del </a:t>
            </a:r>
            <a:r>
              <a:rPr lang="es-MX" sz="1800" b="0" i="0" dirty="0" err="1">
                <a:solidFill>
                  <a:srgbClr val="181A1F"/>
                </a:solidFill>
                <a:effectLst/>
                <a:latin typeface="Verdana" panose="020B0604030504040204" pitchFamily="34" charset="0"/>
                <a:ea typeface="Verdana" panose="020B0604030504040204" pitchFamily="34" charset="0"/>
              </a:rPr>
              <a:t>print</a:t>
            </a:r>
            <a:r>
              <a:rPr lang="es-MX" sz="1800" b="0" i="0" dirty="0">
                <a:solidFill>
                  <a:srgbClr val="181A1F"/>
                </a:solidFill>
                <a:effectLst/>
                <a:latin typeface="Verdana" panose="020B0604030504040204" pitchFamily="34" charset="0"/>
                <a:ea typeface="Verdana" panose="020B0604030504040204" pitchFamily="34" charset="0"/>
              </a:rPr>
              <a:t>().</a:t>
            </a:r>
          </a:p>
          <a:p>
            <a:pPr marL="228600" indent="-228600">
              <a:lnSpc>
                <a:spcPct val="90000"/>
              </a:lnSpc>
              <a:spcBef>
                <a:spcPts val="1001"/>
              </a:spcBef>
              <a:buNone/>
              <a:tabLst>
                <a:tab pos="0" algn="l"/>
              </a:tabLst>
            </a:pPr>
            <a:endParaRPr lang="es-CO" sz="1800" b="0" strike="noStrike" spc="-1" dirty="0">
              <a:solidFill>
                <a:srgbClr val="000000"/>
              </a:solidFill>
              <a:latin typeface="Arial"/>
            </a:endParaRPr>
          </a:p>
        </p:txBody>
      </p:sp>
      <p:sp>
        <p:nvSpPr>
          <p:cNvPr id="8" name="Rectangle 5">
            <a:extLst>
              <a:ext uri="{FF2B5EF4-FFF2-40B4-BE49-F238E27FC236}">
                <a16:creationId xmlns:a16="http://schemas.microsoft.com/office/drawing/2014/main" id="{38F2979C-80CA-1449-D962-1DB32D56FA14}"/>
              </a:ext>
            </a:extLst>
          </p:cNvPr>
          <p:cNvSpPr>
            <a:spLocks noChangeArrowheads="1"/>
          </p:cNvSpPr>
          <p:nvPr/>
        </p:nvSpPr>
        <p:spPr bwMode="auto">
          <a:xfrm>
            <a:off x="838080" y="3765912"/>
            <a:ext cx="9829080" cy="553998"/>
          </a:xfrm>
          <a:prstGeom prst="rect">
            <a:avLst/>
          </a:prstGeom>
          <a:solidFill>
            <a:srgbClr val="E1E1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rgbClr val="181A1F"/>
                </a:solidFill>
                <a:effectLst/>
                <a:latin typeface="Verdana" panose="020B0604030504040204" pitchFamily="34" charset="0"/>
                <a:ea typeface="Verdana" panose="020B0604030504040204" pitchFamily="34" charset="0"/>
              </a:rPr>
              <a:t>Salida Esperada</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err="1">
                <a:ln>
                  <a:noFill/>
                </a:ln>
                <a:solidFill>
                  <a:srgbClr val="181A1F"/>
                </a:solidFill>
                <a:effectLst/>
                <a:latin typeface="Verdana" panose="020B0604030504040204" pitchFamily="34" charset="0"/>
                <a:ea typeface="Verdana" panose="020B0604030504040204" pitchFamily="34" charset="0"/>
                <a:cs typeface="Courier New" panose="02070309020205020404" pitchFamily="49" charset="0"/>
              </a:rPr>
              <a:t>Programming</a:t>
            </a:r>
            <a:r>
              <a:rPr kumimoji="0" lang="es-CO" altLang="es-CO" b="0" i="0" u="none" strike="noStrike" cap="none" normalizeH="0" baseline="0" dirty="0">
                <a:ln>
                  <a:noFill/>
                </a:ln>
                <a:solidFill>
                  <a:srgbClr val="181A1F"/>
                </a:solidFill>
                <a:effectLst/>
                <a:latin typeface="Verdana" panose="020B0604030504040204" pitchFamily="34" charset="0"/>
                <a:ea typeface="Verdana" panose="020B0604030504040204" pitchFamily="34" charset="0"/>
                <a:cs typeface="Courier New" panose="02070309020205020404" pitchFamily="49" charset="0"/>
              </a:rPr>
              <a:t>***Essentials***in...Python</a:t>
            </a:r>
            <a:endParaRPr kumimoji="0" lang="es-CO" altLang="es-CO"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10358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ENTRADAS (INPUTS)</a:t>
            </a:r>
            <a:endParaRPr lang="es-CO" sz="2400" b="0" strike="noStrike" spc="-1">
              <a:latin typeface="Arial"/>
            </a:endParaRPr>
          </a:p>
        </p:txBody>
      </p:sp>
      <p:sp>
        <p:nvSpPr>
          <p:cNvPr id="250"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51"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52" name="PlaceHolder 1"/>
          <p:cNvSpPr>
            <a:spLocks noGrp="1"/>
          </p:cNvSpPr>
          <p:nvPr>
            <p:ph/>
          </p:nvPr>
        </p:nvSpPr>
        <p:spPr>
          <a:xfrm>
            <a:off x="838080" y="1491120"/>
            <a:ext cx="10514880" cy="468504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endParaRPr lang="es-CO" sz="2800" b="0" strike="noStrike" spc="-1">
              <a:solidFill>
                <a:srgbClr val="000000"/>
              </a:solidFill>
              <a:latin typeface="Arial"/>
            </a:endParaRPr>
          </a:p>
          <a:p>
            <a:pPr>
              <a:lnSpc>
                <a:spcPct val="90000"/>
              </a:lnSpc>
              <a:spcBef>
                <a:spcPts val="1417"/>
              </a:spcBef>
              <a:buNone/>
            </a:pPr>
            <a:r>
              <a:rPr lang="es-CO" sz="2000" b="0" strike="noStrike" spc="-1">
                <a:solidFill>
                  <a:srgbClr val="000000"/>
                </a:solidFill>
                <a:latin typeface="Verdana"/>
                <a:ea typeface="Verdana"/>
              </a:rPr>
              <a:t>Python tiene la función input para recibir datos del usuario del programa.</a:t>
            </a:r>
            <a:endParaRPr lang="es-CO" sz="2000" b="0" strike="noStrike" spc="-1">
              <a:solidFill>
                <a:srgbClr val="000000"/>
              </a:solidFill>
              <a:latin typeface="Lato-Regular"/>
              <a:ea typeface="Lato-Regular"/>
            </a:endParaRPr>
          </a:p>
          <a:p>
            <a:pPr>
              <a:lnSpc>
                <a:spcPct val="90000"/>
              </a:lnSpc>
              <a:spcBef>
                <a:spcPts val="1417"/>
              </a:spcBef>
              <a:buNone/>
            </a:pPr>
            <a:r>
              <a:rPr lang="es-CO" sz="2000" b="0" strike="noStrike" spc="-1">
                <a:solidFill>
                  <a:srgbClr val="000000"/>
                </a:solidFill>
                <a:latin typeface="Verdana"/>
                <a:ea typeface="Lato-Regular"/>
              </a:rPr>
              <a:t>Input siempre regresa cadenas, por lo que si </a:t>
            </a:r>
            <a:r>
              <a:rPr lang="es-CO" sz="2000" b="0" strike="noStrike" spc="-1">
                <a:solidFill>
                  <a:srgbClr val="000000"/>
                </a:solidFill>
                <a:latin typeface="Verdana"/>
                <a:ea typeface="Verdana"/>
              </a:rPr>
              <a:t>queremos utilizar otro tipo, tenemos que hacer type casting.</a:t>
            </a:r>
            <a:endParaRPr lang="es-CO" sz="2000" b="0" strike="noStrike" spc="-1">
              <a:solidFill>
                <a:srgbClr val="000000"/>
              </a:solidFill>
              <a:latin typeface="Lato-Regular"/>
              <a:ea typeface="Lato-Regular"/>
            </a:endParaRPr>
          </a:p>
          <a:p>
            <a:pPr marL="228600" indent="-228600">
              <a:lnSpc>
                <a:spcPct val="90000"/>
              </a:lnSpc>
              <a:spcBef>
                <a:spcPts val="1001"/>
              </a:spcBef>
              <a:buNone/>
              <a:tabLst>
                <a:tab pos="0" algn="l"/>
              </a:tabLst>
            </a:pPr>
            <a:endParaRPr lang="es-CO" sz="2000" b="0" strike="noStrike" spc="-1">
              <a:solidFill>
                <a:srgbClr val="000000"/>
              </a:solidFill>
              <a:latin typeface="Arial"/>
            </a:endParaRPr>
          </a:p>
          <a:p>
            <a:pPr marL="228600" indent="-228600">
              <a:lnSpc>
                <a:spcPct val="90000"/>
              </a:lnSpc>
              <a:spcBef>
                <a:spcPts val="1001"/>
              </a:spcBef>
              <a:buNone/>
              <a:tabLst>
                <a:tab pos="0" algn="l"/>
              </a:tabLst>
            </a:pPr>
            <a:r>
              <a:rPr lang="es-CO" sz="2000" b="1" strike="noStrike" spc="-1">
                <a:solidFill>
                  <a:srgbClr val="000000"/>
                </a:solidFill>
                <a:latin typeface="Verdana"/>
                <a:ea typeface="Verdana"/>
              </a:rPr>
              <a:t>Pedir datos por teclado</a:t>
            </a:r>
            <a:endParaRPr lang="es-CO" sz="2000" b="0" strike="noStrike" spc="-1">
              <a:solidFill>
                <a:srgbClr val="000000"/>
              </a:solidFill>
              <a:latin typeface="Arial"/>
            </a:endParaRPr>
          </a:p>
          <a:p>
            <a:pPr marL="228600" indent="-228600">
              <a:lnSpc>
                <a:spcPct val="90000"/>
              </a:lnSpc>
              <a:spcBef>
                <a:spcPts val="1001"/>
              </a:spcBef>
              <a:buNone/>
              <a:tabLst>
                <a:tab pos="0" algn="l"/>
              </a:tabLst>
            </a:pPr>
            <a:r>
              <a:rPr lang="es-CO" sz="2000" b="0" strike="noStrike" spc="-1">
                <a:solidFill>
                  <a:srgbClr val="000000"/>
                </a:solidFill>
                <a:latin typeface="Verdana"/>
                <a:ea typeface="Verdana"/>
              </a:rPr>
              <a:t>numero_elegido1 = int(input('Elige un número del 1 al 100: ‘))</a:t>
            </a:r>
            <a:endParaRPr lang="es-CO" sz="2000" b="0" strike="noStrike" spc="-1">
              <a:solidFill>
                <a:srgbClr val="000000"/>
              </a:solidFill>
              <a:latin typeface="Arial"/>
            </a:endParaRPr>
          </a:p>
          <a:p>
            <a:pPr marL="228600" indent="-228600">
              <a:lnSpc>
                <a:spcPct val="90000"/>
              </a:lnSpc>
              <a:spcBef>
                <a:spcPts val="1001"/>
              </a:spcBef>
              <a:buNone/>
              <a:tabLst>
                <a:tab pos="0" algn="l"/>
              </a:tabLst>
            </a:pPr>
            <a:r>
              <a:rPr lang="es-CO" sz="2000" b="0" strike="noStrike" spc="-1">
                <a:solidFill>
                  <a:srgbClr val="000000"/>
                </a:solidFill>
                <a:latin typeface="Verdana"/>
                <a:ea typeface="Verdana"/>
              </a:rPr>
              <a:t>numero_elegido2 = input('Elige un número del 1 al 100: ')</a:t>
            </a:r>
            <a:endParaRPr lang="es-CO" sz="2000" b="0" strike="noStrike" spc="-1">
              <a:solidFill>
                <a:srgbClr val="000000"/>
              </a:solidFill>
              <a:latin typeface="Arial"/>
            </a:endParaRPr>
          </a:p>
          <a:p>
            <a:pPr marL="228600" indent="-228600">
              <a:lnSpc>
                <a:spcPct val="90000"/>
              </a:lnSpc>
              <a:spcBef>
                <a:spcPts val="1001"/>
              </a:spcBef>
              <a:buNone/>
              <a:tabLst>
                <a:tab pos="0" algn="l"/>
              </a:tabLst>
            </a:pPr>
            <a:endParaRPr lang="es-CO" sz="2000" b="0" strike="noStrike" spc="-1">
              <a:solidFill>
                <a:srgbClr val="000000"/>
              </a:solidFill>
              <a:latin typeface="Arial"/>
            </a:endParaRPr>
          </a:p>
          <a:p>
            <a:pPr marL="228600" indent="-228600">
              <a:lnSpc>
                <a:spcPct val="90000"/>
              </a:lnSpc>
              <a:spcBef>
                <a:spcPts val="1001"/>
              </a:spcBef>
              <a:buNone/>
              <a:tabLst>
                <a:tab pos="0" algn="l"/>
              </a:tabLst>
            </a:pPr>
            <a:endParaRPr lang="es-CO" sz="2000" b="0" strike="noStrike" spc="-1">
              <a:solidFill>
                <a:srgbClr val="000000"/>
              </a:solidFill>
              <a:latin typeface="Arial"/>
            </a:endParaRPr>
          </a:p>
          <a:p>
            <a:pPr marL="228600" indent="-228600">
              <a:lnSpc>
                <a:spcPct val="90000"/>
              </a:lnSpc>
              <a:spcBef>
                <a:spcPts val="1001"/>
              </a:spcBef>
              <a:buNone/>
              <a:tabLst>
                <a:tab pos="0" algn="l"/>
              </a:tabLst>
            </a:pPr>
            <a:endParaRPr lang="es-CO" sz="2000" b="0" strike="noStrike" spc="-1">
              <a:solidFill>
                <a:srgbClr val="000000"/>
              </a:solidFill>
              <a:latin typeface="Arial"/>
            </a:endParaRPr>
          </a:p>
          <a:p>
            <a:pPr marL="228600" indent="-228600">
              <a:lnSpc>
                <a:spcPct val="90000"/>
              </a:lnSpc>
              <a:spcBef>
                <a:spcPts val="1001"/>
              </a:spcBef>
              <a:buNone/>
              <a:tabLst>
                <a:tab pos="0" algn="l"/>
              </a:tabLst>
            </a:pPr>
            <a:endParaRPr lang="es-CO" sz="20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MX" sz="2400" b="1" strike="noStrike" spc="-1">
                <a:solidFill>
                  <a:srgbClr val="FFFFFF"/>
                </a:solidFill>
                <a:latin typeface="Verdana"/>
                <a:ea typeface="Verdana"/>
              </a:rPr>
              <a:t>V</a:t>
            </a:r>
            <a:r>
              <a:rPr lang="es-CO" sz="2400" b="1" strike="noStrike" spc="-1">
                <a:solidFill>
                  <a:srgbClr val="FFFFFF"/>
                </a:solidFill>
                <a:latin typeface="Verdana"/>
                <a:ea typeface="Verdana"/>
              </a:rPr>
              <a:t>ARIABLE</a:t>
            </a:r>
            <a:endParaRPr lang="es-CO" sz="2400" b="0" strike="noStrike" spc="-1">
              <a:latin typeface="Arial"/>
            </a:endParaRPr>
          </a:p>
        </p:txBody>
      </p:sp>
      <p:sp>
        <p:nvSpPr>
          <p:cNvPr id="254"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55"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56" name="PlaceHolder 1"/>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None/>
              <a:tabLst>
                <a:tab pos="0" algn="l"/>
              </a:tabLst>
            </a:pPr>
            <a:endParaRPr lang="es-CO" sz="2800" b="0" strike="noStrike" spc="-1">
              <a:solidFill>
                <a:srgbClr val="000000"/>
              </a:solidFill>
              <a:latin typeface="Arial"/>
            </a:endParaRPr>
          </a:p>
          <a:p>
            <a:pPr marL="228600" indent="-228600">
              <a:lnSpc>
                <a:spcPct val="90000"/>
              </a:lnSpc>
              <a:spcBef>
                <a:spcPts val="1001"/>
              </a:spcBef>
              <a:buNone/>
              <a:tabLst>
                <a:tab pos="0" algn="l"/>
              </a:tabLst>
            </a:pPr>
            <a:endParaRPr lang="es-CO" sz="2800" b="0" strike="noStrike" spc="-1">
              <a:solidFill>
                <a:srgbClr val="000000"/>
              </a:solidFill>
              <a:latin typeface="Arial"/>
            </a:endParaRPr>
          </a:p>
          <a:p>
            <a:pPr marL="228600" indent="-228600">
              <a:lnSpc>
                <a:spcPct val="90000"/>
              </a:lnSpc>
              <a:spcBef>
                <a:spcPts val="1001"/>
              </a:spcBef>
              <a:buNone/>
              <a:tabLst>
                <a:tab pos="0" algn="l"/>
              </a:tabLst>
            </a:pPr>
            <a:endParaRPr lang="es-CO" sz="2800" b="0" strike="noStrike" spc="-1">
              <a:solidFill>
                <a:srgbClr val="000000"/>
              </a:solidFill>
              <a:latin typeface="Arial"/>
            </a:endParaRPr>
          </a:p>
        </p:txBody>
      </p:sp>
      <p:pic>
        <p:nvPicPr>
          <p:cNvPr id="257" name="Imagen 2"/>
          <p:cNvPicPr/>
          <p:nvPr/>
        </p:nvPicPr>
        <p:blipFill>
          <a:blip r:embed="rId3"/>
          <a:stretch/>
        </p:blipFill>
        <p:spPr>
          <a:xfrm>
            <a:off x="1840320" y="1747440"/>
            <a:ext cx="8510760" cy="366192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MX" sz="2400" b="1" strike="noStrike" spc="-1">
                <a:solidFill>
                  <a:srgbClr val="FFFFFF"/>
                </a:solidFill>
                <a:latin typeface="Verdana"/>
                <a:ea typeface="Verdana"/>
              </a:rPr>
              <a:t>V</a:t>
            </a:r>
            <a:r>
              <a:rPr lang="es-CO" sz="2400" b="1" strike="noStrike" spc="-1">
                <a:solidFill>
                  <a:srgbClr val="FFFFFF"/>
                </a:solidFill>
                <a:latin typeface="Verdana"/>
                <a:ea typeface="Verdana"/>
              </a:rPr>
              <a:t>ARIABLE</a:t>
            </a:r>
            <a:endParaRPr lang="es-CO" sz="2400" b="0" strike="noStrike" spc="-1">
              <a:latin typeface="Arial"/>
            </a:endParaRPr>
          </a:p>
        </p:txBody>
      </p:sp>
      <p:sp>
        <p:nvSpPr>
          <p:cNvPr id="259"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60"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61" name="PlaceHolder 1"/>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None/>
              <a:tabLst>
                <a:tab pos="0" algn="l"/>
              </a:tabLst>
            </a:pPr>
            <a:endParaRPr lang="es-CO" sz="2800" b="0" strike="noStrike" spc="-1">
              <a:solidFill>
                <a:srgbClr val="000000"/>
              </a:solidFill>
              <a:latin typeface="Arial"/>
            </a:endParaRPr>
          </a:p>
          <a:p>
            <a:pPr marL="228600" indent="-228600">
              <a:lnSpc>
                <a:spcPct val="90000"/>
              </a:lnSpc>
              <a:spcBef>
                <a:spcPts val="1001"/>
              </a:spcBef>
              <a:buNone/>
              <a:tabLst>
                <a:tab pos="0" algn="l"/>
              </a:tabLst>
            </a:pPr>
            <a:endParaRPr lang="es-CO" sz="2800" b="0" strike="noStrike" spc="-1">
              <a:solidFill>
                <a:srgbClr val="000000"/>
              </a:solidFill>
              <a:latin typeface="Arial"/>
            </a:endParaRPr>
          </a:p>
          <a:p>
            <a:pPr marL="228600" indent="-228600">
              <a:lnSpc>
                <a:spcPct val="90000"/>
              </a:lnSpc>
              <a:spcBef>
                <a:spcPts val="1001"/>
              </a:spcBef>
              <a:buNone/>
              <a:tabLst>
                <a:tab pos="0" algn="l"/>
              </a:tabLst>
            </a:pPr>
            <a:endParaRPr lang="es-CO" sz="2800" b="0" strike="noStrike" spc="-1">
              <a:solidFill>
                <a:srgbClr val="000000"/>
              </a:solidFill>
              <a:latin typeface="Arial"/>
            </a:endParaRPr>
          </a:p>
        </p:txBody>
      </p:sp>
      <p:pic>
        <p:nvPicPr>
          <p:cNvPr id="262" name="Imagen 5"/>
          <p:cNvPicPr/>
          <p:nvPr/>
        </p:nvPicPr>
        <p:blipFill>
          <a:blip r:embed="rId3"/>
          <a:stretch/>
        </p:blipFill>
        <p:spPr>
          <a:xfrm>
            <a:off x="3973320" y="1782360"/>
            <a:ext cx="4245120" cy="329292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VARIABLES </a:t>
            </a:r>
            <a:endParaRPr lang="es-CO" sz="2400" b="0" strike="noStrike" spc="-1">
              <a:latin typeface="Arial"/>
            </a:endParaRPr>
          </a:p>
        </p:txBody>
      </p:sp>
      <p:sp>
        <p:nvSpPr>
          <p:cNvPr id="264"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65"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66"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a:lnSpc>
                <a:spcPct val="90000"/>
              </a:lnSpc>
              <a:spcBef>
                <a:spcPts val="1001"/>
              </a:spcBef>
              <a:buNone/>
            </a:pPr>
            <a:endParaRPr lang="es-CO" sz="2800" b="0" strike="noStrike" spc="-1">
              <a:solidFill>
                <a:srgbClr val="000000"/>
              </a:solidFill>
              <a:latin typeface="Arial"/>
            </a:endParaRPr>
          </a:p>
          <a:p>
            <a:pPr marL="228600" indent="-228600" algn="just">
              <a:lnSpc>
                <a:spcPct val="90000"/>
              </a:lnSpc>
              <a:spcBef>
                <a:spcPts val="1001"/>
              </a:spcBef>
              <a:buClr>
                <a:srgbClr val="000000"/>
              </a:buClr>
              <a:buFont typeface="Arial"/>
              <a:buChar char="•"/>
            </a:pPr>
            <a:r>
              <a:rPr lang="es-MX" sz="2000" b="0" strike="noStrike" spc="-1">
                <a:solidFill>
                  <a:srgbClr val="000000"/>
                </a:solidFill>
                <a:latin typeface="Verdana"/>
                <a:ea typeface="Verdana"/>
              </a:rPr>
              <a:t>Una </a:t>
            </a:r>
            <a:r>
              <a:rPr lang="es-MX" sz="2000" b="1" strike="noStrike" spc="-1">
                <a:solidFill>
                  <a:srgbClr val="000000"/>
                </a:solidFill>
                <a:latin typeface="Verdana"/>
                <a:ea typeface="Verdana"/>
              </a:rPr>
              <a:t>variable</a:t>
            </a:r>
            <a:r>
              <a:rPr lang="es-MX" sz="2000" b="0" strike="noStrike" spc="-1">
                <a:solidFill>
                  <a:srgbClr val="058FCE"/>
                </a:solidFill>
                <a:latin typeface="Verdana"/>
                <a:ea typeface="Verdana"/>
              </a:rPr>
              <a:t> </a:t>
            </a:r>
            <a:r>
              <a:rPr lang="es-MX" sz="2000" b="0" strike="noStrike" spc="-1">
                <a:solidFill>
                  <a:srgbClr val="000000"/>
                </a:solidFill>
                <a:latin typeface="Verdana"/>
                <a:ea typeface="Verdana"/>
              </a:rPr>
              <a:t>es una “caja” o lugar en donde puedo guardar objetos: números, </a:t>
            </a:r>
            <a:r>
              <a:rPr lang="es-CO" sz="2000" b="0" strike="noStrike" spc="-1">
                <a:solidFill>
                  <a:srgbClr val="000000"/>
                </a:solidFill>
                <a:latin typeface="Verdana"/>
                <a:ea typeface="Verdana"/>
              </a:rPr>
              <a:t>texto, …</a:t>
            </a:r>
            <a:endParaRPr lang="es-CO" sz="2000" b="0" strike="noStrike" spc="-1">
              <a:solidFill>
                <a:srgbClr val="000000"/>
              </a:solidFill>
              <a:latin typeface="Arial"/>
            </a:endParaRPr>
          </a:p>
          <a:p>
            <a:pPr algn="just">
              <a:lnSpc>
                <a:spcPct val="90000"/>
              </a:lnSpc>
              <a:spcBef>
                <a:spcPts val="1001"/>
              </a:spcBef>
              <a:buNone/>
            </a:pP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pPr>
            <a:r>
              <a:rPr lang="es-MX" sz="2000" b="0" strike="noStrike" spc="-1">
                <a:solidFill>
                  <a:srgbClr val="000000"/>
                </a:solidFill>
                <a:latin typeface="Verdana"/>
                <a:ea typeface="Verdana"/>
              </a:rPr>
              <a:t>El </a:t>
            </a:r>
            <a:r>
              <a:rPr lang="es-MX" sz="2000" b="1" strike="noStrike" spc="-1">
                <a:solidFill>
                  <a:srgbClr val="000000"/>
                </a:solidFill>
                <a:latin typeface="Verdana"/>
                <a:ea typeface="Verdana"/>
              </a:rPr>
              <a:t>identificador</a:t>
            </a:r>
            <a:r>
              <a:rPr lang="es-MX" sz="2000" b="0" strike="noStrike" spc="-1">
                <a:solidFill>
                  <a:srgbClr val="058FCE"/>
                </a:solidFill>
                <a:latin typeface="Verdana"/>
                <a:ea typeface="Verdana"/>
              </a:rPr>
              <a:t> </a:t>
            </a:r>
            <a:r>
              <a:rPr lang="es-MX" sz="2000" b="0" strike="noStrike" spc="-1">
                <a:solidFill>
                  <a:srgbClr val="000000"/>
                </a:solidFill>
                <a:latin typeface="Verdana"/>
                <a:ea typeface="Verdana"/>
              </a:rPr>
              <a:t>de mi variable no puede comenzar con un número y debe estar en minúsculas. Las palabras dentro del mismo se separan con guión bajo.</a:t>
            </a:r>
            <a:endParaRPr lang="es-CO" sz="2000" b="0" strike="noStrike" spc="-1">
              <a:solidFill>
                <a:srgbClr val="000000"/>
              </a:solidFill>
              <a:latin typeface="Arial"/>
            </a:endParaRPr>
          </a:p>
          <a:p>
            <a:pPr algn="just">
              <a:lnSpc>
                <a:spcPct val="90000"/>
              </a:lnSpc>
              <a:spcBef>
                <a:spcPts val="1001"/>
              </a:spcBef>
              <a:buNone/>
            </a:pPr>
            <a:endParaRPr lang="es-CO" sz="20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es-CO" sz="2000" b="0" strike="noStrike" spc="-1">
                <a:solidFill>
                  <a:srgbClr val="000000"/>
                </a:solidFill>
                <a:latin typeface="Verdana"/>
                <a:ea typeface="Verdana"/>
              </a:rPr>
              <a:t>a = 2</a:t>
            </a:r>
            <a:endParaRPr lang="es-CO" sz="20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es-CO" sz="2000" b="0" strike="noStrike" spc="-1">
                <a:solidFill>
                  <a:srgbClr val="000000"/>
                </a:solidFill>
                <a:latin typeface="Verdana"/>
                <a:ea typeface="Verdana"/>
              </a:rPr>
              <a:t>x = 4</a:t>
            </a:r>
            <a:endParaRPr lang="es-CO" sz="20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es-CO" sz="2000" b="0" strike="noStrike" spc="-1">
                <a:solidFill>
                  <a:srgbClr val="000000"/>
                </a:solidFill>
                <a:latin typeface="Verdana"/>
                <a:ea typeface="Verdana"/>
              </a:rPr>
              <a:t>z = (a * x) / 2</a:t>
            </a:r>
            <a:endParaRPr lang="es-CO" sz="2000" b="0" strike="noStrike" spc="-1">
              <a:solidFill>
                <a:srgbClr val="000000"/>
              </a:solidFill>
              <a:latin typeface="Arial"/>
            </a:endParaRPr>
          </a:p>
          <a:p>
            <a:pPr marL="228600" indent="-228600" algn="just">
              <a:lnSpc>
                <a:spcPct val="90000"/>
              </a:lnSpc>
              <a:spcBef>
                <a:spcPts val="1001"/>
              </a:spcBef>
              <a:buNone/>
              <a:tabLst>
                <a:tab pos="0" algn="l"/>
              </a:tabLst>
            </a:pPr>
            <a:endParaRPr lang="es-CO" sz="20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VARIABLES </a:t>
            </a:r>
            <a:endParaRPr lang="es-CO" sz="2400" b="0" strike="noStrike" spc="-1">
              <a:latin typeface="Arial"/>
            </a:endParaRPr>
          </a:p>
        </p:txBody>
      </p:sp>
      <p:sp>
        <p:nvSpPr>
          <p:cNvPr id="268"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69"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70"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Python usa </a:t>
            </a:r>
            <a:r>
              <a:rPr lang="es-CO" sz="1800" b="0" i="1" strike="noStrike" spc="-1">
                <a:solidFill>
                  <a:srgbClr val="000000"/>
                </a:solidFill>
                <a:latin typeface="Verdana"/>
                <a:ea typeface="Verdana"/>
              </a:rPr>
              <a:t>variables</a:t>
            </a:r>
            <a:r>
              <a:rPr lang="es-CO" sz="1800" b="0" strike="noStrike" spc="-1">
                <a:solidFill>
                  <a:srgbClr val="000000"/>
                </a:solidFill>
                <a:latin typeface="Verdana"/>
                <a:ea typeface="Verdana"/>
              </a:rPr>
              <a:t> para definir cosas que están sujetas a cambios.</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mensajeBien = ("¡Bienvenido a la Universidad del Valle!“) </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Numero = 5</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p:txBody>
      </p:sp>
      <p:pic>
        <p:nvPicPr>
          <p:cNvPr id="271" name="Imagen 2"/>
          <p:cNvPicPr/>
          <p:nvPr/>
        </p:nvPicPr>
        <p:blipFill>
          <a:blip r:embed="rId3"/>
          <a:srcRect t="46314" r="50022" b="40064"/>
          <a:stretch/>
        </p:blipFill>
        <p:spPr>
          <a:xfrm>
            <a:off x="1523880" y="3375360"/>
            <a:ext cx="6500520" cy="994320"/>
          </a:xfrm>
          <a:prstGeom prst="rect">
            <a:avLst/>
          </a:prstGeom>
          <a:ln w="0">
            <a:noFill/>
          </a:ln>
        </p:spPr>
      </p:pic>
      <p:sp>
        <p:nvSpPr>
          <p:cNvPr id="272" name="CuadroTexto 7"/>
          <p:cNvSpPr/>
          <p:nvPr/>
        </p:nvSpPr>
        <p:spPr>
          <a:xfrm>
            <a:off x="1523880" y="4612320"/>
            <a:ext cx="6098040" cy="1005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s-CO" sz="2000" b="0" strike="noStrike" spc="-1">
                <a:solidFill>
                  <a:srgbClr val="000000"/>
                </a:solidFill>
                <a:latin typeface="Verdana"/>
                <a:ea typeface="Verdana"/>
              </a:rPr>
              <a:t>base = 2</a:t>
            </a:r>
            <a:endParaRPr lang="es-CO" sz="2000" b="0" strike="noStrike" spc="-1">
              <a:latin typeface="Arial"/>
            </a:endParaRPr>
          </a:p>
          <a:p>
            <a:pPr algn="just">
              <a:lnSpc>
                <a:spcPct val="100000"/>
              </a:lnSpc>
              <a:buNone/>
            </a:pPr>
            <a:r>
              <a:rPr lang="es-CO" sz="2000" b="0" strike="noStrike" spc="-1">
                <a:solidFill>
                  <a:srgbClr val="000000"/>
                </a:solidFill>
                <a:latin typeface="Verdana"/>
                <a:ea typeface="Verdana"/>
              </a:rPr>
              <a:t>altura = 4</a:t>
            </a:r>
            <a:endParaRPr lang="es-CO" sz="2000" b="0" strike="noStrike" spc="-1">
              <a:latin typeface="Arial"/>
            </a:endParaRPr>
          </a:p>
          <a:p>
            <a:pPr algn="just">
              <a:lnSpc>
                <a:spcPct val="100000"/>
              </a:lnSpc>
              <a:buNone/>
            </a:pPr>
            <a:r>
              <a:rPr lang="es-CO" sz="2000" b="0" strike="noStrike" spc="-1">
                <a:solidFill>
                  <a:srgbClr val="000000"/>
                </a:solidFill>
                <a:latin typeface="Verdana"/>
                <a:ea typeface="Verdana"/>
              </a:rPr>
              <a:t>area = (base * altura) / 2</a:t>
            </a:r>
            <a:endParaRPr lang="es-CO" sz="20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ACTUALIZANDO VARIABLES </a:t>
            </a:r>
            <a:endParaRPr lang="es-CO" sz="2400" b="0" strike="noStrike" spc="-1">
              <a:latin typeface="Arial"/>
            </a:endParaRPr>
          </a:p>
        </p:txBody>
      </p:sp>
      <p:sp>
        <p:nvSpPr>
          <p:cNvPr id="274"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75"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76"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Cambiar los contenidos de una variable es una de las operaciones esenciales. A medida que avanza el flujo de un programa, los datos deben actualizarse para reflejar los cambios que han ocurrido.</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Dinero= 40.000</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Valor_sandwich= 10.000</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Iva= .19 * Valor_sandwich</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Valor_sandwich += Iva</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Dinero -= Valor_sándwich</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ARITMÉTICA </a:t>
            </a:r>
            <a:endParaRPr lang="es-CO" sz="2400" b="0" strike="noStrike" spc="-1">
              <a:latin typeface="Arial"/>
            </a:endParaRPr>
          </a:p>
        </p:txBody>
      </p:sp>
      <p:sp>
        <p:nvSpPr>
          <p:cNvPr id="278"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79"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80"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algn="just">
              <a:lnSpc>
                <a:spcPct val="90000"/>
              </a:lnSpc>
              <a:spcBef>
                <a:spcPts val="1001"/>
              </a:spcBef>
              <a:buNone/>
              <a:tabLst>
                <a:tab pos="0" algn="l"/>
              </a:tabLst>
            </a:pPr>
            <a:r>
              <a:rPr lang="es-CO" sz="2100" b="1" strike="noStrike" spc="-1">
                <a:solidFill>
                  <a:srgbClr val="000000"/>
                </a:solidFill>
                <a:latin typeface="Verdana"/>
                <a:ea typeface="Verdana"/>
              </a:rPr>
              <a:t>Ejemplo en clase</a:t>
            </a:r>
            <a:endParaRPr lang="es-CO" sz="2100" b="0" strike="noStrike" spc="-1">
              <a:solidFill>
                <a:srgbClr val="000000"/>
              </a:solidFill>
              <a:latin typeface="Arial"/>
            </a:endParaRPr>
          </a:p>
          <a:p>
            <a:pPr algn="just">
              <a:lnSpc>
                <a:spcPct val="90000"/>
              </a:lnSpc>
              <a:spcBef>
                <a:spcPts val="1001"/>
              </a:spcBef>
              <a:buNone/>
              <a:tabLst>
                <a:tab pos="0" algn="l"/>
              </a:tabLst>
            </a:pPr>
            <a:endParaRPr lang="es-CO" sz="21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my_var = 'Hello, Mundo'</a:t>
            </a: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print(my_var)</a:t>
            </a: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Hello, Mundo</a:t>
            </a: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my_var = 3</a:t>
            </a: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print(my_var)</a:t>
            </a: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3</a:t>
            </a:r>
            <a:endParaRPr lang="es-CO" sz="20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VARIABLES RESERVADAS </a:t>
            </a:r>
            <a:endParaRPr lang="es-CO" sz="2400" b="0" strike="noStrike" spc="-1">
              <a:latin typeface="Arial"/>
            </a:endParaRPr>
          </a:p>
        </p:txBody>
      </p:sp>
      <p:sp>
        <p:nvSpPr>
          <p:cNvPr id="282"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83"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84"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a:lnSpc>
                <a:spcPct val="90000"/>
              </a:lnSpc>
              <a:spcBef>
                <a:spcPts val="1001"/>
              </a:spcBef>
              <a:buNone/>
              <a:tabLst>
                <a:tab pos="0" algn="l"/>
              </a:tabLst>
            </a:pPr>
            <a:r>
              <a:rPr lang="es-MX" sz="1800" b="0" strike="noStrike" spc="-1">
                <a:solidFill>
                  <a:srgbClr val="000000"/>
                </a:solidFill>
                <a:latin typeface="Lato-Regular"/>
                <a:ea typeface="DejaVu Sans"/>
              </a:rPr>
              <a:t>No pueden llamarse como las palabras </a:t>
            </a:r>
            <a:r>
              <a:rPr lang="es-CO" sz="1800" b="0" strike="noStrike" spc="-1">
                <a:solidFill>
                  <a:srgbClr val="000000"/>
                </a:solidFill>
                <a:latin typeface="Lato-Regular"/>
                <a:ea typeface="DejaVu Sans"/>
              </a:rPr>
              <a:t>reservadas</a:t>
            </a:r>
            <a:endParaRPr lang="es-CO" sz="1800" b="0" strike="noStrike" spc="-1">
              <a:solidFill>
                <a:srgbClr val="000000"/>
              </a:solidFill>
              <a:latin typeface="Arial"/>
            </a:endParaRPr>
          </a:p>
          <a:p>
            <a:pPr>
              <a:lnSpc>
                <a:spcPct val="90000"/>
              </a:lnSpc>
              <a:spcBef>
                <a:spcPts val="1001"/>
              </a:spcBef>
              <a:buNone/>
              <a:tabLst>
                <a:tab pos="0" algn="l"/>
              </a:tabLst>
            </a:pPr>
            <a:endParaRPr lang="es-CO" sz="1800" b="0" strike="noStrike" spc="-1">
              <a:solidFill>
                <a:srgbClr val="000000"/>
              </a:solidFill>
              <a:latin typeface="Arial"/>
            </a:endParaRPr>
          </a:p>
          <a:p>
            <a:pPr>
              <a:lnSpc>
                <a:spcPct val="90000"/>
              </a:lnSpc>
              <a:spcBef>
                <a:spcPts val="1001"/>
              </a:spcBef>
              <a:buNone/>
              <a:tabLst>
                <a:tab pos="0" algn="l"/>
              </a:tabLst>
            </a:pPr>
            <a:endParaRPr lang="es-CO" sz="1800" b="0" strike="noStrike" spc="-1">
              <a:solidFill>
                <a:srgbClr val="000000"/>
              </a:solidFill>
              <a:latin typeface="Arial"/>
            </a:endParaRPr>
          </a:p>
        </p:txBody>
      </p:sp>
      <p:pic>
        <p:nvPicPr>
          <p:cNvPr id="285" name="Imagen 2"/>
          <p:cNvPicPr/>
          <p:nvPr/>
        </p:nvPicPr>
        <p:blipFill>
          <a:blip r:embed="rId3"/>
          <a:srcRect r="2023" b="6166"/>
          <a:stretch/>
        </p:blipFill>
        <p:spPr>
          <a:xfrm>
            <a:off x="2408760" y="2715480"/>
            <a:ext cx="7373880" cy="2872080"/>
          </a:xfrm>
          <a:prstGeom prst="rect">
            <a:avLst/>
          </a:prstGeom>
          <a:ln w="0">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MX" sz="2400" b="1" spc="-1" dirty="0">
                <a:solidFill>
                  <a:srgbClr val="FFFFFF"/>
                </a:solidFill>
                <a:latin typeface="Verdana"/>
                <a:ea typeface="Verdana"/>
              </a:rPr>
              <a:t>L</a:t>
            </a:r>
            <a:r>
              <a:rPr lang="es-CO" sz="2400" b="1" spc="-1" dirty="0">
                <a:solidFill>
                  <a:srgbClr val="FFFFFF"/>
                </a:solidFill>
                <a:latin typeface="Verdana"/>
                <a:ea typeface="Verdana"/>
              </a:rPr>
              <a:t>ENGUAJES</a:t>
            </a:r>
            <a:endParaRPr lang="es-CO" sz="2400" b="0" strike="noStrike" spc="-1" dirty="0">
              <a:latin typeface="Arial"/>
            </a:endParaRPr>
          </a:p>
        </p:txBody>
      </p:sp>
      <p:sp>
        <p:nvSpPr>
          <p:cNvPr id="362"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63"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64"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0" indent="0" algn="just">
              <a:buNone/>
            </a:pPr>
            <a:endParaRPr lang="es-CO" sz="1800" b="1" i="0" u="none" strike="noStrike" baseline="0" dirty="0">
              <a:latin typeface="Verdana" panose="020B0604030504040204" pitchFamily="34" charset="0"/>
              <a:ea typeface="Verdana" panose="020B0604030504040204" pitchFamily="34" charset="0"/>
            </a:endParaRPr>
          </a:p>
          <a:p>
            <a:pPr marL="0" indent="0" algn="just">
              <a:buNone/>
            </a:pPr>
            <a:r>
              <a:rPr lang="es-CO" sz="1800" b="1" i="0" u="none" strike="noStrike" baseline="0" dirty="0">
                <a:latin typeface="Verdana" panose="020B0604030504040204" pitchFamily="34" charset="0"/>
                <a:ea typeface="Verdana" panose="020B0604030504040204" pitchFamily="34" charset="0"/>
              </a:rPr>
              <a:t>Sintaxis</a:t>
            </a:r>
          </a:p>
          <a:p>
            <a:pPr algn="just"/>
            <a:r>
              <a:rPr lang="es-MX" sz="1800" b="0" i="0" u="none" strike="noStrike" baseline="0" dirty="0">
                <a:latin typeface="Verdana" panose="020B0604030504040204" pitchFamily="34" charset="0"/>
                <a:ea typeface="Verdana" panose="020B0604030504040204" pitchFamily="34" charset="0"/>
              </a:rPr>
              <a:t>Define la secuencia de símbolos que está bien </a:t>
            </a:r>
            <a:r>
              <a:rPr lang="es-CO" sz="1800" b="0" i="0" u="none" strike="noStrike" baseline="0" dirty="0">
                <a:latin typeface="Verdana" panose="020B0604030504040204" pitchFamily="34" charset="0"/>
                <a:ea typeface="Verdana" panose="020B0604030504040204" pitchFamily="34" charset="0"/>
              </a:rPr>
              <a:t>formada.</a:t>
            </a:r>
          </a:p>
          <a:p>
            <a:pPr marL="0" indent="0" algn="just">
              <a:buNone/>
            </a:pPr>
            <a:r>
              <a:rPr lang="es-CO" sz="1800" b="1" i="0" u="none" strike="noStrike" baseline="0" dirty="0">
                <a:latin typeface="Verdana" panose="020B0604030504040204" pitchFamily="34" charset="0"/>
                <a:ea typeface="Verdana" panose="020B0604030504040204" pitchFamily="34" charset="0"/>
              </a:rPr>
              <a:t>Semántica estática</a:t>
            </a:r>
          </a:p>
          <a:p>
            <a:pPr algn="just"/>
            <a:r>
              <a:rPr lang="es-MX" sz="1800" b="0" i="0" u="none" strike="noStrike" baseline="0" dirty="0">
                <a:latin typeface="Verdana" panose="020B0604030504040204" pitchFamily="34" charset="0"/>
                <a:ea typeface="Verdana" panose="020B0604030504040204" pitchFamily="34" charset="0"/>
              </a:rPr>
              <a:t>Define qué enunciados con sintaxis correcta </a:t>
            </a:r>
            <a:r>
              <a:rPr lang="es-CO" sz="1800" b="0" i="0" u="none" strike="noStrike" baseline="0" dirty="0">
                <a:latin typeface="Verdana" panose="020B0604030504040204" pitchFamily="34" charset="0"/>
                <a:ea typeface="Verdana" panose="020B0604030504040204" pitchFamily="34" charset="0"/>
              </a:rPr>
              <a:t>tienen significado</a:t>
            </a:r>
          </a:p>
          <a:p>
            <a:pPr marL="0" indent="0" algn="just">
              <a:buNone/>
            </a:pPr>
            <a:r>
              <a:rPr lang="es-CO" sz="1800" b="1" i="0" u="none" strike="noStrike" baseline="0" dirty="0">
                <a:latin typeface="Verdana" panose="020B0604030504040204" pitchFamily="34" charset="0"/>
                <a:ea typeface="Verdana" panose="020B0604030504040204" pitchFamily="34" charset="0"/>
              </a:rPr>
              <a:t>Semántica</a:t>
            </a:r>
          </a:p>
          <a:p>
            <a:pPr algn="just"/>
            <a:r>
              <a:rPr lang="es-MX" sz="1800" b="0" i="0" u="none" strike="noStrike" baseline="0" dirty="0">
                <a:latin typeface="Verdana" panose="020B0604030504040204" pitchFamily="34" charset="0"/>
                <a:ea typeface="Verdana" panose="020B0604030504040204" pitchFamily="34" charset="0"/>
              </a:rPr>
              <a:t>Define el significado. En los lenguajes de</a:t>
            </a:r>
          </a:p>
          <a:p>
            <a:pPr algn="just"/>
            <a:r>
              <a:rPr lang="es-MX" sz="1800" b="0" i="0" u="none" strike="noStrike" baseline="0" dirty="0">
                <a:latin typeface="Verdana" panose="020B0604030504040204" pitchFamily="34" charset="0"/>
                <a:ea typeface="Verdana" panose="020B0604030504040204" pitchFamily="34" charset="0"/>
              </a:rPr>
              <a:t>programación sólo hay un significado.</a:t>
            </a:r>
            <a:endParaRPr lang="es-CO" sz="1800" b="0" strike="noStrike" spc="-1" dirty="0">
              <a:solidFill>
                <a:srgbClr val="0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0730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PROGRAMACIÓN IMPERATIVA</a:t>
            </a:r>
            <a:endParaRPr lang="es-CO" sz="2400" b="0" strike="noStrike" spc="-1">
              <a:latin typeface="Arial"/>
            </a:endParaRPr>
          </a:p>
        </p:txBody>
      </p:sp>
      <p:sp>
        <p:nvSpPr>
          <p:cNvPr id="175"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176"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177"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r>
              <a:rPr lang="es-CO" sz="2000" b="0" strike="noStrike" spc="-1" dirty="0">
                <a:solidFill>
                  <a:srgbClr val="000000"/>
                </a:solidFill>
                <a:latin typeface="Verdana"/>
                <a:ea typeface="Verdana"/>
              </a:rPr>
              <a:t>La programación imperativa o por procedimientos: se basa en dar instrucciones al ordenador de como hacer las cosas en forma de algoritmos.</a:t>
            </a:r>
            <a:endParaRPr lang="es-CO" sz="2000" b="0" strike="noStrike" spc="-1" dirty="0">
              <a:solidFill>
                <a:srgbClr val="000000"/>
              </a:solidFill>
              <a:latin typeface="Arial"/>
            </a:endParaRPr>
          </a:p>
          <a:p>
            <a:pPr marL="228600" indent="-228600" algn="just">
              <a:lnSpc>
                <a:spcPct val="90000"/>
              </a:lnSpc>
              <a:spcBef>
                <a:spcPts val="1001"/>
              </a:spcBef>
              <a:buNone/>
              <a:tabLst>
                <a:tab pos="0" algn="l"/>
              </a:tabLst>
            </a:pPr>
            <a:endParaRPr lang="es-CO" sz="2000" b="0" strike="noStrike" spc="-1" dirty="0">
              <a:solidFill>
                <a:srgbClr val="000000"/>
              </a:solidFill>
              <a:latin typeface="Arial"/>
            </a:endParaRPr>
          </a:p>
          <a:p>
            <a:pPr algn="just">
              <a:lnSpc>
                <a:spcPct val="90000"/>
              </a:lnSpc>
              <a:spcBef>
                <a:spcPts val="1001"/>
              </a:spcBef>
              <a:buNone/>
              <a:tabLst>
                <a:tab pos="0" algn="l"/>
              </a:tabLst>
            </a:pPr>
            <a:endParaRPr lang="es-CO" sz="2000" b="0" strike="noStrike" spc="-1" dirty="0">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dirty="0">
                <a:solidFill>
                  <a:srgbClr val="000000"/>
                </a:solidFill>
                <a:latin typeface="Verdana"/>
                <a:ea typeface="Verdana"/>
              </a:rPr>
              <a:t>Más fácil de entender.</a:t>
            </a:r>
            <a:endParaRPr lang="es-CO" sz="2000" b="0" strike="noStrike" spc="-1" dirty="0">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dirty="0">
                <a:solidFill>
                  <a:srgbClr val="000000"/>
                </a:solidFill>
                <a:latin typeface="Verdana"/>
                <a:ea typeface="Verdana"/>
              </a:rPr>
              <a:t>Su ejecución no requiere esfuerzo.</a:t>
            </a:r>
            <a:endParaRPr lang="es-CO" sz="2000" b="0" strike="noStrike" spc="-1" dirty="0">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dirty="0">
                <a:solidFill>
                  <a:srgbClr val="000000"/>
                </a:solidFill>
                <a:latin typeface="Verdana"/>
                <a:ea typeface="Verdana"/>
              </a:rPr>
              <a:t>Son de buena legibilidad.</a:t>
            </a:r>
            <a:endParaRPr lang="es-CO" sz="2000" b="0" strike="noStrike" spc="-1" dirty="0">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ARITMÉTICA </a:t>
            </a:r>
            <a:endParaRPr lang="es-CO" sz="2400" b="0" strike="noStrike" spc="-1">
              <a:latin typeface="Arial"/>
            </a:endParaRPr>
          </a:p>
        </p:txBody>
      </p:sp>
      <p:sp>
        <p:nvSpPr>
          <p:cNvPr id="287"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88"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89"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fontScale="92500" lnSpcReduction="20000"/>
          </a:bodyPr>
          <a:lstStyle/>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La suma, resta, multiplicación, división y otros cálculos numéricos son fáciles de hacer en la mayoría de los lenguajes de programación, y Python no es una excepción.</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Suma ( 12 +12)</a:t>
            </a: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Resta (5-6)</a:t>
            </a: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Multiplicación (12*2)</a:t>
            </a: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División (4/2)</a:t>
            </a: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Calibri"/>
                <a:ea typeface="DejaVu Sans"/>
              </a:rPr>
              <a:t>División Euclidiana(cociente  3//2)</a:t>
            </a: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Módulo (18%3)</a:t>
            </a: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Exponente (C ** 2)</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1" strike="noStrike" spc="-1">
                <a:solidFill>
                  <a:srgbClr val="000000"/>
                </a:solidFill>
                <a:latin typeface="Verdana"/>
                <a:ea typeface="Verdana"/>
              </a:rPr>
              <a:t>Ejercicio en clase. </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Multiplica dos números y asigna el resultado a una variable llamada producto.</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Cuál es el resto cuando 1398 se divide por 11? Guarda los resultados en una variable llamada remainder</a:t>
            </a:r>
            <a:endParaRPr lang="es-CO" sz="1800" b="0" strike="noStrike" spc="-1">
              <a:solidFill>
                <a:srgbClr val="000000"/>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ELEMENTOS BÁSICOS </a:t>
            </a:r>
            <a:endParaRPr lang="es-CO" sz="2400" b="0" strike="noStrike" spc="-1">
              <a:latin typeface="Arial"/>
            </a:endParaRPr>
          </a:p>
        </p:txBody>
      </p:sp>
      <p:sp>
        <p:nvSpPr>
          <p:cNvPr id="291"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92"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93"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a:lnSpc>
                <a:spcPct val="90000"/>
              </a:lnSpc>
              <a:spcBef>
                <a:spcPts val="1001"/>
              </a:spcBef>
              <a:buNone/>
              <a:tabLst>
                <a:tab pos="0" algn="l"/>
              </a:tabLst>
            </a:pPr>
            <a:r>
              <a:rPr lang="es-CO" sz="2000" b="0" strike="noStrike" spc="-1" dirty="0">
                <a:solidFill>
                  <a:srgbClr val="000000"/>
                </a:solidFill>
                <a:latin typeface="Verdana"/>
                <a:ea typeface="Verdana"/>
              </a:rPr>
              <a:t># &lt;literales&gt; = 1, '</a:t>
            </a:r>
            <a:r>
              <a:rPr lang="es-CO" sz="2000" b="0" strike="noStrike" spc="-1" dirty="0" err="1">
                <a:solidFill>
                  <a:srgbClr val="000000"/>
                </a:solidFill>
                <a:latin typeface="Verdana"/>
                <a:ea typeface="Verdana"/>
              </a:rPr>
              <a:t>abc</a:t>
            </a:r>
            <a:r>
              <a:rPr lang="es-CO" sz="2000" b="0" strike="noStrike" spc="-1" dirty="0">
                <a:solidFill>
                  <a:srgbClr val="000000"/>
                </a:solidFill>
                <a:latin typeface="Verdana"/>
                <a:ea typeface="Verdana"/>
              </a:rPr>
              <a:t>', 2.0, True</a:t>
            </a:r>
            <a:endParaRPr lang="es-CO" sz="2000" b="0" strike="noStrike" spc="-1" dirty="0">
              <a:solidFill>
                <a:srgbClr val="000000"/>
              </a:solidFill>
              <a:latin typeface="Arial"/>
            </a:endParaRPr>
          </a:p>
          <a:p>
            <a:pPr>
              <a:lnSpc>
                <a:spcPct val="90000"/>
              </a:lnSpc>
              <a:spcBef>
                <a:spcPts val="1001"/>
              </a:spcBef>
              <a:buNone/>
              <a:tabLst>
                <a:tab pos="0" algn="l"/>
              </a:tabLst>
            </a:pPr>
            <a:r>
              <a:rPr lang="es-CO" sz="2000" b="0" strike="noStrike" spc="-1" dirty="0">
                <a:solidFill>
                  <a:srgbClr val="000000"/>
                </a:solidFill>
                <a:latin typeface="Verdana"/>
                <a:ea typeface="Verdana"/>
              </a:rPr>
              <a:t># &lt;operadores&gt; = + / * % ** = ==</a:t>
            </a:r>
            <a:endParaRPr lang="es-CO" sz="2000" b="0" strike="noStrike" spc="-1" dirty="0">
              <a:solidFill>
                <a:srgbClr val="000000"/>
              </a:solidFill>
              <a:latin typeface="Arial"/>
            </a:endParaRPr>
          </a:p>
          <a:p>
            <a:pPr>
              <a:lnSpc>
                <a:spcPct val="90000"/>
              </a:lnSpc>
              <a:spcBef>
                <a:spcPts val="1001"/>
              </a:spcBef>
              <a:buNone/>
              <a:tabLst>
                <a:tab pos="0" algn="l"/>
              </a:tabLst>
            </a:pPr>
            <a:r>
              <a:rPr lang="es-CO" sz="2000" b="0" strike="noStrike" spc="-1" dirty="0">
                <a:solidFill>
                  <a:srgbClr val="000000"/>
                </a:solidFill>
                <a:latin typeface="Verdana"/>
                <a:ea typeface="Verdana"/>
              </a:rPr>
              <a:t># &lt;literal&gt; &lt;operador&gt; &lt;literal&gt;</a:t>
            </a:r>
            <a:endParaRPr lang="es-CO" sz="2000" b="0" strike="noStrike" spc="-1" dirty="0">
              <a:solidFill>
                <a:srgbClr val="000000"/>
              </a:solidFill>
              <a:latin typeface="Arial"/>
            </a:endParaRPr>
          </a:p>
          <a:p>
            <a:pPr>
              <a:lnSpc>
                <a:spcPct val="90000"/>
              </a:lnSpc>
              <a:spcBef>
                <a:spcPts val="1001"/>
              </a:spcBef>
              <a:buNone/>
              <a:tabLst>
                <a:tab pos="0" algn="l"/>
              </a:tabLst>
            </a:pPr>
            <a:endParaRPr lang="es-CO" sz="2000" b="0" strike="noStrike" spc="-1" dirty="0">
              <a:solidFill>
                <a:srgbClr val="000000"/>
              </a:solidFill>
              <a:latin typeface="Arial"/>
            </a:endParaRPr>
          </a:p>
          <a:p>
            <a:pPr>
              <a:lnSpc>
                <a:spcPct val="90000"/>
              </a:lnSpc>
              <a:spcBef>
                <a:spcPts val="1001"/>
              </a:spcBef>
              <a:buNone/>
              <a:tabLst>
                <a:tab pos="0" algn="l"/>
              </a:tabLst>
            </a:pPr>
            <a:r>
              <a:rPr lang="es-CO" sz="2000" b="0" strike="noStrike" spc="-1" dirty="0">
                <a:solidFill>
                  <a:srgbClr val="000000"/>
                </a:solidFill>
                <a:latin typeface="Verdana"/>
                <a:ea typeface="Verdana"/>
              </a:rPr>
              <a:t>&gt;&gt;&gt; 1 + 2</a:t>
            </a:r>
            <a:endParaRPr lang="es-CO" sz="2000" b="0" strike="noStrike" spc="-1" dirty="0">
              <a:solidFill>
                <a:srgbClr val="000000"/>
              </a:solidFill>
              <a:latin typeface="Arial"/>
            </a:endParaRPr>
          </a:p>
          <a:p>
            <a:pPr>
              <a:lnSpc>
                <a:spcPct val="90000"/>
              </a:lnSpc>
              <a:spcBef>
                <a:spcPts val="1001"/>
              </a:spcBef>
              <a:buNone/>
              <a:tabLst>
                <a:tab pos="0" algn="l"/>
              </a:tabLst>
            </a:pPr>
            <a:r>
              <a:rPr lang="es-CO" sz="2000" b="0" strike="noStrike" spc="-1" dirty="0">
                <a:solidFill>
                  <a:srgbClr val="000000"/>
                </a:solidFill>
                <a:latin typeface="Verdana"/>
                <a:ea typeface="Verdana"/>
              </a:rPr>
              <a:t>&gt;&gt;&gt; 1 3.0 # error sintáctico</a:t>
            </a:r>
            <a:endParaRPr lang="es-CO" sz="2000" b="0" strike="noStrike" spc="-1" dirty="0">
              <a:solidFill>
                <a:srgbClr val="000000"/>
              </a:solidFill>
              <a:latin typeface="Arial"/>
            </a:endParaRPr>
          </a:p>
          <a:p>
            <a:pPr>
              <a:lnSpc>
                <a:spcPct val="90000"/>
              </a:lnSpc>
              <a:spcBef>
                <a:spcPts val="1001"/>
              </a:spcBef>
              <a:buNone/>
              <a:tabLst>
                <a:tab pos="0" algn="l"/>
              </a:tabLst>
            </a:pPr>
            <a:r>
              <a:rPr lang="es-MX" sz="2000" b="0" strike="noStrike" spc="-1" dirty="0">
                <a:solidFill>
                  <a:srgbClr val="000000"/>
                </a:solidFill>
                <a:latin typeface="Verdana"/>
                <a:ea typeface="Verdana"/>
              </a:rPr>
              <a:t>&gt;&gt;&gt; 5 / ‘</a:t>
            </a:r>
            <a:r>
              <a:rPr lang="es-MX" sz="2000" b="0" strike="noStrike" spc="-1" dirty="0" err="1">
                <a:solidFill>
                  <a:srgbClr val="000000"/>
                </a:solidFill>
                <a:latin typeface="Verdana"/>
                <a:ea typeface="Verdana"/>
              </a:rPr>
              <a:t>Univalle</a:t>
            </a:r>
            <a:r>
              <a:rPr lang="es-MX" sz="2000" b="0" strike="noStrike" spc="-1" dirty="0">
                <a:solidFill>
                  <a:srgbClr val="000000"/>
                </a:solidFill>
                <a:latin typeface="Verdana"/>
                <a:ea typeface="Verdana"/>
              </a:rPr>
              <a:t>' # error semántico estático</a:t>
            </a:r>
            <a:endParaRPr lang="es-CO" sz="2000" b="0" strike="noStrike" spc="-1" dirty="0">
              <a:solidFill>
                <a:srgbClr val="000000"/>
              </a:solidFill>
              <a:latin typeface="Arial"/>
            </a:endParaRPr>
          </a:p>
          <a:p>
            <a:pPr>
              <a:lnSpc>
                <a:spcPct val="90000"/>
              </a:lnSpc>
              <a:spcBef>
                <a:spcPts val="1001"/>
              </a:spcBef>
              <a:buNone/>
              <a:tabLst>
                <a:tab pos="0" algn="l"/>
              </a:tabLst>
            </a:pPr>
            <a:r>
              <a:rPr lang="es-CO" sz="2000" b="0" strike="noStrike" spc="-1" dirty="0">
                <a:solidFill>
                  <a:srgbClr val="000000"/>
                </a:solidFill>
                <a:latin typeface="Verdana"/>
                <a:ea typeface="Verdana"/>
              </a:rPr>
              <a:t>&gt;&gt;&gt; 5 * ‘</a:t>
            </a:r>
            <a:r>
              <a:rPr lang="es-CO" sz="2000" b="0" strike="noStrike" spc="-1" dirty="0" err="1">
                <a:solidFill>
                  <a:srgbClr val="000000"/>
                </a:solidFill>
                <a:latin typeface="Verdana"/>
                <a:ea typeface="Verdana"/>
              </a:rPr>
              <a:t>Univalle</a:t>
            </a:r>
            <a:r>
              <a:rPr lang="es-CO" sz="2000" b="0" strike="noStrike" spc="-1" dirty="0">
                <a:solidFill>
                  <a:srgbClr val="000000"/>
                </a:solidFill>
                <a:latin typeface="Verdana"/>
                <a:ea typeface="Verdana"/>
              </a:rPr>
              <a:t>'</a:t>
            </a:r>
            <a:endParaRPr lang="es-CO" sz="2000" b="0" strike="noStrike" spc="-1" dirty="0">
              <a:solidFill>
                <a:srgbClr val="000000"/>
              </a:solidFill>
              <a:latin typeface="Arial"/>
            </a:endParaRPr>
          </a:p>
          <a:p>
            <a:pPr>
              <a:lnSpc>
                <a:spcPct val="90000"/>
              </a:lnSpc>
              <a:spcBef>
                <a:spcPts val="1001"/>
              </a:spcBef>
              <a:buNone/>
              <a:tabLst>
                <a:tab pos="0" algn="l"/>
              </a:tabLst>
            </a:pPr>
            <a:r>
              <a:rPr lang="es-CO" sz="2000" b="0" strike="noStrike" spc="-1" dirty="0">
                <a:solidFill>
                  <a:srgbClr val="000000"/>
                </a:solidFill>
                <a:latin typeface="Verdana"/>
                <a:ea typeface="Verdana"/>
              </a:rPr>
              <a:t># </a:t>
            </a:r>
            <a:r>
              <a:rPr lang="es-CO" sz="2000" b="0" strike="noStrike" spc="-1" dirty="0" err="1">
                <a:solidFill>
                  <a:srgbClr val="000000"/>
                </a:solidFill>
                <a:latin typeface="Verdana"/>
                <a:ea typeface="Verdana"/>
              </a:rPr>
              <a:t>statement</a:t>
            </a:r>
            <a:r>
              <a:rPr lang="es-CO" sz="2000" b="0" strike="noStrike" spc="-1" dirty="0">
                <a:solidFill>
                  <a:srgbClr val="000000"/>
                </a:solidFill>
                <a:latin typeface="Verdana"/>
                <a:ea typeface="Verdana"/>
              </a:rPr>
              <a:t> o enunciado</a:t>
            </a:r>
            <a:endParaRPr lang="es-CO" sz="2000" b="0" strike="noStrike" spc="-1" dirty="0">
              <a:solidFill>
                <a:srgbClr val="000000"/>
              </a:solidFill>
              <a:latin typeface="Arial"/>
            </a:endParaRPr>
          </a:p>
          <a:p>
            <a:pPr>
              <a:lnSpc>
                <a:spcPct val="90000"/>
              </a:lnSpc>
              <a:spcBef>
                <a:spcPts val="1001"/>
              </a:spcBef>
              <a:buNone/>
              <a:tabLst>
                <a:tab pos="0" algn="l"/>
              </a:tabLst>
            </a:pPr>
            <a:r>
              <a:rPr lang="es-CO" sz="2000" b="0" strike="noStrike" spc="-1" dirty="0">
                <a:solidFill>
                  <a:srgbClr val="000000"/>
                </a:solidFill>
                <a:latin typeface="Verdana"/>
                <a:ea typeface="Verdana"/>
              </a:rPr>
              <a:t>&gt;&gt;&gt; </a:t>
            </a:r>
            <a:r>
              <a:rPr lang="es-CO" sz="2000" b="0" strike="noStrike" spc="-1" dirty="0" err="1">
                <a:solidFill>
                  <a:srgbClr val="000000"/>
                </a:solidFill>
                <a:latin typeface="Verdana"/>
                <a:ea typeface="Verdana"/>
              </a:rPr>
              <a:t>print</a:t>
            </a:r>
            <a:r>
              <a:rPr lang="es-CO" sz="2000" b="0" strike="noStrike" spc="-1" dirty="0">
                <a:solidFill>
                  <a:srgbClr val="000000"/>
                </a:solidFill>
                <a:latin typeface="Verdana"/>
                <a:ea typeface="Verdana"/>
              </a:rPr>
              <a:t>('</a:t>
            </a:r>
            <a:r>
              <a:rPr lang="es-CO" sz="2000" b="0" strike="noStrike" spc="-1" dirty="0" err="1">
                <a:solidFill>
                  <a:srgbClr val="000000"/>
                </a:solidFill>
                <a:latin typeface="Verdana"/>
                <a:ea typeface="Verdana"/>
              </a:rPr>
              <a:t>Hello</a:t>
            </a:r>
            <a:r>
              <a:rPr lang="es-CO" sz="2000" b="0" strike="noStrike" spc="-1" dirty="0">
                <a:solidFill>
                  <a:srgbClr val="000000"/>
                </a:solidFill>
                <a:latin typeface="Verdana"/>
                <a:ea typeface="Verdana"/>
              </a:rPr>
              <a:t>, </a:t>
            </a:r>
            <a:r>
              <a:rPr lang="es-CO" sz="2000" spc="-1" dirty="0" err="1">
                <a:solidFill>
                  <a:srgbClr val="000000"/>
                </a:solidFill>
                <a:latin typeface="Verdana"/>
                <a:ea typeface="Verdana"/>
              </a:rPr>
              <a:t>Univalle</a:t>
            </a:r>
            <a:r>
              <a:rPr lang="es-CO" sz="2000" b="0" strike="noStrike" spc="-1" dirty="0">
                <a:solidFill>
                  <a:srgbClr val="000000"/>
                </a:solidFill>
                <a:latin typeface="Verdana"/>
                <a:ea typeface="Verdana"/>
              </a:rPr>
              <a:t>!)</a:t>
            </a:r>
            <a:endParaRPr lang="es-CO" sz="2000" b="0" strike="noStrike" spc="-1" dirty="0">
              <a:solidFill>
                <a:srgbClr val="000000"/>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ELEMENTOS BÁSICOS </a:t>
            </a:r>
            <a:endParaRPr lang="es-CO" sz="2400" b="0" strike="noStrike" spc="-1">
              <a:latin typeface="Arial"/>
            </a:endParaRPr>
          </a:p>
        </p:txBody>
      </p:sp>
      <p:sp>
        <p:nvSpPr>
          <p:cNvPr id="295"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96"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97"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algn="just">
              <a:lnSpc>
                <a:spcPct val="90000"/>
              </a:lnSpc>
              <a:spcBef>
                <a:spcPts val="1001"/>
              </a:spcBef>
              <a:buNone/>
              <a:tabLst>
                <a:tab pos="0" algn="l"/>
              </a:tabLst>
            </a:pPr>
            <a:r>
              <a:rPr lang="es-CO" sz="2000" b="1" strike="noStrike" spc="-1" dirty="0">
                <a:solidFill>
                  <a:srgbClr val="000000"/>
                </a:solidFill>
                <a:latin typeface="Verdana"/>
                <a:ea typeface="Verdana"/>
              </a:rPr>
              <a:t>Ejemplos en clase</a:t>
            </a:r>
            <a:endParaRPr lang="es-CO" sz="2000" b="0" strike="noStrike" spc="-1" dirty="0">
              <a:solidFill>
                <a:srgbClr val="000000"/>
              </a:solidFill>
              <a:latin typeface="Arial"/>
            </a:endParaRPr>
          </a:p>
          <a:p>
            <a:pPr algn="just">
              <a:lnSpc>
                <a:spcPct val="90000"/>
              </a:lnSpc>
              <a:spcBef>
                <a:spcPts val="1001"/>
              </a:spcBef>
              <a:buNone/>
              <a:tabLst>
                <a:tab pos="0" algn="l"/>
              </a:tabLst>
            </a:pPr>
            <a:endParaRPr lang="es-CO" sz="2000" b="0" strike="noStrike" spc="-1" dirty="0">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dirty="0">
                <a:solidFill>
                  <a:srgbClr val="000000"/>
                </a:solidFill>
                <a:latin typeface="Verdana"/>
                <a:ea typeface="Verdana"/>
              </a:rPr>
              <a:t>1 + 2</a:t>
            </a:r>
            <a:endParaRPr lang="es-CO" sz="2000" b="0" strike="noStrike" spc="-1" dirty="0">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dirty="0">
                <a:solidFill>
                  <a:srgbClr val="000000"/>
                </a:solidFill>
                <a:latin typeface="Verdana"/>
                <a:ea typeface="Verdana"/>
              </a:rPr>
              <a:t>2 - 5</a:t>
            </a:r>
            <a:endParaRPr lang="es-CO" sz="2000" b="0" strike="noStrike" spc="-1" dirty="0">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dirty="0">
                <a:solidFill>
                  <a:srgbClr val="000000"/>
                </a:solidFill>
                <a:latin typeface="Verdana"/>
                <a:ea typeface="Verdana"/>
              </a:rPr>
              <a:t>2.0 * 3</a:t>
            </a:r>
            <a:endParaRPr lang="es-CO" sz="2000" b="0" strike="noStrike" spc="-1" dirty="0">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dirty="0">
                <a:solidFill>
                  <a:srgbClr val="000000"/>
                </a:solidFill>
                <a:latin typeface="Verdana"/>
                <a:ea typeface="Verdana"/>
              </a:rPr>
              <a:t>6 // 2</a:t>
            </a:r>
            <a:endParaRPr lang="es-CO" sz="2000" b="0" strike="noStrike" spc="-1" dirty="0">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dirty="0">
                <a:solidFill>
                  <a:srgbClr val="000000"/>
                </a:solidFill>
                <a:latin typeface="Verdana"/>
                <a:ea typeface="Verdana"/>
              </a:rPr>
              <a:t>6 // 4</a:t>
            </a:r>
            <a:endParaRPr lang="es-CO" sz="2000" b="0" strike="noStrike" spc="-1" dirty="0">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dirty="0">
                <a:solidFill>
                  <a:srgbClr val="000000"/>
                </a:solidFill>
                <a:latin typeface="Verdana"/>
                <a:ea typeface="Verdana"/>
              </a:rPr>
              <a:t>6 / 4</a:t>
            </a:r>
            <a:endParaRPr lang="es-CO" sz="2000" b="0" strike="noStrike" spc="-1" dirty="0">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dirty="0">
                <a:solidFill>
                  <a:srgbClr val="000000"/>
                </a:solidFill>
                <a:latin typeface="Verdana"/>
                <a:ea typeface="Verdana"/>
              </a:rPr>
              <a:t>7 % 2</a:t>
            </a:r>
            <a:endParaRPr lang="es-CO" sz="2000" b="0" strike="noStrike" spc="-1" dirty="0">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dirty="0">
                <a:solidFill>
                  <a:srgbClr val="000000"/>
                </a:solidFill>
                <a:latin typeface="Verdana"/>
                <a:ea typeface="Verdana"/>
              </a:rPr>
              <a:t>2**3</a:t>
            </a:r>
            <a:endParaRPr lang="es-CO" sz="2000" b="0" strike="noStrike" spc="-1" dirty="0">
              <a:solidFill>
                <a:srgbClr val="000000"/>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ELEMENTOS BÁSICOS </a:t>
            </a:r>
            <a:endParaRPr lang="es-CO" sz="2400" b="0" strike="noStrike" spc="-1">
              <a:latin typeface="Arial"/>
            </a:endParaRPr>
          </a:p>
        </p:txBody>
      </p:sp>
      <p:sp>
        <p:nvSpPr>
          <p:cNvPr id="295"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96"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297" name="PlaceHolder 1"/>
          <p:cNvSpPr>
            <a:spLocks noGrp="1"/>
          </p:cNvSpPr>
          <p:nvPr>
            <p:ph/>
          </p:nvPr>
        </p:nvSpPr>
        <p:spPr>
          <a:xfrm>
            <a:off x="838080" y="1802520"/>
            <a:ext cx="10514880" cy="4350600"/>
          </a:xfrm>
          <a:prstGeom prst="rect">
            <a:avLst/>
          </a:prstGeom>
          <a:noFill/>
          <a:ln w="0">
            <a:noFill/>
          </a:ln>
        </p:spPr>
        <p:txBody>
          <a:bodyPr lIns="90000" tIns="45000" rIns="90000" bIns="45000" anchor="t">
            <a:normAutofit/>
          </a:bodyPr>
          <a:lstStyle/>
          <a:p>
            <a:pPr algn="just">
              <a:lnSpc>
                <a:spcPct val="90000"/>
              </a:lnSpc>
              <a:spcBef>
                <a:spcPts val="1001"/>
              </a:spcBef>
              <a:buNone/>
              <a:tabLst>
                <a:tab pos="0" algn="l"/>
              </a:tabLst>
            </a:pPr>
            <a:r>
              <a:rPr lang="es-CO" b="1" strike="noStrike" spc="-1" dirty="0">
                <a:solidFill>
                  <a:srgbClr val="000000"/>
                </a:solidFill>
                <a:latin typeface="Verdana"/>
                <a:ea typeface="Verdana"/>
              </a:rPr>
              <a:t>Orden de operaciones:</a:t>
            </a:r>
          </a:p>
          <a:p>
            <a:pPr algn="just">
              <a:spcBef>
                <a:spcPts val="1001"/>
              </a:spcBef>
              <a:tabLst>
                <a:tab pos="0" algn="l"/>
              </a:tabLst>
            </a:pPr>
            <a:r>
              <a:rPr lang="es-CO" sz="2000" b="0" strike="noStrike" spc="-1" dirty="0">
                <a:solidFill>
                  <a:srgbClr val="000000"/>
                </a:solidFill>
                <a:latin typeface="Verdana" panose="020B0604030504040204" pitchFamily="34" charset="0"/>
                <a:ea typeface="Verdana" panose="020B0604030504040204" pitchFamily="34" charset="0"/>
              </a:rPr>
              <a:t>Paréntesis</a:t>
            </a:r>
          </a:p>
          <a:p>
            <a:pPr lvl="1" algn="just">
              <a:spcBef>
                <a:spcPts val="1001"/>
              </a:spcBef>
              <a:tabLst>
                <a:tab pos="0" algn="l"/>
              </a:tabLst>
            </a:pPr>
            <a:r>
              <a:rPr lang="es-CO" sz="2000" b="0" strike="noStrike" spc="-1" dirty="0">
                <a:solidFill>
                  <a:srgbClr val="000000"/>
                </a:solidFill>
                <a:latin typeface="Verdana" panose="020B0604030504040204" pitchFamily="34" charset="0"/>
                <a:ea typeface="Verdana" panose="020B0604030504040204" pitchFamily="34" charset="0"/>
              </a:rPr>
              <a:t>Exponente</a:t>
            </a:r>
          </a:p>
          <a:p>
            <a:pPr lvl="2" algn="just">
              <a:spcBef>
                <a:spcPts val="1001"/>
              </a:spcBef>
              <a:tabLst>
                <a:tab pos="0" algn="l"/>
              </a:tabLst>
            </a:pPr>
            <a:r>
              <a:rPr lang="es-CO" b="0" strike="noStrike" spc="-1" dirty="0">
                <a:solidFill>
                  <a:srgbClr val="000000"/>
                </a:solidFill>
                <a:latin typeface="Verdana" panose="020B0604030504040204" pitchFamily="34" charset="0"/>
                <a:ea typeface="Verdana" panose="020B0604030504040204" pitchFamily="34" charset="0"/>
              </a:rPr>
              <a:t>Mutilación</a:t>
            </a:r>
          </a:p>
          <a:p>
            <a:pPr lvl="2" algn="just">
              <a:spcBef>
                <a:spcPts val="1001"/>
              </a:spcBef>
              <a:tabLst>
                <a:tab pos="0" algn="l"/>
              </a:tabLst>
            </a:pPr>
            <a:r>
              <a:rPr lang="es-CO" b="0" strike="noStrike" spc="-1" dirty="0">
                <a:solidFill>
                  <a:srgbClr val="000000"/>
                </a:solidFill>
                <a:latin typeface="Verdana" panose="020B0604030504040204" pitchFamily="34" charset="0"/>
                <a:ea typeface="Verdana" panose="020B0604030504040204" pitchFamily="34" charset="0"/>
              </a:rPr>
              <a:t>División</a:t>
            </a:r>
          </a:p>
          <a:p>
            <a:pPr lvl="3" algn="just">
              <a:spcBef>
                <a:spcPts val="1001"/>
              </a:spcBef>
              <a:tabLst>
                <a:tab pos="0" algn="l"/>
              </a:tabLst>
            </a:pPr>
            <a:r>
              <a:rPr lang="es-CO" sz="2000" spc="-1" dirty="0">
                <a:solidFill>
                  <a:srgbClr val="000000"/>
                </a:solidFill>
                <a:latin typeface="Verdana" panose="020B0604030504040204" pitchFamily="34" charset="0"/>
                <a:ea typeface="Verdana" panose="020B0604030504040204" pitchFamily="34" charset="0"/>
              </a:rPr>
              <a:t>Adición</a:t>
            </a:r>
          </a:p>
          <a:p>
            <a:pPr lvl="3" algn="just">
              <a:spcBef>
                <a:spcPts val="1001"/>
              </a:spcBef>
              <a:tabLst>
                <a:tab pos="0" algn="l"/>
              </a:tabLst>
            </a:pPr>
            <a:r>
              <a:rPr lang="es-CO" sz="2000" b="0" strike="noStrike" spc="-1" dirty="0">
                <a:solidFill>
                  <a:srgbClr val="000000"/>
                </a:solidFill>
                <a:latin typeface="Verdana" panose="020B0604030504040204" pitchFamily="34" charset="0"/>
                <a:ea typeface="Verdana" panose="020B0604030504040204" pitchFamily="34" charset="0"/>
              </a:rPr>
              <a:t>Substracción</a:t>
            </a:r>
          </a:p>
          <a:p>
            <a:pPr marL="1371600" lvl="3" indent="0" algn="just">
              <a:spcBef>
                <a:spcPts val="1001"/>
              </a:spcBef>
              <a:buNone/>
              <a:tabLst>
                <a:tab pos="0" algn="l"/>
              </a:tabLst>
            </a:pPr>
            <a:endParaRPr lang="es-CO" sz="2000" b="0" strike="noStrike" spc="-1" dirty="0">
              <a:solidFill>
                <a:srgbClr val="000000"/>
              </a:solidFill>
              <a:latin typeface="Verdana" panose="020B0604030504040204" pitchFamily="34" charset="0"/>
              <a:ea typeface="Verdana" panose="020B0604030504040204" pitchFamily="34" charset="0"/>
            </a:endParaRPr>
          </a:p>
          <a:p>
            <a:pPr algn="just">
              <a:lnSpc>
                <a:spcPct val="90000"/>
              </a:lnSpc>
              <a:spcBef>
                <a:spcPts val="1001"/>
              </a:spcBef>
              <a:buNone/>
              <a:tabLst>
                <a:tab pos="0" algn="l"/>
              </a:tabLst>
            </a:pPr>
            <a:r>
              <a:rPr lang="es-CO" sz="2000" spc="-1">
                <a:solidFill>
                  <a:srgbClr val="000000"/>
                </a:solidFill>
                <a:latin typeface="Verdana" panose="020B0604030504040204" pitchFamily="34" charset="0"/>
                <a:ea typeface="Verdana" panose="020B0604030504040204" pitchFamily="34" charset="0"/>
              </a:rPr>
              <a:t>Píldora </a:t>
            </a:r>
            <a:r>
              <a:rPr lang="es-CO" sz="2000" b="1" spc="-1">
                <a:solidFill>
                  <a:srgbClr val="000000"/>
                </a:solidFill>
                <a:latin typeface="Verdana" panose="020B0604030504040204" pitchFamily="34" charset="0"/>
                <a:ea typeface="Verdana" panose="020B0604030504040204" pitchFamily="34" charset="0"/>
              </a:rPr>
              <a:t>PEMDAS</a:t>
            </a:r>
            <a:endParaRPr lang="es-CO" sz="2000" b="1" strike="noStrike" spc="-1" dirty="0">
              <a:solidFill>
                <a:srgbClr val="0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28960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ARITMÉTICA </a:t>
            </a:r>
            <a:endParaRPr lang="es-CO" sz="2400" b="0" strike="noStrike" spc="-1">
              <a:latin typeface="Arial"/>
            </a:endParaRPr>
          </a:p>
        </p:txBody>
      </p:sp>
      <p:sp>
        <p:nvSpPr>
          <p:cNvPr id="299"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00"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graphicFrame>
        <p:nvGraphicFramePr>
          <p:cNvPr id="2" name="Diagram1"/>
          <p:cNvGraphicFramePr/>
          <p:nvPr>
            <p:extLst>
              <p:ext uri="{D42A27DB-BD31-4B8C-83A1-F6EECF244321}">
                <p14:modId xmlns:p14="http://schemas.microsoft.com/office/powerpoint/2010/main" val="1851914612"/>
              </p:ext>
            </p:extLst>
          </p:nvPr>
        </p:nvGraphicFramePr>
        <p:xfrm>
          <a:off x="838080" y="1825560"/>
          <a:ext cx="10514880" cy="435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ARITMÉTICA </a:t>
            </a:r>
            <a:endParaRPr lang="es-CO" sz="2400" b="0" strike="noStrike" spc="-1">
              <a:latin typeface="Arial"/>
            </a:endParaRPr>
          </a:p>
        </p:txBody>
      </p:sp>
      <p:sp>
        <p:nvSpPr>
          <p:cNvPr id="302"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03"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04"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05" name="PlaceHolder 2"/>
          <p:cNvSpPr>
            <a:spLocks noGrp="1"/>
          </p:cNvSpPr>
          <p:nvPr>
            <p:ph/>
          </p:nvPr>
        </p:nvSpPr>
        <p:spPr>
          <a:xfrm>
            <a:off x="838080" y="1825560"/>
            <a:ext cx="10514880" cy="4350600"/>
          </a:xfrm>
          <a:prstGeom prst="rect">
            <a:avLst/>
          </a:prstGeom>
          <a:noFill/>
          <a:ln w="0">
            <a:noFill/>
          </a:ln>
        </p:spPr>
        <p:txBody>
          <a:bodyPr lIns="0" tIns="0" rIns="0" bIns="0" anchor="t">
            <a:normAutofit/>
          </a:bodyPr>
          <a:lstStyle/>
          <a:p>
            <a:pPr>
              <a:lnSpc>
                <a:spcPct val="90000"/>
              </a:lnSpc>
              <a:spcBef>
                <a:spcPts val="1001"/>
              </a:spcBef>
              <a:buNone/>
              <a:tabLst>
                <a:tab pos="0" algn="l"/>
              </a:tabLst>
            </a:pPr>
            <a:endParaRPr lang="es-CO" sz="2800" b="0" strike="noStrike" spc="-1">
              <a:solidFill>
                <a:srgbClr val="000000"/>
              </a:solidFill>
              <a:latin typeface="Arial"/>
            </a:endParaRPr>
          </a:p>
          <a:p>
            <a:pPr>
              <a:lnSpc>
                <a:spcPct val="90000"/>
              </a:lnSpc>
              <a:spcBef>
                <a:spcPts val="1001"/>
              </a:spcBef>
              <a:buNone/>
              <a:tabLst>
                <a:tab pos="0" algn="l"/>
              </a:tabLst>
            </a:pPr>
            <a:endParaRPr lang="es-CO" sz="2800" b="0" strike="noStrike" spc="-1">
              <a:solidFill>
                <a:srgbClr val="000000"/>
              </a:solidFill>
              <a:latin typeface="Arial"/>
            </a:endParaRPr>
          </a:p>
        </p:txBody>
      </p:sp>
      <p:sp>
        <p:nvSpPr>
          <p:cNvPr id="306" name="CuadroTexto 20"/>
          <p:cNvSpPr/>
          <p:nvPr/>
        </p:nvSpPr>
        <p:spPr>
          <a:xfrm>
            <a:off x="1523880" y="2085840"/>
            <a:ext cx="8323200" cy="1797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tabLst>
                <a:tab pos="0" algn="l"/>
              </a:tabLst>
            </a:pPr>
            <a:r>
              <a:rPr lang="es-MX" sz="2000" b="1" strike="noStrike" spc="-1">
                <a:solidFill>
                  <a:srgbClr val="000000"/>
                </a:solidFill>
                <a:latin typeface="Verdana"/>
                <a:ea typeface="Verdana"/>
              </a:rPr>
              <a:t>En síntesis!</a:t>
            </a:r>
            <a:endParaRPr lang="es-CO" sz="2000" b="0" strike="noStrike" spc="-1">
              <a:latin typeface="Arial"/>
            </a:endParaRPr>
          </a:p>
          <a:p>
            <a:pPr>
              <a:lnSpc>
                <a:spcPct val="100000"/>
              </a:lnSpc>
              <a:buNone/>
              <a:tabLst>
                <a:tab pos="0" algn="l"/>
              </a:tabLst>
            </a:pPr>
            <a:endParaRPr lang="es-CO" sz="2000" b="0" strike="noStrike" spc="-1">
              <a:latin typeface="Arial"/>
            </a:endParaRPr>
          </a:p>
          <a:p>
            <a:pPr>
              <a:lnSpc>
                <a:spcPct val="100000"/>
              </a:lnSpc>
              <a:buNone/>
              <a:tabLst>
                <a:tab pos="0" algn="l"/>
              </a:tabLst>
            </a:pPr>
            <a:r>
              <a:rPr lang="es-CO" sz="1800" b="0" strike="noStrike" spc="-1">
                <a:solidFill>
                  <a:srgbClr val="000000"/>
                </a:solidFill>
                <a:latin typeface="Verdana"/>
                <a:ea typeface="Verdana"/>
              </a:rPr>
              <a:t>int: 5, 6, 1, 3, -6, -10 </a:t>
            </a:r>
            <a:endParaRPr lang="es-CO" sz="1800" b="0" strike="noStrike" spc="-1">
              <a:latin typeface="Arial"/>
            </a:endParaRPr>
          </a:p>
          <a:p>
            <a:pPr>
              <a:lnSpc>
                <a:spcPct val="100000"/>
              </a:lnSpc>
              <a:buNone/>
              <a:tabLst>
                <a:tab pos="0" algn="l"/>
              </a:tabLst>
            </a:pPr>
            <a:r>
              <a:rPr lang="es-CO" sz="1800" b="0" strike="noStrike" spc="-1">
                <a:solidFill>
                  <a:srgbClr val="000000"/>
                </a:solidFill>
                <a:latin typeface="Verdana"/>
                <a:ea typeface="Verdana"/>
              </a:rPr>
              <a:t>float: 1.33, 4.5, 6.2 </a:t>
            </a:r>
            <a:endParaRPr lang="es-CO" sz="1800" b="0" strike="noStrike" spc="-1">
              <a:latin typeface="Arial"/>
            </a:endParaRPr>
          </a:p>
          <a:p>
            <a:pPr>
              <a:lnSpc>
                <a:spcPct val="100000"/>
              </a:lnSpc>
              <a:buNone/>
              <a:tabLst>
                <a:tab pos="0" algn="l"/>
              </a:tabLst>
            </a:pPr>
            <a:r>
              <a:rPr lang="es-CO" sz="1800" b="0" strike="noStrike" spc="-1">
                <a:solidFill>
                  <a:srgbClr val="000000"/>
                </a:solidFill>
                <a:latin typeface="Verdana"/>
                <a:ea typeface="Verdana"/>
              </a:rPr>
              <a:t>str: “Luis”, “Erika Toro”</a:t>
            </a:r>
            <a:endParaRPr lang="es-CO" sz="1800" b="0" strike="noStrike" spc="-1">
              <a:latin typeface="Arial"/>
            </a:endParaRPr>
          </a:p>
          <a:p>
            <a:pPr>
              <a:lnSpc>
                <a:spcPct val="100000"/>
              </a:lnSpc>
              <a:buNone/>
              <a:tabLst>
                <a:tab pos="0" algn="l"/>
              </a:tabLst>
            </a:pPr>
            <a:r>
              <a:rPr lang="es-CO" sz="1800" b="0" strike="noStrike" spc="-1">
                <a:solidFill>
                  <a:srgbClr val="000000"/>
                </a:solidFill>
                <a:latin typeface="Verdana"/>
                <a:ea typeface="Verdana"/>
              </a:rPr>
              <a:t>bool: True, False </a:t>
            </a:r>
            <a:endParaRPr lang="es-CO"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NÚMEROS</a:t>
            </a:r>
            <a:endParaRPr lang="es-CO" sz="2400" b="0" strike="noStrike" spc="-1">
              <a:latin typeface="Arial"/>
            </a:endParaRPr>
          </a:p>
        </p:txBody>
      </p:sp>
      <p:sp>
        <p:nvSpPr>
          <p:cNvPr id="308"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09"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10"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fontScale="98000" lnSpcReduction="10000"/>
          </a:bodyPr>
          <a:lstStyle/>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Las variables también pueden contener valores numéricos. El tipo más simple de número en Python es el entero.</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int1 = 1 </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int2 = 10</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int3 = - 5</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Un número con un punto decimal se llama </a:t>
            </a:r>
            <a:r>
              <a:rPr lang="es-CO" sz="1800" b="0" i="1" strike="noStrike" spc="-1">
                <a:solidFill>
                  <a:srgbClr val="000000"/>
                </a:solidFill>
                <a:latin typeface="Verdana"/>
                <a:ea typeface="Verdana"/>
              </a:rPr>
              <a:t>float</a:t>
            </a:r>
            <a:r>
              <a:rPr lang="es-CO" sz="1800" b="0" strike="noStrike" spc="-1">
                <a:solidFill>
                  <a:srgbClr val="000000"/>
                </a:solidFill>
                <a:latin typeface="Verdana"/>
                <a:ea typeface="Verdana"/>
              </a:rPr>
              <a:t> . Puede definir flotantes o float con números después del punto decimal o simplemente incluyendo un punto decimal al final.</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float1 = 1.0 </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float2 = 10.</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float3 = -5.5</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Calibri"/>
                <a:ea typeface="Verdana"/>
              </a:rPr>
              <a:t># esto se evalúa a 150 (notación científica): </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Calibri"/>
                <a:ea typeface="Verdana"/>
              </a:rPr>
              <a:t>float4 = 1.5e2 </a:t>
            </a:r>
            <a:endParaRPr lang="es-CO" sz="1800" b="0" strike="noStrike" spc="-1">
              <a:solidFill>
                <a:srgbClr val="000000"/>
              </a:solidFill>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NÚMEROS</a:t>
            </a:r>
            <a:endParaRPr lang="es-CO" sz="2400" b="0" strike="noStrike" spc="-1">
              <a:latin typeface="Arial"/>
            </a:endParaRPr>
          </a:p>
        </p:txBody>
      </p:sp>
      <p:sp>
        <p:nvSpPr>
          <p:cNvPr id="312"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13"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14"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r>
              <a:rPr lang="es-CO" sz="1800" b="1" strike="noStrike" spc="-1">
                <a:solidFill>
                  <a:srgbClr val="000000"/>
                </a:solidFill>
                <a:latin typeface="Verdana"/>
                <a:ea typeface="Verdana"/>
              </a:rPr>
              <a:t>Ejercicio en Clase.</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Imprimir el costo total si compra 6 computadores y cada uno tiene un valor de $ 850.000. Cada valor debe estar guardado en una variable.</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1800" b="0" strike="noStrike" spc="-1">
                <a:solidFill>
                  <a:srgbClr val="000000"/>
                </a:solidFill>
                <a:latin typeface="Verdana"/>
                <a:ea typeface="Verdana"/>
              </a:rPr>
              <a:t>Calcula el IVA de un CD que se compró Luis por el que pagó $ 52.000  y cuyo precio sin IVA era  de $43.697</a:t>
            </a:r>
            <a:r>
              <a:rPr lang="es-CO" sz="1800" b="0" strike="noStrike" spc="-1">
                <a:solidFill>
                  <a:srgbClr val="000000"/>
                </a:solidFill>
                <a:latin typeface="Calibri"/>
                <a:ea typeface="Verdana"/>
              </a:rPr>
              <a:t>.</a:t>
            </a:r>
            <a:endParaRPr lang="es-CO" sz="1800" b="0" strike="noStrike" spc="-1">
              <a:solidFill>
                <a:srgbClr val="000000"/>
              </a:solidFill>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STRING</a:t>
            </a:r>
            <a:endParaRPr lang="es-CO" sz="2400" b="0" strike="noStrike" spc="-1">
              <a:latin typeface="Arial"/>
            </a:endParaRPr>
          </a:p>
        </p:txBody>
      </p:sp>
      <p:sp>
        <p:nvSpPr>
          <p:cNvPr id="316"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17"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18"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El texto en Python se considera un tipo específico de datos llamado </a:t>
            </a:r>
            <a:r>
              <a:rPr lang="es-CO" sz="1800" b="0" i="1" strike="noStrike" spc="-1">
                <a:solidFill>
                  <a:srgbClr val="000000"/>
                </a:solidFill>
                <a:latin typeface="Verdana"/>
                <a:ea typeface="Verdana"/>
              </a:rPr>
              <a:t>cadena o string</a:t>
            </a:r>
            <a:r>
              <a:rPr lang="es-CO" sz="1800" b="0" strike="noStrike" spc="-1">
                <a:solidFill>
                  <a:srgbClr val="000000"/>
                </a:solidFill>
                <a:latin typeface="Verdana"/>
                <a:ea typeface="Verdana"/>
              </a:rPr>
              <a:t> . Una cadena, llamada así porque son una serie de letras, números o símbolos conectados en orden, como si estuvieran unidos por una cadena.</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print ("This is a good string”)</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print ('You can use single quotes or double quotes for a string‘)</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print ("This is " + "a good string“)</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p:txBody>
      </p:sp>
      <p:pic>
        <p:nvPicPr>
          <p:cNvPr id="319" name="Imagen 1"/>
          <p:cNvPicPr/>
          <p:nvPr/>
        </p:nvPicPr>
        <p:blipFill>
          <a:blip r:embed="rId3"/>
          <a:srcRect l="2274" t="34183" r="36844" b="42087"/>
          <a:stretch/>
        </p:blipFill>
        <p:spPr>
          <a:xfrm>
            <a:off x="1523880" y="4282560"/>
            <a:ext cx="7919640" cy="1734120"/>
          </a:xfrm>
          <a:prstGeom prst="rect">
            <a:avLst/>
          </a:prstGeom>
          <a:ln w="0">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STRING</a:t>
            </a:r>
            <a:endParaRPr lang="es-CO" sz="2400" b="0" strike="noStrike" spc="-1">
              <a:latin typeface="Arial"/>
            </a:endParaRPr>
          </a:p>
        </p:txBody>
      </p:sp>
      <p:sp>
        <p:nvSpPr>
          <p:cNvPr id="316"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17"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18"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r>
              <a:rPr lang="es-MX" sz="1800" b="1" strike="noStrike" spc="-1" dirty="0">
                <a:solidFill>
                  <a:srgbClr val="000000"/>
                </a:solidFill>
                <a:latin typeface="Verdana" panose="020B0604030504040204" pitchFamily="34" charset="0"/>
                <a:ea typeface="Verdana" panose="020B0604030504040204" pitchFamily="34" charset="0"/>
              </a:rPr>
              <a:t>Elementos de los </a:t>
            </a:r>
            <a:r>
              <a:rPr lang="es-MX" sz="1800" b="1" strike="noStrike" spc="-1" dirty="0" err="1">
                <a:solidFill>
                  <a:srgbClr val="000000"/>
                </a:solidFill>
                <a:latin typeface="Verdana" panose="020B0604030504040204" pitchFamily="34" charset="0"/>
                <a:ea typeface="Verdana" panose="020B0604030504040204" pitchFamily="34" charset="0"/>
              </a:rPr>
              <a:t>String</a:t>
            </a:r>
            <a:endParaRPr lang="es-MX" sz="1800" b="1" strike="noStrike" spc="-1" dirty="0">
              <a:solidFill>
                <a:srgbClr val="000000"/>
              </a:solidFill>
              <a:latin typeface="Verdana" panose="020B0604030504040204" pitchFamily="34" charset="0"/>
              <a:ea typeface="Verdana" panose="020B0604030504040204" pitchFamily="34" charset="0"/>
            </a:endParaRPr>
          </a:p>
          <a:p>
            <a:pPr marL="228600" indent="-228600" algn="just">
              <a:lnSpc>
                <a:spcPct val="90000"/>
              </a:lnSpc>
              <a:spcBef>
                <a:spcPts val="1001"/>
              </a:spcBef>
              <a:buNone/>
              <a:tabLst>
                <a:tab pos="0" algn="l"/>
              </a:tabLst>
            </a:pPr>
            <a:endParaRPr lang="es-MX" sz="1800" b="1" spc="-1" dirty="0">
              <a:solidFill>
                <a:srgbClr val="000000"/>
              </a:solidFill>
              <a:latin typeface="Verdana" panose="020B0604030504040204" pitchFamily="34" charset="0"/>
              <a:ea typeface="Verdana" panose="020B0604030504040204" pitchFamily="34" charset="0"/>
            </a:endParaRPr>
          </a:p>
          <a:p>
            <a:pPr marL="228600" indent="-228600" algn="just">
              <a:lnSpc>
                <a:spcPct val="90000"/>
              </a:lnSpc>
              <a:spcBef>
                <a:spcPts val="1001"/>
              </a:spcBef>
              <a:buNone/>
              <a:tabLst>
                <a:tab pos="0" algn="l"/>
              </a:tabLst>
            </a:pPr>
            <a:endParaRPr lang="es-MX" sz="1800" b="1" strike="noStrike" spc="-1" dirty="0">
              <a:solidFill>
                <a:srgbClr val="000000"/>
              </a:solidFill>
              <a:latin typeface="Verdana" panose="020B0604030504040204" pitchFamily="34" charset="0"/>
              <a:ea typeface="Verdana" panose="020B0604030504040204" pitchFamily="34" charset="0"/>
            </a:endParaRPr>
          </a:p>
          <a:p>
            <a:pPr algn="just">
              <a:spcBef>
                <a:spcPts val="1001"/>
              </a:spcBef>
              <a:tabLst>
                <a:tab pos="0" algn="l"/>
              </a:tabLst>
            </a:pPr>
            <a:r>
              <a:rPr lang="es-MX" sz="1800" spc="-1" dirty="0" err="1">
                <a:solidFill>
                  <a:srgbClr val="000000"/>
                </a:solidFill>
                <a:latin typeface="Verdana" panose="020B0604030504040204" pitchFamily="34" charset="0"/>
                <a:ea typeface="Verdana" panose="020B0604030504040204" pitchFamily="34" charset="0"/>
              </a:rPr>
              <a:t>l</a:t>
            </a:r>
            <a:r>
              <a:rPr lang="es-MX" sz="1800" b="0" strike="noStrike" spc="-1" dirty="0" err="1">
                <a:solidFill>
                  <a:srgbClr val="000000"/>
                </a:solidFill>
                <a:latin typeface="Verdana" panose="020B0604030504040204" pitchFamily="34" charset="0"/>
                <a:ea typeface="Verdana" panose="020B0604030504040204" pitchFamily="34" charset="0"/>
              </a:rPr>
              <a:t>en</a:t>
            </a:r>
            <a:r>
              <a:rPr lang="es-MX" sz="1800" b="0" strike="noStrike" spc="-1" dirty="0">
                <a:solidFill>
                  <a:srgbClr val="000000"/>
                </a:solidFill>
                <a:latin typeface="Verdana" panose="020B0604030504040204" pitchFamily="34" charset="0"/>
                <a:ea typeface="Verdana" panose="020B0604030504040204" pitchFamily="34" charset="0"/>
              </a:rPr>
              <a:t>(longitud)</a:t>
            </a:r>
          </a:p>
          <a:p>
            <a:pPr algn="just">
              <a:spcBef>
                <a:spcPts val="1001"/>
              </a:spcBef>
              <a:tabLst>
                <a:tab pos="0" algn="l"/>
              </a:tabLst>
            </a:pPr>
            <a:r>
              <a:rPr lang="es-MX" sz="1800" spc="-1" dirty="0" err="1">
                <a:solidFill>
                  <a:srgbClr val="000000"/>
                </a:solidFill>
                <a:latin typeface="Verdana" panose="020B0604030504040204" pitchFamily="34" charset="0"/>
                <a:ea typeface="Verdana" panose="020B0604030504040204" pitchFamily="34" charset="0"/>
              </a:rPr>
              <a:t>indexing</a:t>
            </a:r>
            <a:r>
              <a:rPr lang="es-MX" sz="1800" spc="-1" dirty="0">
                <a:solidFill>
                  <a:srgbClr val="000000"/>
                </a:solidFill>
                <a:latin typeface="Verdana" panose="020B0604030504040204" pitchFamily="34" charset="0"/>
                <a:ea typeface="Verdana" panose="020B0604030504040204" pitchFamily="34" charset="0"/>
              </a:rPr>
              <a:t>(indexación)</a:t>
            </a:r>
          </a:p>
          <a:p>
            <a:pPr algn="just">
              <a:spcBef>
                <a:spcPts val="1001"/>
              </a:spcBef>
              <a:tabLst>
                <a:tab pos="0" algn="l"/>
              </a:tabLst>
            </a:pPr>
            <a:r>
              <a:rPr lang="es-MX" sz="1800" spc="-1" dirty="0" err="1">
                <a:solidFill>
                  <a:srgbClr val="000000"/>
                </a:solidFill>
                <a:latin typeface="Verdana" panose="020B0604030504040204" pitchFamily="34" charset="0"/>
                <a:ea typeface="Verdana" panose="020B0604030504040204" pitchFamily="34" charset="0"/>
              </a:rPr>
              <a:t>s</a:t>
            </a:r>
            <a:r>
              <a:rPr lang="es-MX" sz="1800" b="0" strike="noStrike" spc="-1" dirty="0" err="1">
                <a:solidFill>
                  <a:srgbClr val="000000"/>
                </a:solidFill>
                <a:latin typeface="Verdana" panose="020B0604030504040204" pitchFamily="34" charset="0"/>
                <a:ea typeface="Verdana" panose="020B0604030504040204" pitchFamily="34" charset="0"/>
              </a:rPr>
              <a:t>licing</a:t>
            </a:r>
            <a:r>
              <a:rPr lang="es-MX" sz="1800" b="0" strike="noStrike" spc="-1" dirty="0">
                <a:solidFill>
                  <a:srgbClr val="000000"/>
                </a:solidFill>
                <a:latin typeface="Verdana" panose="020B0604030504040204" pitchFamily="34" charset="0"/>
                <a:ea typeface="Verdana" panose="020B0604030504040204" pitchFamily="34" charset="0"/>
              </a:rPr>
              <a:t>(rebanadas)</a:t>
            </a:r>
          </a:p>
          <a:p>
            <a:pPr lvl="1" algn="just">
              <a:spcBef>
                <a:spcPts val="1001"/>
              </a:spcBef>
              <a:tabLst>
                <a:tab pos="0" algn="l"/>
              </a:tabLst>
            </a:pPr>
            <a:r>
              <a:rPr lang="es-MX" sz="1400" spc="-1" dirty="0" err="1">
                <a:solidFill>
                  <a:srgbClr val="000000"/>
                </a:solidFill>
                <a:latin typeface="Verdana" panose="020B0604030504040204" pitchFamily="34" charset="0"/>
                <a:ea typeface="Verdana" panose="020B0604030504040204" pitchFamily="34" charset="0"/>
              </a:rPr>
              <a:t>my_str</a:t>
            </a:r>
            <a:r>
              <a:rPr lang="es-MX" sz="1400" spc="-1" dirty="0">
                <a:solidFill>
                  <a:srgbClr val="000000"/>
                </a:solidFill>
                <a:latin typeface="Verdana" panose="020B0604030504040204" pitchFamily="34" charset="0"/>
                <a:ea typeface="Verdana" panose="020B0604030504040204" pitchFamily="34" charset="0"/>
              </a:rPr>
              <a:t>[</a:t>
            </a:r>
            <a:r>
              <a:rPr lang="es-MX" sz="1400" spc="-1" dirty="0" err="1">
                <a:solidFill>
                  <a:srgbClr val="000000"/>
                </a:solidFill>
                <a:latin typeface="Verdana" panose="020B0604030504040204" pitchFamily="34" charset="0"/>
                <a:ea typeface="Verdana" panose="020B0604030504040204" pitchFamily="34" charset="0"/>
              </a:rPr>
              <a:t>comienzo:fin:pasos</a:t>
            </a:r>
            <a:r>
              <a:rPr lang="es-MX" sz="1400" spc="-1" dirty="0">
                <a:solidFill>
                  <a:srgbClr val="000000"/>
                </a:solidFill>
                <a:latin typeface="Verdana" panose="020B0604030504040204" pitchFamily="34" charset="0"/>
                <a:ea typeface="Verdana" panose="020B0604030504040204" pitchFamily="34" charset="0"/>
              </a:rPr>
              <a:t>]</a:t>
            </a:r>
            <a:endParaRPr lang="es-MX" sz="1400" b="0" strike="noStrike" spc="-1" dirty="0">
              <a:solidFill>
                <a:srgbClr val="000000"/>
              </a:solidFill>
              <a:latin typeface="Verdana" panose="020B0604030504040204" pitchFamily="34" charset="0"/>
              <a:ea typeface="Verdana" panose="020B0604030504040204" pitchFamily="34" charset="0"/>
            </a:endParaRPr>
          </a:p>
          <a:p>
            <a:pPr marL="228600" indent="-228600" algn="just">
              <a:lnSpc>
                <a:spcPct val="90000"/>
              </a:lnSpc>
              <a:spcBef>
                <a:spcPts val="1001"/>
              </a:spcBef>
              <a:buNone/>
              <a:tabLst>
                <a:tab pos="0" algn="l"/>
              </a:tabLst>
            </a:pPr>
            <a:r>
              <a:rPr lang="es-MX" sz="1800" spc="-1" dirty="0">
                <a:solidFill>
                  <a:srgbClr val="000000"/>
                </a:solidFill>
                <a:latin typeface="Verdana" panose="020B0604030504040204" pitchFamily="34" charset="0"/>
                <a:ea typeface="Verdana" panose="020B0604030504040204" pitchFamily="34" charset="0"/>
              </a:rPr>
              <a:t>	</a:t>
            </a:r>
            <a:endParaRPr lang="es-CO" sz="1800" b="0" strike="noStrike" spc="-1" dirty="0">
              <a:solidFill>
                <a:srgbClr val="0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3708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object 1"/>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PROGRAMACIÓN IMPERATIVA</a:t>
            </a:r>
            <a:endParaRPr lang="es-CO" sz="2400" b="0" strike="noStrike" spc="-1">
              <a:latin typeface="Arial"/>
            </a:endParaRPr>
          </a:p>
        </p:txBody>
      </p:sp>
      <p:sp>
        <p:nvSpPr>
          <p:cNvPr id="179" name="object 2"/>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180" name="object 6"/>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181"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r>
              <a:rPr lang="es-CO" sz="2000" b="1" strike="noStrike" spc="-1">
                <a:solidFill>
                  <a:srgbClr val="000000"/>
                </a:solidFill>
                <a:latin typeface="Verdana"/>
                <a:ea typeface="Verdana"/>
              </a:rPr>
              <a:t>Campos</a:t>
            </a:r>
            <a:endParaRPr lang="es-CO" sz="2000" b="0" strike="noStrike" spc="-1">
              <a:solidFill>
                <a:srgbClr val="000000"/>
              </a:solidFill>
              <a:latin typeface="Arial"/>
            </a:endParaRPr>
          </a:p>
          <a:p>
            <a:pPr marL="228600" indent="-228600" algn="just">
              <a:lnSpc>
                <a:spcPct val="90000"/>
              </a:lnSpc>
              <a:spcBef>
                <a:spcPts val="1001"/>
              </a:spcBef>
              <a:buNone/>
              <a:tabLst>
                <a:tab pos="0" algn="l"/>
              </a:tabLst>
            </a:pP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Cálculos de nóminas</a:t>
            </a: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Cálculos de control aéreo</a:t>
            </a: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Cálculos de inteligencia artificial </a:t>
            </a: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De control de dosis de medicamentos </a:t>
            </a: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Para cajeros automáticos</a:t>
            </a: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Para naves espaciales</a:t>
            </a:r>
            <a:endParaRPr lang="es-CO" sz="2000" b="0" strike="noStrike" spc="-1">
              <a:solidFill>
                <a:srgbClr val="000000"/>
              </a:solidFill>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STRING</a:t>
            </a:r>
            <a:endParaRPr lang="es-CO" sz="2400" b="0" strike="noStrike" spc="-1">
              <a:latin typeface="Arial"/>
            </a:endParaRPr>
          </a:p>
        </p:txBody>
      </p:sp>
      <p:sp>
        <p:nvSpPr>
          <p:cNvPr id="316"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17"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18"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0" indent="0" algn="just">
              <a:buNone/>
            </a:pPr>
            <a:endParaRPr lang="es-MX" sz="1800" b="0" i="0" u="none" strike="noStrike" baseline="0" dirty="0">
              <a:latin typeface="Verdana" panose="020B0604030504040204" pitchFamily="34" charset="0"/>
              <a:ea typeface="Verdana" panose="020B0604030504040204" pitchFamily="34" charset="0"/>
            </a:endParaRPr>
          </a:p>
          <a:p>
            <a:pPr algn="just"/>
            <a:r>
              <a:rPr lang="es-MX" sz="1800" b="0" i="0" u="none" strike="noStrike" baseline="0" dirty="0">
                <a:latin typeface="Verdana" panose="020B0604030504040204" pitchFamily="34" charset="0"/>
                <a:ea typeface="Verdana" panose="020B0604030504040204" pitchFamily="34" charset="0"/>
              </a:rPr>
              <a:t>Los objetos de tipo </a:t>
            </a:r>
            <a:r>
              <a:rPr lang="es-MX" sz="1800" b="0" i="0" u="none" strike="noStrike" baseline="0" dirty="0" err="1">
                <a:latin typeface="Verdana" panose="020B0604030504040204" pitchFamily="34" charset="0"/>
                <a:ea typeface="Verdana" panose="020B0604030504040204" pitchFamily="34" charset="0"/>
              </a:rPr>
              <a:t>str</a:t>
            </a:r>
            <a:r>
              <a:rPr lang="es-MX" sz="1800" b="0" i="0" u="none" strike="noStrike" baseline="0" dirty="0">
                <a:latin typeface="Verdana" panose="020B0604030504040204" pitchFamily="34" charset="0"/>
                <a:ea typeface="Verdana" panose="020B0604030504040204" pitchFamily="34" charset="0"/>
              </a:rPr>
              <a:t> pueden representarse </a:t>
            </a:r>
            <a:r>
              <a:rPr lang="es-CO" sz="1800" b="0" i="0" u="none" strike="noStrike" baseline="0" dirty="0">
                <a:latin typeface="Verdana" panose="020B0604030504040204" pitchFamily="34" charset="0"/>
                <a:ea typeface="Verdana" panose="020B0604030504040204" pitchFamily="34" charset="0"/>
              </a:rPr>
              <a:t>con “ ” o ‘ ’.</a:t>
            </a:r>
          </a:p>
          <a:p>
            <a:pPr algn="just"/>
            <a:r>
              <a:rPr lang="es-MX" sz="1800" b="0" i="0" u="none" strike="noStrike" baseline="0" dirty="0">
                <a:latin typeface="Verdana" panose="020B0604030504040204" pitchFamily="34" charset="0"/>
                <a:ea typeface="Verdana" panose="020B0604030504040204" pitchFamily="34" charset="0"/>
              </a:rPr>
              <a:t>El operador + tiene diferente significado según el tipo de dato (</a:t>
            </a:r>
            <a:r>
              <a:rPr lang="es-MX" sz="1800" b="0" i="0" u="none" strike="noStrike" baseline="0" dirty="0" err="1">
                <a:latin typeface="Verdana" panose="020B0604030504040204" pitchFamily="34" charset="0"/>
                <a:ea typeface="Verdana" panose="020B0604030504040204" pitchFamily="34" charset="0"/>
              </a:rPr>
              <a:t>overloaded</a:t>
            </a:r>
            <a:r>
              <a:rPr lang="es-MX" sz="1800" b="0" i="0" u="none" strike="noStrike" baseline="0" dirty="0">
                <a:latin typeface="Verdana" panose="020B0604030504040204" pitchFamily="34" charset="0"/>
                <a:ea typeface="Verdana" panose="020B0604030504040204" pitchFamily="34" charset="0"/>
              </a:rPr>
              <a:t>). Con cadenas </a:t>
            </a:r>
            <a:r>
              <a:rPr lang="es-CO" sz="1800" b="0" i="0" u="none" strike="noStrike" baseline="0" dirty="0">
                <a:latin typeface="Verdana" panose="020B0604030504040204" pitchFamily="34" charset="0"/>
                <a:ea typeface="Verdana" panose="020B0604030504040204" pitchFamily="34" charset="0"/>
              </a:rPr>
              <a:t>significa concatenación.</a:t>
            </a:r>
          </a:p>
          <a:p>
            <a:pPr algn="just"/>
            <a:r>
              <a:rPr lang="es-MX" sz="1800" b="0" i="0" u="none" strike="noStrike" baseline="0" dirty="0">
                <a:latin typeface="Verdana" panose="020B0604030504040204" pitchFamily="34" charset="0"/>
                <a:ea typeface="Verdana" panose="020B0604030504040204" pitchFamily="34" charset="0"/>
              </a:rPr>
              <a:t>El operador * es el operador de repetición con </a:t>
            </a:r>
            <a:r>
              <a:rPr lang="es-CO" sz="1800" b="0" i="0" u="none" strike="noStrike" baseline="0" dirty="0">
                <a:latin typeface="Verdana" panose="020B0604030504040204" pitchFamily="34" charset="0"/>
                <a:ea typeface="Verdana" panose="020B0604030504040204" pitchFamily="34" charset="0"/>
              </a:rPr>
              <a:t>cadenas.</a:t>
            </a:r>
          </a:p>
          <a:p>
            <a:pPr algn="just"/>
            <a:r>
              <a:rPr lang="es-CO" sz="1800" b="0" i="0" u="none" strike="noStrike" baseline="0" dirty="0">
                <a:latin typeface="Verdana" panose="020B0604030504040204" pitchFamily="34" charset="0"/>
                <a:ea typeface="Verdana" panose="020B0604030504040204" pitchFamily="34" charset="0"/>
              </a:rPr>
              <a:t>Las cadenas son inmutables.</a:t>
            </a:r>
            <a:r>
              <a:rPr lang="es-MX" sz="1800" spc="-1" dirty="0">
                <a:solidFill>
                  <a:srgbClr val="000000"/>
                </a:solidFill>
                <a:latin typeface="Verdana" panose="020B0604030504040204" pitchFamily="34" charset="0"/>
                <a:ea typeface="Verdana" panose="020B0604030504040204" pitchFamily="34" charset="0"/>
              </a:rPr>
              <a:t>	</a:t>
            </a:r>
            <a:endParaRPr lang="es-CO" sz="1800" b="0" strike="noStrike" spc="-1" dirty="0">
              <a:solidFill>
                <a:srgbClr val="0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43135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STRING</a:t>
            </a:r>
            <a:endParaRPr lang="es-CO" sz="2400" b="0" strike="noStrike" spc="-1">
              <a:latin typeface="Arial"/>
            </a:endParaRPr>
          </a:p>
        </p:txBody>
      </p:sp>
      <p:sp>
        <p:nvSpPr>
          <p:cNvPr id="321"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22"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23"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Para que una cadena abarque varias líneas, también se puede hacer uso de comillas triples:</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Calibri"/>
                <a:ea typeface="Verdana"/>
              </a:rPr>
              <a:t>Direccion = """calle 24 # 45-12 Rd </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Calibri"/>
                <a:ea typeface="Verdana"/>
              </a:rPr>
              <a:t>Apt 2</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Calibri"/>
                <a:ea typeface="Verdana"/>
              </a:rPr>
              <a:t>Villada, 234567""“</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Cadena= " Luis Toro " * 4</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Print (cadena)  </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a:t>
            </a:r>
            <a:r>
              <a:rPr lang="es-CO" sz="1800" b="0" strike="noStrike" spc="-1">
                <a:solidFill>
                  <a:srgbClr val="000000"/>
                </a:solidFill>
                <a:latin typeface="Verdana"/>
                <a:ea typeface="Verdana"/>
              </a:rPr>
              <a:t>Cuál</a:t>
            </a:r>
            <a:r>
              <a:rPr lang="en-US" sz="1800" b="0" strike="noStrike" spc="-1">
                <a:solidFill>
                  <a:srgbClr val="000000"/>
                </a:solidFill>
                <a:latin typeface="Verdana"/>
                <a:ea typeface="Verdana"/>
              </a:rPr>
              <a:t> </a:t>
            </a:r>
            <a:r>
              <a:rPr lang="es-CO" sz="1800" b="0" strike="noStrike" spc="-1">
                <a:solidFill>
                  <a:srgbClr val="000000"/>
                </a:solidFill>
                <a:latin typeface="Verdana"/>
                <a:ea typeface="Verdana"/>
              </a:rPr>
              <a:t>es</a:t>
            </a:r>
            <a:r>
              <a:rPr lang="en-US" sz="1800" b="0" strike="noStrike" spc="-1">
                <a:solidFill>
                  <a:srgbClr val="000000"/>
                </a:solidFill>
                <a:latin typeface="Verdana"/>
                <a:ea typeface="Verdana"/>
              </a:rPr>
              <a:t> el resultado?</a:t>
            </a:r>
            <a:endParaRPr lang="es-CO" sz="1800" b="0" strike="noStrike" spc="-1">
              <a:solidFill>
                <a:srgbClr val="000000"/>
              </a:solidFill>
              <a:latin typeface="Arial"/>
            </a:endParaRPr>
          </a:p>
        </p:txBody>
      </p:sp>
      <p:pic>
        <p:nvPicPr>
          <p:cNvPr id="324" name="Imagen 2"/>
          <p:cNvPicPr/>
          <p:nvPr/>
        </p:nvPicPr>
        <p:blipFill>
          <a:blip r:embed="rId3"/>
          <a:srcRect t="70015" r="62390" b="7800"/>
          <a:stretch/>
        </p:blipFill>
        <p:spPr>
          <a:xfrm>
            <a:off x="3821040" y="3057480"/>
            <a:ext cx="5685120" cy="1886400"/>
          </a:xfrm>
          <a:prstGeom prst="rect">
            <a:avLst/>
          </a:prstGeom>
          <a:ln w="0">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BOOLEANOS</a:t>
            </a:r>
            <a:endParaRPr lang="es-CO" sz="2400" b="0" strike="noStrike" spc="-1">
              <a:latin typeface="Arial"/>
            </a:endParaRPr>
          </a:p>
        </p:txBody>
      </p:sp>
      <p:sp>
        <p:nvSpPr>
          <p:cNvPr id="326"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27"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28"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A veces se necesita variables que sean verdaderas o falsas. En Python, se definen booleanos usando las palabras clave True y False (inicial en mayúscula).</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a= True</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b= False</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bAnd = True and False</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bOr= True or False</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bNot = not True</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print bAnd &gt;&gt; False</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print bOr &gt;&gt; True</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print bNot &gt;&gt; False</a:t>
            </a:r>
            <a:endParaRPr lang="es-CO" sz="1800" b="0" strike="noStrike" spc="-1">
              <a:solidFill>
                <a:srgbClr val="000000"/>
              </a:solidFill>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BOOLEANOS</a:t>
            </a:r>
            <a:endParaRPr lang="es-CO" sz="2400" b="0" strike="noStrike" spc="-1">
              <a:latin typeface="Arial"/>
            </a:endParaRPr>
          </a:p>
        </p:txBody>
      </p:sp>
      <p:sp>
        <p:nvSpPr>
          <p:cNvPr id="330"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31"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32"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endParaRPr lang="es-CO" sz="2800" b="0" strike="noStrike" spc="-1">
              <a:solidFill>
                <a:srgbClr val="000000"/>
              </a:solidFill>
              <a:latin typeface="Arial"/>
            </a:endParaRPr>
          </a:p>
          <a:p>
            <a:pPr marL="228600" indent="-228600" algn="just">
              <a:lnSpc>
                <a:spcPct val="90000"/>
              </a:lnSpc>
              <a:spcBef>
                <a:spcPts val="1001"/>
              </a:spcBef>
              <a:buNone/>
              <a:tabLst>
                <a:tab pos="0" algn="l"/>
              </a:tabLst>
            </a:pPr>
            <a:r>
              <a:rPr lang="es-CO" sz="1800" b="1" strike="noStrike" spc="-1">
                <a:solidFill>
                  <a:srgbClr val="000000"/>
                </a:solidFill>
                <a:latin typeface="Verdana"/>
                <a:ea typeface="Verdana"/>
              </a:rPr>
              <a:t>Ejercicio.</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 Hi! I'm Luis and I live in script.py.</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 I'm an expert Python coder.</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 I'm 21 years old and I plan to program cool stuff forever.</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n-US" sz="1800" b="0" strike="noStrike" spc="-1">
                <a:solidFill>
                  <a:srgbClr val="000000"/>
                </a:solidFill>
                <a:latin typeface="Verdana"/>
                <a:ea typeface="Verdana"/>
              </a:rPr>
              <a:t>Lea los comentarios y luego cree una variable llamada año_18, nombre_luis y configúrela como True o False dependiendo de si la edad de esa persona es 12 y se llama Luis.</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ELEMENTOS BÁSICOS </a:t>
            </a:r>
            <a:endParaRPr lang="es-CO" sz="2400" b="0" strike="noStrike" spc="-1">
              <a:latin typeface="Arial"/>
            </a:endParaRPr>
          </a:p>
        </p:txBody>
      </p:sp>
      <p:sp>
        <p:nvSpPr>
          <p:cNvPr id="334"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35"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36"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algn="just">
              <a:lnSpc>
                <a:spcPct val="90000"/>
              </a:lnSpc>
              <a:spcBef>
                <a:spcPts val="1001"/>
              </a:spcBef>
              <a:buNone/>
              <a:tabLst>
                <a:tab pos="0" algn="l"/>
              </a:tabLst>
            </a:pPr>
            <a:r>
              <a:rPr lang="es-CO" sz="2000" b="0" strike="noStrike" spc="-1">
                <a:solidFill>
                  <a:srgbClr val="000000"/>
                </a:solidFill>
                <a:latin typeface="Verdana"/>
                <a:ea typeface="Verdana"/>
              </a:rPr>
              <a:t>&gt;&gt;&gt; my_int = 1</a:t>
            </a:r>
            <a:endParaRPr lang="es-CO" sz="2000" b="0" strike="noStrike" spc="-1">
              <a:solidFill>
                <a:srgbClr val="000000"/>
              </a:solidFill>
              <a:latin typeface="Arial"/>
            </a:endParaRPr>
          </a:p>
          <a:p>
            <a:pPr algn="just">
              <a:lnSpc>
                <a:spcPct val="90000"/>
              </a:lnSpc>
              <a:spcBef>
                <a:spcPts val="1001"/>
              </a:spcBef>
              <a:buNone/>
              <a:tabLst>
                <a:tab pos="0" algn="l"/>
              </a:tabLst>
            </a:pPr>
            <a:r>
              <a:rPr lang="es-CO" sz="2000" b="0" strike="noStrike" spc="-1">
                <a:solidFill>
                  <a:srgbClr val="000000"/>
                </a:solidFill>
                <a:latin typeface="Verdana"/>
                <a:ea typeface="Verdana"/>
              </a:rPr>
              <a:t>&gt;&gt;&gt; my_float = 1.0</a:t>
            </a:r>
            <a:endParaRPr lang="es-CO" sz="2000" b="0" strike="noStrike" spc="-1">
              <a:solidFill>
                <a:srgbClr val="000000"/>
              </a:solidFill>
              <a:latin typeface="Arial"/>
            </a:endParaRPr>
          </a:p>
          <a:p>
            <a:pPr algn="just">
              <a:lnSpc>
                <a:spcPct val="90000"/>
              </a:lnSpc>
              <a:spcBef>
                <a:spcPts val="1001"/>
              </a:spcBef>
              <a:buNone/>
              <a:tabLst>
                <a:tab pos="0" algn="l"/>
              </a:tabLst>
            </a:pPr>
            <a:r>
              <a:rPr lang="es-CO" sz="2000" b="0" strike="noStrike" spc="-1">
                <a:solidFill>
                  <a:srgbClr val="000000"/>
                </a:solidFill>
                <a:latin typeface="Verdana"/>
                <a:ea typeface="Verdana"/>
              </a:rPr>
              <a:t>&gt;&gt;&gt; my_bool = False</a:t>
            </a:r>
            <a:endParaRPr lang="es-CO" sz="2000" b="0" strike="noStrike" spc="-1">
              <a:solidFill>
                <a:srgbClr val="000000"/>
              </a:solidFill>
              <a:latin typeface="Arial"/>
            </a:endParaRPr>
          </a:p>
          <a:p>
            <a:pPr algn="just">
              <a:lnSpc>
                <a:spcPct val="90000"/>
              </a:lnSpc>
              <a:spcBef>
                <a:spcPts val="1001"/>
              </a:spcBef>
              <a:buNone/>
              <a:tabLst>
                <a:tab pos="0" algn="l"/>
              </a:tabLst>
            </a:pPr>
            <a:r>
              <a:rPr lang="es-CO" sz="2000" b="0" strike="noStrike" spc="-1">
                <a:solidFill>
                  <a:srgbClr val="000000"/>
                </a:solidFill>
                <a:latin typeface="Verdana"/>
                <a:ea typeface="Verdana"/>
              </a:rPr>
              <a:t>&gt;&gt;&gt; my_none = None</a:t>
            </a:r>
            <a:endParaRPr lang="es-CO" sz="2000" b="0" strike="noStrike" spc="-1">
              <a:solidFill>
                <a:srgbClr val="000000"/>
              </a:solidFill>
              <a:latin typeface="Arial"/>
            </a:endParaRPr>
          </a:p>
          <a:p>
            <a:pPr algn="just">
              <a:lnSpc>
                <a:spcPct val="90000"/>
              </a:lnSpc>
              <a:spcBef>
                <a:spcPts val="1001"/>
              </a:spcBef>
              <a:buNone/>
              <a:tabLst>
                <a:tab pos="0" algn="l"/>
              </a:tabLst>
            </a:pPr>
            <a:r>
              <a:rPr lang="es-CO" sz="2000" b="0" strike="noStrike" spc="-1">
                <a:solidFill>
                  <a:srgbClr val="000000"/>
                </a:solidFill>
                <a:latin typeface="Verdana"/>
                <a:ea typeface="Verdana"/>
              </a:rPr>
              <a:t>&gt;&gt;&gt; type(my_int)</a:t>
            </a:r>
            <a:endParaRPr lang="es-CO" sz="2000" b="0" strike="noStrike" spc="-1">
              <a:solidFill>
                <a:srgbClr val="000000"/>
              </a:solidFill>
              <a:latin typeface="Arial"/>
            </a:endParaRPr>
          </a:p>
          <a:p>
            <a:pPr algn="just">
              <a:lnSpc>
                <a:spcPct val="90000"/>
              </a:lnSpc>
              <a:spcBef>
                <a:spcPts val="1001"/>
              </a:spcBef>
              <a:buNone/>
              <a:tabLst>
                <a:tab pos="0" algn="l"/>
              </a:tabLst>
            </a:pPr>
            <a:r>
              <a:rPr lang="es-CO" sz="2000" b="0" strike="noStrike" spc="-1">
                <a:solidFill>
                  <a:srgbClr val="000000"/>
                </a:solidFill>
                <a:latin typeface="Verdana"/>
                <a:ea typeface="Verdana"/>
              </a:rPr>
              <a:t>&gt;&gt;&gt; type(my_float)</a:t>
            </a:r>
            <a:endParaRPr lang="es-CO" sz="2000" b="0" strike="noStrike" spc="-1">
              <a:solidFill>
                <a:srgbClr val="000000"/>
              </a:solidFill>
              <a:latin typeface="Arial"/>
            </a:endParaRPr>
          </a:p>
          <a:p>
            <a:pPr algn="just">
              <a:lnSpc>
                <a:spcPct val="90000"/>
              </a:lnSpc>
              <a:spcBef>
                <a:spcPts val="1001"/>
              </a:spcBef>
              <a:buNone/>
              <a:tabLst>
                <a:tab pos="0" algn="l"/>
              </a:tabLst>
            </a:pPr>
            <a:r>
              <a:rPr lang="es-CO" sz="2000" b="0" strike="noStrike" spc="-1">
                <a:solidFill>
                  <a:srgbClr val="000000"/>
                </a:solidFill>
                <a:latin typeface="Verdana"/>
                <a:ea typeface="Verdana"/>
              </a:rPr>
              <a:t>&gt;&gt;&gt; type(my_bool)</a:t>
            </a:r>
            <a:endParaRPr lang="es-CO" sz="2000" b="0" strike="noStrike" spc="-1">
              <a:solidFill>
                <a:srgbClr val="000000"/>
              </a:solidFill>
              <a:latin typeface="Arial"/>
            </a:endParaRPr>
          </a:p>
          <a:p>
            <a:pPr algn="just">
              <a:lnSpc>
                <a:spcPct val="90000"/>
              </a:lnSpc>
              <a:spcBef>
                <a:spcPts val="1001"/>
              </a:spcBef>
              <a:buNone/>
              <a:tabLst>
                <a:tab pos="0" algn="l"/>
              </a:tabLst>
            </a:pPr>
            <a:r>
              <a:rPr lang="es-CO" sz="2000" b="0" strike="noStrike" spc="-1">
                <a:solidFill>
                  <a:srgbClr val="000000"/>
                </a:solidFill>
                <a:latin typeface="Verdana"/>
                <a:ea typeface="Verdana"/>
              </a:rPr>
              <a:t>&gt;&gt;&gt; type(my_none)</a:t>
            </a:r>
            <a:endParaRPr lang="es-CO" sz="2000" b="0" strike="noStrike" spc="-1">
              <a:solidFill>
                <a:srgbClr val="000000"/>
              </a:solidFill>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MX" sz="2400" b="1" strike="noStrike" spc="-1">
                <a:solidFill>
                  <a:srgbClr val="FFFFFF"/>
                </a:solidFill>
                <a:latin typeface="Verdana"/>
                <a:ea typeface="Verdana"/>
              </a:rPr>
              <a:t>C</a:t>
            </a:r>
            <a:r>
              <a:rPr lang="es-CO" sz="2400" b="1" strike="noStrike" spc="-1">
                <a:solidFill>
                  <a:srgbClr val="FFFFFF"/>
                </a:solidFill>
                <a:latin typeface="Verdana"/>
                <a:ea typeface="Verdana"/>
              </a:rPr>
              <a:t>ONVERTIR DATOS</a:t>
            </a:r>
            <a:endParaRPr lang="es-CO" sz="2400" b="0" strike="noStrike" spc="-1">
              <a:latin typeface="Arial"/>
            </a:endParaRPr>
          </a:p>
        </p:txBody>
      </p:sp>
      <p:sp>
        <p:nvSpPr>
          <p:cNvPr id="338"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39"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pic>
        <p:nvPicPr>
          <p:cNvPr id="340" name="Imagen 4"/>
          <p:cNvPicPr/>
          <p:nvPr/>
        </p:nvPicPr>
        <p:blipFill>
          <a:blip r:embed="rId3"/>
          <a:stretch/>
        </p:blipFill>
        <p:spPr>
          <a:xfrm>
            <a:off x="2016000" y="1339200"/>
            <a:ext cx="8159040" cy="4178880"/>
          </a:xfrm>
          <a:prstGeom prst="rect">
            <a:avLst/>
          </a:prstGeom>
          <a:ln w="0">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MX" sz="2400" b="1" strike="noStrike" spc="-1">
                <a:solidFill>
                  <a:srgbClr val="FFFFFF"/>
                </a:solidFill>
                <a:latin typeface="Verdana"/>
                <a:ea typeface="Verdana"/>
              </a:rPr>
              <a:t>C</a:t>
            </a:r>
            <a:r>
              <a:rPr lang="es-CO" sz="2400" b="1" strike="noStrike" spc="-1">
                <a:solidFill>
                  <a:srgbClr val="FFFFFF"/>
                </a:solidFill>
                <a:latin typeface="Verdana"/>
                <a:ea typeface="Verdana"/>
              </a:rPr>
              <a:t>ONVERTIR DATOS</a:t>
            </a:r>
            <a:endParaRPr lang="es-CO" sz="2400" b="0" strike="noStrike" spc="-1">
              <a:latin typeface="Arial"/>
            </a:endParaRPr>
          </a:p>
        </p:txBody>
      </p:sp>
      <p:sp>
        <p:nvSpPr>
          <p:cNvPr id="342"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43"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44" name="PlaceHolder 1"/>
          <p:cNvSpPr>
            <a:spLocks noGrp="1"/>
          </p:cNvSpPr>
          <p:nvPr>
            <p:ph/>
          </p:nvPr>
        </p:nvSpPr>
        <p:spPr>
          <a:xfrm>
            <a:off x="838080" y="1825560"/>
            <a:ext cx="10514880" cy="4350600"/>
          </a:xfrm>
          <a:prstGeom prst="rect">
            <a:avLst/>
          </a:prstGeom>
          <a:noFill/>
          <a:ln w="0">
            <a:noFill/>
          </a:ln>
        </p:spPr>
        <p:txBody>
          <a:bodyPr lIns="0" tIns="0" rIns="0" bIns="0" anchor="t">
            <a:normAutofit/>
          </a:bodyPr>
          <a:lstStyle/>
          <a:p>
            <a:pPr>
              <a:lnSpc>
                <a:spcPct val="90000"/>
              </a:lnSpc>
              <a:spcBef>
                <a:spcPts val="1001"/>
              </a:spcBef>
              <a:buNone/>
              <a:tabLst>
                <a:tab pos="0" algn="l"/>
              </a:tabLst>
            </a:pPr>
            <a:r>
              <a:rPr lang="es-MX" sz="2400" b="1" strike="noStrike" spc="-1">
                <a:solidFill>
                  <a:srgbClr val="000000"/>
                </a:solidFill>
                <a:latin typeface="Verdana"/>
                <a:ea typeface="Verdana"/>
              </a:rPr>
              <a:t>¡En síntesis !</a:t>
            </a:r>
            <a:endParaRPr lang="es-CO" sz="2400" b="0" strike="noStrike" spc="-1">
              <a:solidFill>
                <a:srgbClr val="000000"/>
              </a:solidFill>
              <a:latin typeface="Arial"/>
            </a:endParaRPr>
          </a:p>
          <a:p>
            <a:pPr>
              <a:lnSpc>
                <a:spcPct val="90000"/>
              </a:lnSpc>
              <a:spcBef>
                <a:spcPts val="1001"/>
              </a:spcBef>
              <a:buNone/>
              <a:tabLst>
                <a:tab pos="0" algn="l"/>
              </a:tabLst>
            </a:pPr>
            <a:endParaRPr lang="es-CO" sz="2400" b="0" strike="noStrike" spc="-1">
              <a:solidFill>
                <a:srgbClr val="000000"/>
              </a:solidFill>
              <a:latin typeface="Arial"/>
            </a:endParaRPr>
          </a:p>
          <a:p>
            <a:pPr>
              <a:lnSpc>
                <a:spcPct val="90000"/>
              </a:lnSpc>
              <a:spcBef>
                <a:spcPts val="1001"/>
              </a:spcBef>
              <a:buNone/>
              <a:tabLst>
                <a:tab pos="0" algn="l"/>
              </a:tabLst>
            </a:pPr>
            <a:r>
              <a:rPr lang="es-MX" sz="2000" b="0" strike="noStrike" spc="-1">
                <a:solidFill>
                  <a:srgbClr val="000000"/>
                </a:solidFill>
                <a:latin typeface="Verdana"/>
                <a:ea typeface="Verdana"/>
              </a:rPr>
              <a:t>El casting es la técnica que sirve para </a:t>
            </a:r>
            <a:r>
              <a:rPr lang="es-CO" sz="2000" b="0" strike="noStrike" spc="-1">
                <a:solidFill>
                  <a:srgbClr val="000000"/>
                </a:solidFill>
                <a:latin typeface="Verdana"/>
                <a:ea typeface="Verdana"/>
              </a:rPr>
              <a:t>convertir un dato de un tipo a un tipo diferente. </a:t>
            </a:r>
            <a:endParaRPr lang="es-CO" sz="2000" b="0" strike="noStrike" spc="-1">
              <a:solidFill>
                <a:srgbClr val="000000"/>
              </a:solidFill>
              <a:latin typeface="Arial"/>
            </a:endParaRPr>
          </a:p>
          <a:p>
            <a:pPr>
              <a:lnSpc>
                <a:spcPct val="90000"/>
              </a:lnSpc>
              <a:spcBef>
                <a:spcPts val="1001"/>
              </a:spcBef>
              <a:buNone/>
              <a:tabLst>
                <a:tab pos="0" algn="l"/>
              </a:tabLst>
            </a:pPr>
            <a:r>
              <a:rPr lang="es-CO" sz="2000" b="0" strike="noStrike" spc="-1">
                <a:solidFill>
                  <a:srgbClr val="000000"/>
                </a:solidFill>
                <a:latin typeface="Verdana"/>
                <a:ea typeface="Verdana"/>
              </a:rPr>
              <a:t>Ejemplos:</a:t>
            </a:r>
            <a:endParaRPr lang="es-CO" sz="2000" b="0" strike="noStrike" spc="-1">
              <a:solidFill>
                <a:srgbClr val="000000"/>
              </a:solidFill>
              <a:latin typeface="Arial"/>
            </a:endParaRPr>
          </a:p>
          <a:p>
            <a:pPr marL="228600" indent="-228600">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int a str: str(25)</a:t>
            </a:r>
            <a:endParaRPr lang="es-CO" sz="2000" b="0" strike="noStrike" spc="-1">
              <a:solidFill>
                <a:srgbClr val="000000"/>
              </a:solidFill>
              <a:latin typeface="Arial"/>
            </a:endParaRPr>
          </a:p>
          <a:p>
            <a:pPr marL="228600" indent="-228600">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str a int: int(“12345”)</a:t>
            </a:r>
            <a:endParaRPr lang="es-CO" sz="2000" b="0" strike="noStrike" spc="-1">
              <a:solidFill>
                <a:srgbClr val="000000"/>
              </a:solidFill>
              <a:latin typeface="Arial"/>
            </a:endParaRPr>
          </a:p>
          <a:p>
            <a:pPr marL="228600" indent="-228600">
              <a:lnSpc>
                <a:spcPct val="90000"/>
              </a:lnSpc>
              <a:spcBef>
                <a:spcPts val="1001"/>
              </a:spcBef>
              <a:buClr>
                <a:srgbClr val="000000"/>
              </a:buClr>
              <a:buFont typeface="Arial"/>
              <a:buChar char="•"/>
              <a:tabLst>
                <a:tab pos="0" algn="l"/>
              </a:tabLst>
            </a:pPr>
            <a:r>
              <a:rPr lang="en-US" sz="2000" b="0" strike="noStrike" spc="-1">
                <a:solidFill>
                  <a:srgbClr val="000000"/>
                </a:solidFill>
                <a:latin typeface="Verdana"/>
                <a:ea typeface="Verdana"/>
              </a:rPr>
              <a:t>float a int: int(6.5)</a:t>
            </a:r>
            <a:endParaRPr lang="es-CO" sz="2000" b="0" strike="noStrike" spc="-1">
              <a:solidFill>
                <a:srgbClr val="000000"/>
              </a:solidFill>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SINTAXIS DE PYTHON</a:t>
            </a:r>
            <a:endParaRPr lang="es-CO" sz="2400" b="0" strike="noStrike" spc="-1">
              <a:latin typeface="Arial"/>
            </a:endParaRPr>
          </a:p>
        </p:txBody>
      </p:sp>
      <p:sp>
        <p:nvSpPr>
          <p:cNvPr id="346"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47"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48" name="PlaceHolder 1"/>
          <p:cNvSpPr>
            <a:spLocks noGrp="1"/>
          </p:cNvSpPr>
          <p:nvPr>
            <p:ph/>
          </p:nvPr>
        </p:nvSpPr>
        <p:spPr>
          <a:xfrm>
            <a:off x="838080" y="1825560"/>
            <a:ext cx="10514880" cy="46548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Si se quiere imprimir un entero como parte de una cadena, primero se debe convertir el ese entero en una cadena haciendo uso de str().</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1" strike="noStrike" spc="-1">
                <a:solidFill>
                  <a:srgbClr val="000000"/>
                </a:solidFill>
                <a:latin typeface="Verdana"/>
                <a:ea typeface="Verdana"/>
              </a:rPr>
              <a:t>Ejemplo</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edad: 27</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print ("Yo tengo " + str(edad) + " años“) </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&gt;&gt;Yo tengo 27 años</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En caso contrario.</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numero1 = "100" </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numero2 = "10" </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string = numero1 + numero2  &gt;&gt; 10010</a:t>
            </a:r>
            <a:endParaRPr lang="es-CO" sz="1800" b="0" strike="noStrike" spc="-1">
              <a:solidFill>
                <a:srgbClr val="000000"/>
              </a:solidFill>
              <a:latin typeface="Arial"/>
            </a:endParaRPr>
          </a:p>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entero = int (numero1 ) + int (numero2 )  &gt;&gt;110</a:t>
            </a:r>
            <a:endParaRPr lang="es-CO" sz="1800" b="0" strike="noStrike" spc="-1">
              <a:solidFill>
                <a:srgbClr val="000000"/>
              </a:solidFill>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SINTAXIS DE PYTHON</a:t>
            </a:r>
            <a:endParaRPr lang="es-CO" sz="2400" b="0" strike="noStrike" spc="-1">
              <a:latin typeface="Arial"/>
            </a:endParaRPr>
          </a:p>
        </p:txBody>
      </p:sp>
      <p:sp>
        <p:nvSpPr>
          <p:cNvPr id="350"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51"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52" name="PlaceHolder 1"/>
          <p:cNvSpPr>
            <a:spLocks noGrp="1"/>
          </p:cNvSpPr>
          <p:nvPr>
            <p:ph/>
          </p:nvPr>
        </p:nvSpPr>
        <p:spPr>
          <a:xfrm>
            <a:off x="838080" y="1825560"/>
            <a:ext cx="10514880" cy="46548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r>
              <a:rPr lang="es-CO" sz="2000" b="0" strike="noStrike" spc="-1" dirty="0" err="1">
                <a:solidFill>
                  <a:srgbClr val="000000"/>
                </a:solidFill>
                <a:latin typeface="Calibri"/>
                <a:ea typeface="DejaVu Sans"/>
              </a:rPr>
              <a:t>string_num</a:t>
            </a:r>
            <a:r>
              <a:rPr lang="es-CO" sz="2000" b="0" strike="noStrike" spc="-1" dirty="0">
                <a:solidFill>
                  <a:srgbClr val="000000"/>
                </a:solidFill>
                <a:latin typeface="Calibri"/>
                <a:ea typeface="DejaVu Sans"/>
              </a:rPr>
              <a:t> = "7.5" </a:t>
            </a:r>
            <a:endParaRPr lang="es-CO" sz="2000" b="0" strike="noStrike" spc="-1" dirty="0">
              <a:solidFill>
                <a:srgbClr val="000000"/>
              </a:solidFill>
              <a:latin typeface="Arial"/>
            </a:endParaRPr>
          </a:p>
          <a:p>
            <a:pPr marL="228600" indent="-228600" algn="just">
              <a:lnSpc>
                <a:spcPct val="90000"/>
              </a:lnSpc>
              <a:spcBef>
                <a:spcPts val="1001"/>
              </a:spcBef>
              <a:buNone/>
              <a:tabLst>
                <a:tab pos="0" algn="l"/>
              </a:tabLst>
            </a:pPr>
            <a:r>
              <a:rPr lang="es-CO" sz="2000" b="0" strike="noStrike" spc="-1" dirty="0" err="1">
                <a:solidFill>
                  <a:srgbClr val="000000"/>
                </a:solidFill>
                <a:latin typeface="Calibri"/>
                <a:ea typeface="DejaVu Sans"/>
              </a:rPr>
              <a:t>print</a:t>
            </a:r>
            <a:r>
              <a:rPr lang="es-CO" sz="2000" b="0" strike="noStrike" spc="-1" dirty="0">
                <a:solidFill>
                  <a:srgbClr val="000000"/>
                </a:solidFill>
                <a:latin typeface="Calibri"/>
                <a:ea typeface="DejaVu Sans"/>
              </a:rPr>
              <a:t> (</a:t>
            </a:r>
            <a:r>
              <a:rPr lang="es-CO" sz="2000" b="0" strike="noStrike" spc="-1" dirty="0" err="1">
                <a:solidFill>
                  <a:srgbClr val="000000"/>
                </a:solidFill>
                <a:latin typeface="Calibri"/>
                <a:ea typeface="DejaVu Sans"/>
              </a:rPr>
              <a:t>int</a:t>
            </a:r>
            <a:r>
              <a:rPr lang="es-CO" sz="2000" b="0" strike="noStrike" spc="-1" dirty="0">
                <a:solidFill>
                  <a:srgbClr val="000000"/>
                </a:solidFill>
                <a:latin typeface="Calibri"/>
                <a:ea typeface="DejaVu Sans"/>
              </a:rPr>
              <a:t> ( </a:t>
            </a:r>
            <a:r>
              <a:rPr lang="es-CO" sz="2000" b="0" strike="noStrike" spc="-1" dirty="0" err="1">
                <a:solidFill>
                  <a:srgbClr val="000000"/>
                </a:solidFill>
                <a:latin typeface="Calibri"/>
                <a:ea typeface="DejaVu Sans"/>
              </a:rPr>
              <a:t>string_num</a:t>
            </a:r>
            <a:r>
              <a:rPr lang="es-CO" sz="2000" b="0" strike="noStrike" spc="-1" dirty="0">
                <a:solidFill>
                  <a:srgbClr val="000000"/>
                </a:solidFill>
                <a:latin typeface="Calibri"/>
                <a:ea typeface="DejaVu Sans"/>
              </a:rPr>
              <a:t> ) )</a:t>
            </a:r>
            <a:endParaRPr lang="es-CO" sz="2000" b="0" strike="noStrike" spc="-1" dirty="0">
              <a:solidFill>
                <a:srgbClr val="000000"/>
              </a:solidFill>
              <a:latin typeface="Arial"/>
            </a:endParaRPr>
          </a:p>
          <a:p>
            <a:pPr marL="228600" indent="-228600" algn="just">
              <a:lnSpc>
                <a:spcPct val="90000"/>
              </a:lnSpc>
              <a:spcBef>
                <a:spcPts val="1001"/>
              </a:spcBef>
              <a:buNone/>
              <a:tabLst>
                <a:tab pos="0" algn="l"/>
              </a:tabLst>
            </a:pPr>
            <a:r>
              <a:rPr lang="es-CO" sz="2000" b="0" strike="noStrike" spc="-1" dirty="0" err="1">
                <a:solidFill>
                  <a:srgbClr val="000000"/>
                </a:solidFill>
                <a:latin typeface="Calibri"/>
                <a:ea typeface="DejaVu Sans"/>
              </a:rPr>
              <a:t>print</a:t>
            </a:r>
            <a:r>
              <a:rPr lang="es-CO" sz="2000" b="0" strike="noStrike" spc="-1" dirty="0">
                <a:solidFill>
                  <a:srgbClr val="000000"/>
                </a:solidFill>
                <a:latin typeface="Calibri"/>
                <a:ea typeface="DejaVu Sans"/>
              </a:rPr>
              <a:t> (</a:t>
            </a:r>
            <a:r>
              <a:rPr lang="es-CO" sz="2000" b="0" strike="noStrike" spc="-1" dirty="0" err="1">
                <a:solidFill>
                  <a:srgbClr val="000000"/>
                </a:solidFill>
                <a:latin typeface="Calibri"/>
                <a:ea typeface="DejaVu Sans"/>
              </a:rPr>
              <a:t>float</a:t>
            </a:r>
            <a:r>
              <a:rPr lang="es-CO" sz="2000" b="0" strike="noStrike" spc="-1" dirty="0">
                <a:solidFill>
                  <a:srgbClr val="000000"/>
                </a:solidFill>
                <a:latin typeface="Calibri"/>
                <a:ea typeface="DejaVu Sans"/>
              </a:rPr>
              <a:t> ( </a:t>
            </a:r>
            <a:r>
              <a:rPr lang="es-CO" sz="2000" b="0" strike="noStrike" spc="-1" dirty="0" err="1">
                <a:solidFill>
                  <a:srgbClr val="000000"/>
                </a:solidFill>
                <a:latin typeface="Calibri"/>
                <a:ea typeface="DejaVu Sans"/>
              </a:rPr>
              <a:t>string_num</a:t>
            </a:r>
            <a:r>
              <a:rPr lang="es-CO" sz="2000" b="0" strike="noStrike" spc="-1" dirty="0">
                <a:solidFill>
                  <a:srgbClr val="000000"/>
                </a:solidFill>
                <a:latin typeface="Calibri"/>
                <a:ea typeface="DejaVu Sans"/>
              </a:rPr>
              <a:t> ))</a:t>
            </a:r>
            <a:endParaRPr lang="es-CO" sz="2000" b="0" strike="noStrike" spc="-1" dirty="0">
              <a:solidFill>
                <a:srgbClr val="000000"/>
              </a:solidFill>
              <a:latin typeface="Arial"/>
            </a:endParaRPr>
          </a:p>
          <a:p>
            <a:pPr marL="228600" indent="-228600" algn="just">
              <a:lnSpc>
                <a:spcPct val="90000"/>
              </a:lnSpc>
              <a:spcBef>
                <a:spcPts val="1001"/>
              </a:spcBef>
              <a:buNone/>
              <a:tabLst>
                <a:tab pos="0" algn="l"/>
              </a:tabLst>
            </a:pPr>
            <a:endParaRPr lang="es-CO" sz="2000" b="0" strike="noStrike" spc="-1" dirty="0">
              <a:solidFill>
                <a:srgbClr val="000000"/>
              </a:solidFill>
              <a:latin typeface="Arial"/>
            </a:endParaRPr>
          </a:p>
          <a:p>
            <a:pPr marL="228600" indent="-228600" algn="just">
              <a:lnSpc>
                <a:spcPct val="90000"/>
              </a:lnSpc>
              <a:spcBef>
                <a:spcPts val="1001"/>
              </a:spcBef>
              <a:buNone/>
              <a:tabLst>
                <a:tab pos="0" algn="l"/>
              </a:tabLst>
            </a:pPr>
            <a:r>
              <a:rPr lang="es-CO" sz="2000" b="0" strike="noStrike" spc="-1" dirty="0">
                <a:solidFill>
                  <a:srgbClr val="000000"/>
                </a:solidFill>
                <a:latin typeface="Calibri"/>
                <a:ea typeface="Verdana"/>
              </a:rPr>
              <a:t>&gt;&gt;&gt; 7 </a:t>
            </a:r>
            <a:endParaRPr lang="es-CO" sz="2000" b="0" strike="noStrike" spc="-1" dirty="0">
              <a:solidFill>
                <a:srgbClr val="000000"/>
              </a:solidFill>
              <a:latin typeface="Arial"/>
            </a:endParaRPr>
          </a:p>
          <a:p>
            <a:pPr marL="228600" indent="-228600" algn="just">
              <a:lnSpc>
                <a:spcPct val="90000"/>
              </a:lnSpc>
              <a:spcBef>
                <a:spcPts val="1001"/>
              </a:spcBef>
              <a:buNone/>
              <a:tabLst>
                <a:tab pos="0" algn="l"/>
              </a:tabLst>
            </a:pPr>
            <a:r>
              <a:rPr lang="es-CO" sz="2000" b="0" strike="noStrike" spc="-1" dirty="0">
                <a:solidFill>
                  <a:srgbClr val="000000"/>
                </a:solidFill>
                <a:latin typeface="Calibri"/>
                <a:ea typeface="Verdana"/>
              </a:rPr>
              <a:t>&gt;&gt;&gt; 7.5</a:t>
            </a:r>
            <a:endParaRPr lang="es-CO" sz="2000" b="0" strike="noStrike" spc="-1" dirty="0">
              <a:solidFill>
                <a:srgbClr val="000000"/>
              </a:solidFill>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OPERADORES LÓGICOS</a:t>
            </a:r>
            <a:endParaRPr lang="es-CO" sz="2400" b="0" strike="noStrike" spc="-1">
              <a:latin typeface="Arial"/>
            </a:endParaRPr>
          </a:p>
        </p:txBody>
      </p:sp>
      <p:sp>
        <p:nvSpPr>
          <p:cNvPr id="354"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55"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pic>
        <p:nvPicPr>
          <p:cNvPr id="356" name="Marcador de contenido 2"/>
          <p:cNvPicPr/>
          <p:nvPr/>
        </p:nvPicPr>
        <p:blipFill>
          <a:blip r:embed="rId3"/>
          <a:stretch/>
        </p:blipFill>
        <p:spPr>
          <a:xfrm>
            <a:off x="1364040" y="1290240"/>
            <a:ext cx="9462600" cy="465480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object 3"/>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INTRODUCCIÓN A PYTHON</a:t>
            </a:r>
            <a:endParaRPr lang="es-CO" sz="2400" b="0" strike="noStrike" spc="-1">
              <a:latin typeface="Arial"/>
            </a:endParaRPr>
          </a:p>
        </p:txBody>
      </p:sp>
      <p:sp>
        <p:nvSpPr>
          <p:cNvPr id="183" name="object 4"/>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184" name="object 5"/>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185"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endParaRPr lang="es-CO" sz="2800" b="0" strike="noStrike" spc="-1" dirty="0">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dirty="0">
                <a:solidFill>
                  <a:srgbClr val="000000"/>
                </a:solidFill>
                <a:latin typeface="Verdana"/>
                <a:ea typeface="Verdana"/>
              </a:rPr>
              <a:t>Python es un lenguaje de programación interpretado, caracterizado por ser un lenguaje claro por la sintaxis sencilla que posee. Fue creado a finales de los ochenta por Guido Van Rossum.</a:t>
            </a:r>
            <a:endParaRPr lang="es-CO" sz="2000" b="0" strike="noStrike" spc="-1" dirty="0">
              <a:solidFill>
                <a:srgbClr val="000000"/>
              </a:solidFill>
              <a:latin typeface="Arial"/>
            </a:endParaRPr>
          </a:p>
          <a:p>
            <a:pPr marL="228600" indent="-228600" algn="just">
              <a:lnSpc>
                <a:spcPct val="90000"/>
              </a:lnSpc>
              <a:spcBef>
                <a:spcPts val="1001"/>
              </a:spcBef>
              <a:buNone/>
              <a:tabLst>
                <a:tab pos="0" algn="l"/>
              </a:tabLst>
            </a:pPr>
            <a:endParaRPr lang="es-CO" sz="2000" b="0" strike="noStrike" spc="-1" dirty="0">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dirty="0">
                <a:solidFill>
                  <a:srgbClr val="000000"/>
                </a:solidFill>
                <a:latin typeface="Verdana"/>
                <a:ea typeface="Verdana"/>
              </a:rPr>
              <a:t> Su código es muy</a:t>
            </a:r>
            <a:r>
              <a:rPr lang="es-CO" sz="2000" b="1" strike="noStrike" spc="-1" dirty="0">
                <a:solidFill>
                  <a:srgbClr val="000000"/>
                </a:solidFill>
                <a:latin typeface="Verdana"/>
                <a:ea typeface="Verdana"/>
              </a:rPr>
              <a:t> </a:t>
            </a:r>
            <a:r>
              <a:rPr lang="es-CO" sz="2000" b="0" strike="noStrike" spc="-1" dirty="0">
                <a:solidFill>
                  <a:srgbClr val="000000"/>
                </a:solidFill>
                <a:latin typeface="Verdana"/>
                <a:ea typeface="Verdana"/>
              </a:rPr>
              <a:t>fácil de leer y también ayuda a desarrollar un estilo de programación limpio sin necesidad de ser muy estricto con la sintaxis.</a:t>
            </a:r>
          </a:p>
          <a:p>
            <a:pPr marL="228600" indent="-228600" algn="just">
              <a:lnSpc>
                <a:spcPct val="90000"/>
              </a:lnSpc>
              <a:spcBef>
                <a:spcPts val="1001"/>
              </a:spcBef>
              <a:buClr>
                <a:srgbClr val="000000"/>
              </a:buClr>
              <a:buFont typeface="Arial"/>
              <a:buChar char="•"/>
              <a:tabLst>
                <a:tab pos="0" algn="l"/>
              </a:tabLst>
            </a:pPr>
            <a:endParaRPr lang="es-CO" sz="2000" spc="-1" dirty="0">
              <a:latin typeface="Verdana" panose="020B0604030504040204" pitchFamily="34" charset="0"/>
              <a:ea typeface="Verdana" panose="020B0604030504040204" pitchFamily="34" charset="0"/>
            </a:endParaRPr>
          </a:p>
          <a:p>
            <a:pPr marL="0" indent="0" algn="just">
              <a:lnSpc>
                <a:spcPct val="90000"/>
              </a:lnSpc>
              <a:spcBef>
                <a:spcPts val="1001"/>
              </a:spcBef>
              <a:buClr>
                <a:srgbClr val="000000"/>
              </a:buClr>
              <a:buNone/>
              <a:tabLst>
                <a:tab pos="0" algn="l"/>
              </a:tabLst>
            </a:pPr>
            <a:r>
              <a:rPr lang="es-MX" sz="2000" dirty="0">
                <a:latin typeface="Verdana" panose="020B0604030504040204" pitchFamily="34" charset="0"/>
                <a:ea typeface="Verdana" panose="020B0604030504040204" pitchFamily="34" charset="0"/>
              </a:rPr>
              <a:t>E</a:t>
            </a:r>
            <a:r>
              <a:rPr lang="es-MX" sz="2000" b="0" i="0" dirty="0">
                <a:effectLst/>
                <a:latin typeface="Verdana" panose="020B0604030504040204" pitchFamily="34" charset="0"/>
                <a:ea typeface="Verdana" panose="020B0604030504040204" pitchFamily="34" charset="0"/>
              </a:rPr>
              <a:t>l top ten de la </a:t>
            </a:r>
            <a:r>
              <a:rPr lang="es-MX" sz="2000" b="0" i="0" u="none" strike="noStrike" dirty="0">
                <a:solidFill>
                  <a:srgbClr val="0563C1"/>
                </a:solidFill>
                <a:effectLst/>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PYPL </a:t>
            </a:r>
            <a:r>
              <a:rPr lang="es-MX" sz="2000" b="0" i="0" u="none" strike="noStrike" dirty="0" err="1">
                <a:solidFill>
                  <a:srgbClr val="0563C1"/>
                </a:solidFill>
                <a:effectLst/>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Popularity</a:t>
            </a:r>
            <a:r>
              <a:rPr lang="es-MX" sz="2000" b="0" i="0" u="none" strike="noStrike" dirty="0">
                <a:solidFill>
                  <a:srgbClr val="0563C1"/>
                </a:solidFill>
                <a:effectLst/>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 </a:t>
            </a:r>
            <a:r>
              <a:rPr lang="es-MX" sz="2000" b="0" i="0" u="none" strike="noStrike" dirty="0" err="1">
                <a:solidFill>
                  <a:srgbClr val="0563C1"/>
                </a:solidFill>
                <a:effectLst/>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of</a:t>
            </a:r>
            <a:r>
              <a:rPr lang="es-MX" sz="2000" b="0" i="0" u="none" strike="noStrike" dirty="0">
                <a:solidFill>
                  <a:srgbClr val="0563C1"/>
                </a:solidFill>
                <a:effectLst/>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 </a:t>
            </a:r>
            <a:r>
              <a:rPr lang="es-MX" sz="2000" b="0" i="0" u="none" strike="noStrike" dirty="0" err="1">
                <a:solidFill>
                  <a:srgbClr val="0563C1"/>
                </a:solidFill>
                <a:effectLst/>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Programming</a:t>
            </a:r>
            <a:r>
              <a:rPr lang="es-MX" sz="2000" b="0" i="0" u="none" strike="noStrike" dirty="0">
                <a:solidFill>
                  <a:srgbClr val="0563C1"/>
                </a:solidFill>
                <a:effectLst/>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 </a:t>
            </a:r>
            <a:r>
              <a:rPr lang="es-MX" sz="2000" b="0" i="0" u="none" strike="noStrike" dirty="0" err="1">
                <a:effectLst/>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Language</a:t>
            </a:r>
            <a:r>
              <a:rPr lang="es-MX" sz="2000" b="0" i="0" dirty="0">
                <a:effectLst/>
                <a:latin typeface="Verdana" panose="020B0604030504040204" pitchFamily="34" charset="0"/>
                <a:ea typeface="Verdana" panose="020B0604030504040204" pitchFamily="34" charset="0"/>
              </a:rPr>
              <a:t> y la </a:t>
            </a:r>
            <a:r>
              <a:rPr lang="es-MX" sz="2000" b="0" i="0" u="none" strike="noStrike" dirty="0">
                <a:solidFill>
                  <a:srgbClr val="0563C1"/>
                </a:solidFill>
                <a:effectLst/>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TIOBE </a:t>
            </a:r>
            <a:r>
              <a:rPr lang="es-MX" sz="2000" b="0" i="0" u="none" strike="noStrike" dirty="0" err="1">
                <a:solidFill>
                  <a:srgbClr val="0563C1"/>
                </a:solidFill>
                <a:effectLst/>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Programming</a:t>
            </a:r>
            <a:r>
              <a:rPr lang="es-MX" sz="2000" b="0" i="0" u="none" strike="noStrike" dirty="0">
                <a:solidFill>
                  <a:srgbClr val="0563C1"/>
                </a:solidFill>
                <a:effectLst/>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 </a:t>
            </a:r>
            <a:r>
              <a:rPr lang="es-MX" sz="2000" b="0" i="0" u="none" strike="noStrike" dirty="0" err="1">
                <a:solidFill>
                  <a:srgbClr val="0563C1"/>
                </a:solidFill>
                <a:effectLst/>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Community</a:t>
            </a:r>
            <a:r>
              <a:rPr lang="es-MX" sz="2000" b="0" i="0" u="none" strike="noStrike" dirty="0">
                <a:solidFill>
                  <a:srgbClr val="0563C1"/>
                </a:solidFill>
                <a:effectLst/>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 </a:t>
            </a:r>
            <a:r>
              <a:rPr lang="es-MX" sz="2000" b="0" i="0" u="none" strike="noStrike" dirty="0" err="1">
                <a:effectLst/>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Index</a:t>
            </a:r>
            <a:r>
              <a:rPr lang="es-MX" sz="2000" b="0" i="0" dirty="0">
                <a:effectLst/>
                <a:latin typeface="Verdana" panose="020B0604030504040204" pitchFamily="34" charset="0"/>
                <a:ea typeface="Verdana" panose="020B0604030504040204" pitchFamily="34" charset="0"/>
              </a:rPr>
              <a:t>.</a:t>
            </a:r>
            <a:endParaRPr lang="es-CO" sz="2000" b="0" strike="noStrike" spc="-1" dirty="0">
              <a:latin typeface="Verdana" panose="020B0604030504040204" pitchFamily="34" charset="0"/>
              <a:ea typeface="Verdana" panose="020B060403050404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OPERADORES LÓGICOS</a:t>
            </a:r>
            <a:endParaRPr lang="es-CO" sz="2400" b="0" strike="noStrike" spc="-1">
              <a:latin typeface="Arial"/>
            </a:endParaRPr>
          </a:p>
        </p:txBody>
      </p:sp>
      <p:sp>
        <p:nvSpPr>
          <p:cNvPr id="358"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59"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60" name="PlaceHolder 1"/>
          <p:cNvSpPr>
            <a:spLocks noGrp="1"/>
          </p:cNvSpPr>
          <p:nvPr>
            <p:ph/>
          </p:nvPr>
        </p:nvSpPr>
        <p:spPr>
          <a:xfrm>
            <a:off x="838080" y="1825560"/>
            <a:ext cx="10514880" cy="4350600"/>
          </a:xfrm>
          <a:prstGeom prst="rect">
            <a:avLst/>
          </a:prstGeom>
          <a:noFill/>
          <a:ln w="0">
            <a:noFill/>
          </a:ln>
        </p:spPr>
        <p:txBody>
          <a:bodyPr lIns="0" tIns="0" rIns="0" bIns="0" anchor="t">
            <a:noAutofit/>
          </a:bodyPr>
          <a:lstStyle/>
          <a:p>
            <a:pPr algn="just">
              <a:lnSpc>
                <a:spcPct val="90000"/>
              </a:lnSpc>
              <a:spcBef>
                <a:spcPts val="1001"/>
              </a:spcBef>
              <a:buNone/>
              <a:tabLst>
                <a:tab pos="0" algn="l"/>
              </a:tabLst>
            </a:pPr>
            <a:r>
              <a:rPr lang="es-MX" sz="2400" b="1" strike="noStrike" spc="-1">
                <a:solidFill>
                  <a:srgbClr val="000000"/>
                </a:solidFill>
                <a:latin typeface="Verdana"/>
                <a:ea typeface="Verdana"/>
              </a:rPr>
              <a:t>¡En síntesis !</a:t>
            </a:r>
            <a:endParaRPr lang="es-CO" sz="2400" b="0" strike="noStrike" spc="-1">
              <a:solidFill>
                <a:srgbClr val="000000"/>
              </a:solidFill>
              <a:latin typeface="Arial"/>
            </a:endParaRPr>
          </a:p>
          <a:p>
            <a:pPr algn="just">
              <a:lnSpc>
                <a:spcPct val="90000"/>
              </a:lnSpc>
              <a:spcBef>
                <a:spcPts val="1001"/>
              </a:spcBef>
              <a:buNone/>
              <a:tabLst>
                <a:tab pos="0" algn="l"/>
              </a:tabLst>
            </a:pPr>
            <a:endParaRPr lang="es-CO" sz="2400" b="0" strike="noStrike" spc="-1">
              <a:solidFill>
                <a:srgbClr val="000000"/>
              </a:solidFill>
              <a:latin typeface="Arial"/>
            </a:endParaRPr>
          </a:p>
          <a:p>
            <a:pPr algn="just">
              <a:lnSpc>
                <a:spcPct val="90000"/>
              </a:lnSpc>
              <a:spcBef>
                <a:spcPts val="1001"/>
              </a:spcBef>
              <a:buNone/>
              <a:tabLst>
                <a:tab pos="0" algn="l"/>
              </a:tabLst>
            </a:pPr>
            <a:r>
              <a:rPr lang="es-MX" sz="2000" b="0" strike="noStrike" spc="-1">
                <a:solidFill>
                  <a:srgbClr val="000000"/>
                </a:solidFill>
                <a:latin typeface="Verdana"/>
                <a:ea typeface="Verdana"/>
              </a:rPr>
              <a:t>Una expresión es la combinación de variables, datos y operadores, de la cual </a:t>
            </a:r>
            <a:r>
              <a:rPr lang="es-CO" sz="2000" b="0" strike="noStrike" spc="-1">
                <a:solidFill>
                  <a:srgbClr val="000000"/>
                </a:solidFill>
                <a:latin typeface="Verdana"/>
                <a:ea typeface="Verdana"/>
              </a:rPr>
              <a:t>se obtiene un valor.</a:t>
            </a:r>
            <a:endParaRPr lang="es-CO" sz="2000" b="0" strike="noStrike" spc="-1">
              <a:solidFill>
                <a:srgbClr val="000000"/>
              </a:solidFill>
              <a:latin typeface="Arial"/>
            </a:endParaRPr>
          </a:p>
          <a:p>
            <a:pPr algn="just">
              <a:lnSpc>
                <a:spcPct val="90000"/>
              </a:lnSpc>
              <a:spcBef>
                <a:spcPts val="1001"/>
              </a:spcBef>
              <a:buNone/>
              <a:tabLst>
                <a:tab pos="0" algn="l"/>
              </a:tabLst>
            </a:pP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Operadores lógicos: and, or, not</a:t>
            </a:r>
            <a:endParaRPr lang="es-CO" sz="2000" b="0" strike="noStrike" spc="-1">
              <a:solidFill>
                <a:srgbClr val="000000"/>
              </a:solidFill>
              <a:latin typeface="Arial"/>
            </a:endParaRPr>
          </a:p>
          <a:p>
            <a:pPr marL="228600" indent="-228600" algn="just">
              <a:lnSpc>
                <a:spcPct val="90000"/>
              </a:lnSpc>
              <a:spcBef>
                <a:spcPts val="1001"/>
              </a:spcBef>
              <a:buClr>
                <a:srgbClr val="000000"/>
              </a:buClr>
              <a:buFont typeface="Arial"/>
              <a:buChar char="•"/>
              <a:tabLst>
                <a:tab pos="0" algn="l"/>
              </a:tabLst>
            </a:pPr>
            <a:r>
              <a:rPr lang="es-CO" sz="2000" b="0" strike="noStrike" spc="-1">
                <a:solidFill>
                  <a:srgbClr val="000000"/>
                </a:solidFill>
                <a:latin typeface="Verdana"/>
                <a:ea typeface="Verdana"/>
              </a:rPr>
              <a:t>Operadores de comparación: ==, !=, &lt;, &gt;, &gt;=, &lt;=</a:t>
            </a:r>
            <a:endParaRPr lang="es-CO" sz="2000" b="0" strike="noStrike" spc="-1">
              <a:solidFill>
                <a:srgbClr val="000000"/>
              </a:solidFill>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object 9"/>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COMENTARIOS</a:t>
            </a:r>
            <a:endParaRPr lang="es-CO" sz="2400" b="0" strike="noStrike" spc="-1">
              <a:latin typeface="Arial"/>
            </a:endParaRPr>
          </a:p>
        </p:txBody>
      </p:sp>
      <p:sp>
        <p:nvSpPr>
          <p:cNvPr id="362"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63"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64"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r>
              <a:rPr lang="es-CO" sz="1800" b="0" strike="noStrike" spc="-1">
                <a:solidFill>
                  <a:srgbClr val="000000"/>
                </a:solidFill>
                <a:latin typeface="Verdana"/>
                <a:ea typeface="Verdana"/>
              </a:rPr>
              <a:t>Permite </a:t>
            </a:r>
            <a:r>
              <a:rPr lang="es-CO" sz="1800" b="0" strike="noStrike" spc="-1" dirty="0">
                <a:solidFill>
                  <a:srgbClr val="000000"/>
                </a:solidFill>
                <a:latin typeface="Verdana"/>
                <a:ea typeface="Verdana"/>
              </a:rPr>
              <a:t>incluir información para explicar una parte del código mediante e # signo. Una línea de texto precedida por un  # se llama comentario. La computadora no ejecuta este código.</a:t>
            </a:r>
            <a:endParaRPr lang="es-CO" sz="1800" b="0" strike="noStrike" spc="-1" dirty="0">
              <a:solidFill>
                <a:srgbClr val="000000"/>
              </a:solidFill>
              <a:latin typeface="Arial"/>
            </a:endParaRPr>
          </a:p>
          <a:p>
            <a:pPr marL="228600" indent="-228600" algn="just">
              <a:lnSpc>
                <a:spcPct val="90000"/>
              </a:lnSpc>
              <a:spcBef>
                <a:spcPts val="1001"/>
              </a:spcBef>
              <a:buNone/>
              <a:tabLst>
                <a:tab pos="0" algn="l"/>
              </a:tabLst>
            </a:pPr>
            <a:endParaRPr lang="es-CO" sz="1800" b="0" strike="noStrike" spc="-1" dirty="0">
              <a:solidFill>
                <a:srgbClr val="000000"/>
              </a:solidFill>
              <a:latin typeface="Arial"/>
            </a:endParaRPr>
          </a:p>
          <a:p>
            <a:pPr marL="228600" indent="-228600" algn="just">
              <a:lnSpc>
                <a:spcPct val="90000"/>
              </a:lnSpc>
              <a:spcBef>
                <a:spcPts val="1001"/>
              </a:spcBef>
              <a:buNone/>
              <a:tabLst>
                <a:tab pos="0" algn="l"/>
              </a:tabLst>
            </a:pPr>
            <a:r>
              <a:rPr lang="es-CO" sz="1800" b="0" strike="noStrike" spc="-1" dirty="0">
                <a:solidFill>
                  <a:srgbClr val="000000"/>
                </a:solidFill>
                <a:latin typeface="Verdana"/>
                <a:ea typeface="Verdana"/>
              </a:rPr>
              <a:t> # Esta variable cuenta cuántas filas de la hoja de cálculos tenemos:</a:t>
            </a:r>
            <a:endParaRPr lang="es-CO" sz="1800" b="0" strike="noStrike" spc="-1" dirty="0">
              <a:solidFill>
                <a:srgbClr val="000000"/>
              </a:solidFill>
              <a:latin typeface="Arial"/>
            </a:endParaRPr>
          </a:p>
          <a:p>
            <a:pPr marL="228600" indent="-228600" algn="just">
              <a:lnSpc>
                <a:spcPct val="90000"/>
              </a:lnSpc>
              <a:spcBef>
                <a:spcPts val="1001"/>
              </a:spcBef>
              <a:buNone/>
              <a:tabLst>
                <a:tab pos="0" algn="l"/>
              </a:tabLst>
            </a:pPr>
            <a:r>
              <a:rPr lang="es-CO" sz="1800" b="0" strike="noStrike" spc="-1" dirty="0" err="1">
                <a:solidFill>
                  <a:srgbClr val="000000"/>
                </a:solidFill>
                <a:latin typeface="Verdana"/>
                <a:ea typeface="Verdana"/>
              </a:rPr>
              <a:t>Contar_filas</a:t>
            </a:r>
            <a:r>
              <a:rPr lang="es-CO" sz="1800" b="0" strike="noStrike" spc="-1" dirty="0">
                <a:solidFill>
                  <a:srgbClr val="000000"/>
                </a:solidFill>
                <a:latin typeface="Verdana"/>
                <a:ea typeface="Verdana"/>
              </a:rPr>
              <a:t>= 12</a:t>
            </a:r>
          </a:p>
          <a:p>
            <a:pPr marL="228600" indent="-228600" algn="just">
              <a:lnSpc>
                <a:spcPct val="90000"/>
              </a:lnSpc>
              <a:spcBef>
                <a:spcPts val="1001"/>
              </a:spcBef>
              <a:buNone/>
              <a:tabLst>
                <a:tab pos="0" algn="l"/>
              </a:tabLst>
            </a:pPr>
            <a:endParaRPr lang="es-CO" sz="1800" spc="-1" dirty="0">
              <a:solidFill>
                <a:srgbClr val="000000"/>
              </a:solidFill>
              <a:latin typeface="Verdana"/>
              <a:ea typeface="Verdana"/>
            </a:endParaRPr>
          </a:p>
          <a:p>
            <a:pPr marL="228600" indent="-228600" algn="just">
              <a:lnSpc>
                <a:spcPct val="90000"/>
              </a:lnSpc>
              <a:spcBef>
                <a:spcPts val="1001"/>
              </a:spcBef>
              <a:buNone/>
              <a:tabLst>
                <a:tab pos="0" algn="l"/>
              </a:tabLst>
            </a:pPr>
            <a:r>
              <a:rPr lang="es-MX" sz="1800" b="0" i="0" dirty="0">
                <a:solidFill>
                  <a:srgbClr val="181A1F"/>
                </a:solidFill>
                <a:effectLst/>
                <a:latin typeface="Verdana" panose="020B0604030504040204" pitchFamily="34" charset="0"/>
                <a:ea typeface="Verdana" panose="020B0604030504040204" pitchFamily="34" charset="0"/>
              </a:rPr>
              <a:t>Los desarrolladores buenos y responsables </a:t>
            </a:r>
            <a:r>
              <a:rPr lang="es-MX" sz="1800" b="1" i="1" dirty="0">
                <a:solidFill>
                  <a:srgbClr val="181A1F"/>
                </a:solidFill>
                <a:effectLst/>
                <a:latin typeface="Verdana" panose="020B0604030504040204" pitchFamily="34" charset="0"/>
                <a:ea typeface="Verdana" panose="020B0604030504040204" pitchFamily="34" charset="0"/>
              </a:rPr>
              <a:t>describen cada pieza importante de código</a:t>
            </a:r>
            <a:r>
              <a:rPr lang="es-MX" sz="1800" b="0" i="0" dirty="0">
                <a:solidFill>
                  <a:srgbClr val="181A1F"/>
                </a:solidFill>
                <a:effectLst/>
                <a:latin typeface="Verdana" panose="020B0604030504040204" pitchFamily="34" charset="0"/>
                <a:ea typeface="Verdana" panose="020B0604030504040204" pitchFamily="34" charset="0"/>
              </a:rPr>
              <a:t>, por ejemplo, el explicar el rol de una variables. Aunque la mejor manera de comentar una variable es dándole un nombre que no sea ambiguo.</a:t>
            </a:r>
            <a:endParaRPr lang="es-CO" sz="1800" b="0" strike="noStrike" spc="-1" dirty="0">
              <a:solidFill>
                <a:srgbClr val="000000"/>
              </a:solidFill>
              <a:latin typeface="Verdana" panose="020B0604030504040204" pitchFamily="34" charset="0"/>
              <a:ea typeface="Verdana" panose="020B060403050404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82B0770C-F4A3-CED0-11DD-7B32BDD50FF2}"/>
              </a:ext>
            </a:extLst>
          </p:cNvPr>
          <p:cNvSpPr>
            <a:spLocks noGrp="1"/>
          </p:cNvSpPr>
          <p:nvPr>
            <p:ph type="title"/>
          </p:nvPr>
        </p:nvSpPr>
        <p:spPr/>
        <p:txBody>
          <a:bodyPr/>
          <a:lstStyle/>
          <a:p>
            <a:endParaRPr lang="es-CO"/>
          </a:p>
        </p:txBody>
      </p:sp>
      <p:pic>
        <p:nvPicPr>
          <p:cNvPr id="5" name="Imagen 4">
            <a:extLst>
              <a:ext uri="{FF2B5EF4-FFF2-40B4-BE49-F238E27FC236}">
                <a16:creationId xmlns:a16="http://schemas.microsoft.com/office/drawing/2014/main" id="{A1C48F0E-9E27-670A-BD74-CCA379E627C6}"/>
              </a:ext>
            </a:extLst>
          </p:cNvPr>
          <p:cNvPicPr>
            <a:picLocks noChangeAspect="1"/>
          </p:cNvPicPr>
          <p:nvPr/>
        </p:nvPicPr>
        <p:blipFill rotWithShape="1">
          <a:blip r:embed="rId3"/>
          <a:srcRect l="26077" t="40405" r="24769" b="26758"/>
          <a:stretch/>
        </p:blipFill>
        <p:spPr>
          <a:xfrm>
            <a:off x="1115737" y="3016384"/>
            <a:ext cx="5992837" cy="2250831"/>
          </a:xfrm>
          <a:prstGeom prst="rect">
            <a:avLst/>
          </a:prstGeom>
        </p:spPr>
      </p:pic>
      <p:sp>
        <p:nvSpPr>
          <p:cNvPr id="12" name="Marcador de contenido 11">
            <a:extLst>
              <a:ext uri="{FF2B5EF4-FFF2-40B4-BE49-F238E27FC236}">
                <a16:creationId xmlns:a16="http://schemas.microsoft.com/office/drawing/2014/main" id="{7B86B455-8767-F240-B084-EDEC11F06655}"/>
              </a:ext>
            </a:extLst>
          </p:cNvPr>
          <p:cNvSpPr>
            <a:spLocks noGrp="1"/>
          </p:cNvSpPr>
          <p:nvPr>
            <p:ph/>
          </p:nvPr>
        </p:nvSpPr>
        <p:spPr>
          <a:xfrm>
            <a:off x="609480" y="1590784"/>
            <a:ext cx="10972440" cy="4993615"/>
          </a:xfrm>
        </p:spPr>
        <p:txBody>
          <a:bodyPr>
            <a:normAutofit/>
          </a:bodyPr>
          <a:lstStyle/>
          <a:p>
            <a:pPr marL="0" indent="0">
              <a:buNone/>
            </a:pPr>
            <a:r>
              <a:rPr lang="es-CO" sz="2000" b="1" dirty="0">
                <a:latin typeface="Verdana" panose="020B0604030504040204" pitchFamily="34" charset="0"/>
                <a:ea typeface="Verdana" panose="020B0604030504040204" pitchFamily="34" charset="0"/>
              </a:rPr>
              <a:t>Ejercicio </a:t>
            </a:r>
            <a:r>
              <a:rPr lang="es-CO" sz="2000" b="1">
                <a:latin typeface="Verdana" panose="020B0604030504040204" pitchFamily="34" charset="0"/>
                <a:ea typeface="Verdana" panose="020B0604030504040204" pitchFamily="34" charset="0"/>
              </a:rPr>
              <a:t>en clase</a:t>
            </a:r>
          </a:p>
          <a:p>
            <a:pPr marL="0" indent="0">
              <a:buNone/>
            </a:pPr>
            <a:endParaRPr lang="es-CO" sz="2000" b="1" dirty="0">
              <a:latin typeface="Verdana" panose="020B0604030504040204" pitchFamily="34" charset="0"/>
              <a:ea typeface="Verdana" panose="020B0604030504040204" pitchFamily="34" charset="0"/>
            </a:endParaRPr>
          </a:p>
          <a:p>
            <a:r>
              <a:rPr lang="es-CO" sz="2000" dirty="0">
                <a:latin typeface="Verdana" panose="020B0604030504040204" pitchFamily="34" charset="0"/>
                <a:ea typeface="Verdana" panose="020B0604030504040204" pitchFamily="34" charset="0"/>
              </a:rPr>
              <a:t>Realice un programa con el nombre de </a:t>
            </a:r>
            <a:r>
              <a:rPr lang="es-CO" sz="2000" dirty="0" err="1">
                <a:latin typeface="Verdana" panose="020B0604030504040204" pitchFamily="34" charset="0"/>
                <a:ea typeface="Verdana" panose="020B0604030504040204" pitchFamily="34" charset="0"/>
              </a:rPr>
              <a:t>conversorMonedas</a:t>
            </a:r>
            <a:r>
              <a:rPr lang="es-CO" sz="2000" dirty="0">
                <a:latin typeface="Verdana" panose="020B0604030504040204" pitchFamily="34" charset="0"/>
                <a:ea typeface="Verdana" panose="020B0604030504040204" pitchFamily="34" charset="0"/>
              </a:rPr>
              <a:t> que permita convertir el valor en pesos a dólares.</a:t>
            </a:r>
          </a:p>
          <a:p>
            <a:endParaRPr lang="es-CO" sz="2000" dirty="0">
              <a:latin typeface="Verdana" panose="020B0604030504040204" pitchFamily="34" charset="0"/>
              <a:ea typeface="Verdana" panose="020B0604030504040204" pitchFamily="34" charset="0"/>
            </a:endParaRPr>
          </a:p>
          <a:p>
            <a:endParaRPr lang="es-CO" sz="2000" dirty="0">
              <a:latin typeface="Verdana" panose="020B0604030504040204" pitchFamily="34" charset="0"/>
              <a:ea typeface="Verdana" panose="020B0604030504040204" pitchFamily="34" charset="0"/>
            </a:endParaRPr>
          </a:p>
          <a:p>
            <a:endParaRPr lang="es-CO" sz="2000" dirty="0">
              <a:latin typeface="Verdana" panose="020B0604030504040204" pitchFamily="34" charset="0"/>
              <a:ea typeface="Verdana" panose="020B0604030504040204" pitchFamily="34" charset="0"/>
            </a:endParaRPr>
          </a:p>
          <a:p>
            <a:endParaRPr lang="es-CO" sz="2000" dirty="0">
              <a:latin typeface="Verdana" panose="020B0604030504040204" pitchFamily="34" charset="0"/>
              <a:ea typeface="Verdana" panose="020B0604030504040204" pitchFamily="34" charset="0"/>
            </a:endParaRPr>
          </a:p>
          <a:p>
            <a:endParaRPr lang="es-MX" sz="2000" dirty="0">
              <a:latin typeface="Verdana" panose="020B0604030504040204" pitchFamily="34" charset="0"/>
              <a:ea typeface="Verdana" panose="020B0604030504040204" pitchFamily="34" charset="0"/>
            </a:endParaRPr>
          </a:p>
          <a:p>
            <a:endParaRPr lang="es-MX" sz="2000" dirty="0">
              <a:latin typeface="Verdana" panose="020B0604030504040204" pitchFamily="34" charset="0"/>
              <a:ea typeface="Verdana" panose="020B0604030504040204" pitchFamily="34" charset="0"/>
            </a:endParaRPr>
          </a:p>
          <a:p>
            <a:r>
              <a:rPr lang="es-MX" sz="2000" dirty="0">
                <a:latin typeface="Verdana" panose="020B0604030504040204" pitchFamily="34" charset="0"/>
                <a:ea typeface="Verdana" panose="020B0604030504040204" pitchFamily="34" charset="0"/>
              </a:rPr>
              <a:t>Crea un programa que hace lo inverso: pasa una cantidad de dólares a la moneda de tu país</a:t>
            </a:r>
            <a:endParaRPr lang="es-CO"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22679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object 9"/>
          <p:cNvSpPr/>
          <p:nvPr/>
        </p:nvSpPr>
        <p:spPr>
          <a:xfrm>
            <a:off x="1523880" y="41976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MX" sz="2400" b="1" strike="noStrike" spc="-1">
                <a:solidFill>
                  <a:srgbClr val="FFFFFF"/>
                </a:solidFill>
                <a:latin typeface="Verdana"/>
                <a:ea typeface="Verdana"/>
              </a:rPr>
              <a:t>C</a:t>
            </a:r>
            <a:r>
              <a:rPr lang="es-CO" sz="2400" b="1" strike="noStrike" spc="-1">
                <a:solidFill>
                  <a:srgbClr val="FFFFFF"/>
                </a:solidFill>
                <a:latin typeface="Verdana"/>
                <a:ea typeface="Verdana"/>
              </a:rPr>
              <a:t>ONSULTAR</a:t>
            </a:r>
            <a:endParaRPr lang="es-CO" sz="2400" b="0" strike="noStrike" spc="-1">
              <a:latin typeface="Arial"/>
            </a:endParaRPr>
          </a:p>
        </p:txBody>
      </p:sp>
      <p:sp>
        <p:nvSpPr>
          <p:cNvPr id="366"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67"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68" name="PlaceHolder 1"/>
          <p:cNvSpPr>
            <a:spLocks noGrp="1"/>
          </p:cNvSpPr>
          <p:nvPr>
            <p:ph/>
          </p:nvPr>
        </p:nvSpPr>
        <p:spPr>
          <a:xfrm>
            <a:off x="838080" y="1825560"/>
            <a:ext cx="10514880" cy="4654800"/>
          </a:xfrm>
          <a:prstGeom prst="rect">
            <a:avLst/>
          </a:prstGeom>
          <a:noFill/>
          <a:ln w="0">
            <a:noFill/>
          </a:ln>
        </p:spPr>
        <p:txBody>
          <a:bodyPr lIns="90000" tIns="45000" rIns="90000" bIns="45000" anchor="t">
            <a:normAutofit/>
          </a:bodyPr>
          <a:lstStyle/>
          <a:p>
            <a:pPr algn="just">
              <a:spcBef>
                <a:spcPts val="1001"/>
              </a:spcBef>
              <a:tabLst>
                <a:tab pos="0" algn="l"/>
              </a:tabLst>
            </a:pPr>
            <a:endParaRPr lang="es-CO" sz="2000" dirty="0">
              <a:latin typeface="Verdana" panose="020B0604030504040204" pitchFamily="34" charset="0"/>
              <a:ea typeface="Verdana" panose="020B0604030504040204" pitchFamily="34" charset="0"/>
            </a:endParaRPr>
          </a:p>
          <a:p>
            <a:pPr algn="just">
              <a:spcBef>
                <a:spcPts val="1001"/>
              </a:spcBef>
              <a:tabLst>
                <a:tab pos="0" algn="l"/>
              </a:tabLst>
            </a:pPr>
            <a:r>
              <a:rPr lang="es-CO" sz="2000" dirty="0">
                <a:latin typeface="Verdana" panose="020B0604030504040204" pitchFamily="34" charset="0"/>
                <a:ea typeface="Verdana" panose="020B0604030504040204" pitchFamily="34" charset="0"/>
              </a:rPr>
              <a:t>PEP8 </a:t>
            </a:r>
          </a:p>
          <a:p>
            <a:pPr marL="0" indent="0" algn="just">
              <a:spcBef>
                <a:spcPts val="1001"/>
              </a:spcBef>
              <a:buNone/>
              <a:tabLst>
                <a:tab pos="0" algn="l"/>
              </a:tabLst>
            </a:pPr>
            <a:r>
              <a:rPr lang="es-CO" sz="2000" dirty="0">
                <a:latin typeface="Verdana" panose="020B0604030504040204" pitchFamily="34" charset="0"/>
                <a:ea typeface="Verdana" panose="020B0604030504040204" pitchFamily="34" charset="0"/>
              </a:rPr>
              <a:t>		Python </a:t>
            </a:r>
            <a:r>
              <a:rPr lang="es-CO" sz="2000" dirty="0" err="1">
                <a:latin typeface="Verdana" panose="020B0604030504040204" pitchFamily="34" charset="0"/>
                <a:ea typeface="Verdana" panose="020B0604030504040204" pitchFamily="34" charset="0"/>
              </a:rPr>
              <a:t>style</a:t>
            </a:r>
            <a:r>
              <a:rPr lang="es-CO" sz="2000" dirty="0">
                <a:latin typeface="Verdana" panose="020B0604030504040204" pitchFamily="34" charset="0"/>
                <a:ea typeface="Verdana" panose="020B0604030504040204" pitchFamily="34" charset="0"/>
              </a:rPr>
              <a:t> guide </a:t>
            </a:r>
          </a:p>
          <a:p>
            <a:pPr algn="just">
              <a:spcBef>
                <a:spcPts val="1001"/>
              </a:spcBef>
              <a:tabLst>
                <a:tab pos="0" algn="l"/>
              </a:tabLst>
            </a:pPr>
            <a:r>
              <a:rPr lang="es-CO" sz="2000" dirty="0">
                <a:latin typeface="Verdana" panose="020B0604030504040204" pitchFamily="34" charset="0"/>
                <a:ea typeface="Verdana" panose="020B0604030504040204" pitchFamily="34" charset="0"/>
              </a:rPr>
              <a:t>PEP257 </a:t>
            </a:r>
          </a:p>
          <a:p>
            <a:pPr marL="0" indent="0" algn="just">
              <a:spcBef>
                <a:spcPts val="1001"/>
              </a:spcBef>
              <a:buNone/>
              <a:tabLst>
                <a:tab pos="0" algn="l"/>
              </a:tabLst>
            </a:pPr>
            <a:r>
              <a:rPr lang="es-CO" sz="2000" dirty="0">
                <a:latin typeface="Verdana" panose="020B0604030504040204" pitchFamily="34" charset="0"/>
                <a:ea typeface="Verdana" panose="020B0604030504040204" pitchFamily="34" charset="0"/>
              </a:rPr>
              <a:t>		Python </a:t>
            </a:r>
            <a:r>
              <a:rPr lang="es-CO" sz="2000" dirty="0" err="1">
                <a:latin typeface="Verdana" panose="020B0604030504040204" pitchFamily="34" charset="0"/>
                <a:ea typeface="Verdana" panose="020B0604030504040204" pitchFamily="34" charset="0"/>
              </a:rPr>
              <a:t>docstrings</a:t>
            </a:r>
            <a:r>
              <a:rPr lang="es-CO" sz="2000" dirty="0">
                <a:latin typeface="Verdana" panose="020B0604030504040204" pitchFamily="34" charset="0"/>
                <a:ea typeface="Verdana" panose="020B0604030504040204" pitchFamily="34" charset="0"/>
              </a:rPr>
              <a:t> </a:t>
            </a:r>
          </a:p>
          <a:p>
            <a:pPr algn="just">
              <a:spcBef>
                <a:spcPts val="1001"/>
              </a:spcBef>
              <a:tabLst>
                <a:tab pos="0" algn="l"/>
              </a:tabLst>
            </a:pPr>
            <a:r>
              <a:rPr lang="es-CO" sz="2000" dirty="0">
                <a:latin typeface="Verdana" panose="020B0604030504040204" pitchFamily="34" charset="0"/>
                <a:ea typeface="Verdana" panose="020B0604030504040204" pitchFamily="34" charset="0"/>
              </a:rPr>
              <a:t>PEP20		</a:t>
            </a:r>
          </a:p>
          <a:p>
            <a:pPr marL="0" indent="0" algn="just">
              <a:spcBef>
                <a:spcPts val="1001"/>
              </a:spcBef>
              <a:buNone/>
              <a:tabLst>
                <a:tab pos="0" algn="l"/>
              </a:tabLst>
            </a:pPr>
            <a:r>
              <a:rPr lang="es-CO" sz="2000" dirty="0">
                <a:latin typeface="Verdana" panose="020B0604030504040204" pitchFamily="34" charset="0"/>
                <a:ea typeface="Verdana" panose="020B0604030504040204" pitchFamily="34" charset="0"/>
              </a:rPr>
              <a:t>		 </a:t>
            </a:r>
            <a:r>
              <a:rPr lang="es-CO" sz="2000" dirty="0" err="1">
                <a:latin typeface="Verdana" panose="020B0604030504040204" pitchFamily="34" charset="0"/>
                <a:ea typeface="Verdana" panose="020B0604030504040204" pitchFamily="34" charset="0"/>
              </a:rPr>
              <a:t>import</a:t>
            </a:r>
            <a:r>
              <a:rPr lang="es-CO" sz="2000" dirty="0">
                <a:latin typeface="Verdana" panose="020B0604030504040204" pitchFamily="34" charset="0"/>
                <a:ea typeface="Verdana" panose="020B0604030504040204" pitchFamily="34" charset="0"/>
              </a:rPr>
              <a:t> </a:t>
            </a:r>
            <a:r>
              <a:rPr lang="es-CO" sz="2000" dirty="0" err="1">
                <a:latin typeface="Verdana" panose="020B0604030504040204" pitchFamily="34" charset="0"/>
                <a:ea typeface="Verdana" panose="020B0604030504040204" pitchFamily="34" charset="0"/>
              </a:rPr>
              <a:t>this</a:t>
            </a:r>
            <a:endParaRPr lang="es-CO" sz="2000" b="0" strike="noStrike" spc="-1" dirty="0">
              <a:solidFill>
                <a:srgbClr val="0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08286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object 9"/>
          <p:cNvSpPr/>
          <p:nvPr/>
        </p:nvSpPr>
        <p:spPr>
          <a:xfrm>
            <a:off x="1523880" y="41976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MX" sz="2400" b="1" strike="noStrike" spc="-1">
                <a:solidFill>
                  <a:srgbClr val="FFFFFF"/>
                </a:solidFill>
                <a:latin typeface="Verdana"/>
                <a:ea typeface="Verdana"/>
              </a:rPr>
              <a:t>C</a:t>
            </a:r>
            <a:r>
              <a:rPr lang="es-CO" sz="2400" b="1" strike="noStrike" spc="-1">
                <a:solidFill>
                  <a:srgbClr val="FFFFFF"/>
                </a:solidFill>
                <a:latin typeface="Verdana"/>
                <a:ea typeface="Verdana"/>
              </a:rPr>
              <a:t>ONSULTAR</a:t>
            </a:r>
            <a:endParaRPr lang="es-CO" sz="2400" b="0" strike="noStrike" spc="-1">
              <a:latin typeface="Arial"/>
            </a:endParaRPr>
          </a:p>
        </p:txBody>
      </p:sp>
      <p:sp>
        <p:nvSpPr>
          <p:cNvPr id="366" name="object 11"/>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367" name="object 12"/>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368" name="PlaceHolder 1"/>
          <p:cNvSpPr>
            <a:spLocks noGrp="1"/>
          </p:cNvSpPr>
          <p:nvPr>
            <p:ph/>
          </p:nvPr>
        </p:nvSpPr>
        <p:spPr>
          <a:xfrm>
            <a:off x="838080" y="1825560"/>
            <a:ext cx="10514880" cy="46548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None/>
              <a:tabLst>
                <a:tab pos="0" algn="l"/>
              </a:tabLst>
            </a:pPr>
            <a:r>
              <a:rPr lang="es-CO" sz="2800" b="1" strike="noStrike" spc="-1" dirty="0">
                <a:solidFill>
                  <a:srgbClr val="000000"/>
                </a:solidFill>
                <a:latin typeface="Calibri"/>
                <a:ea typeface="DejaVu Sans"/>
              </a:rPr>
              <a:t>Guía de Estilos</a:t>
            </a:r>
            <a:endParaRPr lang="es-CO" sz="2800" b="0" strike="noStrike" spc="-1" dirty="0">
              <a:solidFill>
                <a:srgbClr val="000000"/>
              </a:solidFill>
              <a:latin typeface="Arial"/>
            </a:endParaRPr>
          </a:p>
          <a:p>
            <a:pPr marL="228600" indent="-228600" algn="just">
              <a:lnSpc>
                <a:spcPct val="90000"/>
              </a:lnSpc>
              <a:spcBef>
                <a:spcPts val="1001"/>
              </a:spcBef>
              <a:buNone/>
              <a:tabLst>
                <a:tab pos="0" algn="l"/>
              </a:tabLst>
            </a:pPr>
            <a:endParaRPr lang="es-CO" sz="2800" b="0" strike="noStrike" spc="-1" dirty="0">
              <a:solidFill>
                <a:srgbClr val="000000"/>
              </a:solidFill>
              <a:latin typeface="Arial"/>
            </a:endParaRPr>
          </a:p>
          <a:p>
            <a:pPr marL="228600" indent="-228600" algn="just">
              <a:lnSpc>
                <a:spcPct val="90000"/>
              </a:lnSpc>
              <a:spcBef>
                <a:spcPts val="1001"/>
              </a:spcBef>
              <a:buNone/>
              <a:tabLst>
                <a:tab pos="0" algn="l"/>
              </a:tabLst>
            </a:pPr>
            <a:endParaRPr lang="es-CO" sz="2800" b="0" strike="noStrike" spc="-1" dirty="0">
              <a:solidFill>
                <a:srgbClr val="000000"/>
              </a:solidFill>
              <a:latin typeface="Arial"/>
            </a:endParaRPr>
          </a:p>
          <a:p>
            <a:pPr marL="228600" indent="-228600" algn="ctr">
              <a:lnSpc>
                <a:spcPct val="90000"/>
              </a:lnSpc>
              <a:spcBef>
                <a:spcPts val="1001"/>
              </a:spcBef>
              <a:buNone/>
              <a:tabLst>
                <a:tab pos="0" algn="l"/>
              </a:tabLst>
            </a:pPr>
            <a:r>
              <a:rPr lang="es-CO" sz="2800" b="1" strike="noStrike" spc="-1" dirty="0">
                <a:solidFill>
                  <a:srgbClr val="000000"/>
                </a:solidFill>
                <a:latin typeface="Verdana"/>
                <a:ea typeface="Verdana"/>
              </a:rPr>
              <a:t>https://peps.python.org/pep-0008/</a:t>
            </a:r>
            <a:endParaRPr lang="es-CO" sz="28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object 3"/>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INTRODUCCIÓN A PYTHON</a:t>
            </a:r>
            <a:endParaRPr lang="es-CO" sz="2400" b="0" strike="noStrike" spc="-1">
              <a:latin typeface="Arial"/>
            </a:endParaRPr>
          </a:p>
        </p:txBody>
      </p:sp>
      <p:sp>
        <p:nvSpPr>
          <p:cNvPr id="187" name="object 4"/>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188" name="object 5"/>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sp>
        <p:nvSpPr>
          <p:cNvPr id="189" name="PlaceHolder 1"/>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a:lnSpc>
                <a:spcPct val="90000"/>
              </a:lnSpc>
              <a:spcBef>
                <a:spcPts val="1417"/>
              </a:spcBef>
              <a:buNone/>
            </a:pPr>
            <a:endParaRPr lang="es-CO" sz="2800" b="0" strike="noStrike" spc="-1">
              <a:solidFill>
                <a:srgbClr val="000000"/>
              </a:solidFill>
              <a:latin typeface="Arial"/>
            </a:endParaRPr>
          </a:p>
        </p:txBody>
      </p:sp>
      <p:pic>
        <p:nvPicPr>
          <p:cNvPr id="190" name="Imagen 2"/>
          <p:cNvPicPr/>
          <p:nvPr/>
        </p:nvPicPr>
        <p:blipFill>
          <a:blip r:embed="rId3"/>
          <a:srcRect l="10152" t="20611" r="34688" b="6209"/>
          <a:stretch/>
        </p:blipFill>
        <p:spPr>
          <a:xfrm>
            <a:off x="2837160" y="1623600"/>
            <a:ext cx="6724080" cy="475416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object 3"/>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INTRODUCCIÓN A PYTHON</a:t>
            </a:r>
            <a:endParaRPr lang="es-CO" sz="2400" b="0" strike="noStrike" spc="-1">
              <a:latin typeface="Arial"/>
            </a:endParaRPr>
          </a:p>
        </p:txBody>
      </p:sp>
      <p:sp>
        <p:nvSpPr>
          <p:cNvPr id="192" name="object 4"/>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193" name="object 5"/>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pic>
        <p:nvPicPr>
          <p:cNvPr id="194" name="Imagen 9"/>
          <p:cNvPicPr/>
          <p:nvPr/>
        </p:nvPicPr>
        <p:blipFill>
          <a:blip r:embed="rId3"/>
          <a:stretch/>
        </p:blipFill>
        <p:spPr>
          <a:xfrm>
            <a:off x="3303360" y="1461240"/>
            <a:ext cx="5583960" cy="43128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object 3"/>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INTRODUCCIÓN A PYTHON</a:t>
            </a:r>
            <a:endParaRPr lang="es-CO" sz="2400" b="0" strike="noStrike" spc="-1">
              <a:latin typeface="Arial"/>
            </a:endParaRPr>
          </a:p>
        </p:txBody>
      </p:sp>
      <p:sp>
        <p:nvSpPr>
          <p:cNvPr id="196" name="object 4"/>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197" name="object 5"/>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pic>
        <p:nvPicPr>
          <p:cNvPr id="198" name="Marcador de contenido 3"/>
          <p:cNvPicPr/>
          <p:nvPr/>
        </p:nvPicPr>
        <p:blipFill>
          <a:blip r:embed="rId3"/>
          <a:stretch/>
        </p:blipFill>
        <p:spPr>
          <a:xfrm>
            <a:off x="2635200" y="1456200"/>
            <a:ext cx="6921000" cy="43506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object 3"/>
          <p:cNvSpPr/>
          <p:nvPr/>
        </p:nvSpPr>
        <p:spPr>
          <a:xfrm>
            <a:off x="1523880" y="473040"/>
            <a:ext cx="9143280" cy="648360"/>
          </a:xfrm>
          <a:custGeom>
            <a:avLst/>
            <a:gdLst/>
            <a:ahLst/>
            <a:cxnLst/>
            <a:rect l="l" t="t" r="r" b="b"/>
            <a:pathLst>
              <a:path w="9144000" h="649224">
                <a:moveTo>
                  <a:pt x="9144000" y="649223"/>
                </a:moveTo>
                <a:lnTo>
                  <a:pt x="9144000" y="0"/>
                </a:lnTo>
                <a:lnTo>
                  <a:pt x="0" y="0"/>
                </a:lnTo>
                <a:lnTo>
                  <a:pt x="0" y="649224"/>
                </a:lnTo>
                <a:lnTo>
                  <a:pt x="9144000" y="649223"/>
                </a:lnTo>
                <a:close/>
              </a:path>
            </a:pathLst>
          </a:custGeom>
          <a:solidFill>
            <a:srgbClr val="E6031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r>
              <a:rPr lang="es-CO" sz="2400" b="1" strike="noStrike" spc="-1">
                <a:solidFill>
                  <a:srgbClr val="FFFFFF"/>
                </a:solidFill>
                <a:latin typeface="Verdana"/>
                <a:ea typeface="Verdana"/>
              </a:rPr>
              <a:t>INTRODUCCIÓN A PYTHON</a:t>
            </a:r>
            <a:endParaRPr lang="es-CO" sz="2400" b="0" strike="noStrike" spc="-1">
              <a:latin typeface="Arial"/>
            </a:endParaRPr>
          </a:p>
        </p:txBody>
      </p:sp>
      <p:sp>
        <p:nvSpPr>
          <p:cNvPr id="200" name="object 4"/>
          <p:cNvSpPr/>
          <p:nvPr/>
        </p:nvSpPr>
        <p:spPr>
          <a:xfrm>
            <a:off x="1627560" y="6113520"/>
            <a:ext cx="9143280" cy="360"/>
          </a:xfrm>
          <a:custGeom>
            <a:avLst/>
            <a:gdLst/>
            <a:ahLst/>
            <a:cxnLst/>
            <a:rect l="l" t="t" r="r" b="b"/>
            <a:pathLst>
              <a:path w="9144000">
                <a:moveTo>
                  <a:pt x="9144000" y="0"/>
                </a:moveTo>
                <a:lnTo>
                  <a:pt x="20573" y="0"/>
                </a:lnTo>
                <a:moveTo>
                  <a:pt x="20573" y="1"/>
                </a:moveTo>
                <a:lnTo>
                  <a:pt x="9144000" y="0"/>
                </a:lnTo>
              </a:path>
            </a:pathLst>
          </a:custGeom>
          <a:noFill/>
          <a:ln w="28575">
            <a:solidFill>
              <a:srgbClr val="E6031E"/>
            </a:solidFill>
            <a:round/>
          </a:ln>
        </p:spPr>
        <p:style>
          <a:lnRef idx="0">
            <a:scrgbClr r="0" g="0" b="0"/>
          </a:lnRef>
          <a:fillRef idx="0">
            <a:scrgbClr r="0" g="0" b="0"/>
          </a:fillRef>
          <a:effectRef idx="0">
            <a:scrgbClr r="0" g="0" b="0"/>
          </a:effectRef>
          <a:fontRef idx="minor"/>
        </p:style>
        <p:txBody>
          <a:bodyPr/>
          <a:lstStyle/>
          <a:p>
            <a:endParaRPr lang="es-CO"/>
          </a:p>
        </p:txBody>
      </p:sp>
      <p:sp>
        <p:nvSpPr>
          <p:cNvPr id="201" name="object 5"/>
          <p:cNvSpPr/>
          <p:nvPr/>
        </p:nvSpPr>
        <p:spPr>
          <a:xfrm>
            <a:off x="10242720" y="6153120"/>
            <a:ext cx="424440" cy="54864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s-CO"/>
          </a:p>
        </p:txBody>
      </p:sp>
      <p:pic>
        <p:nvPicPr>
          <p:cNvPr id="202" name="Imagen 5"/>
          <p:cNvPicPr/>
          <p:nvPr/>
        </p:nvPicPr>
        <p:blipFill>
          <a:blip r:embed="rId3"/>
          <a:stretch/>
        </p:blipFill>
        <p:spPr>
          <a:xfrm>
            <a:off x="2813760" y="1838520"/>
            <a:ext cx="6563520" cy="361440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3912</TotalTime>
  <Words>2209</Words>
  <Application>Microsoft Office PowerPoint</Application>
  <PresentationFormat>Panorámica</PresentationFormat>
  <Paragraphs>378</Paragraphs>
  <Slides>54</Slides>
  <Notes>1</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54</vt:i4>
      </vt:variant>
    </vt:vector>
  </HeadingPairs>
  <TitlesOfParts>
    <vt:vector size="65" baseType="lpstr">
      <vt:lpstr>Arial</vt:lpstr>
      <vt:lpstr>Calibri</vt:lpstr>
      <vt:lpstr>Lato-Regular</vt:lpstr>
      <vt:lpstr>Symbol</vt:lpstr>
      <vt:lpstr>Times New Roman</vt:lpstr>
      <vt:lpstr>Verdana</vt:lpstr>
      <vt:lpstr>Wingdings</vt:lpstr>
      <vt:lpstr>Office Theme</vt:lpstr>
      <vt:lpstr>Office Theme</vt:lpstr>
      <vt:lpstr>Office Theme</vt:lpstr>
      <vt:lpstr>Office Theme</vt:lpstr>
      <vt:lpstr>PYTHON </vt:lpstr>
      <vt:lpstr>Luis Germán Toro Pareja Ingeniero de Sistemas Magister en Seguridad Informática Universidad del Valle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subject/>
  <dc:creator>Luis Toro</dc:creator>
  <dc:description/>
  <cp:lastModifiedBy>Luis German  Toro Pareja</cp:lastModifiedBy>
  <cp:revision>102</cp:revision>
  <dcterms:created xsi:type="dcterms:W3CDTF">2019-05-10T21:13:59Z</dcterms:created>
  <dcterms:modified xsi:type="dcterms:W3CDTF">2023-09-04T15:41:56Z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45</vt:i4>
  </property>
</Properties>
</file>