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10/31/2024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10/31/2024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Talent Management Review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DDSAnalytics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October, 21, 2024</a:t>
            </a:r>
          </a:p>
          <a:p>
            <a:r>
              <a:rPr lang="en-US" dirty="0"/>
              <a:t>Bryan Pruneda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bg2">
              <a:lumMod val="75000"/>
            </a:schemeClr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erson walking towards a table&#10;&#10;Description automatically generated">
            <a:extLst>
              <a:ext uri="{FF2B5EF4-FFF2-40B4-BE49-F238E27FC236}">
                <a16:creationId xmlns:a16="http://schemas.microsoft.com/office/drawing/2014/main" id="{5FE326D7-4D03-EE60-4CAC-73EA4B6AFE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825" r="1082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55E0E-5E84-03BB-1545-1929748EC4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DDSAnalytics</a:t>
            </a:r>
            <a:r>
              <a:rPr lang="en-US" b="1" dirty="0">
                <a:solidFill>
                  <a:schemeClr val="tx1"/>
                </a:solidFill>
              </a:rPr>
              <a:t> is an analytical talent company that aims to be on the forefront in its industry </a:t>
            </a:r>
          </a:p>
          <a:p>
            <a:r>
              <a:rPr lang="en-US" b="1" dirty="0">
                <a:solidFill>
                  <a:schemeClr val="tx1"/>
                </a:solidFill>
              </a:rPr>
              <a:t>Frito Lay wishes to leverage and predict employee turnover rate</a:t>
            </a:r>
          </a:p>
          <a:p>
            <a:r>
              <a:rPr lang="en-US" b="1" dirty="0">
                <a:solidFill>
                  <a:schemeClr val="tx1"/>
                </a:solidFill>
              </a:rPr>
              <a:t>We have been tasked with finding factors that lead to high levels of attrition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D399A1-813B-91CF-BAD5-AE1CF895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9936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0000">
              <a:schemeClr val="accent2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CB4964-DB23-4A8D-5129-FB406230DB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Frito Lay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A87AD-55CE-221C-E610-5D66B87FD7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993" y="2809324"/>
            <a:ext cx="5293134" cy="2935288"/>
          </a:xfrm>
        </p:spPr>
        <p:txBody>
          <a:bodyPr/>
          <a:lstStyle/>
          <a:p>
            <a:r>
              <a:rPr lang="en-US" dirty="0"/>
              <a:t>Breaks down 870 Employees spread apart several sectors</a:t>
            </a:r>
          </a:p>
          <a:p>
            <a:r>
              <a:rPr lang="en-US" dirty="0"/>
              <a:t>Organized by 36 Categories and fully filled out</a:t>
            </a:r>
          </a:p>
          <a:p>
            <a:r>
              <a:rPr lang="en-US" dirty="0"/>
              <a:t>Includes multiple scaled categories such as environmental satisfaction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BC3D-46B3-C9FE-49EE-A4C77D006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Quick Preview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336B-AA0F-3007-60ED-95E131A1A5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Placeholder 14" descr="A computer with a magnifying glass&#10;&#10;Description automatically generated">
            <a:extLst>
              <a:ext uri="{FF2B5EF4-FFF2-40B4-BE49-F238E27FC236}">
                <a16:creationId xmlns:a16="http://schemas.microsoft.com/office/drawing/2014/main" id="{A7C45EC7-9A94-4F85-E23A-18AD5030CE4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993" b="2993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F5B94BA-7D91-5756-D6BD-E3E4B996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2F74C0-9E59-F301-9DFF-534423E3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127" y="2495968"/>
            <a:ext cx="6612365" cy="4285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860BA-6596-FF1C-AE2C-B6321CC49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126" y="2459382"/>
            <a:ext cx="6612365" cy="43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>
              <a:lumMod val="75000"/>
            </a:schemeClr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5391CC-28ED-37DE-8189-032664C3DC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 Life 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F9DC6-59C6-466C-29A6-CF615F51C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745" y="3225367"/>
            <a:ext cx="3474720" cy="2935288"/>
          </a:xfrm>
        </p:spPr>
        <p:txBody>
          <a:bodyPr/>
          <a:lstStyle/>
          <a:p>
            <a:r>
              <a:rPr lang="en-US" b="1" dirty="0"/>
              <a:t>Poor separation of work and home life have double the attrition of those with great balance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9FF623-7F1C-7742-C517-C6004781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1</a:t>
            </a:r>
            <a:r>
              <a:rPr lang="en-US" b="0" baseline="30000" dirty="0"/>
              <a:t>st</a:t>
            </a:r>
            <a:r>
              <a:rPr lang="en-US" b="0" dirty="0"/>
              <a:t> Factor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A23991-5064-A441-CE72-41FFC88E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95" y="1865746"/>
            <a:ext cx="6670124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7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20000">
              <a:srgbClr val="92D050"/>
            </a:gs>
            <a:gs pos="89000">
              <a:schemeClr val="bg2">
                <a:lumMod val="9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B112-DF77-C29D-C822-D742255D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25E9D-F1CC-233F-8018-4322F375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62" y="1621410"/>
            <a:ext cx="6490647" cy="4213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248D4-BCFD-1B1C-383A-BAE93432EDB8}"/>
              </a:ext>
            </a:extLst>
          </p:cNvPr>
          <p:cNvSpPr txBox="1"/>
          <p:nvPr/>
        </p:nvSpPr>
        <p:spPr>
          <a:xfrm>
            <a:off x="659876" y="1710283"/>
            <a:ext cx="4119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“Eat what you Kill” departments have higher attrition then those with stable pay structures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Employee jobs that match their studies are more willing to stay at their role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The education of those who left the company broke down to 48% Life Sciences, 33% Medical, and 18% Marketing.</a:t>
            </a:r>
          </a:p>
        </p:txBody>
      </p:sp>
    </p:spTree>
    <p:extLst>
      <p:ext uri="{BB962C8B-B14F-4D97-AF65-F5344CB8AC3E}">
        <p14:creationId xmlns:p14="http://schemas.microsoft.com/office/powerpoint/2010/main" val="35071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2">
              <a:lumMod val="75000"/>
            </a:schemeClr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9911-CFBB-9E1F-5798-4C1DFEC20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Employees with frustrations regarding their work environment had 10% greater attrition than their counterparts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BB45DA-1431-B3D4-851D-FDD96612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Factor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974AA-327C-7677-9879-F113E1FC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2057818"/>
            <a:ext cx="6107978" cy="399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7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20000">
              <a:schemeClr val="accent6">
                <a:lumMod val="60000"/>
                <a:lumOff val="40000"/>
              </a:schemeClr>
            </a:gs>
            <a:gs pos="89000">
              <a:schemeClr val="bg2">
                <a:lumMod val="9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45866-6777-0D44-9677-2FBA46392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11337636" cy="2935288"/>
          </a:xfrm>
        </p:spPr>
        <p:txBody>
          <a:bodyPr/>
          <a:lstStyle/>
          <a:p>
            <a:r>
              <a:rPr lang="en-US" dirty="0"/>
              <a:t>A Naïve Bayes Attrition model consisting of </a:t>
            </a:r>
            <a:r>
              <a:rPr lang="en-US" b="1" dirty="0"/>
              <a:t>JobRole, Department, and </a:t>
            </a:r>
            <a:r>
              <a:rPr lang="en-US" b="1" dirty="0" err="1"/>
              <a:t>EnvironmentSatisfaction</a:t>
            </a:r>
            <a:endParaRPr lang="en-US" b="1" dirty="0"/>
          </a:p>
          <a:p>
            <a:r>
              <a:rPr lang="en-US" dirty="0"/>
              <a:t>A Naïve Bayes Attrition model consisting of </a:t>
            </a:r>
            <a:r>
              <a:rPr lang="en-US" b="1" dirty="0" err="1"/>
              <a:t>JobRole</a:t>
            </a:r>
            <a:r>
              <a:rPr lang="en-US" b="1" dirty="0"/>
              <a:t>, Department</a:t>
            </a:r>
            <a:r>
              <a:rPr lang="en-US" dirty="0"/>
              <a:t>, and </a:t>
            </a:r>
            <a:r>
              <a:rPr lang="en-US" b="1" dirty="0"/>
              <a:t>Work Life Balance</a:t>
            </a:r>
          </a:p>
          <a:p>
            <a:pPr marL="0" indent="0">
              <a:buNone/>
            </a:pPr>
            <a:r>
              <a:rPr lang="en-US"/>
              <a:t>                                                                          </a:t>
            </a:r>
            <a:r>
              <a:rPr lang="en-US" dirty="0"/>
              <a:t>Sensitivity: </a:t>
            </a:r>
            <a:r>
              <a:rPr lang="en-US" b="1" dirty="0">
                <a:solidFill>
                  <a:srgbClr val="C00000"/>
                </a:solidFill>
              </a:rPr>
              <a:t>0.63</a:t>
            </a:r>
            <a:r>
              <a:rPr lang="en-US" dirty="0"/>
              <a:t> vs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0.60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Specificity: </a:t>
            </a:r>
            <a:r>
              <a:rPr lang="en-US" b="1" dirty="0">
                <a:solidFill>
                  <a:srgbClr val="C00000"/>
                </a:solidFill>
              </a:rPr>
              <a:t>0.61</a:t>
            </a:r>
            <a:r>
              <a:rPr lang="en-US" dirty="0"/>
              <a:t> vs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0.62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Accuracy: </a:t>
            </a:r>
            <a:r>
              <a:rPr lang="en-US" b="1" dirty="0">
                <a:solidFill>
                  <a:srgbClr val="C00000"/>
                </a:solidFill>
              </a:rPr>
              <a:t>0.63</a:t>
            </a:r>
            <a:r>
              <a:rPr lang="en-US" dirty="0"/>
              <a:t> vs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0.60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F1: </a:t>
            </a:r>
            <a:r>
              <a:rPr lang="en-US" b="1" dirty="0">
                <a:solidFill>
                  <a:srgbClr val="C00000"/>
                </a:solidFill>
              </a:rPr>
              <a:t>0.28</a:t>
            </a:r>
            <a:r>
              <a:rPr lang="en-US" dirty="0"/>
              <a:t> vs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0.11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307858-A9D2-7AD8-295D-EAC17402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Predictability</a:t>
            </a:r>
          </a:p>
        </p:txBody>
      </p:sp>
    </p:spTree>
    <p:extLst>
      <p:ext uri="{BB962C8B-B14F-4D97-AF65-F5344CB8AC3E}">
        <p14:creationId xmlns:p14="http://schemas.microsoft.com/office/powerpoint/2010/main" val="66112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236B526-34E2-ED46-47C2-2AF1004A3A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A5715-1B54-7857-7F93-84E259EF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910CC-1A67-9143-D6AC-684273C89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Bryan Pruneda</a:t>
            </a:r>
          </a:p>
          <a:p>
            <a:r>
              <a:rPr lang="en-US" dirty="0"/>
              <a:t>bpruneda@mail.smu.edu</a:t>
            </a:r>
          </a:p>
        </p:txBody>
      </p:sp>
    </p:spTree>
    <p:extLst>
      <p:ext uri="{BB962C8B-B14F-4D97-AF65-F5344CB8AC3E}">
        <p14:creationId xmlns:p14="http://schemas.microsoft.com/office/powerpoint/2010/main" val="52975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4383</TotalTime>
  <Words>244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Talent Management Review</vt:lpstr>
      <vt:lpstr>Background</vt:lpstr>
      <vt:lpstr>Assessment Data</vt:lpstr>
      <vt:lpstr>1st Factor</vt:lpstr>
      <vt:lpstr>2nd Factor</vt:lpstr>
      <vt:lpstr>3rd Factor</vt:lpstr>
      <vt:lpstr>Candidate Predictability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Pruneda, Bryan</dc:creator>
  <cp:lastModifiedBy>Pruneda, Bryan</cp:lastModifiedBy>
  <cp:revision>26</cp:revision>
  <dcterms:created xsi:type="dcterms:W3CDTF">2024-10-18T04:29:42Z</dcterms:created>
  <dcterms:modified xsi:type="dcterms:W3CDTF">2024-11-01T00:19:59Z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