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425" r:id="rId3"/>
    <p:sldId id="430" r:id="rId4"/>
    <p:sldId id="431" r:id="rId5"/>
    <p:sldId id="432" r:id="rId6"/>
    <p:sldId id="258" r:id="rId7"/>
    <p:sldId id="257" r:id="rId8"/>
    <p:sldId id="263" r:id="rId9"/>
    <p:sldId id="264" r:id="rId10"/>
    <p:sldId id="330" r:id="rId11"/>
    <p:sldId id="426" r:id="rId12"/>
    <p:sldId id="401" r:id="rId13"/>
    <p:sldId id="427" r:id="rId14"/>
    <p:sldId id="429" r:id="rId15"/>
    <p:sldId id="424" r:id="rId16"/>
    <p:sldId id="428" r:id="rId17"/>
    <p:sldId id="327" r:id="rId18"/>
    <p:sldId id="261" r:id="rId19"/>
    <p:sldId id="329" r:id="rId20"/>
    <p:sldId id="259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78" roundtripDataSignature="AMtx7mh2+CB7AwAKHevBYi6hg66TyKQME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86062B-CF97-CD71-5A85-9B4FD42F42A3}" name="FERNANDO IGNACIO DIAZ SANCHEZ" initials="FIDS" userId="S::fidiaz@utp.edu.pe::ba36fe69-f35f-4358-9126-4b1eb463af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1F0"/>
    <a:srgbClr val="FA9EFC"/>
    <a:srgbClr val="EF477C"/>
    <a:srgbClr val="F9F9F9"/>
    <a:srgbClr val="E5E5E6"/>
    <a:srgbClr val="57D3FF"/>
    <a:srgbClr val="1B5E8B"/>
    <a:srgbClr val="758F3A"/>
    <a:srgbClr val="DAEEEF"/>
    <a:srgbClr val="0E7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60B73-A423-B812-5CE1-C8DAD5587D31}" v="389" dt="2023-01-25T19:12:52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346" autoAdjust="0"/>
  </p:normalViewPr>
  <p:slideViewPr>
    <p:cSldViewPr snapToGrid="0">
      <p:cViewPr varScale="1">
        <p:scale>
          <a:sx n="106" d="100"/>
          <a:sy n="106" d="100"/>
        </p:scale>
        <p:origin x="75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80" Type="http://schemas.openxmlformats.org/officeDocument/2006/relationships/viewProps" Target="viewProps.xml"/><Relationship Id="rId85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IGNACIO DIAZ SANCHEZ" userId="ba36fe69-f35f-4358-9126-4b1eb463af60" providerId="ADAL" clId="{411FFBA5-0CF3-4001-9009-7607EDD0E2D6}"/>
    <pc:docChg chg="modSld">
      <pc:chgData name="FERNANDO IGNACIO DIAZ SANCHEZ" userId="ba36fe69-f35f-4358-9126-4b1eb463af60" providerId="ADAL" clId="{411FFBA5-0CF3-4001-9009-7607EDD0E2D6}" dt="2023-01-24T15:37:59.073" v="16"/>
      <pc:docMkLst>
        <pc:docMk/>
      </pc:docMkLst>
      <pc:sldChg chg="modSp mod addCm delCm">
        <pc:chgData name="FERNANDO IGNACIO DIAZ SANCHEZ" userId="ba36fe69-f35f-4358-9126-4b1eb463af60" providerId="ADAL" clId="{411FFBA5-0CF3-4001-9009-7607EDD0E2D6}" dt="2023-01-24T15:37:37.786" v="14" actId="20577"/>
        <pc:sldMkLst>
          <pc:docMk/>
          <pc:sldMk cId="2948176432" sldId="263"/>
        </pc:sldMkLst>
        <pc:spChg chg="mod">
          <ac:chgData name="FERNANDO IGNACIO DIAZ SANCHEZ" userId="ba36fe69-f35f-4358-9126-4b1eb463af60" providerId="ADAL" clId="{411FFBA5-0CF3-4001-9009-7607EDD0E2D6}" dt="2023-01-24T15:37:37.786" v="14" actId="20577"/>
          <ac:spMkLst>
            <pc:docMk/>
            <pc:sldMk cId="2948176432" sldId="263"/>
            <ac:spMk id="3" creationId="{1DD37DCA-ED6E-428D-A48F-1565A2EA97A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FERNANDO IGNACIO DIAZ SANCHEZ" userId="ba36fe69-f35f-4358-9126-4b1eb463af60" providerId="ADAL" clId="{411FFBA5-0CF3-4001-9009-7607EDD0E2D6}" dt="2023-01-24T15:37:17.515" v="2"/>
              <pc2:cmMkLst xmlns:pc2="http://schemas.microsoft.com/office/powerpoint/2019/9/main/command">
                <pc:docMk/>
                <pc:sldMk cId="2948176432" sldId="263"/>
                <pc2:cmMk id="{2AD84FD1-C35B-47AC-A2DE-C2E82E0790B2}"/>
              </pc2:cmMkLst>
            </pc226:cmChg>
          </p:ext>
        </pc:extLst>
      </pc:sldChg>
      <pc:sldChg chg="modSp mod addCm delCm">
        <pc:chgData name="FERNANDO IGNACIO DIAZ SANCHEZ" userId="ba36fe69-f35f-4358-9126-4b1eb463af60" providerId="ADAL" clId="{411FFBA5-0CF3-4001-9009-7607EDD0E2D6}" dt="2023-01-24T15:37:59.073" v="16"/>
        <pc:sldMkLst>
          <pc:docMk/>
          <pc:sldMk cId="1607001897" sldId="327"/>
        </pc:sldMkLst>
        <pc:spChg chg="mod">
          <ac:chgData name="FERNANDO IGNACIO DIAZ SANCHEZ" userId="ba36fe69-f35f-4358-9126-4b1eb463af60" providerId="ADAL" clId="{411FFBA5-0CF3-4001-9009-7607EDD0E2D6}" dt="2023-01-24T15:37:59.073" v="16"/>
          <ac:spMkLst>
            <pc:docMk/>
            <pc:sldMk cId="1607001897" sldId="327"/>
            <ac:spMk id="6" creationId="{2562361B-123A-158C-5022-4E64314B5E2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FERNANDO IGNACIO DIAZ SANCHEZ" userId="ba36fe69-f35f-4358-9126-4b1eb463af60" providerId="ADAL" clId="{411FFBA5-0CF3-4001-9009-7607EDD0E2D6}" dt="2023-01-24T15:37:55.841" v="15"/>
              <pc2:cmMkLst xmlns:pc2="http://schemas.microsoft.com/office/powerpoint/2019/9/main/command">
                <pc:docMk/>
                <pc:sldMk cId="1607001897" sldId="327"/>
                <pc2:cmMk id="{A950D8D4-F1B5-478C-AAD7-C2E7C3B64820}"/>
              </pc2:cmMkLst>
            </pc226:cmChg>
          </p:ext>
        </pc:extLst>
      </pc:sldChg>
    </pc:docChg>
  </pc:docChgLst>
  <pc:docChgLst>
    <pc:chgData name="DOCENTE - JORGE MARTIN RODRIGUEZ CASTRO" userId="S::c22532@utp.edu.pe::13811e02-3fd9-47f6-ad4d-1015054e9b2f" providerId="AD" clId="Web-{C3D60B73-A423-B812-5CE1-C8DAD5587D31}"/>
    <pc:docChg chg="delSld modSld">
      <pc:chgData name="DOCENTE - JORGE MARTIN RODRIGUEZ CASTRO" userId="S::c22532@utp.edu.pe::13811e02-3fd9-47f6-ad4d-1015054e9b2f" providerId="AD" clId="Web-{C3D60B73-A423-B812-5CE1-C8DAD5587D31}" dt="2023-01-25T19:12:52.820" v="313" actId="1076"/>
      <pc:docMkLst>
        <pc:docMk/>
      </pc:docMkLst>
      <pc:sldChg chg="modSp">
        <pc:chgData name="DOCENTE - JORGE MARTIN RODRIGUEZ CASTRO" userId="S::c22532@utp.edu.pe::13811e02-3fd9-47f6-ad4d-1015054e9b2f" providerId="AD" clId="Web-{C3D60B73-A423-B812-5CE1-C8DAD5587D31}" dt="2023-01-25T18:01:01.781" v="148" actId="20577"/>
        <pc:sldMkLst>
          <pc:docMk/>
          <pc:sldMk cId="0" sldId="258"/>
        </pc:sldMkLst>
        <pc:spChg chg="mod">
          <ac:chgData name="DOCENTE - JORGE MARTIN RODRIGUEZ CASTRO" userId="S::c22532@utp.edu.pe::13811e02-3fd9-47f6-ad4d-1015054e9b2f" providerId="AD" clId="Web-{C3D60B73-A423-B812-5CE1-C8DAD5587D31}" dt="2023-01-25T18:01:01.781" v="148" actId="20577"/>
          <ac:spMkLst>
            <pc:docMk/>
            <pc:sldMk cId="0" sldId="258"/>
            <ac:spMk id="2" creationId="{F54600F7-1DA8-4B6F-94D5-F0D0A43E9216}"/>
          </ac:spMkLst>
        </pc:spChg>
        <pc:spChg chg="mod">
          <ac:chgData name="DOCENTE - JORGE MARTIN RODRIGUEZ CASTRO" userId="S::c22532@utp.edu.pe::13811e02-3fd9-47f6-ad4d-1015054e9b2f" providerId="AD" clId="Web-{C3D60B73-A423-B812-5CE1-C8DAD5587D31}" dt="2023-01-25T18:00:34.218" v="145" actId="20577"/>
          <ac:spMkLst>
            <pc:docMk/>
            <pc:sldMk cId="0" sldId="258"/>
            <ac:spMk id="4" creationId="{CCF98275-87D9-43C9-83FC-5A90372C4F6B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7:54:55.944" v="139" actId="20577"/>
        <pc:sldMkLst>
          <pc:docMk/>
          <pc:sldMk cId="3805705831" sldId="261"/>
        </pc:sldMkLst>
        <pc:spChg chg="mod">
          <ac:chgData name="DOCENTE - JORGE MARTIN RODRIGUEZ CASTRO" userId="S::c22532@utp.edu.pe::13811e02-3fd9-47f6-ad4d-1015054e9b2f" providerId="AD" clId="Web-{C3D60B73-A423-B812-5CE1-C8DAD5587D31}" dt="2023-01-25T17:54:55.944" v="139" actId="20577"/>
          <ac:spMkLst>
            <pc:docMk/>
            <pc:sldMk cId="3805705831" sldId="261"/>
            <ac:spMk id="4" creationId="{13A7D7EB-E94C-4379-ADE6-A12EB7C4CBC6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9:08:50.721" v="308" actId="20577"/>
        <pc:sldMkLst>
          <pc:docMk/>
          <pc:sldMk cId="2636062489" sldId="292"/>
        </pc:sldMkLst>
        <pc:spChg chg="mod">
          <ac:chgData name="DOCENTE - JORGE MARTIN RODRIGUEZ CASTRO" userId="S::c22532@utp.edu.pe::13811e02-3fd9-47f6-ad4d-1015054e9b2f" providerId="AD" clId="Web-{C3D60B73-A423-B812-5CE1-C8DAD5587D31}" dt="2023-01-25T19:08:50.721" v="308" actId="20577"/>
          <ac:spMkLst>
            <pc:docMk/>
            <pc:sldMk cId="2636062489" sldId="292"/>
            <ac:spMk id="4" creationId="{DD9C2857-077D-893F-0202-DEB492C231EF}"/>
          </ac:spMkLst>
        </pc:spChg>
        <pc:spChg chg="mod">
          <ac:chgData name="DOCENTE - JORGE MARTIN RODRIGUEZ CASTRO" userId="S::c22532@utp.edu.pe::13811e02-3fd9-47f6-ad4d-1015054e9b2f" providerId="AD" clId="Web-{C3D60B73-A423-B812-5CE1-C8DAD5587D31}" dt="2023-01-25T18:02:35.596" v="160" actId="20577"/>
          <ac:spMkLst>
            <pc:docMk/>
            <pc:sldMk cId="2636062489" sldId="292"/>
            <ac:spMk id="22" creationId="{AA9BC662-74F9-7FE5-284E-7A2062740620}"/>
          </ac:spMkLst>
        </pc:spChg>
      </pc:sldChg>
      <pc:sldChg chg="addSp delSp modSp">
        <pc:chgData name="DOCENTE - JORGE MARTIN RODRIGUEZ CASTRO" userId="S::c22532@utp.edu.pe::13811e02-3fd9-47f6-ad4d-1015054e9b2f" providerId="AD" clId="Web-{C3D60B73-A423-B812-5CE1-C8DAD5587D31}" dt="2023-01-25T19:07:33.204" v="303"/>
        <pc:sldMkLst>
          <pc:docMk/>
          <pc:sldMk cId="3029022687" sldId="293"/>
        </pc:sldMkLst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8" creationId="{A9DFF664-F900-F7A6-DC60-53C6DAE5DAAF}"/>
          </ac:spMkLst>
        </pc:spChg>
        <pc:spChg chg="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9" creationId="{97DACA4B-A454-4E4A-74DD-BC99030B197C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0" creationId="{D2F8DD8C-A746-0C28-018A-E72C15F1B9AC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1" creationId="{06FC930A-E69E-5100-FC52-3D90ED9E6B72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2" creationId="{A7170D0F-F269-8836-B284-BAC8DF710E0D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3" creationId="{CD506325-23E7-CA8F-F8EA-8F6300A94BA3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14" creationId="{666A6C79-357F-A16F-7138-F9FF128F2F6D}"/>
          </ac:spMkLst>
        </pc:spChg>
        <pc:spChg chg="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0" creationId="{6B3DE9FB-69F8-A15F-BD2F-F81AB1678511}"/>
          </ac:spMkLst>
        </pc:spChg>
        <pc:spChg chg="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2" creationId="{0F0D7AD8-AD59-A42D-17EF-E9C9286EEFD3}"/>
          </ac:spMkLst>
        </pc:spChg>
        <pc:spChg chg="add mod topLvl">
          <ac:chgData name="DOCENTE - JORGE MARTIN RODRIGUEZ CASTRO" userId="S::c22532@utp.edu.pe::13811e02-3fd9-47f6-ad4d-1015054e9b2f" providerId="AD" clId="Web-{C3D60B73-A423-B812-5CE1-C8DAD5587D31}" dt="2023-01-25T19:07:29.782" v="302"/>
          <ac:spMkLst>
            <pc:docMk/>
            <pc:sldMk cId="3029022687" sldId="293"/>
            <ac:spMk id="27" creationId="{E7CF0C8E-DBB6-1F36-731B-67C1BEF74AB8}"/>
          </ac:spMkLst>
        </pc:spChg>
        <pc:grpChg chg="add del">
          <ac:chgData name="DOCENTE - JORGE MARTIN RODRIGUEZ CASTRO" userId="S::c22532@utp.edu.pe::13811e02-3fd9-47f6-ad4d-1015054e9b2f" providerId="AD" clId="Web-{C3D60B73-A423-B812-5CE1-C8DAD5587D31}" dt="2023-01-25T19:07:29.782" v="302"/>
          <ac:grpSpMkLst>
            <pc:docMk/>
            <pc:sldMk cId="3029022687" sldId="293"/>
            <ac:grpSpMk id="29" creationId="{0B58D44D-248E-6211-7BC5-A3B3899EBE70}"/>
          </ac:grpSpMkLst>
        </pc:grpChg>
        <pc:grpChg chg="add">
          <ac:chgData name="DOCENTE - JORGE MARTIN RODRIGUEZ CASTRO" userId="S::c22532@utp.edu.pe::13811e02-3fd9-47f6-ad4d-1015054e9b2f" providerId="AD" clId="Web-{C3D60B73-A423-B812-5CE1-C8DAD5587D31}" dt="2023-01-25T19:07:33.204" v="303"/>
          <ac:grpSpMkLst>
            <pc:docMk/>
            <pc:sldMk cId="3029022687" sldId="293"/>
            <ac:grpSpMk id="31" creationId="{A4B1FB23-CE0B-6B16-1695-4DB4FD5CACE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9:03:34.698" v="250"/>
          <ac:grpSpMkLst>
            <pc:docMk/>
            <pc:sldMk cId="3029022687" sldId="293"/>
            <ac:grpSpMk id="45" creationId="{9B692454-E36F-0304-0F5B-E440384B4F7B}"/>
          </ac:grpSpMkLst>
        </pc:grp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5" creationId="{BC1DF711-06B3-344A-7BE1-3E5E6CE5A532}"/>
          </ac:picMkLst>
        </pc:picChg>
        <pc:picChg chg="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7" creationId="{B9522EE2-80C9-ABC1-0DC7-B811235E3C4E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6" creationId="{DE77C696-5AB3-2BF9-5A83-542DD543669A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7" creationId="{676E8CCE-E13C-79F9-EFB4-37E108538AC2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8" creationId="{827370D8-36E4-7062-A543-6E989E69467C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9" creationId="{65901345-B06D-96C6-AD38-30F9EC1437FB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24" creationId="{7C182ED5-8355-0E13-1A94-D36C6F563792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25" creationId="{22EDFB68-B1B7-3663-E0FF-740EC240C9DD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43" creationId="{C3AC6F0C-80D2-6ABA-65D4-FC0A8B6C400D}"/>
          </ac:picMkLst>
        </pc:picChg>
        <pc:picChg chg="mod topLvl">
          <ac:chgData name="DOCENTE - JORGE MARTIN RODRIGUEZ CASTRO" userId="S::c22532@utp.edu.pe::13811e02-3fd9-47f6-ad4d-1015054e9b2f" providerId="AD" clId="Web-{C3D60B73-A423-B812-5CE1-C8DAD5587D31}" dt="2023-01-25T19:07:29.782" v="302"/>
          <ac:picMkLst>
            <pc:docMk/>
            <pc:sldMk cId="3029022687" sldId="293"/>
            <ac:picMk id="1026" creationId="{4B9E28C1-0710-E703-27EC-B0D32AC5B359}"/>
          </ac:picMkLst>
        </pc:pic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26" creationId="{7E104397-CEC4-FD96-6255-F0655C7C5CB6}"/>
          </ac:cxnSpMkLst>
        </pc:cxnChg>
        <pc:cxnChg chg="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28" creationId="{6B97DD21-5F1A-B8D1-B3E1-9A2B3B447C6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0" creationId="{A756AE97-5CA2-2C34-33E5-641508CA8A87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2" creationId="{B3D3FE4F-FB92-9E77-939E-1C4EA8FCCFF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3" creationId="{9E0CD2D7-853F-8895-3056-599515B3454D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4" creationId="{00641B60-2361-8D08-B32C-F5BAED44758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5" creationId="{ABB7B992-8023-F60B-DB88-9B5C5DAFF47C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6" creationId="{B3A53D4C-3504-6057-4E58-43036C63F8F2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7" creationId="{752B107A-3CF5-E2D3-F68D-0AC9B6BF650A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8" creationId="{9BC01626-710B-E72B-4DC4-D092AB8E95CB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39" creationId="{BDB560F9-3C9A-0DC7-9056-884920515771}"/>
          </ac:cxnSpMkLst>
        </pc:cxnChg>
        <pc:cxnChg chg="mod topLvl">
          <ac:chgData name="DOCENTE - JORGE MARTIN RODRIGUEZ CASTRO" userId="S::c22532@utp.edu.pe::13811e02-3fd9-47f6-ad4d-1015054e9b2f" providerId="AD" clId="Web-{C3D60B73-A423-B812-5CE1-C8DAD5587D31}" dt="2023-01-25T19:07:29.782" v="302"/>
          <ac:cxnSpMkLst>
            <pc:docMk/>
            <pc:sldMk cId="3029022687" sldId="293"/>
            <ac:cxnSpMk id="44" creationId="{E2B39438-8F75-DF9B-DF1D-2774DBADE112}"/>
          </ac:cxnSpMkLst>
        </pc:cxn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6"/>
        <pc:sldMkLst>
          <pc:docMk/>
          <pc:sldMk cId="1471465035" sldId="312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6"/>
        <pc:sldMkLst>
          <pc:docMk/>
          <pc:sldMk cId="2247966570" sldId="316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4"/>
        <pc:sldMkLst>
          <pc:docMk/>
          <pc:sldMk cId="3687630810" sldId="318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7"/>
        <pc:sldMkLst>
          <pc:docMk/>
          <pc:sldMk cId="3515998921" sldId="320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5"/>
        <pc:sldMkLst>
          <pc:docMk/>
          <pc:sldMk cId="3930468528" sldId="323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3"/>
        <pc:sldMkLst>
          <pc:docMk/>
          <pc:sldMk cId="1475004087" sldId="324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4"/>
        <pc:sldMkLst>
          <pc:docMk/>
          <pc:sldMk cId="1275482048" sldId="325"/>
        </pc:sldMkLst>
      </pc:sldChg>
      <pc:sldChg chg="addSp delSp modSp">
        <pc:chgData name="DOCENTE - JORGE MARTIN RODRIGUEZ CASTRO" userId="S::c22532@utp.edu.pe::13811e02-3fd9-47f6-ad4d-1015054e9b2f" providerId="AD" clId="Web-{C3D60B73-A423-B812-5CE1-C8DAD5587D31}" dt="2023-01-25T17:54:05.053" v="136" actId="20577"/>
        <pc:sldMkLst>
          <pc:docMk/>
          <pc:sldMk cId="1775541263" sldId="326"/>
        </pc:sldMkLst>
        <pc:spChg chg="mod">
          <ac:chgData name="DOCENTE - JORGE MARTIN RODRIGUEZ CASTRO" userId="S::c22532@utp.edu.pe::13811e02-3fd9-47f6-ad4d-1015054e9b2f" providerId="AD" clId="Web-{C3D60B73-A423-B812-5CE1-C8DAD5587D31}" dt="2023-01-25T17:54:05.053" v="136" actId="20577"/>
          <ac:spMkLst>
            <pc:docMk/>
            <pc:sldMk cId="1775541263" sldId="326"/>
            <ac:spMk id="4" creationId="{8CAA9507-CCBF-0944-F977-CEA7149A5ED9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18:39.538" v="44"/>
          <ac:grpSpMkLst>
            <pc:docMk/>
            <pc:sldMk cId="1775541263" sldId="326"/>
            <ac:grpSpMk id="5" creationId="{24B25762-775D-1183-8A61-CC12C6C437AB}"/>
          </ac:grpSpMkLst>
        </pc:grpChg>
        <pc:grpChg chg="add mod ord">
          <ac:chgData name="DOCENTE - JORGE MARTIN RODRIGUEZ CASTRO" userId="S::c22532@utp.edu.pe::13811e02-3fd9-47f6-ad4d-1015054e9b2f" providerId="AD" clId="Web-{C3D60B73-A423-B812-5CE1-C8DAD5587D31}" dt="2023-01-25T17:18:39.288" v="43"/>
          <ac:grpSpMkLst>
            <pc:docMk/>
            <pc:sldMk cId="1775541263" sldId="326"/>
            <ac:grpSpMk id="16" creationId="{211FA7E6-87D0-98C3-EA8D-B869B98CF280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54:22.053" v="137"/>
        <pc:sldMkLst>
          <pc:docMk/>
          <pc:sldMk cId="1607001897" sldId="327"/>
        </pc:sldMkLst>
      </pc:sldChg>
      <pc:sldChg chg="delSp modSp">
        <pc:chgData name="DOCENTE - JORGE MARTIN RODRIGUEZ CASTRO" userId="S::c22532@utp.edu.pe::13811e02-3fd9-47f6-ad4d-1015054e9b2f" providerId="AD" clId="Web-{C3D60B73-A423-B812-5CE1-C8DAD5587D31}" dt="2023-01-25T17:09:41.028" v="12"/>
        <pc:sldMkLst>
          <pc:docMk/>
          <pc:sldMk cId="1454082094" sldId="330"/>
        </pc:sldMkLst>
        <pc:spChg chg="mod">
          <ac:chgData name="DOCENTE - JORGE MARTIN RODRIGUEZ CASTRO" userId="S::c22532@utp.edu.pe::13811e02-3fd9-47f6-ad4d-1015054e9b2f" providerId="AD" clId="Web-{C3D60B73-A423-B812-5CE1-C8DAD5587D31}" dt="2023-01-25T17:09:26.683" v="8" actId="20577"/>
          <ac:spMkLst>
            <pc:docMk/>
            <pc:sldMk cId="1454082094" sldId="330"/>
            <ac:spMk id="42" creationId="{FE3C8125-0623-B6FF-9FE1-0715FE1439E0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09:37.465" v="11"/>
          <ac:grpSpMkLst>
            <pc:docMk/>
            <pc:sldMk cId="1454082094" sldId="330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37.465" v="10"/>
          <ac:grpSpMkLst>
            <pc:docMk/>
            <pc:sldMk cId="1454082094" sldId="330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41.028" v="12"/>
          <ac:grpSpMkLst>
            <pc:docMk/>
            <pc:sldMk cId="1454082094" sldId="330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37.465" v="9"/>
          <ac:grpSpMkLst>
            <pc:docMk/>
            <pc:sldMk cId="1454082094" sldId="330"/>
            <ac:grpSpMk id="71" creationId="{33896B92-57E9-BDB8-DD96-046ECD0B2C51}"/>
          </ac:grpSpMkLst>
        </pc:grpChg>
      </pc:sldChg>
      <pc:sldChg chg="modSp">
        <pc:chgData name="DOCENTE - JORGE MARTIN RODRIGUEZ CASTRO" userId="S::c22532@utp.edu.pe::13811e02-3fd9-47f6-ad4d-1015054e9b2f" providerId="AD" clId="Web-{C3D60B73-A423-B812-5CE1-C8DAD5587D31}" dt="2023-01-25T18:45:27.047" v="165" actId="20577"/>
        <pc:sldMkLst>
          <pc:docMk/>
          <pc:sldMk cId="2093081901" sldId="352"/>
        </pc:sldMkLst>
        <pc:spChg chg="mod">
          <ac:chgData name="DOCENTE - JORGE MARTIN RODRIGUEZ CASTRO" userId="S::c22532@utp.edu.pe::13811e02-3fd9-47f6-ad4d-1015054e9b2f" providerId="AD" clId="Web-{C3D60B73-A423-B812-5CE1-C8DAD5587D31}" dt="2023-01-25T18:45:27.047" v="165" actId="20577"/>
          <ac:spMkLst>
            <pc:docMk/>
            <pc:sldMk cId="2093081901" sldId="352"/>
            <ac:spMk id="83" creationId="{4277D4F0-61F3-ED9C-9A93-588BFB5E7FD1}"/>
          </ac:spMkLst>
        </pc:spChg>
      </pc:sldChg>
      <pc:sldChg chg="modSp">
        <pc:chgData name="DOCENTE - JORGE MARTIN RODRIGUEZ CASTRO" userId="S::c22532@utp.edu.pe::13811e02-3fd9-47f6-ad4d-1015054e9b2f" providerId="AD" clId="Web-{C3D60B73-A423-B812-5CE1-C8DAD5587D31}" dt="2023-01-25T19:12:52.820" v="313" actId="1076"/>
        <pc:sldMkLst>
          <pc:docMk/>
          <pc:sldMk cId="1738951769" sldId="353"/>
        </pc:sldMkLst>
        <pc:spChg chg="mod">
          <ac:chgData name="DOCENTE - JORGE MARTIN RODRIGUEZ CASTRO" userId="S::c22532@utp.edu.pe::13811e02-3fd9-47f6-ad4d-1015054e9b2f" providerId="AD" clId="Web-{C3D60B73-A423-B812-5CE1-C8DAD5587D31}" dt="2023-01-25T19:12:52.820" v="313" actId="1076"/>
          <ac:spMkLst>
            <pc:docMk/>
            <pc:sldMk cId="1738951769" sldId="353"/>
            <ac:spMk id="18" creationId="{04AFAAA6-6834-8452-E4A4-33E9C4E60B84}"/>
          </ac:spMkLst>
        </pc:spChg>
        <pc:grpChg chg="mod">
          <ac:chgData name="DOCENTE - JORGE MARTIN RODRIGUEZ CASTRO" userId="S::c22532@utp.edu.pe::13811e02-3fd9-47f6-ad4d-1015054e9b2f" providerId="AD" clId="Web-{C3D60B73-A423-B812-5CE1-C8DAD5587D31}" dt="2023-01-25T19:12:52.774" v="311" actId="1076"/>
          <ac:grpSpMkLst>
            <pc:docMk/>
            <pc:sldMk cId="1738951769" sldId="353"/>
            <ac:grpSpMk id="13" creationId="{6A6BC1F6-147A-10A0-F8E7-CF1B64136328}"/>
          </ac:grpSpMkLst>
        </pc:grpChg>
        <pc:grpChg chg="mod">
          <ac:chgData name="DOCENTE - JORGE MARTIN RODRIGUEZ CASTRO" userId="S::c22532@utp.edu.pe::13811e02-3fd9-47f6-ad4d-1015054e9b2f" providerId="AD" clId="Web-{C3D60B73-A423-B812-5CE1-C8DAD5587D31}" dt="2023-01-25T19:12:52.805" v="312" actId="1076"/>
          <ac:grpSpMkLst>
            <pc:docMk/>
            <pc:sldMk cId="1738951769" sldId="353"/>
            <ac:grpSpMk id="27" creationId="{A22D8E9A-B829-AD32-8010-09B4A69DCF23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3"/>
        <pc:sldMkLst>
          <pc:docMk/>
          <pc:sldMk cId="4127594080" sldId="357"/>
        </pc:sldMkLst>
      </pc:sldChg>
      <pc:sldChg chg="delSp modSp">
        <pc:chgData name="DOCENTE - JORGE MARTIN RODRIGUEZ CASTRO" userId="S::c22532@utp.edu.pe::13811e02-3fd9-47f6-ad4d-1015054e9b2f" providerId="AD" clId="Web-{C3D60B73-A423-B812-5CE1-C8DAD5587D31}" dt="2023-01-25T17:10:47.218" v="21"/>
        <pc:sldMkLst>
          <pc:docMk/>
          <pc:sldMk cId="3223448435" sldId="358"/>
        </pc:sldMkLst>
        <pc:spChg chg="mod">
          <ac:chgData name="DOCENTE - JORGE MARTIN RODRIGUEZ CASTRO" userId="S::c22532@utp.edu.pe::13811e02-3fd9-47f6-ad4d-1015054e9b2f" providerId="AD" clId="Web-{C3D60B73-A423-B812-5CE1-C8DAD5587D31}" dt="2023-01-25T17:10:30.499" v="20" actId="20577"/>
          <ac:spMkLst>
            <pc:docMk/>
            <pc:sldMk cId="3223448435" sldId="358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10:47.218" v="21"/>
          <ac:grpSpMkLst>
            <pc:docMk/>
            <pc:sldMk cId="3223448435" sldId="358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6"/>
          <ac:grpSpMkLst>
            <pc:docMk/>
            <pc:sldMk cId="3223448435" sldId="358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5"/>
          <ac:grpSpMkLst>
            <pc:docMk/>
            <pc:sldMk cId="3223448435" sldId="358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4"/>
          <ac:grpSpMkLst>
            <pc:docMk/>
            <pc:sldMk cId="3223448435" sldId="358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09:57.294" v="13"/>
          <ac:grpSpMkLst>
            <pc:docMk/>
            <pc:sldMk cId="3223448435" sldId="358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2:46.112" v="58"/>
        <pc:sldMkLst>
          <pc:docMk/>
          <pc:sldMk cId="1169184247" sldId="359"/>
        </pc:sldMkLst>
        <pc:spChg chg="mod">
          <ac:chgData name="DOCENTE - JORGE MARTIN RODRIGUEZ CASTRO" userId="S::c22532@utp.edu.pe::13811e02-3fd9-47f6-ad4d-1015054e9b2f" providerId="AD" clId="Web-{C3D60B73-A423-B812-5CE1-C8DAD5587D31}" dt="2023-01-25T17:22:39.987" v="57" actId="20577"/>
          <ac:spMkLst>
            <pc:docMk/>
            <pc:sldMk cId="1169184247" sldId="359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2:46.112" v="58"/>
          <ac:grpSpMkLst>
            <pc:docMk/>
            <pc:sldMk cId="1169184247" sldId="359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8"/>
          <ac:grpSpMkLst>
            <pc:docMk/>
            <pc:sldMk cId="1169184247" sldId="359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7"/>
          <ac:grpSpMkLst>
            <pc:docMk/>
            <pc:sldMk cId="1169184247" sldId="359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6"/>
          <ac:grpSpMkLst>
            <pc:docMk/>
            <pc:sldMk cId="1169184247" sldId="359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26.252" v="45"/>
          <ac:grpSpMkLst>
            <pc:docMk/>
            <pc:sldMk cId="1169184247" sldId="359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4:44.009" v="71"/>
        <pc:sldMkLst>
          <pc:docMk/>
          <pc:sldMk cId="520691407" sldId="360"/>
        </pc:sldMkLst>
        <pc:spChg chg="mod">
          <ac:chgData name="DOCENTE - JORGE MARTIN RODRIGUEZ CASTRO" userId="S::c22532@utp.edu.pe::13811e02-3fd9-47f6-ad4d-1015054e9b2f" providerId="AD" clId="Web-{C3D60B73-A423-B812-5CE1-C8DAD5587D31}" dt="2023-01-25T17:24:34.024" v="70" actId="20577"/>
          <ac:spMkLst>
            <pc:docMk/>
            <pc:sldMk cId="520691407" sldId="360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4:44.009" v="71"/>
          <ac:grpSpMkLst>
            <pc:docMk/>
            <pc:sldMk cId="520691407" sldId="360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2"/>
          <ac:grpSpMkLst>
            <pc:docMk/>
            <pc:sldMk cId="520691407" sldId="360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1"/>
          <ac:grpSpMkLst>
            <pc:docMk/>
            <pc:sldMk cId="520691407" sldId="360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60"/>
          <ac:grpSpMkLst>
            <pc:docMk/>
            <pc:sldMk cId="520691407" sldId="360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2:56.597" v="59"/>
          <ac:grpSpMkLst>
            <pc:docMk/>
            <pc:sldMk cId="520691407" sldId="360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5:13.619" v="81"/>
        <pc:sldMkLst>
          <pc:docMk/>
          <pc:sldMk cId="2079625205" sldId="361"/>
        </pc:sldMkLst>
        <pc:spChg chg="mod">
          <ac:chgData name="DOCENTE - JORGE MARTIN RODRIGUEZ CASTRO" userId="S::c22532@utp.edu.pe::13811e02-3fd9-47f6-ad4d-1015054e9b2f" providerId="AD" clId="Web-{C3D60B73-A423-B812-5CE1-C8DAD5587D31}" dt="2023-01-25T17:25:06.041" v="80" actId="20577"/>
          <ac:spMkLst>
            <pc:docMk/>
            <pc:sldMk cId="2079625205" sldId="361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5:13.619" v="81"/>
          <ac:grpSpMkLst>
            <pc:docMk/>
            <pc:sldMk cId="2079625205" sldId="361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5"/>
          <ac:grpSpMkLst>
            <pc:docMk/>
            <pc:sldMk cId="2079625205" sldId="361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4"/>
          <ac:grpSpMkLst>
            <pc:docMk/>
            <pc:sldMk cId="2079625205" sldId="361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3"/>
          <ac:grpSpMkLst>
            <pc:docMk/>
            <pc:sldMk cId="2079625205" sldId="361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4:53.025" v="72"/>
          <ac:grpSpMkLst>
            <pc:docMk/>
            <pc:sldMk cId="2079625205" sldId="361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5:59.153" v="99"/>
        <pc:sldMkLst>
          <pc:docMk/>
          <pc:sldMk cId="2853485377" sldId="362"/>
        </pc:sldMkLst>
        <pc:spChg chg="mod">
          <ac:chgData name="DOCENTE - JORGE MARTIN RODRIGUEZ CASTRO" userId="S::c22532@utp.edu.pe::13811e02-3fd9-47f6-ad4d-1015054e9b2f" providerId="AD" clId="Web-{C3D60B73-A423-B812-5CE1-C8DAD5587D31}" dt="2023-01-25T17:25:53.824" v="98" actId="20577"/>
          <ac:spMkLst>
            <pc:docMk/>
            <pc:sldMk cId="2853485377" sldId="362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5:59.153" v="99"/>
          <ac:grpSpMkLst>
            <pc:docMk/>
            <pc:sldMk cId="2853485377" sldId="362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5"/>
          <ac:grpSpMkLst>
            <pc:docMk/>
            <pc:sldMk cId="2853485377" sldId="362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4"/>
          <ac:grpSpMkLst>
            <pc:docMk/>
            <pc:sldMk cId="2853485377" sldId="362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3"/>
          <ac:grpSpMkLst>
            <pc:docMk/>
            <pc:sldMk cId="2853485377" sldId="362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5:41.105" v="82"/>
          <ac:grpSpMkLst>
            <pc:docMk/>
            <pc:sldMk cId="2853485377" sldId="362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26:29.498" v="117"/>
        <pc:sldMkLst>
          <pc:docMk/>
          <pc:sldMk cId="2994446652" sldId="363"/>
        </pc:sldMkLst>
        <pc:spChg chg="mod">
          <ac:chgData name="DOCENTE - JORGE MARTIN RODRIGUEZ CASTRO" userId="S::c22532@utp.edu.pe::13811e02-3fd9-47f6-ad4d-1015054e9b2f" providerId="AD" clId="Web-{C3D60B73-A423-B812-5CE1-C8DAD5587D31}" dt="2023-01-25T17:26:21.138" v="116" actId="20577"/>
          <ac:spMkLst>
            <pc:docMk/>
            <pc:sldMk cId="2994446652" sldId="363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26:29.498" v="117"/>
          <ac:grpSpMkLst>
            <pc:docMk/>
            <pc:sldMk cId="2994446652" sldId="363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3"/>
          <ac:grpSpMkLst>
            <pc:docMk/>
            <pc:sldMk cId="2994446652" sldId="363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2"/>
          <ac:grpSpMkLst>
            <pc:docMk/>
            <pc:sldMk cId="2994446652" sldId="363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1"/>
          <ac:grpSpMkLst>
            <pc:docMk/>
            <pc:sldMk cId="2994446652" sldId="363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26:09.981" v="100"/>
          <ac:grpSpMkLst>
            <pc:docMk/>
            <pc:sldMk cId="2994446652" sldId="363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53:21.598" v="128"/>
        <pc:sldMkLst>
          <pc:docMk/>
          <pc:sldMk cId="1465915506" sldId="364"/>
        </pc:sldMkLst>
        <pc:spChg chg="mod">
          <ac:chgData name="DOCENTE - JORGE MARTIN RODRIGUEZ CASTRO" userId="S::c22532@utp.edu.pe::13811e02-3fd9-47f6-ad4d-1015054e9b2f" providerId="AD" clId="Web-{C3D60B73-A423-B812-5CE1-C8DAD5587D31}" dt="2023-01-25T17:53:15.239" v="127" actId="20577"/>
          <ac:spMkLst>
            <pc:docMk/>
            <pc:sldMk cId="1465915506" sldId="364"/>
            <ac:spMk id="42" creationId="{FE3C8125-0623-B6FF-9FE1-0715FE1439E0}"/>
          </ac:spMkLst>
        </pc:spChg>
        <pc:grpChg chg="ord">
          <ac:chgData name="DOCENTE - JORGE MARTIN RODRIGUEZ CASTRO" userId="S::c22532@utp.edu.pe::13811e02-3fd9-47f6-ad4d-1015054e9b2f" providerId="AD" clId="Web-{C3D60B73-A423-B812-5CE1-C8DAD5587D31}" dt="2023-01-25T17:53:21.598" v="128"/>
          <ac:grpSpMkLst>
            <pc:docMk/>
            <pc:sldMk cId="1465915506" sldId="364"/>
            <ac:grpSpMk id="40" creationId="{C0EBFC4B-97B9-EE23-54E6-35D0BD1A72B6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21"/>
          <ac:grpSpMkLst>
            <pc:docMk/>
            <pc:sldMk cId="1465915506" sldId="364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20"/>
          <ac:grpSpMkLst>
            <pc:docMk/>
            <pc:sldMk cId="1465915506" sldId="364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19"/>
          <ac:grpSpMkLst>
            <pc:docMk/>
            <pc:sldMk cId="1465915506" sldId="364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05.364" v="118"/>
          <ac:grpSpMkLst>
            <pc:docMk/>
            <pc:sldMk cId="1465915506" sldId="364"/>
            <ac:grpSpMk id="71" creationId="{33896B92-57E9-BDB8-DD96-046ECD0B2C51}"/>
          </ac:grpSpMkLst>
        </pc:grpChg>
      </pc:sldChg>
      <pc:sldChg chg="delSp modSp">
        <pc:chgData name="DOCENTE - JORGE MARTIN RODRIGUEZ CASTRO" userId="S::c22532@utp.edu.pe::13811e02-3fd9-47f6-ad4d-1015054e9b2f" providerId="AD" clId="Web-{C3D60B73-A423-B812-5CE1-C8DAD5587D31}" dt="2023-01-25T17:53:31.849" v="132"/>
        <pc:sldMkLst>
          <pc:docMk/>
          <pc:sldMk cId="1118352264" sldId="365"/>
        </pc:sldMkLst>
        <pc:spChg chg="mod">
          <ac:chgData name="DOCENTE - JORGE MARTIN RODRIGUEZ CASTRO" userId="S::c22532@utp.edu.pe::13811e02-3fd9-47f6-ad4d-1015054e9b2f" providerId="AD" clId="Web-{C3D60B73-A423-B812-5CE1-C8DAD5587D31}" dt="2023-01-25T17:18:13.912" v="40" actId="20577"/>
          <ac:spMkLst>
            <pc:docMk/>
            <pc:sldMk cId="1118352264" sldId="365"/>
            <ac:spMk id="42" creationId="{FE3C8125-0623-B6FF-9FE1-0715FE1439E0}"/>
          </ac:spMkLst>
        </pc:spChg>
        <pc:grpChg chg="del">
          <ac:chgData name="DOCENTE - JORGE MARTIN RODRIGUEZ CASTRO" userId="S::c22532@utp.edu.pe::13811e02-3fd9-47f6-ad4d-1015054e9b2f" providerId="AD" clId="Web-{C3D60B73-A423-B812-5CE1-C8DAD5587D31}" dt="2023-01-25T17:53:31.849" v="132"/>
          <ac:grpSpMkLst>
            <pc:docMk/>
            <pc:sldMk cId="1118352264" sldId="365"/>
            <ac:grpSpMk id="45" creationId="{0E6C0F4E-4406-BE9B-7923-E8F8D30773B0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31"/>
          <ac:grpSpMkLst>
            <pc:docMk/>
            <pc:sldMk cId="1118352264" sldId="365"/>
            <ac:grpSpMk id="50" creationId="{AED7EAA0-C313-FB53-36D0-33809B2DF9CB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30"/>
          <ac:grpSpMkLst>
            <pc:docMk/>
            <pc:sldMk cId="1118352264" sldId="365"/>
            <ac:grpSpMk id="65" creationId="{E31EA218-2C15-A76F-19EE-34ED8B79FB1E}"/>
          </ac:grpSpMkLst>
        </pc:grpChg>
        <pc:grpChg chg="del">
          <ac:chgData name="DOCENTE - JORGE MARTIN RODRIGUEZ CASTRO" userId="S::c22532@utp.edu.pe::13811e02-3fd9-47f6-ad4d-1015054e9b2f" providerId="AD" clId="Web-{C3D60B73-A423-B812-5CE1-C8DAD5587D31}" dt="2023-01-25T17:53:31.849" v="129"/>
          <ac:grpSpMkLst>
            <pc:docMk/>
            <pc:sldMk cId="1118352264" sldId="365"/>
            <ac:grpSpMk id="71" creationId="{33896B92-57E9-BDB8-DD96-046ECD0B2C51}"/>
          </ac:grpSpMkLst>
        </pc:grpChg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5"/>
        <pc:sldMkLst>
          <pc:docMk/>
          <pc:sldMk cId="2899696653" sldId="366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76" v="32"/>
        <pc:sldMkLst>
          <pc:docMk/>
          <pc:sldMk cId="1728263188" sldId="367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7"/>
        <pc:sldMkLst>
          <pc:docMk/>
          <pc:sldMk cId="61251646" sldId="368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45" v="22"/>
        <pc:sldMkLst>
          <pc:docMk/>
          <pc:sldMk cId="3550700721" sldId="369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30"/>
        <pc:sldMkLst>
          <pc:docMk/>
          <pc:sldMk cId="2975244511" sldId="373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29"/>
        <pc:sldMkLst>
          <pc:docMk/>
          <pc:sldMk cId="2739232578" sldId="374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28"/>
        <pc:sldMkLst>
          <pc:docMk/>
          <pc:sldMk cId="47351950" sldId="375"/>
        </pc:sldMkLst>
      </pc:sldChg>
      <pc:sldChg chg="del">
        <pc:chgData name="DOCENTE - JORGE MARTIN RODRIGUEZ CASTRO" userId="S::c22532@utp.edu.pe::13811e02-3fd9-47f6-ad4d-1015054e9b2f" providerId="AD" clId="Web-{C3D60B73-A423-B812-5CE1-C8DAD5587D31}" dt="2023-01-25T17:11:25.361" v="31"/>
        <pc:sldMkLst>
          <pc:docMk/>
          <pc:sldMk cId="2179999652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819eedc26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7819eedc26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Respuestas: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Indeterminado.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Sí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dirty="0"/>
              <a:t>Sí</a:t>
            </a:r>
            <a:endParaRPr dirty="0"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s-ES" dirty="0"/>
              <a:t>Nota:</a:t>
            </a:r>
          </a:p>
          <a:p>
            <a:pPr marL="228600" indent="0">
              <a:buNone/>
            </a:pPr>
            <a:r>
              <a:rPr lang="es-ES" dirty="0"/>
              <a:t>En el ejemplo mostrado la creación de un menú con un do-</a:t>
            </a:r>
            <a:r>
              <a:rPr lang="es-ES" dirty="0" err="1"/>
              <a:t>while</a:t>
            </a:r>
            <a:r>
              <a:rPr lang="es-ES" dirty="0"/>
              <a:t> es más limpio y natural que con </a:t>
            </a:r>
            <a:r>
              <a:rPr lang="es-ES" dirty="0" err="1"/>
              <a:t>while</a:t>
            </a:r>
            <a:r>
              <a:rPr lang="es-ES" dirty="0"/>
              <a:t>.</a:t>
            </a:r>
          </a:p>
          <a:p>
            <a:pPr marL="228600" indent="0">
              <a:buNone/>
            </a:pPr>
            <a:r>
              <a:rPr lang="es-ES" dirty="0"/>
              <a:t>Nótese que con </a:t>
            </a:r>
            <a:r>
              <a:rPr lang="es-ES" dirty="0" err="1"/>
              <a:t>while</a:t>
            </a:r>
            <a:r>
              <a:rPr lang="es-ES" dirty="0"/>
              <a:t> tenemos que inicializar la variable a fin de forzar la entrada al bucle.</a:t>
            </a:r>
          </a:p>
        </p:txBody>
      </p:sp>
    </p:spTree>
    <p:extLst>
      <p:ext uri="{BB962C8B-B14F-4D97-AF65-F5344CB8AC3E}">
        <p14:creationId xmlns:p14="http://schemas.microsoft.com/office/powerpoint/2010/main" val="395656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4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49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Respuesta: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93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Helvetica" pitchFamily="2" charset="0"/>
                <a:ea typeface="Helvetica" pitchFamily="2" charset="0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1524000" y="3178688"/>
            <a:ext cx="9144000" cy="50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Helvetica" pitchFamily="2" charset="0"/>
                <a:ea typeface="Helvetica" pitchFamily="2" charset="0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F22F04-4BC9-41E2-B353-830397417302}"/>
              </a:ext>
            </a:extLst>
          </p:cNvPr>
          <p:cNvSpPr/>
          <p:nvPr userDrawn="1"/>
        </p:nvSpPr>
        <p:spPr>
          <a:xfrm>
            <a:off x="4058520" y="5231177"/>
            <a:ext cx="4063504" cy="936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pic>
        <p:nvPicPr>
          <p:cNvPr id="5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4E2C1613-F647-4454-932D-F9B6B9380A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555" y="5135036"/>
            <a:ext cx="4173573" cy="109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ntenido con título">
  <p:cSld name="3_Contenido con títul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ntenido con título">
  <p:cSld name="4_Contenido con títul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ido con título">
  <p:cSld name="5_Contenido con título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ido con título">
  <p:cSld name="6_Contenido con títul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ido con título">
  <p:cSld name="7_Contenido con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ido con título">
  <p:cSld name="8_Contenido con títul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ido con título">
  <p:cSld name="9_Contenido con títul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ido con título">
  <p:cSld name="10_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9555-3685-4E25-8B53-D766AA06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745"/>
            <a:ext cx="10515600" cy="785528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D3052C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8F942-990C-4C84-A1C3-F5F0BCBF93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‹#›</a:t>
            </a:fld>
            <a:endParaRPr lang="es-P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8538E7-9E81-474C-AD3B-32C2198C1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10515600" cy="4373562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Helvetica" pitchFamily="2" charset="0"/>
              </a:defRPr>
            </a:lvl1pPr>
            <a:lvl2pPr>
              <a:lnSpc>
                <a:spcPct val="100000"/>
              </a:lnSpc>
              <a:defRPr>
                <a:latin typeface="Helvetica" pitchFamily="2" charset="0"/>
              </a:defRPr>
            </a:lvl2pPr>
            <a:lvl3pPr>
              <a:lnSpc>
                <a:spcPct val="100000"/>
              </a:lnSpc>
              <a:defRPr>
                <a:latin typeface="Helvetica" pitchFamily="2" charset="0"/>
              </a:defRPr>
            </a:lvl3pPr>
            <a:lvl4pPr>
              <a:lnSpc>
                <a:spcPct val="100000"/>
              </a:lnSpc>
              <a:defRPr>
                <a:latin typeface="Helvetica" pitchFamily="2" charset="0"/>
              </a:defRPr>
            </a:lvl4pPr>
            <a:lvl5pPr>
              <a:lnSpc>
                <a:spcPct val="100000"/>
              </a:lnSpc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322DE48A-2D4F-4873-8D66-AF7F3593C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28" y="136525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3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preserve="1" userDrawn="1">
  <p:cSld name="2_Solo el título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240F2624-FBFA-46AE-9892-D42C673614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41009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35F4D67-4966-C21F-A09E-7658BEBF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217"/>
            <a:ext cx="10515600" cy="4959927"/>
          </a:xfrm>
        </p:spPr>
        <p:txBody>
          <a:bodyPr/>
          <a:lstStyle>
            <a:lvl1pPr algn="ctr">
              <a:defRPr b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7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7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22FCA6-0FCB-4C91-BEC5-A93A5D856507}"/>
              </a:ext>
            </a:extLst>
          </p:cNvPr>
          <p:cNvSpPr/>
          <p:nvPr userDrawn="1"/>
        </p:nvSpPr>
        <p:spPr>
          <a:xfrm>
            <a:off x="8713694" y="0"/>
            <a:ext cx="3478306" cy="14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831850" y="469339"/>
            <a:ext cx="10515600" cy="56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/>
          <p:nvPr/>
        </p:nvSpPr>
        <p:spPr>
          <a:xfrm>
            <a:off x="831850" y="6457444"/>
            <a:ext cx="10515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Datos/Observaciones</a:t>
            </a:r>
            <a:endParaRPr/>
          </a:p>
        </p:txBody>
      </p:sp>
      <p:pic>
        <p:nvPicPr>
          <p:cNvPr id="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1B93EADB-A85F-4945-BEEA-1073EED296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22286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5ECD6E-A13D-41C4-A8AA-AC936BA167FF}"/>
              </a:ext>
            </a:extLst>
          </p:cNvPr>
          <p:cNvSpPr/>
          <p:nvPr userDrawn="1"/>
        </p:nvSpPr>
        <p:spPr>
          <a:xfrm>
            <a:off x="8713694" y="0"/>
            <a:ext cx="3478306" cy="1461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24;p10"/>
          <p:cNvSpPr txBox="1">
            <a:spLocks noGrp="1"/>
          </p:cNvSpPr>
          <p:nvPr>
            <p:ph type="body" idx="1"/>
          </p:nvPr>
        </p:nvSpPr>
        <p:spPr>
          <a:xfrm>
            <a:off x="831850" y="469339"/>
            <a:ext cx="10515600" cy="562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2"/>
          </p:nvPr>
        </p:nvSpPr>
        <p:spPr>
          <a:xfrm>
            <a:off x="831850" y="6382418"/>
            <a:ext cx="10515600" cy="27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" name="Picture 2" descr="Inicio – 10 - Universidad Tecnológica del Perú - UTP – Colegio Anglo  Americano Prescott">
            <a:extLst>
              <a:ext uri="{FF2B5EF4-FFF2-40B4-BE49-F238E27FC236}">
                <a16:creationId xmlns:a16="http://schemas.microsoft.com/office/drawing/2014/main" id="{E630A3B5-109D-4437-9425-DCBCCE7F66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847" y="122286"/>
            <a:ext cx="1559859" cy="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olo el título">
  <p:cSld name="1_Solo el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39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>
  <p:cSld name="Contenido con títul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13" y="0"/>
            <a:ext cx="1218197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ido con título">
  <p:cSld name="1_Contenido con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ido con título">
  <p:cSld name="2_Contenido con título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52"/>
            <a:ext cx="12192000" cy="685729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  <a:defRPr sz="3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D3052C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4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96C790-6468-2096-DC96-223AAF4804CF}"/>
              </a:ext>
            </a:extLst>
          </p:cNvPr>
          <p:cNvSpPr/>
          <p:nvPr/>
        </p:nvSpPr>
        <p:spPr>
          <a:xfrm>
            <a:off x="-9236" y="-13581"/>
            <a:ext cx="12210289" cy="6871581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94652"/>
              <a:gd name="connsiteY0" fmla="*/ 3543837 h 6871580"/>
              <a:gd name="connsiteX1" fmla="*/ 18565 w 12394652"/>
              <a:gd name="connsiteY1" fmla="*/ 6871580 h 6871580"/>
              <a:gd name="connsiteX2" fmla="*/ 9597131 w 12394652"/>
              <a:gd name="connsiteY2" fmla="*/ 6871580 h 6871580"/>
              <a:gd name="connsiteX3" fmla="*/ 12394652 w 12394652"/>
              <a:gd name="connsiteY3" fmla="*/ 2236205 h 6871580"/>
              <a:gd name="connsiteX4" fmla="*/ 12394652 w 12394652"/>
              <a:gd name="connsiteY4" fmla="*/ 0 h 6871580"/>
              <a:gd name="connsiteX5" fmla="*/ 8275325 w 12394652"/>
              <a:gd name="connsiteY5" fmla="*/ 0 h 6871580"/>
              <a:gd name="connsiteX6" fmla="*/ 0 w 12394652"/>
              <a:gd name="connsiteY6" fmla="*/ 3543837 h 6871580"/>
              <a:gd name="connsiteX0" fmla="*/ 0 w 12394652"/>
              <a:gd name="connsiteY0" fmla="*/ 3543837 h 6899290"/>
              <a:gd name="connsiteX1" fmla="*/ 18565 w 12394652"/>
              <a:gd name="connsiteY1" fmla="*/ 6871580 h 6899290"/>
              <a:gd name="connsiteX2" fmla="*/ 10412828 w 12394652"/>
              <a:gd name="connsiteY2" fmla="*/ 6899290 h 6899290"/>
              <a:gd name="connsiteX3" fmla="*/ 12394652 w 12394652"/>
              <a:gd name="connsiteY3" fmla="*/ 2236205 h 6899290"/>
              <a:gd name="connsiteX4" fmla="*/ 12394652 w 12394652"/>
              <a:gd name="connsiteY4" fmla="*/ 0 h 6899290"/>
              <a:gd name="connsiteX5" fmla="*/ 8275325 w 12394652"/>
              <a:gd name="connsiteY5" fmla="*/ 0 h 6899290"/>
              <a:gd name="connsiteX6" fmla="*/ 0 w 12394652"/>
              <a:gd name="connsiteY6" fmla="*/ 3543837 h 6899290"/>
              <a:gd name="connsiteX0" fmla="*/ 0 w 12394652"/>
              <a:gd name="connsiteY0" fmla="*/ 3543837 h 6871581"/>
              <a:gd name="connsiteX1" fmla="*/ 18565 w 12394652"/>
              <a:gd name="connsiteY1" fmla="*/ 6871580 h 6871581"/>
              <a:gd name="connsiteX2" fmla="*/ 10028419 w 12394652"/>
              <a:gd name="connsiteY2" fmla="*/ 6871581 h 6871581"/>
              <a:gd name="connsiteX3" fmla="*/ 12394652 w 12394652"/>
              <a:gd name="connsiteY3" fmla="*/ 2236205 h 6871581"/>
              <a:gd name="connsiteX4" fmla="*/ 12394652 w 12394652"/>
              <a:gd name="connsiteY4" fmla="*/ 0 h 6871581"/>
              <a:gd name="connsiteX5" fmla="*/ 8275325 w 12394652"/>
              <a:gd name="connsiteY5" fmla="*/ 0 h 6871581"/>
              <a:gd name="connsiteX6" fmla="*/ 0 w 12394652"/>
              <a:gd name="connsiteY6" fmla="*/ 3543837 h 687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94652" h="6871581">
                <a:moveTo>
                  <a:pt x="0" y="3543837"/>
                </a:moveTo>
                <a:cubicBezTo>
                  <a:pt x="3063" y="4566879"/>
                  <a:pt x="15502" y="5848538"/>
                  <a:pt x="18565" y="6871580"/>
                </a:cubicBezTo>
                <a:lnTo>
                  <a:pt x="10028419" y="6871581"/>
                </a:lnTo>
                <a:cubicBezTo>
                  <a:pt x="11310153" y="5444150"/>
                  <a:pt x="11985983" y="4197789"/>
                  <a:pt x="12394652" y="2236205"/>
                </a:cubicBezTo>
                <a:lnTo>
                  <a:pt x="12394652" y="0"/>
                </a:lnTo>
                <a:lnTo>
                  <a:pt x="8275325" y="0"/>
                </a:lnTo>
                <a:cubicBezTo>
                  <a:pt x="8666108" y="4324539"/>
                  <a:pt x="2283555" y="4597057"/>
                  <a:pt x="0" y="3543837"/>
                </a:cubicBezTo>
                <a:close/>
              </a:path>
            </a:pathLst>
          </a:custGeom>
          <a:solidFill>
            <a:schemeClr val="tx2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FDE1541-A8F6-99CE-A61B-085CFF7C2FE8}"/>
              </a:ext>
            </a:extLst>
          </p:cNvPr>
          <p:cNvSpPr/>
          <p:nvPr/>
        </p:nvSpPr>
        <p:spPr>
          <a:xfrm>
            <a:off x="-9053" y="-13580"/>
            <a:ext cx="12201053" cy="6871580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277" h="6871580">
                <a:moveTo>
                  <a:pt x="0" y="3802455"/>
                </a:moveTo>
                <a:cubicBezTo>
                  <a:pt x="3063" y="4825497"/>
                  <a:pt x="6127" y="5848538"/>
                  <a:pt x="9190" y="6871580"/>
                </a:cubicBezTo>
                <a:lnTo>
                  <a:pt x="9587756" y="6871580"/>
                </a:lnTo>
                <a:cubicBezTo>
                  <a:pt x="10869490" y="5444149"/>
                  <a:pt x="11976608" y="4197789"/>
                  <a:pt x="12385277" y="2236205"/>
                </a:cubicBezTo>
                <a:lnTo>
                  <a:pt x="12385277" y="0"/>
                </a:lnTo>
                <a:lnTo>
                  <a:pt x="8265950" y="0"/>
                </a:lnTo>
                <a:cubicBezTo>
                  <a:pt x="8656733" y="4324539"/>
                  <a:pt x="2283555" y="4855675"/>
                  <a:pt x="0" y="3802455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66C8B-894E-49C8-97F0-0500C46A7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361" y="420110"/>
            <a:ext cx="7361383" cy="1936426"/>
          </a:xfrm>
        </p:spPr>
        <p:txBody>
          <a:bodyPr/>
          <a:lstStyle/>
          <a:p>
            <a:pPr algn="l"/>
            <a:r>
              <a:rPr lang="es-ES" dirty="0"/>
              <a:t>Taller de Programación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B3F2A-9181-449D-AA57-948B7B8CE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68577"/>
            <a:ext cx="9144000" cy="500624"/>
          </a:xfrm>
        </p:spPr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7311F-912E-F29A-7CC2-5367F66BE2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4114"/>
          <a:stretch/>
        </p:blipFill>
        <p:spPr>
          <a:xfrm>
            <a:off x="4177256" y="5291778"/>
            <a:ext cx="2528344" cy="839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BC89A-FF84-877C-D866-0A9D5D51CC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lum bright="70000" contrast="-70000"/>
          </a:blip>
          <a:srcRect l="66576"/>
          <a:stretch/>
        </p:blipFill>
        <p:spPr>
          <a:xfrm>
            <a:off x="6732099" y="5291777"/>
            <a:ext cx="1282645" cy="839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B98E4C-CEFA-1581-AF50-FEF751C6337A}"/>
              </a:ext>
            </a:extLst>
          </p:cNvPr>
          <p:cNvSpPr/>
          <p:nvPr/>
        </p:nvSpPr>
        <p:spPr>
          <a:xfrm>
            <a:off x="803564" y="2576945"/>
            <a:ext cx="720435" cy="147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10DC5-E042-6864-A9C7-29E21EDB9714}"/>
              </a:ext>
            </a:extLst>
          </p:cNvPr>
          <p:cNvSpPr txBox="1"/>
          <p:nvPr/>
        </p:nvSpPr>
        <p:spPr>
          <a:xfrm>
            <a:off x="-4618" y="6627169"/>
            <a:ext cx="773545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bg1">
                    <a:lumMod val="75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75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75000"/>
                  </a:schemeClr>
                </a:solidFill>
              </a:rPr>
              <a:t> de: https://www.pixelstalk.net/wp-content/uploads/images6/Abstract-Wallpaper-HD-Free-download.png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10</a:t>
            </a:fld>
            <a:endParaRPr lang="es-P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11</a:t>
            </a:fld>
            <a:endParaRPr lang="es-P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EA308-56C9-837B-F138-117794F3AF8A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669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71AF-5065-BBBC-D752-E9B5F95F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Bucle do-</a:t>
            </a:r>
            <a:r>
              <a:rPr lang="es-ES" dirty="0" err="1"/>
              <a:t>while</a:t>
            </a:r>
            <a:r>
              <a:rPr lang="es-ES" dirty="0"/>
              <a:t> (</a:t>
            </a:r>
            <a:r>
              <a:rPr lang="es-ES" i="1" dirty="0"/>
              <a:t>“hacer mientras”</a:t>
            </a:r>
            <a:r>
              <a:rPr lang="es-ES" dirty="0"/>
              <a:t>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2161D-97F4-5C0C-FBEC-7D6B442B84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12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E59E8-E3E0-0380-549E-626FA57B54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846263"/>
            <a:ext cx="6188256" cy="4373562"/>
          </a:xfrm>
        </p:spPr>
        <p:txBody>
          <a:bodyPr/>
          <a:lstStyle/>
          <a:p>
            <a:r>
              <a:rPr lang="es-ES" dirty="0"/>
              <a:t>La estructura repetitiva </a:t>
            </a:r>
            <a:r>
              <a:rPr lang="es-ES" b="1" dirty="0">
                <a:solidFill>
                  <a:schemeClr val="accent2"/>
                </a:solidFill>
              </a:rPr>
              <a:t>do-</a:t>
            </a:r>
            <a:r>
              <a:rPr lang="es-ES" b="1" dirty="0" err="1">
                <a:solidFill>
                  <a:schemeClr val="accent2"/>
                </a:solidFill>
              </a:rPr>
              <a:t>while</a:t>
            </a:r>
            <a:r>
              <a:rPr lang="es-ES" dirty="0"/>
              <a:t> ejecuta su </a:t>
            </a:r>
            <a:r>
              <a:rPr lang="es-ES" b="1" dirty="0"/>
              <a:t>condición</a:t>
            </a:r>
            <a:r>
              <a:rPr lang="es-ES" dirty="0"/>
              <a:t> al </a:t>
            </a:r>
            <a:r>
              <a:rPr lang="es-ES" b="1" dirty="0"/>
              <a:t>final</a:t>
            </a:r>
            <a:r>
              <a:rPr lang="es-ES" dirty="0"/>
              <a:t> del </a:t>
            </a:r>
            <a:r>
              <a:rPr lang="es-ES" b="1" dirty="0"/>
              <a:t>bucle</a:t>
            </a:r>
            <a:r>
              <a:rPr lang="es-ES" dirty="0"/>
              <a:t>.</a:t>
            </a:r>
          </a:p>
          <a:p>
            <a:r>
              <a:rPr lang="es-ES" dirty="0"/>
              <a:t>Por su diseño, esta estructura </a:t>
            </a:r>
            <a:r>
              <a:rPr lang="es-ES" b="1" dirty="0"/>
              <a:t>se ejecuta al menos una vez</a:t>
            </a:r>
            <a:r>
              <a:rPr lang="es-ES" dirty="0"/>
              <a:t>, siempre.</a:t>
            </a:r>
          </a:p>
          <a:p>
            <a:r>
              <a:rPr lang="es-ES" dirty="0"/>
              <a:t>El </a:t>
            </a:r>
            <a:r>
              <a:rPr lang="es-ES" b="1" dirty="0"/>
              <a:t>bucle</a:t>
            </a:r>
            <a:r>
              <a:rPr lang="es-ES" dirty="0"/>
              <a:t> </a:t>
            </a:r>
            <a:r>
              <a:rPr lang="es-ES" b="1" dirty="0"/>
              <a:t>finaliza</a:t>
            </a:r>
            <a:r>
              <a:rPr lang="es-ES" dirty="0"/>
              <a:t> cuando la </a:t>
            </a:r>
            <a:r>
              <a:rPr lang="es-ES" b="1" dirty="0"/>
              <a:t>condición</a:t>
            </a:r>
            <a:r>
              <a:rPr lang="es-ES" dirty="0"/>
              <a:t> es </a:t>
            </a:r>
            <a:r>
              <a:rPr lang="es-ES" b="1" dirty="0">
                <a:solidFill>
                  <a:srgbClr val="FF0000"/>
                </a:solidFill>
              </a:rPr>
              <a:t>false</a:t>
            </a:r>
            <a:r>
              <a:rPr lang="es-ES" dirty="0"/>
              <a:t> (opuesto al bucle </a:t>
            </a:r>
            <a:r>
              <a:rPr lang="es-ES" b="1" dirty="0" err="1">
                <a:solidFill>
                  <a:schemeClr val="accent2"/>
                </a:solidFill>
              </a:rPr>
              <a:t>while</a:t>
            </a:r>
            <a:r>
              <a:rPr lang="es-ES" dirty="0"/>
              <a:t>)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FF289D-D390-5132-8CFA-CE170B922965}"/>
              </a:ext>
            </a:extLst>
          </p:cNvPr>
          <p:cNvGrpSpPr/>
          <p:nvPr/>
        </p:nvGrpSpPr>
        <p:grpSpPr>
          <a:xfrm>
            <a:off x="838200" y="-45064"/>
            <a:ext cx="4629752" cy="1015663"/>
            <a:chOff x="924025" y="1526961"/>
            <a:chExt cx="4629752" cy="10156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1817A4-E157-5C8B-6D93-8A4CB9C76B69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E08BE3-3DD1-06F3-4B27-62FFC4688193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991D40-FF73-5A55-1E1E-390096E505E0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5C104B-2912-E1B7-711F-581D0BFDE1A5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C847B3-59C4-D1FA-453B-65D8F3E3797D}"/>
              </a:ext>
            </a:extLst>
          </p:cNvPr>
          <p:cNvGrpSpPr/>
          <p:nvPr/>
        </p:nvGrpSpPr>
        <p:grpSpPr>
          <a:xfrm>
            <a:off x="7373414" y="1991405"/>
            <a:ext cx="3648547" cy="3764928"/>
            <a:chOff x="7640837" y="2188051"/>
            <a:chExt cx="3648547" cy="3764928"/>
          </a:xfrm>
        </p:grpSpPr>
        <p:sp>
          <p:nvSpPr>
            <p:cNvPr id="13" name="Arrow: U-Turn 12">
              <a:extLst>
                <a:ext uri="{FF2B5EF4-FFF2-40B4-BE49-F238E27FC236}">
                  <a16:creationId xmlns:a16="http://schemas.microsoft.com/office/drawing/2014/main" id="{1BD12BA8-BD84-0F1A-57AE-5C5E1223CCD3}"/>
                </a:ext>
              </a:extLst>
            </p:cNvPr>
            <p:cNvSpPr/>
            <p:nvPr/>
          </p:nvSpPr>
          <p:spPr>
            <a:xfrm rot="16200000">
              <a:off x="7521776" y="3285440"/>
              <a:ext cx="2202034" cy="1963912"/>
            </a:xfrm>
            <a:prstGeom prst="uturnArrow">
              <a:avLst>
                <a:gd name="adj1" fmla="val 4200"/>
                <a:gd name="adj2" fmla="val 5467"/>
                <a:gd name="adj3" fmla="val 5853"/>
                <a:gd name="adj4" fmla="val 15800"/>
                <a:gd name="adj5" fmla="val 31412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Down 13">
              <a:extLst>
                <a:ext uri="{FF2B5EF4-FFF2-40B4-BE49-F238E27FC236}">
                  <a16:creationId xmlns:a16="http://schemas.microsoft.com/office/drawing/2014/main" id="{EB525278-E6FC-EC17-B1A2-2B7C032BB491}"/>
                </a:ext>
              </a:extLst>
            </p:cNvPr>
            <p:cNvSpPr/>
            <p:nvPr/>
          </p:nvSpPr>
          <p:spPr>
            <a:xfrm>
              <a:off x="9491694" y="2188051"/>
              <a:ext cx="221670" cy="708582"/>
            </a:xfrm>
            <a:prstGeom prst="downArrow">
              <a:avLst>
                <a:gd name="adj1" fmla="val 33333"/>
                <a:gd name="adj2" fmla="val 58365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7B52D808-AC33-AD2C-C6C3-7BC41BF30866}"/>
                </a:ext>
              </a:extLst>
            </p:cNvPr>
            <p:cNvSpPr/>
            <p:nvPr/>
          </p:nvSpPr>
          <p:spPr>
            <a:xfrm rot="5400000">
              <a:off x="10408146" y="5173139"/>
              <a:ext cx="671985" cy="887696"/>
            </a:xfrm>
            <a:prstGeom prst="bentArrow">
              <a:avLst>
                <a:gd name="adj1" fmla="val 12459"/>
                <a:gd name="adj2" fmla="val 17540"/>
                <a:gd name="adj3" fmla="val 18338"/>
                <a:gd name="adj4" fmla="val 30816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80C94C-A3BC-66B1-224A-F0DA1E6437F3}"/>
                </a:ext>
              </a:extLst>
            </p:cNvPr>
            <p:cNvSpPr/>
            <p:nvPr/>
          </p:nvSpPr>
          <p:spPr>
            <a:xfrm rot="18900000">
              <a:off x="9038579" y="4749548"/>
              <a:ext cx="1136562" cy="1136562"/>
            </a:xfrm>
            <a:prstGeom prst="roundRect">
              <a:avLst>
                <a:gd name="adj" fmla="val 6071"/>
              </a:avLst>
            </a:prstGeom>
            <a:solidFill>
              <a:srgbClr val="92D050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B5E9CC-7A44-BD01-4DFD-2D679BC87F22}"/>
                </a:ext>
              </a:extLst>
            </p:cNvPr>
            <p:cNvSpPr txBox="1"/>
            <p:nvPr/>
          </p:nvSpPr>
          <p:spPr>
            <a:xfrm>
              <a:off x="9022446" y="5113499"/>
              <a:ext cx="1159293" cy="369332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800" dirty="0"/>
                <a:t>condición</a:t>
              </a:r>
              <a:endParaRPr lang="en-US" sz="1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BBC4E1-252E-A9DA-DB07-CA65FFFE0722}"/>
                </a:ext>
              </a:extLst>
            </p:cNvPr>
            <p:cNvSpPr txBox="1"/>
            <p:nvPr/>
          </p:nvSpPr>
          <p:spPr>
            <a:xfrm>
              <a:off x="8217551" y="4838564"/>
              <a:ext cx="59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800" dirty="0">
                  <a:solidFill>
                    <a:srgbClr val="92D050"/>
                  </a:solidFill>
                </a:rPr>
                <a:t>true</a:t>
              </a:r>
              <a:endParaRPr lang="en-US" sz="1800" dirty="0">
                <a:solidFill>
                  <a:srgbClr val="92D05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15159F-AC6C-AAC8-4F3D-9C22C96B01BF}"/>
                </a:ext>
              </a:extLst>
            </p:cNvPr>
            <p:cNvSpPr txBox="1"/>
            <p:nvPr/>
          </p:nvSpPr>
          <p:spPr>
            <a:xfrm>
              <a:off x="10464210" y="4838564"/>
              <a:ext cx="82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C00000"/>
                  </a:solidFill>
                </a:rPr>
                <a:t>false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B4543BE0-6037-626E-7899-B5063C9E947F}"/>
                </a:ext>
              </a:extLst>
            </p:cNvPr>
            <p:cNvSpPr/>
            <p:nvPr/>
          </p:nvSpPr>
          <p:spPr>
            <a:xfrm>
              <a:off x="9495978" y="3653830"/>
              <a:ext cx="221670" cy="857384"/>
            </a:xfrm>
            <a:prstGeom prst="downArrow">
              <a:avLst>
                <a:gd name="adj1" fmla="val 33333"/>
                <a:gd name="adj2" fmla="val 58365"/>
              </a:avLst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2D9ADF8-DBEA-C271-EC16-FBDEFF17D48F}"/>
                </a:ext>
              </a:extLst>
            </p:cNvPr>
            <p:cNvSpPr/>
            <p:nvPr/>
          </p:nvSpPr>
          <p:spPr>
            <a:xfrm>
              <a:off x="8292902" y="2906344"/>
              <a:ext cx="2613891" cy="78552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CFE33FA-88C3-9504-3D47-5C2B6B171218}"/>
                </a:ext>
              </a:extLst>
            </p:cNvPr>
            <p:cNvSpPr txBox="1"/>
            <p:nvPr/>
          </p:nvSpPr>
          <p:spPr>
            <a:xfrm>
              <a:off x="8563966" y="3108910"/>
              <a:ext cx="2082621" cy="369332"/>
            </a:xfrm>
            <a:prstGeom prst="rect">
              <a:avLst/>
            </a:prstGeom>
            <a:noFill/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s-ES" sz="1800" dirty="0"/>
                <a:t>código condicional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144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B983-D187-5021-011D-340D9A6463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13</a:t>
            </a:fld>
            <a:endParaRPr lang="es-P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2F08B-E599-8764-EE5E-B3C48CE274CF}"/>
              </a:ext>
            </a:extLst>
          </p:cNvPr>
          <p:cNvSpPr txBox="1"/>
          <p:nvPr/>
        </p:nvSpPr>
        <p:spPr>
          <a:xfrm rot="16200000">
            <a:off x="-1552306" y="2760043"/>
            <a:ext cx="5599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800" b="1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contenido</a:t>
            </a:r>
            <a:endParaRPr lang="en-US" sz="8800" b="1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8EC2C4-D534-A87E-5305-9BD92B9838D9}"/>
              </a:ext>
            </a:extLst>
          </p:cNvPr>
          <p:cNvGrpSpPr/>
          <p:nvPr/>
        </p:nvGrpSpPr>
        <p:grpSpPr>
          <a:xfrm>
            <a:off x="1955128" y="892964"/>
            <a:ext cx="4629752" cy="1015663"/>
            <a:chOff x="924025" y="1526961"/>
            <a:chExt cx="4629752" cy="10156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E41E11-2903-D4AD-BABB-046EDBE4AABD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1B5E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2F7A-F286-0B30-D30E-E9A916CC839B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Estructura repetitiva </a:t>
              </a:r>
              <a:br>
                <a:rPr lang="es-ES" dirty="0">
                  <a:solidFill>
                    <a:schemeClr val="bg1"/>
                  </a:solidFill>
                  <a:latin typeface="Helvetica" pitchFamily="2" charset="0"/>
                </a:rPr>
              </a:b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do-</a:t>
              </a:r>
              <a:r>
                <a:rPr lang="es-ES" dirty="0" err="1">
                  <a:solidFill>
                    <a:schemeClr val="bg1"/>
                  </a:solidFill>
                  <a:latin typeface="Helvetica" pitchFamily="2" charset="0"/>
                </a:rPr>
                <a:t>while</a:t>
              </a:r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 (repaso)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EEA1CE-79B2-915B-2C77-2F1212A1BF67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0C6426-CF18-244B-D9EC-4576E393467C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46EA308-56C9-837B-F138-117794F3AF8A}"/>
              </a:ext>
            </a:extLst>
          </p:cNvPr>
          <p:cNvSpPr/>
          <p:nvPr/>
        </p:nvSpPr>
        <p:spPr>
          <a:xfrm>
            <a:off x="1801640" y="683513"/>
            <a:ext cx="9678154" cy="559961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62550A-9487-0FB4-AEF5-18BF59D1D1BB}"/>
              </a:ext>
            </a:extLst>
          </p:cNvPr>
          <p:cNvGrpSpPr/>
          <p:nvPr/>
        </p:nvGrpSpPr>
        <p:grpSpPr>
          <a:xfrm>
            <a:off x="1955128" y="178250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EE3C4A-25E0-0661-5719-DFD8A408196E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0E7D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03E694-3539-B74F-A7F9-A90BF4FC7172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BD6589-A9C6-D2FD-D50D-C5AAC8113E8A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0265B7-9BAF-D770-6E56-5AE1A9C41973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53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14</a:t>
            </a:fld>
            <a:endParaRPr lang="es-P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C5F8-CFC9-6085-A961-2612E0EEF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3"/>
            <a:ext cx="6087700" cy="4373562"/>
          </a:xfrm>
        </p:spPr>
        <p:txBody>
          <a:bodyPr>
            <a:normAutofit fontScale="77500" lnSpcReduction="2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Elaborar un programa que permita ingresar mediante un menú la información de un empleado y sus salarios​.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Opcion1: Se debe pedir el nombre y apellidos del empleado (por separado)​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Opción2: Se debe ingresar el sueldo mensual y validar que sea un salario válido​.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Opción 3: Elaborar el reporte ASCII (validar que los datos del empleado y el salario hayan sido ingresados​)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2400" dirty="0">
                <a:solidFill>
                  <a:schemeClr val="accent6">
                    <a:lumMod val="75000"/>
                  </a:schemeClr>
                </a:solidFill>
              </a:rPr>
              <a:t>Validar que los nombres y apellidos tengan un formato correcto usando las clases </a:t>
            </a:r>
            <a:r>
              <a:rPr lang="es-ES" sz="2400" dirty="0" err="1">
                <a:solidFill>
                  <a:srgbClr val="00B0F0"/>
                </a:solidFill>
              </a:rPr>
              <a:t>Pattern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s-ES" sz="2400" dirty="0" err="1">
                <a:solidFill>
                  <a:schemeClr val="accent2"/>
                </a:solidFill>
              </a:rPr>
              <a:t>Matcher</a:t>
            </a:r>
            <a:r>
              <a:rPr lang="es-ES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0AC3C9-117F-7157-5F56-006C3ADDC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67" y="968507"/>
            <a:ext cx="2664431" cy="1349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AD70810-F485-D90A-8368-83199CB1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167" y="2781263"/>
            <a:ext cx="4052089" cy="26538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16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15</a:t>
            </a:fld>
            <a:endParaRPr lang="es-P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C5F8-CFC9-6085-A961-2612E0EEF8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Crear un programa en Java para convertir un número de base decimal a binario.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289D19-70F3-4067-CF60-8C8D55FF0EFE}"/>
              </a:ext>
            </a:extLst>
          </p:cNvPr>
          <p:cNvGrpSpPr/>
          <p:nvPr/>
        </p:nvGrpSpPr>
        <p:grpSpPr>
          <a:xfrm>
            <a:off x="1768215" y="3038470"/>
            <a:ext cx="6842385" cy="3579746"/>
            <a:chOff x="378911" y="3024047"/>
            <a:chExt cx="6842385" cy="35797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F9CF52-95AD-B470-4EC0-B01C945F3DF0}"/>
                </a:ext>
              </a:extLst>
            </p:cNvPr>
            <p:cNvSpPr txBox="1"/>
            <p:nvPr/>
          </p:nvSpPr>
          <p:spPr>
            <a:xfrm>
              <a:off x="1576240" y="3198167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100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49723C-42D6-A713-8C6B-4343EB75AA35}"/>
                </a:ext>
              </a:extLst>
            </p:cNvPr>
            <p:cNvSpPr txBox="1"/>
            <p:nvPr/>
          </p:nvSpPr>
          <p:spPr>
            <a:xfrm>
              <a:off x="2589026" y="319816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2</a:t>
              </a:r>
              <a:endParaRPr lang="en-US" sz="2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D7C2B8-47E9-9F97-E679-45CCCE84D06B}"/>
                </a:ext>
              </a:extLst>
            </p:cNvPr>
            <p:cNvSpPr txBox="1"/>
            <p:nvPr/>
          </p:nvSpPr>
          <p:spPr>
            <a:xfrm>
              <a:off x="1925855" y="36598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0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4BF817-4C46-C4E3-6F87-EED8A7D4E129}"/>
                </a:ext>
              </a:extLst>
            </p:cNvPr>
            <p:cNvSpPr txBox="1"/>
            <p:nvPr/>
          </p:nvSpPr>
          <p:spPr>
            <a:xfrm>
              <a:off x="2606828" y="3659832"/>
              <a:ext cx="5277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50</a:t>
              </a:r>
              <a:endParaRPr 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4C104E-7194-E61E-DD6A-2E070BEB99F7}"/>
                </a:ext>
              </a:extLst>
            </p:cNvPr>
            <p:cNvSpPr txBox="1"/>
            <p:nvPr/>
          </p:nvSpPr>
          <p:spPr>
            <a:xfrm>
              <a:off x="3448093" y="36598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2</a:t>
              </a:r>
              <a:endParaRPr 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CDAEED-7C6E-20FC-6F1F-A209F3B3E633}"/>
                </a:ext>
              </a:extLst>
            </p:cNvPr>
            <p:cNvSpPr txBox="1"/>
            <p:nvPr/>
          </p:nvSpPr>
          <p:spPr>
            <a:xfrm>
              <a:off x="2784922" y="41214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0</a:t>
              </a:r>
              <a:endParaRPr lang="en-US" sz="2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C05C32-4D6D-986E-0355-5D07D3FF88EF}"/>
                </a:ext>
              </a:extLst>
            </p:cNvPr>
            <p:cNvSpPr txBox="1"/>
            <p:nvPr/>
          </p:nvSpPr>
          <p:spPr>
            <a:xfrm>
              <a:off x="3490132" y="4121497"/>
              <a:ext cx="527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25</a:t>
              </a:r>
              <a:endParaRPr lang="en-US" sz="2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29D524-37C2-7AB6-8838-4024D96C27FE}"/>
                </a:ext>
              </a:extLst>
            </p:cNvPr>
            <p:cNvSpPr txBox="1"/>
            <p:nvPr/>
          </p:nvSpPr>
          <p:spPr>
            <a:xfrm>
              <a:off x="4226294" y="412149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2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152C6-359E-E100-31D4-42FD0A5B8F6A}"/>
                </a:ext>
              </a:extLst>
            </p:cNvPr>
            <p:cNvSpPr txBox="1"/>
            <p:nvPr/>
          </p:nvSpPr>
          <p:spPr>
            <a:xfrm>
              <a:off x="3668227" y="458316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1</a:t>
              </a:r>
              <a:endParaRPr lang="en-US" sz="2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F440C64-F7C8-FA25-5B55-D6D1C4017B6D}"/>
                </a:ext>
              </a:extLst>
            </p:cNvPr>
            <p:cNvSpPr txBox="1"/>
            <p:nvPr/>
          </p:nvSpPr>
          <p:spPr>
            <a:xfrm>
              <a:off x="4351682" y="4583162"/>
              <a:ext cx="5277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12</a:t>
              </a:r>
              <a:endParaRPr lang="en-US" sz="2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CB8D20-67C0-8929-AACF-83A8FEEC7A0C}"/>
                </a:ext>
              </a:extLst>
            </p:cNvPr>
            <p:cNvSpPr txBox="1"/>
            <p:nvPr/>
          </p:nvSpPr>
          <p:spPr>
            <a:xfrm>
              <a:off x="5045804" y="458316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2</a:t>
              </a:r>
              <a:endParaRPr lang="en-US" sz="2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79BEA3-2A29-DDB9-A8AB-E0C42D090768}"/>
                </a:ext>
              </a:extLst>
            </p:cNvPr>
            <p:cNvSpPr txBox="1"/>
            <p:nvPr/>
          </p:nvSpPr>
          <p:spPr>
            <a:xfrm>
              <a:off x="4529777" y="504482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0</a:t>
              </a:r>
              <a:endParaRPr lang="en-US" sz="2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AF0F4D-563D-14C2-C6FE-E7C42E1C709B}"/>
                </a:ext>
              </a:extLst>
            </p:cNvPr>
            <p:cNvSpPr txBox="1"/>
            <p:nvPr/>
          </p:nvSpPr>
          <p:spPr>
            <a:xfrm>
              <a:off x="5229861" y="504482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6</a:t>
              </a:r>
              <a:endParaRPr lang="en-US" sz="24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F06294-6567-5BA4-DFF1-4061137B84AC}"/>
                </a:ext>
              </a:extLst>
            </p:cNvPr>
            <p:cNvSpPr txBox="1"/>
            <p:nvPr/>
          </p:nvSpPr>
          <p:spPr>
            <a:xfrm>
              <a:off x="5889095" y="504482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2</a:t>
              </a:r>
              <a:endParaRPr lang="en-US" sz="2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01DCA5-13FC-5ED1-5417-F0D0C59F3D20}"/>
                </a:ext>
              </a:extLst>
            </p:cNvPr>
            <p:cNvSpPr txBox="1"/>
            <p:nvPr/>
          </p:nvSpPr>
          <p:spPr>
            <a:xfrm>
              <a:off x="5236434" y="5506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0</a:t>
              </a:r>
              <a:endParaRPr lang="en-US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2477AE-89B9-C641-A2C7-CB47D81F890D}"/>
                </a:ext>
              </a:extLst>
            </p:cNvPr>
            <p:cNvSpPr txBox="1"/>
            <p:nvPr/>
          </p:nvSpPr>
          <p:spPr>
            <a:xfrm>
              <a:off x="5904685" y="5506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3</a:t>
              </a:r>
              <a:endParaRPr lang="en-US" sz="2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7FF018E-0DDE-F7E9-38E3-F62B997C2634}"/>
                </a:ext>
              </a:extLst>
            </p:cNvPr>
            <p:cNvSpPr txBox="1"/>
            <p:nvPr/>
          </p:nvSpPr>
          <p:spPr>
            <a:xfrm>
              <a:off x="6616469" y="550649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2</a:t>
              </a:r>
              <a:endParaRPr lang="en-US" sz="24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ABCEEE-1E3A-FD80-5ECC-D0E40C568E5F}"/>
                </a:ext>
              </a:extLst>
            </p:cNvPr>
            <p:cNvSpPr txBox="1"/>
            <p:nvPr/>
          </p:nvSpPr>
          <p:spPr>
            <a:xfrm>
              <a:off x="5911258" y="59681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1</a:t>
              </a:r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C3ABB01-4140-3AF8-3593-CA91CFD73B67}"/>
                </a:ext>
              </a:extLst>
            </p:cNvPr>
            <p:cNvSpPr txBox="1"/>
            <p:nvPr/>
          </p:nvSpPr>
          <p:spPr>
            <a:xfrm>
              <a:off x="6586082" y="5968157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s-ES" sz="2400" dirty="0"/>
                <a:t>1</a:t>
              </a:r>
              <a:endParaRPr lang="en-US" sz="24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26EEDD5-7C3A-C495-E976-A7807F77602F}"/>
                </a:ext>
              </a:extLst>
            </p:cNvPr>
            <p:cNvSpPr/>
            <p:nvPr/>
          </p:nvSpPr>
          <p:spPr>
            <a:xfrm>
              <a:off x="2483783" y="3279243"/>
              <a:ext cx="699231" cy="380589"/>
            </a:xfrm>
            <a:custGeom>
              <a:avLst/>
              <a:gdLst>
                <a:gd name="connsiteX0" fmla="*/ 0 w 1555531"/>
                <a:gd name="connsiteY0" fmla="*/ 0 h 798786"/>
                <a:gd name="connsiteX1" fmla="*/ 0 w 1555531"/>
                <a:gd name="connsiteY1" fmla="*/ 798786 h 798786"/>
                <a:gd name="connsiteX2" fmla="*/ 1524000 w 1555531"/>
                <a:gd name="connsiteY2" fmla="*/ 798786 h 798786"/>
                <a:gd name="connsiteX3" fmla="*/ 1555531 w 1555531"/>
                <a:gd name="connsiteY3" fmla="*/ 798786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531" h="798786">
                  <a:moveTo>
                    <a:pt x="0" y="0"/>
                  </a:moveTo>
                  <a:lnTo>
                    <a:pt x="0" y="798786"/>
                  </a:lnTo>
                  <a:lnTo>
                    <a:pt x="1524000" y="798786"/>
                  </a:lnTo>
                  <a:lnTo>
                    <a:pt x="1555531" y="798786"/>
                  </a:ln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7451607-C04B-AF1F-906A-7B4093755FDD}"/>
                </a:ext>
              </a:extLst>
            </p:cNvPr>
            <p:cNvSpPr/>
            <p:nvPr/>
          </p:nvSpPr>
          <p:spPr>
            <a:xfrm>
              <a:off x="3291439" y="3781446"/>
              <a:ext cx="699231" cy="380589"/>
            </a:xfrm>
            <a:custGeom>
              <a:avLst/>
              <a:gdLst>
                <a:gd name="connsiteX0" fmla="*/ 0 w 1555531"/>
                <a:gd name="connsiteY0" fmla="*/ 0 h 798786"/>
                <a:gd name="connsiteX1" fmla="*/ 0 w 1555531"/>
                <a:gd name="connsiteY1" fmla="*/ 798786 h 798786"/>
                <a:gd name="connsiteX2" fmla="*/ 1524000 w 1555531"/>
                <a:gd name="connsiteY2" fmla="*/ 798786 h 798786"/>
                <a:gd name="connsiteX3" fmla="*/ 1555531 w 1555531"/>
                <a:gd name="connsiteY3" fmla="*/ 798786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531" h="798786">
                  <a:moveTo>
                    <a:pt x="0" y="0"/>
                  </a:moveTo>
                  <a:lnTo>
                    <a:pt x="0" y="798786"/>
                  </a:lnTo>
                  <a:lnTo>
                    <a:pt x="1524000" y="798786"/>
                  </a:lnTo>
                  <a:lnTo>
                    <a:pt x="1555531" y="798786"/>
                  </a:ln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E310183-A9BF-99F0-4419-A7ADB157478C}"/>
                </a:ext>
              </a:extLst>
            </p:cNvPr>
            <p:cNvSpPr/>
            <p:nvPr/>
          </p:nvSpPr>
          <p:spPr>
            <a:xfrm>
              <a:off x="4099095" y="4202573"/>
              <a:ext cx="699231" cy="380589"/>
            </a:xfrm>
            <a:custGeom>
              <a:avLst/>
              <a:gdLst>
                <a:gd name="connsiteX0" fmla="*/ 0 w 1555531"/>
                <a:gd name="connsiteY0" fmla="*/ 0 h 798786"/>
                <a:gd name="connsiteX1" fmla="*/ 0 w 1555531"/>
                <a:gd name="connsiteY1" fmla="*/ 798786 h 798786"/>
                <a:gd name="connsiteX2" fmla="*/ 1524000 w 1555531"/>
                <a:gd name="connsiteY2" fmla="*/ 798786 h 798786"/>
                <a:gd name="connsiteX3" fmla="*/ 1555531 w 1555531"/>
                <a:gd name="connsiteY3" fmla="*/ 798786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531" h="798786">
                  <a:moveTo>
                    <a:pt x="0" y="0"/>
                  </a:moveTo>
                  <a:lnTo>
                    <a:pt x="0" y="798786"/>
                  </a:lnTo>
                  <a:lnTo>
                    <a:pt x="1524000" y="798786"/>
                  </a:lnTo>
                  <a:lnTo>
                    <a:pt x="1555531" y="798786"/>
                  </a:ln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DD208EA-74E9-976F-2C3B-0025154121AA}"/>
                </a:ext>
              </a:extLst>
            </p:cNvPr>
            <p:cNvSpPr/>
            <p:nvPr/>
          </p:nvSpPr>
          <p:spPr>
            <a:xfrm>
              <a:off x="4906751" y="4664238"/>
              <a:ext cx="699231" cy="380589"/>
            </a:xfrm>
            <a:custGeom>
              <a:avLst/>
              <a:gdLst>
                <a:gd name="connsiteX0" fmla="*/ 0 w 1555531"/>
                <a:gd name="connsiteY0" fmla="*/ 0 h 798786"/>
                <a:gd name="connsiteX1" fmla="*/ 0 w 1555531"/>
                <a:gd name="connsiteY1" fmla="*/ 798786 h 798786"/>
                <a:gd name="connsiteX2" fmla="*/ 1524000 w 1555531"/>
                <a:gd name="connsiteY2" fmla="*/ 798786 h 798786"/>
                <a:gd name="connsiteX3" fmla="*/ 1555531 w 1555531"/>
                <a:gd name="connsiteY3" fmla="*/ 798786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531" h="798786">
                  <a:moveTo>
                    <a:pt x="0" y="0"/>
                  </a:moveTo>
                  <a:lnTo>
                    <a:pt x="0" y="798786"/>
                  </a:lnTo>
                  <a:lnTo>
                    <a:pt x="1524000" y="798786"/>
                  </a:lnTo>
                  <a:lnTo>
                    <a:pt x="1555531" y="798786"/>
                  </a:ln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DF4F29-C61F-11EA-F92E-701C3C9DD4CE}"/>
                </a:ext>
              </a:extLst>
            </p:cNvPr>
            <p:cNvSpPr/>
            <p:nvPr/>
          </p:nvSpPr>
          <p:spPr>
            <a:xfrm>
              <a:off x="5714407" y="5125903"/>
              <a:ext cx="699231" cy="380589"/>
            </a:xfrm>
            <a:custGeom>
              <a:avLst/>
              <a:gdLst>
                <a:gd name="connsiteX0" fmla="*/ 0 w 1555531"/>
                <a:gd name="connsiteY0" fmla="*/ 0 h 798786"/>
                <a:gd name="connsiteX1" fmla="*/ 0 w 1555531"/>
                <a:gd name="connsiteY1" fmla="*/ 798786 h 798786"/>
                <a:gd name="connsiteX2" fmla="*/ 1524000 w 1555531"/>
                <a:gd name="connsiteY2" fmla="*/ 798786 h 798786"/>
                <a:gd name="connsiteX3" fmla="*/ 1555531 w 1555531"/>
                <a:gd name="connsiteY3" fmla="*/ 798786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531" h="798786">
                  <a:moveTo>
                    <a:pt x="0" y="0"/>
                  </a:moveTo>
                  <a:lnTo>
                    <a:pt x="0" y="798786"/>
                  </a:lnTo>
                  <a:lnTo>
                    <a:pt x="1524000" y="798786"/>
                  </a:lnTo>
                  <a:lnTo>
                    <a:pt x="1555531" y="798786"/>
                  </a:ln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0A8ABED-B5A9-00AB-65A8-F624B500C435}"/>
                </a:ext>
              </a:extLst>
            </p:cNvPr>
            <p:cNvSpPr/>
            <p:nvPr/>
          </p:nvSpPr>
          <p:spPr>
            <a:xfrm>
              <a:off x="6522065" y="5561237"/>
              <a:ext cx="699231" cy="380589"/>
            </a:xfrm>
            <a:custGeom>
              <a:avLst/>
              <a:gdLst>
                <a:gd name="connsiteX0" fmla="*/ 0 w 1555531"/>
                <a:gd name="connsiteY0" fmla="*/ 0 h 798786"/>
                <a:gd name="connsiteX1" fmla="*/ 0 w 1555531"/>
                <a:gd name="connsiteY1" fmla="*/ 798786 h 798786"/>
                <a:gd name="connsiteX2" fmla="*/ 1524000 w 1555531"/>
                <a:gd name="connsiteY2" fmla="*/ 798786 h 798786"/>
                <a:gd name="connsiteX3" fmla="*/ 1555531 w 1555531"/>
                <a:gd name="connsiteY3" fmla="*/ 798786 h 798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531" h="798786">
                  <a:moveTo>
                    <a:pt x="0" y="0"/>
                  </a:moveTo>
                  <a:lnTo>
                    <a:pt x="0" y="798786"/>
                  </a:lnTo>
                  <a:lnTo>
                    <a:pt x="1524000" y="798786"/>
                  </a:lnTo>
                  <a:lnTo>
                    <a:pt x="1555531" y="798786"/>
                  </a:ln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2652CCA-CA8C-BB5E-72DF-ED9B7CBDD0F8}"/>
                </a:ext>
              </a:extLst>
            </p:cNvPr>
            <p:cNvSpPr txBox="1"/>
            <p:nvPr/>
          </p:nvSpPr>
          <p:spPr>
            <a:xfrm>
              <a:off x="5084187" y="3652561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cociente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252B84A-963C-D802-0A18-5DAB49F6BDC6}"/>
                </a:ext>
              </a:extLst>
            </p:cNvPr>
            <p:cNvSpPr txBox="1"/>
            <p:nvPr/>
          </p:nvSpPr>
          <p:spPr>
            <a:xfrm>
              <a:off x="1263321" y="4938405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residuo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F815CA-6F7E-F4F8-3973-37A338CB0FB1}"/>
                </a:ext>
              </a:extLst>
            </p:cNvPr>
            <p:cNvSpPr txBox="1"/>
            <p:nvPr/>
          </p:nvSpPr>
          <p:spPr>
            <a:xfrm>
              <a:off x="4421390" y="3024047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base requerida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6BEDC22-1644-915B-8661-F68401CB52A7}"/>
                </a:ext>
              </a:extLst>
            </p:cNvPr>
            <p:cNvSpPr txBox="1"/>
            <p:nvPr/>
          </p:nvSpPr>
          <p:spPr>
            <a:xfrm>
              <a:off x="378911" y="3813720"/>
              <a:ext cx="8402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número </a:t>
              </a:r>
              <a:br>
                <a:rPr lang="es-ES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decimal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76C471-F496-41D4-272B-12959E1F4CED}"/>
                </a:ext>
              </a:extLst>
            </p:cNvPr>
            <p:cNvSpPr/>
            <p:nvPr/>
          </p:nvSpPr>
          <p:spPr>
            <a:xfrm>
              <a:off x="777944" y="3443657"/>
              <a:ext cx="767255" cy="304800"/>
            </a:xfrm>
            <a:custGeom>
              <a:avLst/>
              <a:gdLst>
                <a:gd name="connsiteX0" fmla="*/ 0 w 767255"/>
                <a:gd name="connsiteY0" fmla="*/ 304800 h 304800"/>
                <a:gd name="connsiteX1" fmla="*/ 767255 w 767255"/>
                <a:gd name="connsiteY1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255" h="304800">
                  <a:moveTo>
                    <a:pt x="0" y="304800"/>
                  </a:moveTo>
                  <a:lnTo>
                    <a:pt x="767255" y="0"/>
                  </a:ln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97FF9DB-4223-F862-E893-6EB8BB75E372}"/>
                </a:ext>
              </a:extLst>
            </p:cNvPr>
            <p:cNvSpPr/>
            <p:nvPr/>
          </p:nvSpPr>
          <p:spPr>
            <a:xfrm>
              <a:off x="1649004" y="4121497"/>
              <a:ext cx="356188" cy="766465"/>
            </a:xfrm>
            <a:custGeom>
              <a:avLst/>
              <a:gdLst>
                <a:gd name="connsiteX0" fmla="*/ 0 w 767255"/>
                <a:gd name="connsiteY0" fmla="*/ 304800 h 304800"/>
                <a:gd name="connsiteX1" fmla="*/ 767255 w 767255"/>
                <a:gd name="connsiteY1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7255" h="304800">
                  <a:moveTo>
                    <a:pt x="0" y="304800"/>
                  </a:moveTo>
                  <a:lnTo>
                    <a:pt x="767255" y="0"/>
                  </a:ln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BA0D373-8DA4-4DA2-E303-B3B8796498AB}"/>
                </a:ext>
              </a:extLst>
            </p:cNvPr>
            <p:cNvSpPr/>
            <p:nvPr/>
          </p:nvSpPr>
          <p:spPr>
            <a:xfrm>
              <a:off x="3075255" y="3122813"/>
              <a:ext cx="1188833" cy="170341"/>
            </a:xfrm>
            <a:custGeom>
              <a:avLst/>
              <a:gdLst>
                <a:gd name="connsiteX0" fmla="*/ 0 w 767255"/>
                <a:gd name="connsiteY0" fmla="*/ 304800 h 304800"/>
                <a:gd name="connsiteX1" fmla="*/ 767255 w 767255"/>
                <a:gd name="connsiteY1" fmla="*/ 0 h 304800"/>
                <a:gd name="connsiteX0" fmla="*/ 1608970 w 1630627"/>
                <a:gd name="connsiteY0" fmla="*/ 54021 h 54021"/>
                <a:gd name="connsiteX1" fmla="*/ 21659 w 1630627"/>
                <a:gd name="connsiteY1" fmla="*/ 0 h 54021"/>
                <a:gd name="connsiteX0" fmla="*/ 1474515 w 1497559"/>
                <a:gd name="connsiteY0" fmla="*/ 29781 h 55697"/>
                <a:gd name="connsiteX1" fmla="*/ 23044 w 1497559"/>
                <a:gd name="connsiteY1" fmla="*/ 25916 h 55697"/>
                <a:gd name="connsiteX0" fmla="*/ 1486410 w 1486410"/>
                <a:gd name="connsiteY0" fmla="*/ 57396 h 77400"/>
                <a:gd name="connsiteX1" fmla="*/ 34939 w 1486410"/>
                <a:gd name="connsiteY1" fmla="*/ 53531 h 77400"/>
                <a:gd name="connsiteX0" fmla="*/ 1451471 w 1451471"/>
                <a:gd name="connsiteY0" fmla="*/ 91834 h 91834"/>
                <a:gd name="connsiteX1" fmla="*/ 0 w 1451471"/>
                <a:gd name="connsiteY1" fmla="*/ 87969 h 91834"/>
                <a:gd name="connsiteX0" fmla="*/ 1451471 w 1451471"/>
                <a:gd name="connsiteY0" fmla="*/ 60273 h 60273"/>
                <a:gd name="connsiteX1" fmla="*/ 0 w 1451471"/>
                <a:gd name="connsiteY1" fmla="*/ 56408 h 60273"/>
                <a:gd name="connsiteX0" fmla="*/ 2560834 w 2560834"/>
                <a:gd name="connsiteY0" fmla="*/ 44190 h 86301"/>
                <a:gd name="connsiteX1" fmla="*/ 0 w 2560834"/>
                <a:gd name="connsiteY1" fmla="*/ 86301 h 86301"/>
                <a:gd name="connsiteX0" fmla="*/ 2560834 w 2560834"/>
                <a:gd name="connsiteY0" fmla="*/ 25628 h 67739"/>
                <a:gd name="connsiteX1" fmla="*/ 0 w 2560834"/>
                <a:gd name="connsiteY1" fmla="*/ 67739 h 6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0834" h="67739">
                  <a:moveTo>
                    <a:pt x="2560834" y="25628"/>
                  </a:moveTo>
                  <a:cubicBezTo>
                    <a:pt x="1661941" y="-25817"/>
                    <a:pt x="310251" y="6333"/>
                    <a:pt x="0" y="67739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3E9546-DF8B-7455-B410-596964343269}"/>
                </a:ext>
              </a:extLst>
            </p:cNvPr>
            <p:cNvSpPr/>
            <p:nvPr/>
          </p:nvSpPr>
          <p:spPr>
            <a:xfrm>
              <a:off x="3996627" y="3536373"/>
              <a:ext cx="1041688" cy="726067"/>
            </a:xfrm>
            <a:custGeom>
              <a:avLst/>
              <a:gdLst>
                <a:gd name="connsiteX0" fmla="*/ 0 w 767255"/>
                <a:gd name="connsiteY0" fmla="*/ 304800 h 304800"/>
                <a:gd name="connsiteX1" fmla="*/ 767255 w 767255"/>
                <a:gd name="connsiteY1" fmla="*/ 0 h 304800"/>
                <a:gd name="connsiteX0" fmla="*/ 1608970 w 1630627"/>
                <a:gd name="connsiteY0" fmla="*/ 54021 h 54021"/>
                <a:gd name="connsiteX1" fmla="*/ 21659 w 1630627"/>
                <a:gd name="connsiteY1" fmla="*/ 0 h 54021"/>
                <a:gd name="connsiteX0" fmla="*/ 1474515 w 1497559"/>
                <a:gd name="connsiteY0" fmla="*/ 29781 h 55697"/>
                <a:gd name="connsiteX1" fmla="*/ 23044 w 1497559"/>
                <a:gd name="connsiteY1" fmla="*/ 25916 h 55697"/>
                <a:gd name="connsiteX0" fmla="*/ 1486410 w 1486410"/>
                <a:gd name="connsiteY0" fmla="*/ 57396 h 77400"/>
                <a:gd name="connsiteX1" fmla="*/ 34939 w 1486410"/>
                <a:gd name="connsiteY1" fmla="*/ 53531 h 77400"/>
                <a:gd name="connsiteX0" fmla="*/ 1451471 w 1451471"/>
                <a:gd name="connsiteY0" fmla="*/ 91834 h 91834"/>
                <a:gd name="connsiteX1" fmla="*/ 0 w 1451471"/>
                <a:gd name="connsiteY1" fmla="*/ 87969 h 91834"/>
                <a:gd name="connsiteX0" fmla="*/ 1451471 w 1451471"/>
                <a:gd name="connsiteY0" fmla="*/ 60273 h 60273"/>
                <a:gd name="connsiteX1" fmla="*/ 0 w 1451471"/>
                <a:gd name="connsiteY1" fmla="*/ 56408 h 60273"/>
                <a:gd name="connsiteX0" fmla="*/ 2085393 w 2085393"/>
                <a:gd name="connsiteY0" fmla="*/ 19856 h 250050"/>
                <a:gd name="connsiteX1" fmla="*/ 0 w 2085393"/>
                <a:gd name="connsiteY1" fmla="*/ 250050 h 250050"/>
                <a:gd name="connsiteX0" fmla="*/ 2085393 w 2085393"/>
                <a:gd name="connsiteY0" fmla="*/ 16827 h 247024"/>
                <a:gd name="connsiteX1" fmla="*/ 0 w 2085393"/>
                <a:gd name="connsiteY1" fmla="*/ 247021 h 247024"/>
                <a:gd name="connsiteX0" fmla="*/ 2085393 w 2085393"/>
                <a:gd name="connsiteY0" fmla="*/ 34116 h 264313"/>
                <a:gd name="connsiteX1" fmla="*/ 0 w 2085393"/>
                <a:gd name="connsiteY1" fmla="*/ 264310 h 264313"/>
                <a:gd name="connsiteX0" fmla="*/ 2243872 w 2243872"/>
                <a:gd name="connsiteY0" fmla="*/ 33533 h 272089"/>
                <a:gd name="connsiteX1" fmla="*/ 0 w 2243872"/>
                <a:gd name="connsiteY1" fmla="*/ 272086 h 272089"/>
                <a:gd name="connsiteX0" fmla="*/ 2243872 w 2243872"/>
                <a:gd name="connsiteY0" fmla="*/ 50181 h 288734"/>
                <a:gd name="connsiteX1" fmla="*/ 0 w 2243872"/>
                <a:gd name="connsiteY1" fmla="*/ 288734 h 288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43872" h="288734">
                  <a:moveTo>
                    <a:pt x="2243872" y="50181"/>
                  </a:moveTo>
                  <a:cubicBezTo>
                    <a:pt x="892178" y="-97395"/>
                    <a:pt x="1102655" y="110298"/>
                    <a:pt x="0" y="288734"/>
                  </a:cubicBezTo>
                </a:path>
              </a:pathLst>
            </a:custGeom>
            <a:noFill/>
            <a:ln>
              <a:solidFill>
                <a:schemeClr val="accent2"/>
              </a:solidFill>
              <a:prstDash val="sysDash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ABFA92-D18F-192B-A89F-0200EB33DDE3}"/>
                </a:ext>
              </a:extLst>
            </p:cNvPr>
            <p:cNvSpPr/>
            <p:nvPr/>
          </p:nvSpPr>
          <p:spPr>
            <a:xfrm>
              <a:off x="2304462" y="4184772"/>
              <a:ext cx="4426018" cy="2419021"/>
            </a:xfrm>
            <a:custGeom>
              <a:avLst/>
              <a:gdLst>
                <a:gd name="connsiteX0" fmla="*/ 0 w 767255"/>
                <a:gd name="connsiteY0" fmla="*/ 304800 h 304800"/>
                <a:gd name="connsiteX1" fmla="*/ 767255 w 767255"/>
                <a:gd name="connsiteY1" fmla="*/ 0 h 304800"/>
                <a:gd name="connsiteX0" fmla="*/ 7276133 w 7282303"/>
                <a:gd name="connsiteY0" fmla="*/ 505423 h 505423"/>
                <a:gd name="connsiteX1" fmla="*/ 6171 w 7282303"/>
                <a:gd name="connsiteY1" fmla="*/ 0 h 505423"/>
                <a:gd name="connsiteX0" fmla="*/ 7282619 w 7282620"/>
                <a:gd name="connsiteY0" fmla="*/ 505423 h 505423"/>
                <a:gd name="connsiteX1" fmla="*/ 12657 w 7282620"/>
                <a:gd name="connsiteY1" fmla="*/ 0 h 505423"/>
                <a:gd name="connsiteX0" fmla="*/ 9474147 w 9474148"/>
                <a:gd name="connsiteY0" fmla="*/ 873232 h 873232"/>
                <a:gd name="connsiteX1" fmla="*/ 8101 w 9474148"/>
                <a:gd name="connsiteY1" fmla="*/ 0 h 873232"/>
                <a:gd name="connsiteX0" fmla="*/ 9466046 w 9466047"/>
                <a:gd name="connsiteY0" fmla="*/ 873232 h 873232"/>
                <a:gd name="connsiteX1" fmla="*/ 0 w 9466047"/>
                <a:gd name="connsiteY1" fmla="*/ 0 h 873232"/>
                <a:gd name="connsiteX0" fmla="*/ 9466046 w 9466047"/>
                <a:gd name="connsiteY0" fmla="*/ 873232 h 873232"/>
                <a:gd name="connsiteX1" fmla="*/ 0 w 9466047"/>
                <a:gd name="connsiteY1" fmla="*/ 0 h 873232"/>
                <a:gd name="connsiteX0" fmla="*/ 9466046 w 9466047"/>
                <a:gd name="connsiteY0" fmla="*/ 873232 h 875491"/>
                <a:gd name="connsiteX1" fmla="*/ 0 w 9466047"/>
                <a:gd name="connsiteY1" fmla="*/ 0 h 875491"/>
                <a:gd name="connsiteX0" fmla="*/ 9533966 w 9533967"/>
                <a:gd name="connsiteY0" fmla="*/ 961005 h 962397"/>
                <a:gd name="connsiteX1" fmla="*/ 0 w 9533967"/>
                <a:gd name="connsiteY1" fmla="*/ 0 h 962397"/>
                <a:gd name="connsiteX0" fmla="*/ 9533966 w 9533967"/>
                <a:gd name="connsiteY0" fmla="*/ 961005 h 961972"/>
                <a:gd name="connsiteX1" fmla="*/ 0 w 9533967"/>
                <a:gd name="connsiteY1" fmla="*/ 0 h 96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33967" h="961972">
                  <a:moveTo>
                    <a:pt x="9533966" y="961005"/>
                  </a:moveTo>
                  <a:cubicBezTo>
                    <a:pt x="6438992" y="980615"/>
                    <a:pt x="5291061" y="703469"/>
                    <a:pt x="0" y="0"/>
                  </a:cubicBezTo>
                </a:path>
              </a:pathLst>
            </a:custGeom>
            <a:noFill/>
            <a:ln>
              <a:solidFill>
                <a:srgbClr val="00B0F0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0F5B96-75D7-E23B-7233-6290AF4CEC36}"/>
                </a:ext>
              </a:extLst>
            </p:cNvPr>
            <p:cNvSpPr txBox="1"/>
            <p:nvPr/>
          </p:nvSpPr>
          <p:spPr>
            <a:xfrm>
              <a:off x="2299618" y="5684129"/>
              <a:ext cx="14583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dirty="0">
                  <a:solidFill>
                    <a:schemeClr val="bg1">
                      <a:lumMod val="50000"/>
                    </a:schemeClr>
                  </a:solidFill>
                </a:rPr>
                <a:t>Se toman los residuos en orden inverso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50DE3E0-5506-6C92-01CF-47AB02D25227}"/>
              </a:ext>
            </a:extLst>
          </p:cNvPr>
          <p:cNvSpPr txBox="1"/>
          <p:nvPr/>
        </p:nvSpPr>
        <p:spPr>
          <a:xfrm>
            <a:off x="8168171" y="3510075"/>
            <a:ext cx="2995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Por lo tanto: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núimero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decimal 100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en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base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</a:rPr>
              <a:t>binaria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es 1100100</a:t>
            </a:r>
          </a:p>
        </p:txBody>
      </p:sp>
    </p:spTree>
    <p:extLst>
      <p:ext uri="{BB962C8B-B14F-4D97-AF65-F5344CB8AC3E}">
        <p14:creationId xmlns:p14="http://schemas.microsoft.com/office/powerpoint/2010/main" val="58329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FB273AB-794E-47E2-3011-C9C500E2C5B3}"/>
              </a:ext>
            </a:extLst>
          </p:cNvPr>
          <p:cNvGrpSpPr/>
          <p:nvPr/>
        </p:nvGrpSpPr>
        <p:grpSpPr>
          <a:xfrm>
            <a:off x="838200" y="-31939"/>
            <a:ext cx="4629752" cy="1015663"/>
            <a:chOff x="924025" y="1526961"/>
            <a:chExt cx="4629752" cy="10156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EDFD94-EA5B-4DC4-3FBF-AA7E6E4AB888}"/>
                </a:ext>
              </a:extLst>
            </p:cNvPr>
            <p:cNvSpPr/>
            <p:nvPr/>
          </p:nvSpPr>
          <p:spPr>
            <a:xfrm>
              <a:off x="924025" y="1559294"/>
              <a:ext cx="4629752" cy="731520"/>
            </a:xfrm>
            <a:prstGeom prst="rect">
              <a:avLst/>
            </a:prstGeom>
            <a:solidFill>
              <a:srgbClr val="8F2A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546B63-3AB6-1BAB-8FBE-059D31122AC6}"/>
                </a:ext>
              </a:extLst>
            </p:cNvPr>
            <p:cNvSpPr txBox="1"/>
            <p:nvPr/>
          </p:nvSpPr>
          <p:spPr>
            <a:xfrm>
              <a:off x="1501541" y="1663444"/>
              <a:ext cx="251540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Helvetica" pitchFamily="2" charset="0"/>
                </a:rPr>
                <a:t>Práctica</a:t>
              </a:r>
              <a:endParaRPr lang="en-US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3E87AE-B8B9-335A-4E25-654DD2C602BD}"/>
                </a:ext>
              </a:extLst>
            </p:cNvPr>
            <p:cNvSpPr txBox="1"/>
            <p:nvPr/>
          </p:nvSpPr>
          <p:spPr>
            <a:xfrm>
              <a:off x="991402" y="1526961"/>
              <a:ext cx="102027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6000" b="1">
                  <a:solidFill>
                    <a:schemeClr val="bg1"/>
                  </a:solidFill>
                  <a:latin typeface="Helvetica" pitchFamily="2" charset="0"/>
                </a:rPr>
                <a:t>5</a:t>
              </a:r>
              <a:endParaRPr lang="en-US" sz="6000" b="1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A5CF88-5A75-E1C0-E320-5AB17228898D}"/>
                </a:ext>
              </a:extLst>
            </p:cNvPr>
            <p:cNvSpPr/>
            <p:nvPr/>
          </p:nvSpPr>
          <p:spPr>
            <a:xfrm>
              <a:off x="4812631" y="1559294"/>
              <a:ext cx="741146" cy="731520"/>
            </a:xfrm>
            <a:prstGeom prst="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254EFB-38B0-4700-46B3-B53BDC3A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94C3-3BD0-2FA3-7C14-99D2A23D25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16</a:t>
            </a:fld>
            <a:endParaRPr lang="es-P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BC5F8-CFC9-6085-A961-2612E0EEF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3"/>
            <a:ext cx="6187288" cy="4373562"/>
          </a:xfrm>
        </p:spPr>
        <p:txBody>
          <a:bodyPr>
            <a:normAutofit fontScale="85000" lnSpcReduction="2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Escribir un programa que solicite una expresión de la forma ab=N donde a y b son caracteres a mostrar en cada fila de forma alterna, y N es el número de filas a generar.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Utilizar una estructura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do-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 para validar que la expresión cumpla con el formato establecido. 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dirty="0">
                <a:solidFill>
                  <a:schemeClr val="accent6"/>
                </a:solidFill>
              </a:rPr>
              <a:t>Comprobar el formato haciendo uso de las clases </a:t>
            </a:r>
            <a:r>
              <a:rPr lang="es-ES" dirty="0" err="1">
                <a:solidFill>
                  <a:srgbClr val="00B0F0"/>
                </a:solidFill>
              </a:rPr>
              <a:t>Pattern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es-ES" dirty="0">
                <a:solidFill>
                  <a:schemeClr val="accent6"/>
                </a:solidFill>
              </a:rPr>
              <a:t> </a:t>
            </a:r>
            <a:r>
              <a:rPr lang="es-ES" dirty="0" err="1">
                <a:solidFill>
                  <a:schemeClr val="accent2"/>
                </a:solidFill>
              </a:rPr>
              <a:t>Matcher</a:t>
            </a:r>
            <a:r>
              <a:rPr lang="es-E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4DEA7A-C435-D0AF-0901-E403379A55D1}"/>
              </a:ext>
            </a:extLst>
          </p:cNvPr>
          <p:cNvSpPr txBox="1"/>
          <p:nvPr/>
        </p:nvSpPr>
        <p:spPr>
          <a:xfrm>
            <a:off x="7567965" y="1893992"/>
            <a:ext cx="3124177" cy="1882967"/>
          </a:xfrm>
          <a:prstGeom prst="roundRect">
            <a:avLst>
              <a:gd name="adj" fmla="val 3446"/>
            </a:avLst>
          </a:prstGeo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 expresión: </a:t>
            </a: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xy</a:t>
            </a: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=4, 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Entonces: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yx</a:t>
            </a:r>
            <a:endParaRPr lang="es-ES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xyx</a:t>
            </a:r>
            <a:endParaRPr lang="es-ES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yxyx</a:t>
            </a:r>
            <a:endParaRPr lang="es-ES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2CAA1-86AB-D5DA-5B50-8232E99B5137}"/>
              </a:ext>
            </a:extLst>
          </p:cNvPr>
          <p:cNvSpPr txBox="1"/>
          <p:nvPr/>
        </p:nvSpPr>
        <p:spPr>
          <a:xfrm>
            <a:off x="7567965" y="4035678"/>
            <a:ext cx="3124177" cy="2184147"/>
          </a:xfrm>
          <a:prstGeom prst="roundRect">
            <a:avLst>
              <a:gd name="adj" fmla="val 3446"/>
            </a:avLst>
          </a:prstGeo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 expresión: </a:t>
            </a: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</a:t>
            </a: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=5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Entonces: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</a:t>
            </a: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iw</a:t>
            </a:r>
            <a:endParaRPr lang="es-ES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wiw</a:t>
            </a:r>
            <a:endParaRPr lang="es-ES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iwiw</a:t>
            </a:r>
            <a:endParaRPr lang="es-ES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0800" indent="0">
              <a:lnSpc>
                <a:spcPct val="120000"/>
              </a:lnSpc>
              <a:buNone/>
            </a:pPr>
            <a:r>
              <a:rPr lang="es-ES" sz="1600" dirty="0" err="1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wiwiw</a:t>
            </a:r>
            <a:endParaRPr lang="es-ES" sz="160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C73E-4035-BD12-CB16-B033438772B1}"/>
              </a:ext>
            </a:extLst>
          </p:cNvPr>
          <p:cNvSpPr txBox="1"/>
          <p:nvPr/>
        </p:nvSpPr>
        <p:spPr>
          <a:xfrm>
            <a:off x="7567965" y="1334204"/>
            <a:ext cx="2995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chemeClr val="bg1">
                    <a:lumMod val="50000"/>
                  </a:schemeClr>
                </a:solidFill>
              </a:rPr>
              <a:t>Ejemplos: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94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63A0-764F-792D-3F43-7474BD7A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221"/>
            <a:ext cx="10515600" cy="785528"/>
          </a:xfrm>
        </p:spPr>
        <p:txBody>
          <a:bodyPr/>
          <a:lstStyle/>
          <a:p>
            <a:r>
              <a:rPr lang="es-ES" dirty="0"/>
              <a:t>Tarea grupal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8E3C7-3BFF-8F75-8E58-2C4F28BEF7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17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B71356-1799-139A-6FB0-2987604527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7737"/>
            <a:ext cx="7372927" cy="4662434"/>
          </a:xfrm>
        </p:spPr>
        <p:txBody>
          <a:bodyPr>
            <a:normAutofit fontScale="70000" lnSpcReduction="20000"/>
          </a:bodyPr>
          <a:lstStyle/>
          <a:p>
            <a:pPr marL="50800" indent="0">
              <a:lnSpc>
                <a:spcPct val="120000"/>
              </a:lnSpc>
              <a:buNone/>
            </a:pPr>
            <a:r>
              <a:rPr lang="es-ES" dirty="0"/>
              <a:t>Implementar 5 programas en Java para:</a:t>
            </a:r>
          </a:p>
          <a:p>
            <a:pPr>
              <a:lnSpc>
                <a:spcPct val="120000"/>
              </a:lnSpc>
            </a:pPr>
            <a:r>
              <a:rPr lang="es-ES" dirty="0"/>
              <a:t>Resolver un problema que utilice una estructura do-</a:t>
            </a:r>
            <a:r>
              <a:rPr lang="es-ES" dirty="0" err="1"/>
              <a:t>while</a:t>
            </a:r>
            <a:r>
              <a:rPr lang="es-ES" dirty="0"/>
              <a:t> usando un contador progresivo.</a:t>
            </a:r>
          </a:p>
          <a:p>
            <a:pPr>
              <a:lnSpc>
                <a:spcPct val="120000"/>
              </a:lnSpc>
            </a:pPr>
            <a:r>
              <a:rPr lang="es-ES" dirty="0"/>
              <a:t>Resolver un problema que utilice una estructura do-</a:t>
            </a:r>
            <a:r>
              <a:rPr lang="es-ES" dirty="0" err="1"/>
              <a:t>while</a:t>
            </a:r>
            <a:r>
              <a:rPr lang="es-ES" dirty="0"/>
              <a:t> usando un contador regresivo.</a:t>
            </a:r>
          </a:p>
          <a:p>
            <a:pPr>
              <a:lnSpc>
                <a:spcPct val="120000"/>
              </a:lnSpc>
            </a:pPr>
            <a:r>
              <a:rPr lang="es-ES" dirty="0"/>
              <a:t>Resolver un problema que utilice una estructura do-</a:t>
            </a:r>
            <a:r>
              <a:rPr lang="es-ES" dirty="0" err="1"/>
              <a:t>while</a:t>
            </a:r>
            <a:r>
              <a:rPr lang="es-ES" dirty="0"/>
              <a:t> usando un acumulador progresivo.</a:t>
            </a:r>
          </a:p>
          <a:p>
            <a:pPr>
              <a:lnSpc>
                <a:spcPct val="120000"/>
              </a:lnSpc>
            </a:pPr>
            <a:r>
              <a:rPr lang="es-ES" dirty="0"/>
              <a:t>Resolver un problema que utilice una estructura do-</a:t>
            </a:r>
            <a:r>
              <a:rPr lang="es-ES" dirty="0" err="1"/>
              <a:t>while</a:t>
            </a:r>
            <a:r>
              <a:rPr lang="es-ES" dirty="0"/>
              <a:t> usando un acumulador y un contador.</a:t>
            </a:r>
          </a:p>
          <a:p>
            <a:pPr>
              <a:lnSpc>
                <a:spcPct val="120000"/>
              </a:lnSpc>
            </a:pPr>
            <a:r>
              <a:rPr lang="es-ES" dirty="0"/>
              <a:t>Elaborar un programa que muestre un menú de 5 opciones y cada opción permita resolver algún ejercicio desarrollado en alguna tarea previa.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2361B-123A-158C-5022-4E64314B5E2C}"/>
              </a:ext>
            </a:extLst>
          </p:cNvPr>
          <p:cNvSpPr txBox="1"/>
          <p:nvPr/>
        </p:nvSpPr>
        <p:spPr>
          <a:xfrm>
            <a:off x="8842344" y="2578790"/>
            <a:ext cx="3111819" cy="2654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Indicaciones</a:t>
            </a:r>
            <a:br>
              <a:rPr lang="en-US" b="1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</a:br>
            <a:endParaRPr lang="en-US" b="1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Grupos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: 3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integrantes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máximo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Entregables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: a). Video de 3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minutos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máximo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)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explicando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las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soluciones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propuestas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; b).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Archivo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ZIP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conteniendo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Proyecto java con las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soluciones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Los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integrantes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aparecerán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video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explicando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los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ejercicios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9FA58-A78A-A9E9-3F96-6C468073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444" y="1242509"/>
            <a:ext cx="1906405" cy="126098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AEC025-8EB4-8C65-800C-DBA82A5CA60B}"/>
              </a:ext>
            </a:extLst>
          </p:cNvPr>
          <p:cNvCxnSpPr/>
          <p:nvPr/>
        </p:nvCxnSpPr>
        <p:spPr>
          <a:xfrm>
            <a:off x="8532128" y="1108364"/>
            <a:ext cx="0" cy="54217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0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BB5845-9A47-FEDC-A85E-2D014CA2F3DA}"/>
              </a:ext>
            </a:extLst>
          </p:cNvPr>
          <p:cNvSpPr/>
          <p:nvPr/>
        </p:nvSpPr>
        <p:spPr>
          <a:xfrm>
            <a:off x="0" y="6356350"/>
            <a:ext cx="7320380" cy="501650"/>
          </a:xfrm>
          <a:prstGeom prst="rect">
            <a:avLst/>
          </a:prstGeom>
          <a:solidFill>
            <a:srgbClr val="E5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03D496-97CF-4B26-B9D0-D3967604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Resumen de la sesión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7D7EB-E94C-4379-ADE6-A12EB7C4CB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3"/>
            <a:ext cx="6555658" cy="4373562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/>
              </a:rPr>
              <a:t>¿Qué elementos son necesarios para construir un </a:t>
            </a:r>
            <a:r>
              <a:rPr lang="es-ES" b="1" dirty="0">
                <a:latin typeface="Helvetica"/>
              </a:rPr>
              <a:t>menú</a:t>
            </a:r>
            <a:r>
              <a:rPr lang="es-ES" dirty="0">
                <a:latin typeface="Helvetica"/>
              </a:rPr>
              <a:t>?</a:t>
            </a:r>
          </a:p>
          <a:p>
            <a:r>
              <a:rPr lang="es-ES" dirty="0">
                <a:latin typeface="Helvetica"/>
              </a:rPr>
              <a:t>¿Cómo implementas un </a:t>
            </a:r>
            <a:r>
              <a:rPr lang="es-ES" b="1" dirty="0">
                <a:latin typeface="Helvetica"/>
              </a:rPr>
              <a:t>validador</a:t>
            </a:r>
            <a:r>
              <a:rPr lang="es-ES" dirty="0">
                <a:latin typeface="Helvetica"/>
              </a:rPr>
              <a:t>?</a:t>
            </a:r>
          </a:p>
          <a:p>
            <a:r>
              <a:rPr lang="es-ES" dirty="0">
                <a:latin typeface="Helvetica"/>
              </a:rPr>
              <a:t>¿Puede </a:t>
            </a:r>
            <a:r>
              <a:rPr lang="es-ES" b="1" dirty="0">
                <a:latin typeface="Helvetica"/>
              </a:rPr>
              <a:t>do-</a:t>
            </a:r>
            <a:r>
              <a:rPr lang="es-ES" b="1" dirty="0" err="1">
                <a:latin typeface="Helvetica"/>
              </a:rPr>
              <a:t>while</a:t>
            </a:r>
            <a:r>
              <a:rPr lang="es-ES" dirty="0">
                <a:latin typeface="Helvetica"/>
              </a:rPr>
              <a:t> utilizar un centinela para controlar su condición de salida?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714D7F-9F45-47C5-88DE-53E493F191F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906163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18</a:t>
            </a:fld>
            <a:endParaRPr lang="es-P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C220F-3C2B-B243-4B55-66FDD2674876}"/>
              </a:ext>
            </a:extLst>
          </p:cNvPr>
          <p:cNvSpPr txBox="1"/>
          <p:nvPr/>
        </p:nvSpPr>
        <p:spPr>
          <a:xfrm>
            <a:off x="101605" y="6421002"/>
            <a:ext cx="97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https://dpemfoco.com.br/wp-content/uploads/2019/08/Departamento-de-Pessoal-em-Foco-Checklist-Check-list-Checklists.png</a:t>
            </a:r>
          </a:p>
        </p:txBody>
      </p:sp>
      <p:pic>
        <p:nvPicPr>
          <p:cNvPr id="4098" name="Picture 2" descr="Departamento de Pessoal em Foco - Checklist, Check list, Checklists |  Departamento de Pessoal em Foco">
            <a:extLst>
              <a:ext uri="{FF2B5EF4-FFF2-40B4-BE49-F238E27FC236}">
                <a16:creationId xmlns:a16="http://schemas.microsoft.com/office/drawing/2014/main" id="{F8CB8AA5-99DD-1396-1A63-375719030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80" y="2484438"/>
            <a:ext cx="4871619" cy="43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0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AAE1-A89A-796E-F861-8B102D4B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Bibliografía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7596FB-30E1-8EAC-F179-F56EE7A8D8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19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3BD92-8F52-2949-7992-63F50DB2A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8370455" cy="43735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s-ES"/>
              <a:t>Tanenbaum &amp; Van </a:t>
            </a:r>
            <a:r>
              <a:rPr lang="es-ES" err="1"/>
              <a:t>Steen</a:t>
            </a:r>
            <a:r>
              <a:rPr lang="es-ES"/>
              <a:t> (2008).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Algoritmos y Estructuras de Datos - Principios y Paradigmas, 2da Edición</a:t>
            </a:r>
            <a:r>
              <a:rPr lang="es-ES"/>
              <a:t>. Pearson </a:t>
            </a:r>
            <a:r>
              <a:rPr lang="es-ES" err="1"/>
              <a:t>Education</a:t>
            </a:r>
            <a:r>
              <a:rPr lang="es-ES"/>
              <a:t>​.</a:t>
            </a:r>
          </a:p>
          <a:p>
            <a:pPr>
              <a:lnSpc>
                <a:spcPct val="120000"/>
              </a:lnSpc>
            </a:pPr>
            <a:r>
              <a:rPr lang="en-US"/>
              <a:t>Khalid A. Mughal &amp; Rolf W. Rasmussen (2017). A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Programmer’s guide to Java SE 8 Oracle Certified Associate</a:t>
            </a:r>
            <a:r>
              <a:rPr lang="es-ES"/>
              <a:t>.</a:t>
            </a:r>
          </a:p>
          <a:p>
            <a:pPr>
              <a:lnSpc>
                <a:spcPct val="120000"/>
              </a:lnSpc>
            </a:pPr>
            <a:r>
              <a:rPr lang="es-ES" err="1"/>
              <a:t>Schildt</a:t>
            </a:r>
            <a:r>
              <a:rPr lang="es-ES"/>
              <a:t>, Herbert (2019).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A Java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Beginner’s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Guide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Eighth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es-ES"/>
              <a:t>. Oracle </a:t>
            </a:r>
            <a:r>
              <a:rPr lang="es-ES" err="1"/>
              <a:t>Press</a:t>
            </a:r>
            <a:r>
              <a:rPr lang="es-ES"/>
              <a:t>.</a:t>
            </a:r>
          </a:p>
          <a:p>
            <a:pPr>
              <a:lnSpc>
                <a:spcPct val="120000"/>
              </a:lnSpc>
            </a:pPr>
            <a:r>
              <a:rPr lang="es-ES" err="1"/>
              <a:t>Schildt</a:t>
            </a:r>
            <a:r>
              <a:rPr lang="es-ES"/>
              <a:t>, Herbert (2019). 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Java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Complete Reference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Eleventh</a:t>
            </a:r>
            <a:r>
              <a:rPr lang="es-ES" i="1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i="1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es-ES"/>
              <a:t>. Oracle </a:t>
            </a:r>
            <a:r>
              <a:rPr lang="es-ES" err="1"/>
              <a:t>Press</a:t>
            </a:r>
            <a:r>
              <a:rPr lang="es-ES"/>
              <a:t>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21AEC-CD51-7E5F-26CB-5CDC143BC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118"/>
          <a:stretch/>
        </p:blipFill>
        <p:spPr>
          <a:xfrm>
            <a:off x="9208655" y="1057997"/>
            <a:ext cx="2983345" cy="5168601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7CE11-3AE4-2A5E-0825-C0E9DFAB006E}"/>
              </a:ext>
            </a:extLst>
          </p:cNvPr>
          <p:cNvSpPr txBox="1"/>
          <p:nvPr/>
        </p:nvSpPr>
        <p:spPr>
          <a:xfrm>
            <a:off x="101605" y="6421002"/>
            <a:ext cx="9735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https://pngimg.com/d/book_PNG51088.png</a:t>
            </a:r>
          </a:p>
        </p:txBody>
      </p:sp>
    </p:spTree>
    <p:extLst>
      <p:ext uri="{BB962C8B-B14F-4D97-AF65-F5344CB8AC3E}">
        <p14:creationId xmlns:p14="http://schemas.microsoft.com/office/powerpoint/2010/main" val="35981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B73-0232-F32D-029A-006767DF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819"/>
            <a:ext cx="10515600" cy="785528"/>
          </a:xfrm>
        </p:spPr>
        <p:txBody>
          <a:bodyPr/>
          <a:lstStyle/>
          <a:p>
            <a:r>
              <a:rPr lang="es-ES" dirty="0"/>
              <a:t>Dudas de la clase anterior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1B6BC-7E61-4175-003C-F33AA99A9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2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704A-32A5-7375-0426-3532D07886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do-</a:t>
            </a:r>
            <a:r>
              <a:rPr lang="es-ES" sz="60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es-ES" sz="6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do-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vs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Validador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Menú de opciones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B1FB0-3885-B1A2-554A-561031F1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297337" cy="6858000"/>
          </a:xfrm>
          <a:prstGeom prst="rect">
            <a:avLst/>
          </a:prstGeom>
          <a:effectLst>
            <a:outerShdw blurRad="152400" dist="1016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B033EE-C0D3-E5AB-DEBA-21901C36B3A3}"/>
              </a:ext>
            </a:extLst>
          </p:cNvPr>
          <p:cNvSpPr txBox="1"/>
          <p:nvPr/>
        </p:nvSpPr>
        <p:spPr>
          <a:xfrm>
            <a:off x="115479" y="634826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https://snipstock.com/assets/cdn/png/096f8d824600156730185c92437f43db.png</a:t>
            </a:r>
          </a:p>
        </p:txBody>
      </p:sp>
    </p:spTree>
    <p:extLst>
      <p:ext uri="{BB962C8B-B14F-4D97-AF65-F5344CB8AC3E}">
        <p14:creationId xmlns:p14="http://schemas.microsoft.com/office/powerpoint/2010/main" val="357985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B1FB0-3885-B1A2-554A-561031F1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297337" cy="6858000"/>
          </a:xfrm>
          <a:prstGeom prst="rect">
            <a:avLst/>
          </a:prstGeom>
          <a:effectLst>
            <a:outerShdw blurRad="152400" dist="1016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46381A-F769-72E8-3501-D1B61825B5DB}"/>
              </a:ext>
            </a:extLst>
          </p:cNvPr>
          <p:cNvSpPr/>
          <p:nvPr/>
        </p:nvSpPr>
        <p:spPr>
          <a:xfrm>
            <a:off x="659877" y="2545238"/>
            <a:ext cx="6777871" cy="1008668"/>
          </a:xfrm>
          <a:prstGeom prst="roundRect">
            <a:avLst>
              <a:gd name="adj" fmla="val 50000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E8B73-0232-F32D-029A-006767DF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819"/>
            <a:ext cx="10515600" cy="785528"/>
          </a:xfrm>
        </p:spPr>
        <p:txBody>
          <a:bodyPr/>
          <a:lstStyle/>
          <a:p>
            <a:r>
              <a:rPr lang="es-ES" dirty="0"/>
              <a:t>Dudas de la clase anterior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1B6BC-7E61-4175-003C-F33AA99A9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3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704A-32A5-7375-0426-3532D07886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do-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do-</a:t>
            </a:r>
            <a:r>
              <a:rPr lang="es-ES" sz="60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4800" b="1" dirty="0">
                <a:solidFill>
                  <a:schemeClr val="accent1">
                    <a:lumMod val="75000"/>
                  </a:schemeClr>
                </a:solidFill>
              </a:rPr>
              <a:t>vs</a:t>
            </a:r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60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endParaRPr lang="es-ES" sz="60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Validador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Menú de opciones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033EE-C0D3-E5AB-DEBA-21901C36B3A3}"/>
              </a:ext>
            </a:extLst>
          </p:cNvPr>
          <p:cNvSpPr txBox="1"/>
          <p:nvPr/>
        </p:nvSpPr>
        <p:spPr>
          <a:xfrm>
            <a:off x="115479" y="634826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https://snipstock.com/assets/cdn/png/096f8d824600156730185c92437f43db.png</a:t>
            </a:r>
          </a:p>
        </p:txBody>
      </p:sp>
    </p:spTree>
    <p:extLst>
      <p:ext uri="{BB962C8B-B14F-4D97-AF65-F5344CB8AC3E}">
        <p14:creationId xmlns:p14="http://schemas.microsoft.com/office/powerpoint/2010/main" val="188350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8B73-0232-F32D-029A-006767DF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819"/>
            <a:ext cx="10515600" cy="785528"/>
          </a:xfrm>
        </p:spPr>
        <p:txBody>
          <a:bodyPr/>
          <a:lstStyle/>
          <a:p>
            <a:r>
              <a:rPr lang="es-ES" dirty="0"/>
              <a:t>Dudas de la clase anterior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1B6BC-7E61-4175-003C-F33AA99A9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4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704A-32A5-7375-0426-3532D07886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do-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do-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vs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Validador</a:t>
            </a: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Menú de opciones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9B1FB0-3885-B1A2-554A-561031F1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297337" cy="6858000"/>
          </a:xfrm>
          <a:prstGeom prst="rect">
            <a:avLst/>
          </a:prstGeom>
          <a:effectLst>
            <a:outerShdw blurRad="152400" dist="1016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B033EE-C0D3-E5AB-DEBA-21901C36B3A3}"/>
              </a:ext>
            </a:extLst>
          </p:cNvPr>
          <p:cNvSpPr txBox="1"/>
          <p:nvPr/>
        </p:nvSpPr>
        <p:spPr>
          <a:xfrm>
            <a:off x="115479" y="634826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https://snipstock.com/assets/cdn/png/096f8d824600156730185c92437f43db.png</a:t>
            </a:r>
          </a:p>
        </p:txBody>
      </p:sp>
    </p:spTree>
    <p:extLst>
      <p:ext uri="{BB962C8B-B14F-4D97-AF65-F5344CB8AC3E}">
        <p14:creationId xmlns:p14="http://schemas.microsoft.com/office/powerpoint/2010/main" val="345533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9B1FB0-3885-B1A2-554A-561031F1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297337" cy="6858000"/>
          </a:xfrm>
          <a:prstGeom prst="rect">
            <a:avLst/>
          </a:prstGeom>
          <a:effectLst>
            <a:outerShdw blurRad="152400" dist="101600" dir="2700000" algn="tl" rotWithShape="0">
              <a:prstClr val="black">
                <a:alpha val="25000"/>
              </a:prstClr>
            </a:outerShdw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0BB911-5828-3CC7-9710-F32D0E66BEAB}"/>
              </a:ext>
            </a:extLst>
          </p:cNvPr>
          <p:cNvSpPr/>
          <p:nvPr/>
        </p:nvSpPr>
        <p:spPr>
          <a:xfrm>
            <a:off x="527901" y="3667027"/>
            <a:ext cx="7390614" cy="1008668"/>
          </a:xfrm>
          <a:prstGeom prst="roundRect">
            <a:avLst>
              <a:gd name="adj" fmla="val 50000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E8B73-0232-F32D-029A-006767DF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3819"/>
            <a:ext cx="10515600" cy="785528"/>
          </a:xfrm>
        </p:spPr>
        <p:txBody>
          <a:bodyPr/>
          <a:lstStyle/>
          <a:p>
            <a:r>
              <a:rPr lang="es-ES" dirty="0"/>
              <a:t>Dudas de la clase anterior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1B6BC-7E61-4175-003C-F33AA99A95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5</a:t>
            </a:fld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704A-32A5-7375-0426-3532D07886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do-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do-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 vs </a:t>
            </a:r>
            <a:r>
              <a:rPr lang="es-ES" dirty="0" err="1">
                <a:solidFill>
                  <a:schemeClr val="bg1">
                    <a:lumMod val="75000"/>
                  </a:schemeClr>
                </a:solidFill>
              </a:rPr>
              <a:t>while</a:t>
            </a:r>
            <a:endParaRPr lang="es-ES" dirty="0">
              <a:solidFill>
                <a:schemeClr val="bg1">
                  <a:lumMod val="75000"/>
                </a:schemeClr>
              </a:solidFill>
            </a:endParaRPr>
          </a:p>
          <a:p>
            <a:pPr marL="50800" indent="0">
              <a:buNone/>
            </a:pPr>
            <a:r>
              <a:rPr lang="es-ES" dirty="0">
                <a:solidFill>
                  <a:schemeClr val="bg1">
                    <a:lumMod val="75000"/>
                  </a:schemeClr>
                </a:solidFill>
              </a:rPr>
              <a:t>Validador</a:t>
            </a:r>
          </a:p>
          <a:p>
            <a:pPr marL="50800" indent="0">
              <a:buNone/>
            </a:pPr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Menú de opciones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033EE-C0D3-E5AB-DEBA-21901C36B3A3}"/>
              </a:ext>
            </a:extLst>
          </p:cNvPr>
          <p:cNvSpPr txBox="1"/>
          <p:nvPr/>
        </p:nvSpPr>
        <p:spPr>
          <a:xfrm>
            <a:off x="115479" y="634826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</a:t>
            </a:r>
          </a:p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https://snipstock.com/assets/cdn/png/096f8d824600156730185c92437f43db.png</a:t>
            </a:r>
          </a:p>
        </p:txBody>
      </p:sp>
    </p:spTree>
    <p:extLst>
      <p:ext uri="{BB962C8B-B14F-4D97-AF65-F5344CB8AC3E}">
        <p14:creationId xmlns:p14="http://schemas.microsoft.com/office/powerpoint/2010/main" val="322835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B54F9E4-73EC-5803-C251-20C8EB58177E}"/>
              </a:ext>
            </a:extLst>
          </p:cNvPr>
          <p:cNvSpPr/>
          <p:nvPr/>
        </p:nvSpPr>
        <p:spPr>
          <a:xfrm>
            <a:off x="-9053" y="-13580"/>
            <a:ext cx="12201053" cy="6871580"/>
          </a:xfrm>
          <a:custGeom>
            <a:avLst/>
            <a:gdLst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76087"/>
              <a:gd name="connsiteY0" fmla="*/ 5395865 h 6871580"/>
              <a:gd name="connsiteX1" fmla="*/ 0 w 12376087"/>
              <a:gd name="connsiteY1" fmla="*/ 6871580 h 6871580"/>
              <a:gd name="connsiteX2" fmla="*/ 9578566 w 12376087"/>
              <a:gd name="connsiteY2" fmla="*/ 6871580 h 6871580"/>
              <a:gd name="connsiteX3" fmla="*/ 12376087 w 12376087"/>
              <a:gd name="connsiteY3" fmla="*/ 2236205 h 6871580"/>
              <a:gd name="connsiteX4" fmla="*/ 12376087 w 12376087"/>
              <a:gd name="connsiteY4" fmla="*/ 0 h 6871580"/>
              <a:gd name="connsiteX5" fmla="*/ 8256760 w 12376087"/>
              <a:gd name="connsiteY5" fmla="*/ 0 h 6871580"/>
              <a:gd name="connsiteX6" fmla="*/ 0 w 12376087"/>
              <a:gd name="connsiteY6" fmla="*/ 539586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  <a:gd name="connsiteX0" fmla="*/ 0 w 12385277"/>
              <a:gd name="connsiteY0" fmla="*/ 3802455 h 6871580"/>
              <a:gd name="connsiteX1" fmla="*/ 9190 w 12385277"/>
              <a:gd name="connsiteY1" fmla="*/ 6871580 h 6871580"/>
              <a:gd name="connsiteX2" fmla="*/ 9587756 w 12385277"/>
              <a:gd name="connsiteY2" fmla="*/ 6871580 h 6871580"/>
              <a:gd name="connsiteX3" fmla="*/ 12385277 w 12385277"/>
              <a:gd name="connsiteY3" fmla="*/ 2236205 h 6871580"/>
              <a:gd name="connsiteX4" fmla="*/ 12385277 w 12385277"/>
              <a:gd name="connsiteY4" fmla="*/ 0 h 6871580"/>
              <a:gd name="connsiteX5" fmla="*/ 8265950 w 12385277"/>
              <a:gd name="connsiteY5" fmla="*/ 0 h 6871580"/>
              <a:gd name="connsiteX6" fmla="*/ 0 w 12385277"/>
              <a:gd name="connsiteY6" fmla="*/ 3802455 h 6871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85277" h="6871580">
                <a:moveTo>
                  <a:pt x="0" y="3802455"/>
                </a:moveTo>
                <a:cubicBezTo>
                  <a:pt x="3063" y="4825497"/>
                  <a:pt x="6127" y="5848538"/>
                  <a:pt x="9190" y="6871580"/>
                </a:cubicBezTo>
                <a:lnTo>
                  <a:pt x="9587756" y="6871580"/>
                </a:lnTo>
                <a:cubicBezTo>
                  <a:pt x="10869490" y="5444149"/>
                  <a:pt x="11976608" y="4197789"/>
                  <a:pt x="12385277" y="2236205"/>
                </a:cubicBezTo>
                <a:lnTo>
                  <a:pt x="12385277" y="0"/>
                </a:lnTo>
                <a:lnTo>
                  <a:pt x="8265950" y="0"/>
                </a:lnTo>
                <a:cubicBezTo>
                  <a:pt x="8656733" y="4324539"/>
                  <a:pt x="2283555" y="4855675"/>
                  <a:pt x="0" y="3802455"/>
                </a:cubicBezTo>
                <a:close/>
              </a:path>
            </a:pathLst>
          </a:custGeom>
          <a:blipFill dpi="0" rotWithShape="1">
            <a:blip r:embed="rId3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600F7-1DA8-4B6F-94D5-F0D0A43E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7398"/>
            <a:ext cx="9144000" cy="2858703"/>
          </a:xfrm>
        </p:spPr>
        <p:txBody>
          <a:bodyPr>
            <a:normAutofit/>
          </a:bodyPr>
          <a:lstStyle/>
          <a:p>
            <a:r>
              <a:rPr lang="es-ES" dirty="0">
                <a:latin typeface="Helvetica"/>
              </a:rPr>
              <a:t>Estructura Repetitiva do-</a:t>
            </a:r>
            <a:r>
              <a:rPr lang="es-ES" dirty="0" err="1">
                <a:latin typeface="Helvetica"/>
              </a:rPr>
              <a:t>while</a:t>
            </a:r>
            <a:r>
              <a:rPr lang="es-ES" dirty="0">
                <a:latin typeface="Helvetica"/>
              </a:rPr>
              <a:t> (II)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F98275-87D9-43C9-83FC-5A90372C4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109"/>
            <a:ext cx="9144000" cy="856649"/>
          </a:xfrm>
        </p:spPr>
        <p:txBody>
          <a:bodyPr>
            <a:normAutofit/>
          </a:bodyPr>
          <a:lstStyle/>
          <a:p>
            <a:r>
              <a:rPr lang="es-ES" sz="4400" b="1" dirty="0">
                <a:solidFill>
                  <a:schemeClr val="bg1">
                    <a:lumMod val="65000"/>
                  </a:schemeClr>
                </a:solidFill>
                <a:latin typeface="Helvetica"/>
              </a:rPr>
              <a:t>Semana 07 - Sesión 14</a:t>
            </a:r>
            <a:endParaRPr lang="en-US" sz="44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77C684-06B1-44CA-9235-D863CE03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Conocimientos previos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D4DF39-413F-41FB-80F6-1CF57DEA7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7</a:t>
            </a:fld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340C-8AA3-8B1A-7CDE-78414DAAED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846262"/>
            <a:ext cx="5719916" cy="4397222"/>
          </a:xfrm>
        </p:spPr>
        <p:txBody>
          <a:bodyPr>
            <a:noAutofit/>
          </a:bodyPr>
          <a:lstStyle/>
          <a:p>
            <a:pPr marL="50800" indent="0">
              <a:lnSpc>
                <a:spcPct val="110000"/>
              </a:lnSpc>
              <a:buNone/>
            </a:pPr>
            <a:r>
              <a:rPr lang="es-ES" b="1" dirty="0">
                <a:solidFill>
                  <a:schemeClr val="tx1"/>
                </a:solidFill>
              </a:rPr>
              <a:t>Observa y responde:</a:t>
            </a:r>
          </a:p>
          <a:p>
            <a:pPr>
              <a:lnSpc>
                <a:spcPct val="110000"/>
              </a:lnSpc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¿Cuántas veces se ejecuta el bucle </a:t>
            </a:r>
            <a:r>
              <a:rPr lang="es-ES" b="1" dirty="0">
                <a:solidFill>
                  <a:schemeClr val="bg1">
                    <a:lumMod val="50000"/>
                  </a:schemeClr>
                </a:solidFill>
              </a:rPr>
              <a:t>do-</a:t>
            </a:r>
            <a:r>
              <a:rPr lang="es-ES" b="1" dirty="0" err="1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?</a:t>
            </a:r>
          </a:p>
          <a:p>
            <a:pPr>
              <a:lnSpc>
                <a:spcPct val="110000"/>
              </a:lnSpc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¿Se utiliza un validador?</a:t>
            </a:r>
          </a:p>
          <a:p>
            <a:pPr>
              <a:lnSpc>
                <a:spcPct val="110000"/>
              </a:lnSpc>
            </a:pPr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¿Se utiliza un menú de opciones?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C9CA61-7769-EFE3-52E1-33BC5D0E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700078"/>
            <a:ext cx="4837473" cy="4516923"/>
          </a:xfrm>
          <a:prstGeom prst="roundRect">
            <a:avLst>
              <a:gd name="adj" fmla="val 3454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 lector 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Scanner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(System.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char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boolean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opcionEsValida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72CF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Archivo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"[n] Nuevo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"[a]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Abrir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"[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Imprimir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"[g]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Guardar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"[s]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Salir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Ingrese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opción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lector.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next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toLowerCase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charAt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opcionEsValida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naigs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DEBC7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indexOf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&gt;=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D981DE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opcionEsValida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&amp;&amp;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!=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's'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realizar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la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operación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elegida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49DE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opcion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!=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7EC48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's'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CED0D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7B0424-13E9-17D5-303C-3898AE35A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644" y="1045027"/>
            <a:ext cx="5253356" cy="5253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1FBA0-0CED-4DB2-9F90-291CADA8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Logro de aprendizaje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7DCA-ED6E-428D-A48F-1565A2EA97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46263"/>
            <a:ext cx="6105808" cy="4373562"/>
          </a:xfrm>
        </p:spPr>
        <p:txBody>
          <a:bodyPr/>
          <a:lstStyle/>
          <a:p>
            <a:pPr marL="50800" indent="0">
              <a:lnSpc>
                <a:spcPct val="100000"/>
              </a:lnSpc>
              <a:buNone/>
            </a:pPr>
            <a:r>
              <a:rPr lang="es-ES" dirty="0">
                <a:solidFill>
                  <a:srgbClr val="00B050"/>
                </a:solidFill>
              </a:rPr>
              <a:t>Al finalizar la sesión</a:t>
            </a:r>
            <a:r>
              <a:rPr lang="es-ES" dirty="0"/>
              <a:t>, </a:t>
            </a:r>
            <a:r>
              <a:rPr lang="es-ES" dirty="0">
                <a:solidFill>
                  <a:schemeClr val="accent2"/>
                </a:solidFill>
              </a:rPr>
              <a:t>el </a:t>
            </a:r>
            <a:r>
              <a:rPr lang="es-ES">
                <a:solidFill>
                  <a:schemeClr val="accent2"/>
                </a:solidFill>
              </a:rPr>
              <a:t>estudiante</a:t>
            </a:r>
            <a:r>
              <a:rPr lang="es-ES"/>
              <a:t> </a:t>
            </a:r>
            <a:r>
              <a:rPr lang="es-ES">
                <a:solidFill>
                  <a:schemeClr val="accent5"/>
                </a:solidFill>
              </a:rPr>
              <a:t>desarrolla</a:t>
            </a:r>
            <a:r>
              <a:rPr lang="es-ES"/>
              <a:t> </a:t>
            </a:r>
            <a:r>
              <a:rPr lang="es-ES" dirty="0">
                <a:solidFill>
                  <a:schemeClr val="accent4"/>
                </a:solidFill>
              </a:rPr>
              <a:t>programas con la estructura repetitiva do-</a:t>
            </a:r>
            <a:r>
              <a:rPr lang="es-ES" dirty="0" err="1">
                <a:solidFill>
                  <a:schemeClr val="accent4"/>
                </a:solidFill>
              </a:rPr>
              <a:t>while</a:t>
            </a:r>
            <a:r>
              <a:rPr lang="es-ES" dirty="0"/>
              <a:t> </a:t>
            </a:r>
            <a:r>
              <a:rPr lang="es-ES" dirty="0">
                <a:solidFill>
                  <a:srgbClr val="D3052C"/>
                </a:solidFill>
              </a:rPr>
              <a:t>utilizando un IDE Java </a:t>
            </a:r>
            <a:r>
              <a:rPr lang="es-ES" dirty="0">
                <a:solidFill>
                  <a:srgbClr val="7030A0"/>
                </a:solidFill>
              </a:rPr>
              <a:t>para resolver problemas sencillos que requieren acciones que se ejecuten repetidamente.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BAA4A-C973-4872-991F-677E20FF8B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8</a:t>
            </a:fld>
            <a:endParaRPr lang="es-P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DFA50-2D5F-464F-91EF-0F1911F9CA8D}"/>
              </a:ext>
            </a:extLst>
          </p:cNvPr>
          <p:cNvSpPr txBox="1"/>
          <p:nvPr/>
        </p:nvSpPr>
        <p:spPr>
          <a:xfrm>
            <a:off x="126748" y="6376940"/>
            <a:ext cx="1058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accent3"/>
                </a:solidFill>
              </a:rPr>
              <a:t>Imagen </a:t>
            </a:r>
            <a:r>
              <a:rPr lang="en-US" sz="900" err="1">
                <a:solidFill>
                  <a:schemeClr val="accent3"/>
                </a:solidFill>
              </a:rPr>
              <a:t>obtenida</a:t>
            </a:r>
            <a:r>
              <a:rPr lang="en-US" sz="900">
                <a:solidFill>
                  <a:schemeClr val="accent3"/>
                </a:solidFill>
              </a:rPr>
              <a:t> de:</a:t>
            </a:r>
            <a:br>
              <a:rPr lang="en-US" sz="900">
                <a:solidFill>
                  <a:schemeClr val="accent3"/>
                </a:solidFill>
              </a:rPr>
            </a:br>
            <a:r>
              <a:rPr lang="en-US" sz="900">
                <a:solidFill>
                  <a:schemeClr val="accent3"/>
                </a:solidFill>
              </a:rPr>
              <a:t>https://img.freepik.com/free-vector/clever-man-student-standing-books-stack-with-flag-self-learning-personal-improvement-knowledge-obtaining-educational-achievement_335657-3461.jpg</a:t>
            </a:r>
          </a:p>
        </p:txBody>
      </p:sp>
    </p:spTree>
    <p:extLst>
      <p:ext uri="{BB962C8B-B14F-4D97-AF65-F5344CB8AC3E}">
        <p14:creationId xmlns:p14="http://schemas.microsoft.com/office/powerpoint/2010/main" val="294817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7613-AEC1-4435-8375-CCB96C0E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545"/>
            <a:ext cx="10515600" cy="785528"/>
          </a:xfrm>
        </p:spPr>
        <p:txBody>
          <a:bodyPr/>
          <a:lstStyle/>
          <a:p>
            <a:r>
              <a:rPr lang="es-ES"/>
              <a:t>Utilidad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C16D3-358F-4224-9D29-22D3C58B5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 smtClean="0"/>
              <a:t>9</a:t>
            </a:fld>
            <a:endParaRPr lang="es-PE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B555DED-C1EC-199E-BD3B-E945F183DA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362075"/>
            <a:ext cx="5713428" cy="4063712"/>
          </a:xfrm>
        </p:spPr>
        <p:txBody>
          <a:bodyPr>
            <a:normAutofit/>
          </a:bodyPr>
          <a:lstStyle/>
          <a:p>
            <a:r>
              <a:rPr lang="es-ES" sz="2400" dirty="0"/>
              <a:t>¿Es posible reemplazar una estructura </a:t>
            </a:r>
            <a:r>
              <a:rPr lang="es-ES" sz="2400" b="1" dirty="0" err="1"/>
              <a:t>while</a:t>
            </a:r>
            <a:r>
              <a:rPr lang="es-ES" sz="2400" dirty="0"/>
              <a:t> con una </a:t>
            </a:r>
            <a:r>
              <a:rPr lang="es-ES" sz="2400" b="1" dirty="0"/>
              <a:t>do-</a:t>
            </a:r>
            <a:r>
              <a:rPr lang="es-ES" sz="2400" b="1" dirty="0" err="1"/>
              <a:t>while</a:t>
            </a:r>
            <a:r>
              <a:rPr lang="es-ES" sz="2400" dirty="0"/>
              <a:t> y obtener el mismo resultado?</a:t>
            </a:r>
          </a:p>
          <a:p>
            <a:r>
              <a:rPr lang="es-ES" sz="2400" dirty="0"/>
              <a:t>¿En qué casos </a:t>
            </a:r>
            <a:r>
              <a:rPr lang="es-ES" sz="2400" b="1" dirty="0" err="1"/>
              <a:t>while</a:t>
            </a:r>
            <a:r>
              <a:rPr lang="es-ES" sz="2400" dirty="0"/>
              <a:t> y </a:t>
            </a:r>
            <a:r>
              <a:rPr lang="es-ES" sz="2400" b="1" dirty="0"/>
              <a:t>do-</a:t>
            </a:r>
            <a:r>
              <a:rPr lang="es-ES" sz="2400" b="1" dirty="0" err="1"/>
              <a:t>while</a:t>
            </a:r>
            <a:r>
              <a:rPr lang="es-ES" sz="2400" dirty="0"/>
              <a:t> son intercambiables?</a:t>
            </a:r>
          </a:p>
          <a:p>
            <a:r>
              <a:rPr lang="es-ES" sz="2400" dirty="0"/>
              <a:t>¿Porqué es útil identificar en qué casos </a:t>
            </a:r>
            <a:r>
              <a:rPr lang="es-ES" sz="2400" b="1" dirty="0"/>
              <a:t>do-</a:t>
            </a:r>
            <a:r>
              <a:rPr lang="es-ES" sz="2400" b="1" dirty="0" err="1"/>
              <a:t>while</a:t>
            </a:r>
            <a:r>
              <a:rPr lang="es-ES" sz="2400" dirty="0"/>
              <a:t> es la estructura ideal para resolver un problema?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98B822-51C5-52A1-4285-E6E96F77F7EE}"/>
              </a:ext>
            </a:extLst>
          </p:cNvPr>
          <p:cNvSpPr txBox="1"/>
          <p:nvPr/>
        </p:nvSpPr>
        <p:spPr>
          <a:xfrm>
            <a:off x="1016778" y="5348179"/>
            <a:ext cx="56017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0">
              <a:buNone/>
            </a:pPr>
            <a:r>
              <a:rPr lang="en-US" sz="2800" b="1" dirty="0" err="1">
                <a:solidFill>
                  <a:srgbClr val="0E7D73"/>
                </a:solidFill>
                <a:latin typeface="Helvetica" pitchFamily="2" charset="0"/>
              </a:rPr>
              <a:t>Programar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b="1" dirty="0" err="1">
                <a:solidFill>
                  <a:srgbClr val="CC7832"/>
                </a:solidFill>
                <a:latin typeface="Helvetica" pitchFamily="2" charset="0"/>
              </a:rPr>
              <a:t>procesos</a:t>
            </a:r>
            <a:r>
              <a:rPr lang="en-US" sz="2800" b="1" dirty="0">
                <a:solidFill>
                  <a:srgbClr val="CC7832"/>
                </a:solidFill>
                <a:latin typeface="Helvetica" pitchFamily="2" charset="0"/>
              </a:rPr>
              <a:t> </a:t>
            </a:r>
            <a:r>
              <a:rPr lang="en-US" sz="2800" b="1" dirty="0" err="1">
                <a:solidFill>
                  <a:srgbClr val="CC7832"/>
                </a:solidFill>
                <a:latin typeface="Helvetica" pitchFamily="2" charset="0"/>
              </a:rPr>
              <a:t>repetitivos</a:t>
            </a:r>
            <a:r>
              <a:rPr lang="en-US" sz="2800" b="1" dirty="0">
                <a:solidFill>
                  <a:srgbClr val="CC7832"/>
                </a:solidFill>
                <a:latin typeface="Helvetica" pitchFamily="2" charset="0"/>
              </a:rPr>
              <a:t> </a:t>
            </a:r>
            <a:r>
              <a:rPr lang="en-US" sz="2800" b="1" dirty="0" err="1">
                <a:latin typeface="Helvetica" pitchFamily="2" charset="0"/>
              </a:rPr>
              <a:t>en</a:t>
            </a:r>
            <a:r>
              <a:rPr lang="en-US" sz="2800" b="1" dirty="0">
                <a:latin typeface="Helvetica" pitchFamily="2" charset="0"/>
              </a:rPr>
              <a:t> Java.</a:t>
            </a:r>
            <a:endParaRPr lang="es-ES" sz="2800" b="1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E3CA2-FB22-6FCF-62A8-8785D655A726}"/>
              </a:ext>
            </a:extLst>
          </p:cNvPr>
          <p:cNvSpPr txBox="1"/>
          <p:nvPr/>
        </p:nvSpPr>
        <p:spPr>
          <a:xfrm>
            <a:off x="248266" y="6490643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Imagen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</a:rPr>
              <a:t>obtenida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</a:rPr>
              <a:t> de: https://www.philscomputerlab.com/uploads/3/7/2/3/37231621/6532844_orig.png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8A9C3B-269C-9EF7-67DC-E369CE53F140}"/>
              </a:ext>
            </a:extLst>
          </p:cNvPr>
          <p:cNvGrpSpPr/>
          <p:nvPr/>
        </p:nvGrpSpPr>
        <p:grpSpPr>
          <a:xfrm>
            <a:off x="7248975" y="698849"/>
            <a:ext cx="4028243" cy="2826306"/>
            <a:chOff x="7019972" y="3664337"/>
            <a:chExt cx="4028243" cy="2826306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2D0CA0AC-BD33-F4FE-3C17-FCF8FD521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972" y="3664337"/>
              <a:ext cx="3729752" cy="2826306"/>
            </a:xfrm>
            <a:prstGeom prst="roundRect">
              <a:avLst>
                <a:gd name="adj" fmla="val 5112"/>
              </a:avLst>
            </a:prstGeom>
            <a:solidFill>
              <a:srgbClr val="1E1F22"/>
            </a:solidFill>
            <a:ln>
              <a:noFill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Scanner lector =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49DED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Scanner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(System.</a:t>
              </a: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rgbClr val="72CF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49DED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=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D981D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49DED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while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!=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D981D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) {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en-US" altLang="en-US" sz="1000" b="0" i="1" u="none" strike="noStrike" cap="none" normalizeH="0" baseline="0" dirty="0" err="1">
                  <a:ln>
                    <a:noFill/>
                  </a:ln>
                  <a:solidFill>
                    <a:srgbClr val="72CF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println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"""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Opciones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_______________________________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[1]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Generar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reporte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[2]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Crear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copia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de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seguridad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[3]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Salir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_______________________________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Ingrese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una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opción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: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"""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=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lector.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nextInt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lector.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nextLine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5106D51-9F6D-E93B-691A-325D2CAEE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77353" y="4078561"/>
              <a:ext cx="570862" cy="57086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0A20C3-FF13-9262-51AE-6C21A64F36E3}"/>
              </a:ext>
            </a:extLst>
          </p:cNvPr>
          <p:cNvGrpSpPr/>
          <p:nvPr/>
        </p:nvGrpSpPr>
        <p:grpSpPr>
          <a:xfrm>
            <a:off x="7248055" y="3740887"/>
            <a:ext cx="4105744" cy="2826306"/>
            <a:chOff x="7019972" y="687051"/>
            <a:chExt cx="4105744" cy="2826306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1FE06C4F-2457-9258-697C-92E7F3A05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972" y="687051"/>
              <a:ext cx="3729752" cy="2826306"/>
            </a:xfrm>
            <a:prstGeom prst="roundRect">
              <a:avLst>
                <a:gd name="adj" fmla="val 4727"/>
              </a:avLst>
            </a:prstGeom>
            <a:solidFill>
              <a:srgbClr val="1E1F22"/>
            </a:solidFill>
            <a:ln>
              <a:noFill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Scanner lector =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49DED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Scanner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(System.</a:t>
              </a:r>
              <a:r>
                <a:rPr kumimoji="0" lang="en-US" altLang="en-US" sz="1000" b="0" i="1" u="none" strike="noStrike" cap="none" normalizeH="0" baseline="0" dirty="0">
                  <a:ln>
                    <a:noFill/>
                  </a:ln>
                  <a:solidFill>
                    <a:srgbClr val="72CF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49DED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49DED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en-US" altLang="en-US" sz="1000" b="0" i="1" u="none" strike="noStrike" cap="none" normalizeH="0" baseline="0" dirty="0" err="1">
                  <a:ln>
                    <a:noFill/>
                  </a:ln>
                  <a:solidFill>
                    <a:srgbClr val="72CF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println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"""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Opciones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_______________________________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[1]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Generar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reporte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[2]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Crear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copia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de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seguridad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[3]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Salir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_______________________________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Ingrese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una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opción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: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EC482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        """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=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lector.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nextInt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lector.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DEBC7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nextLine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();</a:t>
              </a:r>
              <a:b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}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749DED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while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en-US" altLang="en-US" sz="1000" b="0" i="0" u="none" strike="noStrike" cap="none" normalizeH="0" baseline="0" dirty="0" err="1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opcion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!= 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D981DE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  <a:r>
                <a:rPr kumimoji="0" lang="en-US" altLang="en-US" sz="1000" b="0" i="0" u="none" strike="noStrike" cap="none" normalizeH="0" baseline="0" dirty="0">
                  <a:ln>
                    <a:noFill/>
                  </a:ln>
                  <a:solidFill>
                    <a:srgbClr val="CED0D6"/>
                  </a:solidFill>
                  <a:effectLst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EE1844C-2702-4203-3F20-517AE48DF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399852" y="1075105"/>
              <a:ext cx="725864" cy="573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24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TemaUT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1348</Words>
  <Application>Microsoft Office PowerPoint</Application>
  <PresentationFormat>Widescreen</PresentationFormat>
  <Paragraphs>183</Paragraphs>
  <Slides>20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Helvetica</vt:lpstr>
      <vt:lpstr>JetBrains Mono</vt:lpstr>
      <vt:lpstr>TemaUTP</vt:lpstr>
      <vt:lpstr>Taller de Programación</vt:lpstr>
      <vt:lpstr>Dudas de la clase anterior</vt:lpstr>
      <vt:lpstr>Dudas de la clase anterior</vt:lpstr>
      <vt:lpstr>Dudas de la clase anterior</vt:lpstr>
      <vt:lpstr>Dudas de la clase anterior</vt:lpstr>
      <vt:lpstr>Estructura Repetitiva do-while (II)</vt:lpstr>
      <vt:lpstr>Conocimientos previos</vt:lpstr>
      <vt:lpstr>Logro de aprendizaje</vt:lpstr>
      <vt:lpstr>Utilidad</vt:lpstr>
      <vt:lpstr>PowerPoint Presentation</vt:lpstr>
      <vt:lpstr>PowerPoint Presentation</vt:lpstr>
      <vt:lpstr>Bucle do-while (“hacer mientras”)</vt:lpstr>
      <vt:lpstr>PowerPoint Presentation</vt:lpstr>
      <vt:lpstr>Ejercicio 1</vt:lpstr>
      <vt:lpstr>Ejercicio 2</vt:lpstr>
      <vt:lpstr>Ejercicio 3</vt:lpstr>
      <vt:lpstr>Tarea grupal</vt:lpstr>
      <vt:lpstr>Resumen de la sesión</vt:lpstr>
      <vt:lpstr>Bibliografía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- Taller Programación - Semana 07-Sesión 14</dc:title>
  <dc:creator>jorgerodcas@hotmail.com</dc:creator>
  <cp:lastModifiedBy>Jorge Martín Rodríguez Castro</cp:lastModifiedBy>
  <cp:revision>127</cp:revision>
  <dcterms:modified xsi:type="dcterms:W3CDTF">2024-01-19T02:42:07Z</dcterms:modified>
</cp:coreProperties>
</file>