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258" r:id="rId4"/>
    <p:sldId id="305" r:id="rId5"/>
    <p:sldId id="259" r:id="rId6"/>
    <p:sldId id="260" r:id="rId7"/>
    <p:sldId id="261" r:id="rId8"/>
    <p:sldId id="262" r:id="rId9"/>
    <p:sldId id="279" r:id="rId10"/>
  </p:sldIdLst>
  <p:sldSz cx="9144000" cy="5143500" type="screen16x9"/>
  <p:notesSz cx="6858000" cy="9144000"/>
  <p:embeddedFontLst>
    <p:embeddedFont>
      <p:font typeface="Archivo" panose="020B0604020202020204" charset="0"/>
      <p:regular r:id="rId12"/>
      <p:bold r:id="rId13"/>
      <p:italic r:id="rId14"/>
      <p:boldItalic r:id="rId15"/>
    </p:embeddedFont>
    <p:embeddedFont>
      <p:font typeface="Archivo Light" panose="020B0604020202020204" charset="0"/>
      <p:regular r:id="rId16"/>
      <p:bold r:id="rId17"/>
      <p:italic r:id="rId18"/>
      <p:boldItalic r:id="rId19"/>
    </p:embeddedFont>
    <p:embeddedFont>
      <p:font typeface="Orbitron" panose="020B0604020202020204" charset="0"/>
      <p:regular r:id="rId20"/>
      <p:bold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E5B981-EC36-46E7-8C77-A0587B29178A}">
  <a:tblStyle styleId="{55E5B981-EC36-46E7-8C77-A0587B2917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a:extLst>
            <a:ext uri="{FF2B5EF4-FFF2-40B4-BE49-F238E27FC236}">
              <a16:creationId xmlns:a16="http://schemas.microsoft.com/office/drawing/2014/main" id="{F05E62B6-C1EF-264F-E1A6-FBEEE15E1774}"/>
            </a:ext>
          </a:extLst>
        </p:cNvPr>
        <p:cNvGrpSpPr/>
        <p:nvPr/>
      </p:nvGrpSpPr>
      <p:grpSpPr>
        <a:xfrm>
          <a:off x="0" y="0"/>
          <a:ext cx="0" cy="0"/>
          <a:chOff x="0" y="0"/>
          <a:chExt cx="0" cy="0"/>
        </a:xfrm>
      </p:grpSpPr>
      <p:sp>
        <p:nvSpPr>
          <p:cNvPr id="1540" name="Google Shape;1540;g99f2f57a71_0_217:notes">
            <a:extLst>
              <a:ext uri="{FF2B5EF4-FFF2-40B4-BE49-F238E27FC236}">
                <a16:creationId xmlns:a16="http://schemas.microsoft.com/office/drawing/2014/main" id="{50B9BAEA-40F9-1D2F-9EB1-25FAAA486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a:extLst>
              <a:ext uri="{FF2B5EF4-FFF2-40B4-BE49-F238E27FC236}">
                <a16:creationId xmlns:a16="http://schemas.microsoft.com/office/drawing/2014/main" id="{D6DEB457-7DAC-03A0-3B45-E665BD88F7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80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gf7d89ae38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5" name="Google Shape;2605;gf7d89ae38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8" r:id="rId9"/>
    <p:sldLayoutId id="2147483675"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2" name="Google Shape;1382;p35"/>
          <p:cNvSpPr txBox="1">
            <a:spLocks noGrp="1"/>
          </p:cNvSpPr>
          <p:nvPr>
            <p:ph type="ctrTitle"/>
          </p:nvPr>
        </p:nvSpPr>
        <p:spPr>
          <a:xfrm>
            <a:off x="713100" y="1166625"/>
            <a:ext cx="4640100" cy="223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chemeClr val="accent1"/>
                </a:solidFill>
              </a:rPr>
              <a:t>Aplicación “Discord”</a:t>
            </a:r>
            <a:endParaRPr sz="2700" dirty="0">
              <a:solidFill>
                <a:schemeClr val="accent1"/>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1"/>
                </a:solidFill>
              </a:rPr>
              <a:t>¿En qué contexto lo usas más?</a:t>
            </a:r>
            <a:endParaRPr lang="es-MX" sz="3200" dirty="0">
              <a:solidFill>
                <a:schemeClr val="accent1"/>
              </a:solidFill>
            </a:endParaRPr>
          </a:p>
        </p:txBody>
      </p:sp>
      <p:graphicFrame>
        <p:nvGraphicFramePr>
          <p:cNvPr id="1536" name="Google Shape;1536;p36"/>
          <p:cNvGraphicFramePr/>
          <p:nvPr>
            <p:extLst>
              <p:ext uri="{D42A27DB-BD31-4B8C-83A1-F6EECF244321}">
                <p14:modId xmlns:p14="http://schemas.microsoft.com/office/powerpoint/2010/main" val="1180361599"/>
              </p:ext>
            </p:extLst>
          </p:nvPr>
        </p:nvGraphicFramePr>
        <p:xfrm>
          <a:off x="713225" y="1419922"/>
          <a:ext cx="7717500" cy="2924384"/>
        </p:xfrm>
        <a:graphic>
          <a:graphicData uri="http://schemas.openxmlformats.org/drawingml/2006/table">
            <a:tbl>
              <a:tblPr>
                <a:noFill/>
                <a:tableStyleId>{55E5B981-EC36-46E7-8C77-A0587B29178A}</a:tableStyleId>
              </a:tblPr>
              <a:tblGrid>
                <a:gridCol w="2278175">
                  <a:extLst>
                    <a:ext uri="{9D8B030D-6E8A-4147-A177-3AD203B41FA5}">
                      <a16:colId xmlns:a16="http://schemas.microsoft.com/office/drawing/2014/main" val="20000"/>
                    </a:ext>
                  </a:extLst>
                </a:gridCol>
                <a:gridCol w="5439325">
                  <a:extLst>
                    <a:ext uri="{9D8B030D-6E8A-4147-A177-3AD203B41FA5}">
                      <a16:colId xmlns:a16="http://schemas.microsoft.com/office/drawing/2014/main" val="20001"/>
                    </a:ext>
                  </a:extLst>
                </a:gridCol>
              </a:tblGrid>
              <a:tr h="742164">
                <a:tc>
                  <a:txBody>
                    <a:bodyPr/>
                    <a:lstStyle/>
                    <a:p>
                      <a:pPr marL="0" lvl="0" indent="0" algn="ctr" rtl="0">
                        <a:spcBef>
                          <a:spcPts val="0"/>
                        </a:spcBef>
                        <a:spcAft>
                          <a:spcPts val="0"/>
                        </a:spcAft>
                        <a:buNone/>
                      </a:pPr>
                      <a:endParaRPr lang="en" sz="1100" b="1" dirty="0">
                        <a:solidFill>
                          <a:schemeClr val="accent1"/>
                        </a:solidFill>
                        <a:uFill>
                          <a:noFill/>
                        </a:uFill>
                        <a:latin typeface="Archivo"/>
                        <a:ea typeface="Archivo"/>
                        <a:cs typeface="Archivo"/>
                        <a:sym typeface="Archivo"/>
                      </a:endParaRPr>
                    </a:p>
                    <a:p>
                      <a:pPr marL="0" lvl="0" indent="0" algn="ctr" rtl="0">
                        <a:spcBef>
                          <a:spcPts val="0"/>
                        </a:spcBef>
                        <a:spcAft>
                          <a:spcPts val="0"/>
                        </a:spcAft>
                        <a:buNone/>
                      </a:pPr>
                      <a:r>
                        <a:rPr lang="en" sz="1200" b="1" dirty="0">
                          <a:solidFill>
                            <a:schemeClr val="accent1"/>
                          </a:solidFill>
                          <a:uFill>
                            <a:noFill/>
                          </a:uFill>
                          <a:latin typeface="Archivo"/>
                          <a:ea typeface="Archivo"/>
                          <a:cs typeface="Archivo"/>
                          <a:sym typeface="Archivo"/>
                        </a:rPr>
                        <a:t>Escuela</a:t>
                      </a:r>
                      <a:endParaRPr sz="1200" b="1" dirty="0">
                        <a:solidFill>
                          <a:schemeClr val="accent1"/>
                        </a:solidFill>
                        <a:latin typeface="Archivo"/>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s-MX" sz="1100" b="0" i="0" u="none" strike="noStrike" cap="none" dirty="0">
                          <a:solidFill>
                            <a:schemeClr val="tx1"/>
                          </a:solidFill>
                          <a:effectLst/>
                          <a:latin typeface="Archivo Light" panose="020B0604020202020204" charset="0"/>
                          <a:ea typeface="Arial"/>
                          <a:cs typeface="Archivo Light" panose="020B0604020202020204" charset="0"/>
                          <a:sym typeface="Arial"/>
                        </a:rPr>
                        <a:t>Para poder tomar diferentes clases con profesores ademas de la comunicación con compañeros de la escuela o para la comunicación con profesores o asuntos relacionados.</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09566">
                <a:tc>
                  <a:txBody>
                    <a:bodyPr/>
                    <a:lstStyle/>
                    <a:p>
                      <a:pPr marL="0" lvl="0" indent="0" algn="ctr" rtl="0">
                        <a:spcBef>
                          <a:spcPts val="0"/>
                        </a:spcBef>
                        <a:spcAft>
                          <a:spcPts val="0"/>
                        </a:spcAft>
                        <a:buNone/>
                      </a:pPr>
                      <a:endParaRPr lang="en" sz="1100" b="1" dirty="0">
                        <a:solidFill>
                          <a:schemeClr val="accent1"/>
                        </a:solidFill>
                        <a:uFill>
                          <a:noFill/>
                        </a:uFill>
                        <a:latin typeface="Archivo"/>
                        <a:ea typeface="Archivo"/>
                        <a:cs typeface="Archivo"/>
                        <a:sym typeface="Archivo"/>
                      </a:endParaRPr>
                    </a:p>
                    <a:p>
                      <a:pPr marL="0" lvl="0" indent="0" algn="ctr" rtl="0">
                        <a:spcBef>
                          <a:spcPts val="0"/>
                        </a:spcBef>
                        <a:spcAft>
                          <a:spcPts val="0"/>
                        </a:spcAft>
                        <a:buNone/>
                      </a:pPr>
                      <a:r>
                        <a:rPr lang="en" sz="1200" b="1" dirty="0">
                          <a:solidFill>
                            <a:schemeClr val="accent1"/>
                          </a:solidFill>
                          <a:uFill>
                            <a:noFill/>
                          </a:uFill>
                          <a:latin typeface="Archivo"/>
                          <a:ea typeface="Archivo"/>
                          <a:cs typeface="Archivo"/>
                          <a:sym typeface="Archivo"/>
                        </a:rPr>
                        <a:t>Trabajo</a:t>
                      </a:r>
                      <a:endParaRPr sz="1100" b="1" dirty="0">
                        <a:solidFill>
                          <a:schemeClr val="accent1"/>
                        </a:solidFill>
                        <a:latin typeface="Archivo"/>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s-MX" sz="1100" b="0" i="0" u="none" strike="noStrike" cap="none" dirty="0">
                          <a:solidFill>
                            <a:schemeClr val="tx1"/>
                          </a:solidFill>
                          <a:effectLst/>
                          <a:latin typeface="Archivo Light" panose="020B0604020202020204" charset="0"/>
                          <a:ea typeface="Arial"/>
                          <a:cs typeface="Archivo Light" panose="020B0604020202020204" charset="0"/>
                          <a:sym typeface="Arial"/>
                        </a:rPr>
                        <a:t>Se utiliza para poder tener conferencias entre empleados de las empresas ademas de la privacidad que se llaga a tener para las reuniones y asignación de roles o por áreas especificas dentro del grupo de </a:t>
                      </a:r>
                      <a:r>
                        <a:rPr lang="es-MX" sz="1100" b="0" i="0" u="none" strike="noStrike" cap="none" dirty="0" err="1">
                          <a:solidFill>
                            <a:schemeClr val="tx1"/>
                          </a:solidFill>
                          <a:effectLst/>
                          <a:latin typeface="Archivo Light" panose="020B0604020202020204" charset="0"/>
                          <a:ea typeface="Arial"/>
                          <a:cs typeface="Archivo Light" panose="020B0604020202020204" charset="0"/>
                          <a:sym typeface="Arial"/>
                        </a:rPr>
                        <a:t>Discord</a:t>
                      </a:r>
                      <a:r>
                        <a:rPr lang="es-MX" sz="1100" b="0" i="0" u="none" strike="noStrike" cap="none" dirty="0">
                          <a:solidFill>
                            <a:schemeClr val="tx1"/>
                          </a:solidFill>
                          <a:effectLst/>
                          <a:latin typeface="Archivo Light" panose="020B0604020202020204" charset="0"/>
                          <a:ea typeface="Arial"/>
                          <a:cs typeface="Archivo Light" panose="020B0604020202020204" charset="0"/>
                          <a:sym typeface="Arial"/>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6884">
                <a:tc>
                  <a:txBody>
                    <a:bodyPr/>
                    <a:lstStyle/>
                    <a:p>
                      <a:pPr marL="0" lvl="0" indent="0" algn="ctr" rtl="0">
                        <a:spcBef>
                          <a:spcPts val="0"/>
                        </a:spcBef>
                        <a:spcAft>
                          <a:spcPts val="0"/>
                        </a:spcAft>
                        <a:buNone/>
                      </a:pPr>
                      <a:endParaRPr lang="es-MX" sz="1100" b="1" dirty="0">
                        <a:solidFill>
                          <a:schemeClr val="accent1"/>
                        </a:solidFill>
                        <a:latin typeface="Archivo"/>
                        <a:ea typeface="Archivo"/>
                        <a:cs typeface="Archivo"/>
                        <a:sym typeface="Archivo"/>
                      </a:endParaRPr>
                    </a:p>
                    <a:p>
                      <a:pPr marL="0" lvl="0" indent="0" algn="ctr" rtl="0">
                        <a:spcBef>
                          <a:spcPts val="0"/>
                        </a:spcBef>
                        <a:spcAft>
                          <a:spcPts val="0"/>
                        </a:spcAft>
                        <a:buNone/>
                      </a:pPr>
                      <a:r>
                        <a:rPr lang="es-MX" sz="1200" b="1" dirty="0">
                          <a:solidFill>
                            <a:schemeClr val="accent1"/>
                          </a:solidFill>
                          <a:latin typeface="Archivo"/>
                          <a:ea typeface="Archivo"/>
                          <a:cs typeface="Archivo"/>
                          <a:sym typeface="Archivo"/>
                        </a:rPr>
                        <a:t>Entretenimiento</a:t>
                      </a:r>
                      <a:endParaRPr sz="1200" b="1" dirty="0">
                        <a:solidFill>
                          <a:schemeClr val="accent1"/>
                        </a:solidFill>
                        <a:latin typeface="Archivo"/>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s-MX" sz="1100" b="0" i="0" u="none" strike="noStrike" cap="none" dirty="0">
                          <a:solidFill>
                            <a:schemeClr val="tx1"/>
                          </a:solidFill>
                          <a:effectLst/>
                          <a:latin typeface="Archivo Light" panose="020B0604020202020204" charset="0"/>
                          <a:ea typeface="Arial"/>
                          <a:cs typeface="Archivo Light" panose="020B0604020202020204" charset="0"/>
                          <a:sym typeface="Arial"/>
                        </a:rPr>
                        <a:t>La utilizan para poder hacer transmisiones de video juegos o de algunas películas ademas de poder comunicarse con sus amigos o compañeros en una partida o para leer entre otras cosas.</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7093">
                <a:tc>
                  <a:txBody>
                    <a:bodyPr/>
                    <a:lstStyle/>
                    <a:p>
                      <a:pPr marL="0" lvl="0" indent="0" algn="ctr" rtl="0">
                        <a:spcBef>
                          <a:spcPts val="0"/>
                        </a:spcBef>
                        <a:spcAft>
                          <a:spcPts val="0"/>
                        </a:spcAft>
                        <a:buNone/>
                      </a:pPr>
                      <a:endParaRPr lang="en" sz="1100" b="1" dirty="0">
                        <a:solidFill>
                          <a:schemeClr val="accent1"/>
                        </a:solidFill>
                        <a:uFill>
                          <a:noFill/>
                        </a:uFill>
                        <a:latin typeface="Archivo"/>
                        <a:ea typeface="Archivo"/>
                        <a:cs typeface="Archivo"/>
                        <a:sym typeface="Archivo"/>
                      </a:endParaRPr>
                    </a:p>
                    <a:p>
                      <a:pPr marL="0" lvl="0" indent="0" algn="ctr" rtl="0">
                        <a:spcBef>
                          <a:spcPts val="0"/>
                        </a:spcBef>
                        <a:spcAft>
                          <a:spcPts val="0"/>
                        </a:spcAft>
                        <a:buNone/>
                      </a:pPr>
                      <a:r>
                        <a:rPr lang="en" sz="1200" b="1" dirty="0">
                          <a:solidFill>
                            <a:schemeClr val="accent1"/>
                          </a:solidFill>
                          <a:uFill>
                            <a:noFill/>
                          </a:uFill>
                          <a:latin typeface="Archivo"/>
                          <a:ea typeface="Archivo"/>
                          <a:cs typeface="Archivo"/>
                          <a:sym typeface="Archivo"/>
                        </a:rPr>
                        <a:t>Familiar</a:t>
                      </a:r>
                      <a:endParaRPr sz="1200" b="1" dirty="0">
                        <a:solidFill>
                          <a:schemeClr val="accent1"/>
                        </a:solidFill>
                        <a:latin typeface="Archivo"/>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s-MX" sz="1100" b="0" i="0" u="none" strike="noStrike" cap="none" dirty="0">
                          <a:solidFill>
                            <a:schemeClr val="tx1"/>
                          </a:solidFill>
                          <a:effectLst/>
                          <a:latin typeface="Archivo Light" panose="020B0604020202020204" charset="0"/>
                          <a:ea typeface="Arial"/>
                          <a:cs typeface="Archivo Light" panose="020B0604020202020204" charset="0"/>
                          <a:sym typeface="Arial"/>
                        </a:rPr>
                        <a:t>Para tener mayor comunicación entre los familiares ya sea que estén lejos de su casa y tenga que comunicarse con sus familiares a larga distancia y que puedan estar comunicados entre ellos.</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37"/>
          <p:cNvSpPr txBox="1">
            <a:spLocks noGrp="1"/>
          </p:cNvSpPr>
          <p:nvPr>
            <p:ph type="title"/>
          </p:nvPr>
        </p:nvSpPr>
        <p:spPr>
          <a:xfrm>
            <a:off x="7200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Chat de texto</a:t>
            </a:r>
            <a:endParaRPr dirty="0"/>
          </a:p>
        </p:txBody>
      </p:sp>
      <p:sp>
        <p:nvSpPr>
          <p:cNvPr id="1545" name="Google Shape;1545;p37"/>
          <p:cNvSpPr txBox="1">
            <a:spLocks noGrp="1"/>
          </p:cNvSpPr>
          <p:nvPr>
            <p:ph type="title" idx="9"/>
          </p:nvPr>
        </p:nvSpPr>
        <p:spPr>
          <a:xfrm>
            <a:off x="2203050" y="3480057"/>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Transimisión</a:t>
            </a:r>
            <a:endParaRPr dirty="0"/>
          </a:p>
        </p:txBody>
      </p:sp>
      <p:sp>
        <p:nvSpPr>
          <p:cNvPr id="1546" name="Google Shape;1546;p37"/>
          <p:cNvSpPr txBox="1">
            <a:spLocks noGrp="1"/>
          </p:cNvSpPr>
          <p:nvPr>
            <p:ph type="subTitle" idx="14"/>
          </p:nvPr>
        </p:nvSpPr>
        <p:spPr>
          <a:xfrm>
            <a:off x="2203050" y="4007780"/>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Se comparte la pantalla para que los demas puedan visualizar la pantalla de quien comparte.</a:t>
            </a:r>
            <a:endParaRPr sz="1200" dirty="0"/>
          </a:p>
        </p:txBody>
      </p:sp>
      <p:sp>
        <p:nvSpPr>
          <p:cNvPr id="1547" name="Google Shape;1547;p37"/>
          <p:cNvSpPr txBox="1">
            <a:spLocks noGrp="1"/>
          </p:cNvSpPr>
          <p:nvPr>
            <p:ph type="title" idx="15"/>
          </p:nvPr>
        </p:nvSpPr>
        <p:spPr>
          <a:xfrm>
            <a:off x="4986375" y="3483128"/>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Servidores</a:t>
            </a:r>
            <a:endParaRPr dirty="0"/>
          </a:p>
        </p:txBody>
      </p:sp>
      <p:sp>
        <p:nvSpPr>
          <p:cNvPr id="1548" name="Google Shape;1548;p37"/>
          <p:cNvSpPr txBox="1">
            <a:spLocks noGrp="1"/>
          </p:cNvSpPr>
          <p:nvPr>
            <p:ph type="subTitle" idx="17"/>
          </p:nvPr>
        </p:nvSpPr>
        <p:spPr>
          <a:xfrm>
            <a:off x="4986375" y="4010851"/>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Lugar donde se se puede compartir informacion con seguidores.</a:t>
            </a:r>
            <a:endParaRPr dirty="0"/>
          </a:p>
        </p:txBody>
      </p:sp>
      <p:sp>
        <p:nvSpPr>
          <p:cNvPr id="1549" name="Google Shape;1549;p37"/>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50" name="Google Shape;1550;p37"/>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Mulriples canales de texto para enviar preguntas,respuestas, gifts, etc.</a:t>
            </a:r>
            <a:endParaRPr dirty="0"/>
          </a:p>
        </p:txBody>
      </p:sp>
      <p:sp>
        <p:nvSpPr>
          <p:cNvPr id="1551" name="Google Shape;1551;p37"/>
          <p:cNvSpPr txBox="1">
            <a:spLocks noGrp="1"/>
          </p:cNvSpPr>
          <p:nvPr>
            <p:ph type="title" idx="3"/>
          </p:nvPr>
        </p:nvSpPr>
        <p:spPr>
          <a:xfrm>
            <a:off x="353595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Videochats </a:t>
            </a:r>
            <a:endParaRPr dirty="0"/>
          </a:p>
        </p:txBody>
      </p:sp>
      <p:sp>
        <p:nvSpPr>
          <p:cNvPr id="1552" name="Google Shape;1552;p37"/>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Llamada por medio de video para una mejor interacción.</a:t>
            </a:r>
            <a:endParaRPr dirty="0"/>
          </a:p>
        </p:txBody>
      </p:sp>
      <p:sp>
        <p:nvSpPr>
          <p:cNvPr id="1553" name="Google Shape;1553;p37"/>
          <p:cNvSpPr txBox="1">
            <a:spLocks noGrp="1"/>
          </p:cNvSpPr>
          <p:nvPr>
            <p:ph type="title" idx="6"/>
          </p:nvPr>
        </p:nvSpPr>
        <p:spPr>
          <a:xfrm>
            <a:off x="63519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Chat de voz</a:t>
            </a:r>
            <a:endParaRPr dirty="0"/>
          </a:p>
        </p:txBody>
      </p:sp>
      <p:sp>
        <p:nvSpPr>
          <p:cNvPr id="1554" name="Google Shape;1554;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55" name="Google Shape;1555;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6" name="Google Shape;1556;p37"/>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Facilidad de coordinarse con amigos en los juegos o con amigos del chat.</a:t>
            </a:r>
            <a:endParaRPr sz="1300" dirty="0"/>
          </a:p>
        </p:txBody>
      </p:sp>
      <p:sp>
        <p:nvSpPr>
          <p:cNvPr id="1557" name="Google Shape;1557;p37"/>
          <p:cNvSpPr txBox="1">
            <a:spLocks noGrp="1"/>
          </p:cNvSpPr>
          <p:nvPr>
            <p:ph type="title" idx="13"/>
          </p:nvPr>
        </p:nvSpPr>
        <p:spPr>
          <a:xfrm>
            <a:off x="2792100" y="3088511"/>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8" name="Google Shape;1558;p37"/>
          <p:cNvSpPr txBox="1">
            <a:spLocks noGrp="1"/>
          </p:cNvSpPr>
          <p:nvPr>
            <p:ph type="title" idx="16"/>
          </p:nvPr>
        </p:nvSpPr>
        <p:spPr>
          <a:xfrm>
            <a:off x="5542800" y="3091582"/>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561" name="Google Shape;1561;p37"/>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400" dirty="0"/>
              <a:t>¿Que características o funciones están pensadas parapara dicho contexto?</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2">
          <a:extLst>
            <a:ext uri="{FF2B5EF4-FFF2-40B4-BE49-F238E27FC236}">
              <a16:creationId xmlns:a16="http://schemas.microsoft.com/office/drawing/2014/main" id="{49C8EC6D-F916-B086-6803-3772445A2EF8}"/>
            </a:ext>
          </a:extLst>
        </p:cNvPr>
        <p:cNvGrpSpPr/>
        <p:nvPr/>
      </p:nvGrpSpPr>
      <p:grpSpPr>
        <a:xfrm>
          <a:off x="0" y="0"/>
          <a:ext cx="0" cy="0"/>
          <a:chOff x="0" y="0"/>
          <a:chExt cx="0" cy="0"/>
        </a:xfrm>
      </p:grpSpPr>
      <p:sp>
        <p:nvSpPr>
          <p:cNvPr id="1544" name="Google Shape;1544;p37">
            <a:extLst>
              <a:ext uri="{FF2B5EF4-FFF2-40B4-BE49-F238E27FC236}">
                <a16:creationId xmlns:a16="http://schemas.microsoft.com/office/drawing/2014/main" id="{314C9D2B-5E1D-7237-0385-FBE405B4085D}"/>
              </a:ext>
            </a:extLst>
          </p:cNvPr>
          <p:cNvSpPr txBox="1">
            <a:spLocks noGrp="1"/>
          </p:cNvSpPr>
          <p:nvPr>
            <p:ph type="title"/>
          </p:nvPr>
        </p:nvSpPr>
        <p:spPr>
          <a:xfrm>
            <a:off x="7200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Grupos</a:t>
            </a:r>
            <a:endParaRPr dirty="0"/>
          </a:p>
        </p:txBody>
      </p:sp>
      <p:sp>
        <p:nvSpPr>
          <p:cNvPr id="1545" name="Google Shape;1545;p37">
            <a:extLst>
              <a:ext uri="{FF2B5EF4-FFF2-40B4-BE49-F238E27FC236}">
                <a16:creationId xmlns:a16="http://schemas.microsoft.com/office/drawing/2014/main" id="{6206BB32-6687-07EC-9796-07FB96B647A4}"/>
              </a:ext>
            </a:extLst>
          </p:cNvPr>
          <p:cNvSpPr txBox="1">
            <a:spLocks noGrp="1"/>
          </p:cNvSpPr>
          <p:nvPr>
            <p:ph type="title" idx="9"/>
          </p:nvPr>
        </p:nvSpPr>
        <p:spPr>
          <a:xfrm>
            <a:off x="3535950" y="3565746"/>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Resolucion</a:t>
            </a:r>
            <a:endParaRPr dirty="0"/>
          </a:p>
        </p:txBody>
      </p:sp>
      <p:sp>
        <p:nvSpPr>
          <p:cNvPr id="1546" name="Google Shape;1546;p37">
            <a:extLst>
              <a:ext uri="{FF2B5EF4-FFF2-40B4-BE49-F238E27FC236}">
                <a16:creationId xmlns:a16="http://schemas.microsoft.com/office/drawing/2014/main" id="{AD06DAD9-A291-3310-CE14-9A8D68492CAB}"/>
              </a:ext>
            </a:extLst>
          </p:cNvPr>
          <p:cNvSpPr txBox="1">
            <a:spLocks noGrp="1"/>
          </p:cNvSpPr>
          <p:nvPr>
            <p:ph type="subTitle" idx="14"/>
          </p:nvPr>
        </p:nvSpPr>
        <p:spPr>
          <a:xfrm>
            <a:off x="3535950" y="4093469"/>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Mayor resolucion a la hora de compartir pantalla.</a:t>
            </a:r>
            <a:endParaRPr sz="1200" dirty="0"/>
          </a:p>
        </p:txBody>
      </p:sp>
      <p:sp>
        <p:nvSpPr>
          <p:cNvPr id="1549" name="Google Shape;1549;p37">
            <a:extLst>
              <a:ext uri="{FF2B5EF4-FFF2-40B4-BE49-F238E27FC236}">
                <a16:creationId xmlns:a16="http://schemas.microsoft.com/office/drawing/2014/main" id="{0D66C8C9-7633-188E-EFB9-F1A97FCF5706}"/>
              </a:ext>
            </a:extLst>
          </p:cNvPr>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50" name="Google Shape;1550;p37">
            <a:extLst>
              <a:ext uri="{FF2B5EF4-FFF2-40B4-BE49-F238E27FC236}">
                <a16:creationId xmlns:a16="http://schemas.microsoft.com/office/drawing/2014/main" id="{9AFFCFFE-1D8A-4753-059E-042EADE22303}"/>
              </a:ext>
            </a:extLst>
          </p:cNvPr>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Facilidad de la creacion de grupos, roles, grupos, etc.</a:t>
            </a:r>
            <a:endParaRPr dirty="0"/>
          </a:p>
        </p:txBody>
      </p:sp>
      <p:sp>
        <p:nvSpPr>
          <p:cNvPr id="1551" name="Google Shape;1551;p37">
            <a:extLst>
              <a:ext uri="{FF2B5EF4-FFF2-40B4-BE49-F238E27FC236}">
                <a16:creationId xmlns:a16="http://schemas.microsoft.com/office/drawing/2014/main" id="{E082C597-F1B5-667C-D685-D0F1A57C1387}"/>
              </a:ext>
            </a:extLst>
          </p:cNvPr>
          <p:cNvSpPr txBox="1">
            <a:spLocks noGrp="1"/>
          </p:cNvSpPr>
          <p:nvPr>
            <p:ph type="title" idx="3"/>
          </p:nvPr>
        </p:nvSpPr>
        <p:spPr>
          <a:xfrm>
            <a:off x="353595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Audio</a:t>
            </a:r>
            <a:endParaRPr dirty="0"/>
          </a:p>
        </p:txBody>
      </p:sp>
      <p:sp>
        <p:nvSpPr>
          <p:cNvPr id="1552" name="Google Shape;1552;p37">
            <a:extLst>
              <a:ext uri="{FF2B5EF4-FFF2-40B4-BE49-F238E27FC236}">
                <a16:creationId xmlns:a16="http://schemas.microsoft.com/office/drawing/2014/main" id="{56392A07-4DC7-4DD8-4F88-B10F76FE4131}"/>
              </a:ext>
            </a:extLst>
          </p:cNvPr>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Detección rapida de dispositivos E/S.</a:t>
            </a:r>
            <a:endParaRPr dirty="0"/>
          </a:p>
        </p:txBody>
      </p:sp>
      <p:sp>
        <p:nvSpPr>
          <p:cNvPr id="1553" name="Google Shape;1553;p37">
            <a:extLst>
              <a:ext uri="{FF2B5EF4-FFF2-40B4-BE49-F238E27FC236}">
                <a16:creationId xmlns:a16="http://schemas.microsoft.com/office/drawing/2014/main" id="{0398BD75-BEFD-68AF-D58B-34D61F584BF7}"/>
              </a:ext>
            </a:extLst>
          </p:cNvPr>
          <p:cNvSpPr txBox="1">
            <a:spLocks noGrp="1"/>
          </p:cNvSpPr>
          <p:nvPr>
            <p:ph type="title" idx="6"/>
          </p:nvPr>
        </p:nvSpPr>
        <p:spPr>
          <a:xfrm>
            <a:off x="6351900" y="183205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Archivos</a:t>
            </a:r>
            <a:endParaRPr dirty="0"/>
          </a:p>
        </p:txBody>
      </p:sp>
      <p:sp>
        <p:nvSpPr>
          <p:cNvPr id="1554" name="Google Shape;1554;p37">
            <a:extLst>
              <a:ext uri="{FF2B5EF4-FFF2-40B4-BE49-F238E27FC236}">
                <a16:creationId xmlns:a16="http://schemas.microsoft.com/office/drawing/2014/main" id="{8FB8D4DE-6F8E-9425-C91B-92A134756D1F}"/>
              </a:ext>
            </a:extLst>
          </p:cNvPr>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55" name="Google Shape;1555;p37">
            <a:extLst>
              <a:ext uri="{FF2B5EF4-FFF2-40B4-BE49-F238E27FC236}">
                <a16:creationId xmlns:a16="http://schemas.microsoft.com/office/drawing/2014/main" id="{EF55A189-5C99-BDB6-21FA-BCAE9F899834}"/>
              </a:ext>
            </a:extLst>
          </p:cNvPr>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6" name="Google Shape;1556;p37">
            <a:extLst>
              <a:ext uri="{FF2B5EF4-FFF2-40B4-BE49-F238E27FC236}">
                <a16:creationId xmlns:a16="http://schemas.microsoft.com/office/drawing/2014/main" id="{7552E717-A4B1-3CA5-B5FD-7949EC5CFAC1}"/>
              </a:ext>
            </a:extLst>
          </p:cNvPr>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Mayor capacidad para poder enviar arvivos.</a:t>
            </a:r>
            <a:endParaRPr sz="1300" dirty="0"/>
          </a:p>
        </p:txBody>
      </p:sp>
      <p:sp>
        <p:nvSpPr>
          <p:cNvPr id="1557" name="Google Shape;1557;p37">
            <a:extLst>
              <a:ext uri="{FF2B5EF4-FFF2-40B4-BE49-F238E27FC236}">
                <a16:creationId xmlns:a16="http://schemas.microsoft.com/office/drawing/2014/main" id="{2146E6EC-E2C1-B51F-5508-3DD87AE70635}"/>
              </a:ext>
            </a:extLst>
          </p:cNvPr>
          <p:cNvSpPr txBox="1">
            <a:spLocks noGrp="1"/>
          </p:cNvSpPr>
          <p:nvPr>
            <p:ph type="title" idx="13"/>
          </p:nvPr>
        </p:nvSpPr>
        <p:spPr>
          <a:xfrm>
            <a:off x="4125000" y="317420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61" name="Google Shape;1561;p37">
            <a:extLst>
              <a:ext uri="{FF2B5EF4-FFF2-40B4-BE49-F238E27FC236}">
                <a16:creationId xmlns:a16="http://schemas.microsoft.com/office/drawing/2014/main" id="{BEDFB067-C7BC-655C-D265-76A9163F09FF}"/>
              </a:ext>
            </a:extLst>
          </p:cNvPr>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400" dirty="0"/>
              <a:t>¿Que características o funciones podrían mejorar en dicho contexto?</a:t>
            </a:r>
          </a:p>
        </p:txBody>
      </p:sp>
    </p:spTree>
    <p:extLst>
      <p:ext uri="{BB962C8B-B14F-4D97-AF65-F5344CB8AC3E}">
        <p14:creationId xmlns:p14="http://schemas.microsoft.com/office/powerpoint/2010/main" val="23949716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1566" name="Google Shape;1566;p38"/>
          <p:cNvGrpSpPr/>
          <p:nvPr/>
        </p:nvGrpSpPr>
        <p:grpSpPr>
          <a:xfrm>
            <a:off x="592213" y="420805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5" name="Google Shape;1575;p38"/>
          <p:cNvSpPr txBox="1">
            <a:spLocks noGrp="1"/>
          </p:cNvSpPr>
          <p:nvPr>
            <p:ph type="title"/>
          </p:nvPr>
        </p:nvSpPr>
        <p:spPr>
          <a:xfrm>
            <a:off x="701406" y="821470"/>
            <a:ext cx="4695000" cy="13662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Destaca aspectos de seguridad en dicho contexto</a:t>
            </a:r>
            <a:endParaRPr sz="2800" dirty="0"/>
          </a:p>
        </p:txBody>
      </p:sp>
      <p:sp>
        <p:nvSpPr>
          <p:cNvPr id="1576" name="Google Shape;1576;p38"/>
          <p:cNvSpPr txBox="1">
            <a:spLocks noGrp="1"/>
          </p:cNvSpPr>
          <p:nvPr>
            <p:ph type="subTitle" idx="1"/>
          </p:nvPr>
        </p:nvSpPr>
        <p:spPr>
          <a:xfrm>
            <a:off x="701406" y="2396586"/>
            <a:ext cx="4695000" cy="11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Algunos aspectos que tiene discord es la autenticación de doble factor, recuperacion de contraseña mediante el correo electronico original, acceso por QR mediante la aplicación, asignacion de roles en los servidores.</a:t>
            </a:r>
            <a:endParaRPr dirty="0"/>
          </a:p>
        </p:txBody>
      </p:sp>
      <p:grpSp>
        <p:nvGrpSpPr>
          <p:cNvPr id="1581" name="Google Shape;1581;p38"/>
          <p:cNvGrpSpPr/>
          <p:nvPr/>
        </p:nvGrpSpPr>
        <p:grpSpPr>
          <a:xfrm>
            <a:off x="1423411" y="3650472"/>
            <a:ext cx="749797" cy="717499"/>
            <a:chOff x="7847861" y="3178722"/>
            <a:chExt cx="749797"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fficial Discord Logo">
            <a:extLst>
              <a:ext uri="{FF2B5EF4-FFF2-40B4-BE49-F238E27FC236}">
                <a16:creationId xmlns:a16="http://schemas.microsoft.com/office/drawing/2014/main" id="{FD6B46A6-665A-58CC-D3EC-BD1CE5108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129" y="977623"/>
            <a:ext cx="2814465" cy="2838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Identifica errores de seguridad en dicho aspecto</a:t>
            </a:r>
            <a:endParaRPr dirty="0">
              <a:solidFill>
                <a:schemeClr val="accent1"/>
              </a:solidFill>
            </a:endParaRPr>
          </a:p>
        </p:txBody>
      </p:sp>
      <p:sp>
        <p:nvSpPr>
          <p:cNvPr id="1592" name="Google Shape;1592;p39"/>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Telefono Invalido</a:t>
            </a:r>
            <a:endParaRPr dirty="0"/>
          </a:p>
        </p:txBody>
      </p:sp>
      <p:sp>
        <p:nvSpPr>
          <p:cNvPr id="1593" name="Google Shape;1593;p39"/>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 telefono es invalido aunque este correcto.</a:t>
            </a:r>
            <a:endParaRPr dirty="0"/>
          </a:p>
        </p:txBody>
      </p:sp>
      <p:sp>
        <p:nvSpPr>
          <p:cNvPr id="1594" name="Google Shape;1594;p39"/>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Numero de Telefono</a:t>
            </a:r>
            <a:endParaRPr dirty="0"/>
          </a:p>
        </p:txBody>
      </p:sp>
      <p:sp>
        <p:nvSpPr>
          <p:cNvPr id="1595" name="Google Shape;1595;p39"/>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 numero ya esta en una cuenta.</a:t>
            </a:r>
            <a:endParaRPr dirty="0"/>
          </a:p>
        </p:txBody>
      </p:sp>
      <p:sp>
        <p:nvSpPr>
          <p:cNvPr id="1596" name="Google Shape;1596;p39"/>
          <p:cNvSpPr txBox="1">
            <a:spLocks noGrp="1"/>
          </p:cNvSpPr>
          <p:nvPr>
            <p:ph type="title" idx="5"/>
          </p:nvPr>
        </p:nvSpPr>
        <p:spPr>
          <a:xfrm>
            <a:off x="6350399" y="2592325"/>
            <a:ext cx="221604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Notificaciones</a:t>
            </a:r>
            <a:endParaRPr dirty="0"/>
          </a:p>
        </p:txBody>
      </p:sp>
      <p:sp>
        <p:nvSpPr>
          <p:cNvPr id="1597" name="Google Shape;1597;p39"/>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Bots maliciosos por los cuales se pasa información personal.</a:t>
            </a:r>
            <a:endParaRPr dirty="0"/>
          </a:p>
        </p:txBody>
      </p:sp>
      <p:grpSp>
        <p:nvGrpSpPr>
          <p:cNvPr id="1598" name="Google Shape;1598;p39"/>
          <p:cNvGrpSpPr/>
          <p:nvPr/>
        </p:nvGrpSpPr>
        <p:grpSpPr>
          <a:xfrm>
            <a:off x="1317586" y="1780372"/>
            <a:ext cx="749797" cy="717499"/>
            <a:chOff x="1317586" y="1856572"/>
            <a:chExt cx="749797" cy="717499"/>
          </a:xfrm>
        </p:grpSpPr>
        <p:sp>
          <p:nvSpPr>
            <p:cNvPr id="1599" name="Google Shape;1599;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9"/>
          <p:cNvGrpSpPr/>
          <p:nvPr/>
        </p:nvGrpSpPr>
        <p:grpSpPr>
          <a:xfrm>
            <a:off x="1544241" y="1912062"/>
            <a:ext cx="335536" cy="418091"/>
            <a:chOff x="1325198" y="1996261"/>
            <a:chExt cx="335536" cy="418091"/>
          </a:xfrm>
        </p:grpSpPr>
        <p:sp>
          <p:nvSpPr>
            <p:cNvPr id="1602" name="Google Shape;1602;p39"/>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39"/>
          <p:cNvGrpSpPr/>
          <p:nvPr/>
        </p:nvGrpSpPr>
        <p:grpSpPr>
          <a:xfrm>
            <a:off x="4200561" y="2470572"/>
            <a:ext cx="749797" cy="717499"/>
            <a:chOff x="1317586" y="1856572"/>
            <a:chExt cx="749797" cy="717499"/>
          </a:xfrm>
        </p:grpSpPr>
        <p:sp>
          <p:nvSpPr>
            <p:cNvPr id="1611" name="Google Shape;1611;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39"/>
          <p:cNvGrpSpPr/>
          <p:nvPr/>
        </p:nvGrpSpPr>
        <p:grpSpPr>
          <a:xfrm>
            <a:off x="7083536" y="1780372"/>
            <a:ext cx="749797" cy="717499"/>
            <a:chOff x="1317586" y="1856572"/>
            <a:chExt cx="749797" cy="717499"/>
          </a:xfrm>
        </p:grpSpPr>
        <p:sp>
          <p:nvSpPr>
            <p:cNvPr id="1614" name="Google Shape;1614;p3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39"/>
          <p:cNvGrpSpPr/>
          <p:nvPr/>
        </p:nvGrpSpPr>
        <p:grpSpPr>
          <a:xfrm>
            <a:off x="7249359" y="1930079"/>
            <a:ext cx="418184" cy="418091"/>
            <a:chOff x="3844034" y="4190228"/>
            <a:chExt cx="418184" cy="418091"/>
          </a:xfrm>
        </p:grpSpPr>
        <p:sp>
          <p:nvSpPr>
            <p:cNvPr id="1617" name="Google Shape;1617;p39"/>
            <p:cNvSpPr/>
            <p:nvPr/>
          </p:nvSpPr>
          <p:spPr>
            <a:xfrm>
              <a:off x="3844034" y="4190259"/>
              <a:ext cx="144025" cy="143993"/>
            </a:xfrm>
            <a:custGeom>
              <a:avLst/>
              <a:gdLst/>
              <a:ahLst/>
              <a:cxnLst/>
              <a:rect l="l" t="t" r="r" b="b"/>
              <a:pathLst>
                <a:path w="4604" h="4603" extrusionOk="0">
                  <a:moveTo>
                    <a:pt x="392" y="0"/>
                  </a:moveTo>
                  <a:cubicBezTo>
                    <a:pt x="175" y="0"/>
                    <a:pt x="1" y="176"/>
                    <a:pt x="1" y="391"/>
                  </a:cubicBezTo>
                  <a:lnTo>
                    <a:pt x="1" y="4212"/>
                  </a:lnTo>
                  <a:cubicBezTo>
                    <a:pt x="2" y="4427"/>
                    <a:pt x="177" y="4602"/>
                    <a:pt x="393" y="4602"/>
                  </a:cubicBezTo>
                  <a:cubicBezTo>
                    <a:pt x="609" y="4602"/>
                    <a:pt x="785" y="4427"/>
                    <a:pt x="785" y="4211"/>
                  </a:cubicBezTo>
                  <a:lnTo>
                    <a:pt x="785" y="782"/>
                  </a:lnTo>
                  <a:lnTo>
                    <a:pt x="4213" y="782"/>
                  </a:lnTo>
                  <a:cubicBezTo>
                    <a:pt x="4429" y="782"/>
                    <a:pt x="4604" y="607"/>
                    <a:pt x="4604" y="391"/>
                  </a:cubicBez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4118162" y="4190228"/>
              <a:ext cx="144025" cy="143993"/>
            </a:xfrm>
            <a:custGeom>
              <a:avLst/>
              <a:gdLst/>
              <a:ahLst/>
              <a:cxnLst/>
              <a:rect l="l" t="t" r="r" b="b"/>
              <a:pathLst>
                <a:path w="4604" h="4603" extrusionOk="0">
                  <a:moveTo>
                    <a:pt x="392" y="0"/>
                  </a:moveTo>
                  <a:cubicBezTo>
                    <a:pt x="174" y="0"/>
                    <a:pt x="0" y="176"/>
                    <a:pt x="0" y="391"/>
                  </a:cubicBezTo>
                  <a:cubicBezTo>
                    <a:pt x="0" y="607"/>
                    <a:pt x="177" y="782"/>
                    <a:pt x="392" y="782"/>
                  </a:cubicBezTo>
                  <a:lnTo>
                    <a:pt x="3820" y="782"/>
                  </a:lnTo>
                  <a:lnTo>
                    <a:pt x="3820" y="4211"/>
                  </a:lnTo>
                  <a:cubicBezTo>
                    <a:pt x="3820" y="4428"/>
                    <a:pt x="3996" y="4602"/>
                    <a:pt x="4211" y="4602"/>
                  </a:cubicBezTo>
                  <a:cubicBezTo>
                    <a:pt x="4426" y="4602"/>
                    <a:pt x="4603" y="4427"/>
                    <a:pt x="4603" y="4211"/>
                  </a:cubicBezTo>
                  <a:lnTo>
                    <a:pt x="4603" y="390"/>
                  </a:lnTo>
                  <a:cubicBezTo>
                    <a:pt x="4604" y="176"/>
                    <a:pt x="4428" y="0"/>
                    <a:pt x="4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4118225" y="4464232"/>
              <a:ext cx="143993" cy="144025"/>
            </a:xfrm>
            <a:custGeom>
              <a:avLst/>
              <a:gdLst/>
              <a:ahLst/>
              <a:cxnLst/>
              <a:rect l="l" t="t" r="r" b="b"/>
              <a:pathLst>
                <a:path w="4603" h="4604" extrusionOk="0">
                  <a:moveTo>
                    <a:pt x="4211" y="1"/>
                  </a:moveTo>
                  <a:cubicBezTo>
                    <a:pt x="3994" y="1"/>
                    <a:pt x="3819" y="177"/>
                    <a:pt x="3819" y="393"/>
                  </a:cubicBezTo>
                  <a:lnTo>
                    <a:pt x="3819" y="3821"/>
                  </a:lnTo>
                  <a:lnTo>
                    <a:pt x="391" y="3821"/>
                  </a:lnTo>
                  <a:cubicBezTo>
                    <a:pt x="175" y="3821"/>
                    <a:pt x="0" y="3997"/>
                    <a:pt x="0" y="4212"/>
                  </a:cubicBezTo>
                  <a:cubicBezTo>
                    <a:pt x="0" y="4427"/>
                    <a:pt x="176" y="4603"/>
                    <a:pt x="391" y="4603"/>
                  </a:cubicBezTo>
                  <a:lnTo>
                    <a:pt x="4212" y="4603"/>
                  </a:lnTo>
                  <a:cubicBezTo>
                    <a:pt x="4428" y="4603"/>
                    <a:pt x="4603" y="4427"/>
                    <a:pt x="4603" y="4212"/>
                  </a:cubicBezTo>
                  <a:lnTo>
                    <a:pt x="4603" y="390"/>
                  </a:lnTo>
                  <a:cubicBezTo>
                    <a:pt x="4602" y="177"/>
                    <a:pt x="4426"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3844096" y="4464294"/>
              <a:ext cx="144056" cy="144025"/>
            </a:xfrm>
            <a:custGeom>
              <a:avLst/>
              <a:gdLst/>
              <a:ahLst/>
              <a:cxnLst/>
              <a:rect l="l" t="t" r="r" b="b"/>
              <a:pathLst>
                <a:path w="4605" h="4604" extrusionOk="0">
                  <a:moveTo>
                    <a:pt x="393" y="1"/>
                  </a:moveTo>
                  <a:cubicBezTo>
                    <a:pt x="175" y="1"/>
                    <a:pt x="1" y="176"/>
                    <a:pt x="1" y="392"/>
                  </a:cubicBezTo>
                  <a:lnTo>
                    <a:pt x="1" y="4213"/>
                  </a:lnTo>
                  <a:cubicBezTo>
                    <a:pt x="1" y="4429"/>
                    <a:pt x="177" y="4603"/>
                    <a:pt x="393" y="4603"/>
                  </a:cubicBezTo>
                  <a:lnTo>
                    <a:pt x="4214" y="4603"/>
                  </a:lnTo>
                  <a:cubicBezTo>
                    <a:pt x="4430" y="4603"/>
                    <a:pt x="4605" y="4428"/>
                    <a:pt x="4605" y="4213"/>
                  </a:cubicBezTo>
                  <a:cubicBezTo>
                    <a:pt x="4605" y="3997"/>
                    <a:pt x="4429" y="3820"/>
                    <a:pt x="4212" y="3820"/>
                  </a:cubicBezTo>
                  <a:lnTo>
                    <a:pt x="784" y="3820"/>
                  </a:lnTo>
                  <a:lnTo>
                    <a:pt x="784" y="392"/>
                  </a:lnTo>
                  <a:cubicBezTo>
                    <a:pt x="784" y="175"/>
                    <a:pt x="608"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4028256" y="4371542"/>
              <a:ext cx="49770" cy="15485"/>
            </a:xfrm>
            <a:custGeom>
              <a:avLst/>
              <a:gdLst/>
              <a:ahLst/>
              <a:cxnLst/>
              <a:rect l="l" t="t" r="r" b="b"/>
              <a:pathLst>
                <a:path w="1591" h="495" extrusionOk="0">
                  <a:moveTo>
                    <a:pt x="796" y="0"/>
                  </a:moveTo>
                  <a:cubicBezTo>
                    <a:pt x="447" y="0"/>
                    <a:pt x="145" y="202"/>
                    <a:pt x="1" y="495"/>
                  </a:cubicBezTo>
                  <a:lnTo>
                    <a:pt x="1591" y="495"/>
                  </a:lnTo>
                  <a:cubicBezTo>
                    <a:pt x="1446" y="201"/>
                    <a:pt x="1144" y="0"/>
                    <a:pt x="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4028256" y="4411521"/>
              <a:ext cx="49770" cy="15485"/>
            </a:xfrm>
            <a:custGeom>
              <a:avLst/>
              <a:gdLst/>
              <a:ahLst/>
              <a:cxnLst/>
              <a:rect l="l" t="t" r="r" b="b"/>
              <a:pathLst>
                <a:path w="1591" h="495" extrusionOk="0">
                  <a:moveTo>
                    <a:pt x="1" y="0"/>
                  </a:moveTo>
                  <a:cubicBezTo>
                    <a:pt x="144" y="293"/>
                    <a:pt x="447" y="495"/>
                    <a:pt x="796" y="495"/>
                  </a:cubicBezTo>
                  <a:cubicBezTo>
                    <a:pt x="1145" y="495"/>
                    <a:pt x="1446" y="294"/>
                    <a:pt x="1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4119758" y="4306630"/>
              <a:ext cx="116559" cy="80427"/>
            </a:xfrm>
            <a:custGeom>
              <a:avLst/>
              <a:gdLst/>
              <a:ahLst/>
              <a:cxnLst/>
              <a:rect l="l" t="t" r="r" b="b"/>
              <a:pathLst>
                <a:path w="3726" h="2571" extrusionOk="0">
                  <a:moveTo>
                    <a:pt x="0" y="1"/>
                  </a:moveTo>
                  <a:cubicBezTo>
                    <a:pt x="158" y="116"/>
                    <a:pt x="308" y="242"/>
                    <a:pt x="449" y="384"/>
                  </a:cubicBezTo>
                  <a:cubicBezTo>
                    <a:pt x="1045" y="979"/>
                    <a:pt x="1408" y="1744"/>
                    <a:pt x="1496" y="2571"/>
                  </a:cubicBezTo>
                  <a:lnTo>
                    <a:pt x="3725" y="2571"/>
                  </a:lnTo>
                  <a:cubicBezTo>
                    <a:pt x="3522" y="2278"/>
                    <a:pt x="3073" y="1709"/>
                    <a:pt x="2347" y="1160"/>
                  </a:cubicBezTo>
                  <a:cubicBezTo>
                    <a:pt x="1651" y="634"/>
                    <a:pt x="859" y="24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3964346" y="4411521"/>
              <a:ext cx="177497" cy="77362"/>
            </a:xfrm>
            <a:custGeom>
              <a:avLst/>
              <a:gdLst/>
              <a:ahLst/>
              <a:cxnLst/>
              <a:rect l="l" t="t" r="r" b="b"/>
              <a:pathLst>
                <a:path w="5674" h="2473" extrusionOk="0">
                  <a:moveTo>
                    <a:pt x="0" y="0"/>
                  </a:moveTo>
                  <a:cubicBezTo>
                    <a:pt x="191" y="1396"/>
                    <a:pt x="1388" y="2472"/>
                    <a:pt x="2837" y="2472"/>
                  </a:cubicBezTo>
                  <a:cubicBezTo>
                    <a:pt x="4285" y="2472"/>
                    <a:pt x="5481" y="1396"/>
                    <a:pt x="5673" y="0"/>
                  </a:cubicBezTo>
                  <a:lnTo>
                    <a:pt x="4461" y="0"/>
                  </a:lnTo>
                  <a:cubicBezTo>
                    <a:pt x="4284" y="733"/>
                    <a:pt x="3624" y="1278"/>
                    <a:pt x="2838" y="1278"/>
                  </a:cubicBezTo>
                  <a:cubicBezTo>
                    <a:pt x="2052" y="1278"/>
                    <a:pt x="1391" y="73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3964440" y="4309665"/>
              <a:ext cx="177497" cy="77362"/>
            </a:xfrm>
            <a:custGeom>
              <a:avLst/>
              <a:gdLst/>
              <a:ahLst/>
              <a:cxnLst/>
              <a:rect l="l" t="t" r="r" b="b"/>
              <a:pathLst>
                <a:path w="5674" h="2473" extrusionOk="0">
                  <a:moveTo>
                    <a:pt x="2837" y="0"/>
                  </a:moveTo>
                  <a:cubicBezTo>
                    <a:pt x="1388" y="0"/>
                    <a:pt x="190" y="1076"/>
                    <a:pt x="1" y="2473"/>
                  </a:cubicBezTo>
                  <a:lnTo>
                    <a:pt x="1213" y="2473"/>
                  </a:lnTo>
                  <a:cubicBezTo>
                    <a:pt x="1389" y="1740"/>
                    <a:pt x="2050" y="1194"/>
                    <a:pt x="2836" y="1194"/>
                  </a:cubicBezTo>
                  <a:cubicBezTo>
                    <a:pt x="3622" y="1194"/>
                    <a:pt x="4282" y="1740"/>
                    <a:pt x="4460" y="2473"/>
                  </a:cubicBezTo>
                  <a:lnTo>
                    <a:pt x="5673" y="2473"/>
                  </a:lnTo>
                  <a:cubicBezTo>
                    <a:pt x="5482" y="1076"/>
                    <a:pt x="4285" y="0"/>
                    <a:pt x="2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3869873" y="4305535"/>
              <a:ext cx="118185" cy="81522"/>
            </a:xfrm>
            <a:custGeom>
              <a:avLst/>
              <a:gdLst/>
              <a:ahLst/>
              <a:cxnLst/>
              <a:rect l="l" t="t" r="r" b="b"/>
              <a:pathLst>
                <a:path w="3778" h="2606" extrusionOk="0">
                  <a:moveTo>
                    <a:pt x="3778" y="0"/>
                  </a:moveTo>
                  <a:lnTo>
                    <a:pt x="3778" y="0"/>
                  </a:lnTo>
                  <a:cubicBezTo>
                    <a:pt x="3581" y="53"/>
                    <a:pt x="3386" y="115"/>
                    <a:pt x="3196" y="184"/>
                  </a:cubicBezTo>
                  <a:cubicBezTo>
                    <a:pt x="2539" y="423"/>
                    <a:pt x="1928" y="757"/>
                    <a:pt x="1377" y="1178"/>
                  </a:cubicBezTo>
                  <a:cubicBezTo>
                    <a:pt x="651" y="1733"/>
                    <a:pt x="207" y="2303"/>
                    <a:pt x="1" y="2606"/>
                  </a:cubicBezTo>
                  <a:lnTo>
                    <a:pt x="2234" y="2606"/>
                  </a:lnTo>
                  <a:cubicBezTo>
                    <a:pt x="2321" y="1780"/>
                    <a:pt x="2685" y="1015"/>
                    <a:pt x="3282" y="419"/>
                  </a:cubicBezTo>
                  <a:cubicBezTo>
                    <a:pt x="3436" y="262"/>
                    <a:pt x="3602" y="12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4118225" y="4411489"/>
              <a:ext cx="118217" cy="81522"/>
            </a:xfrm>
            <a:custGeom>
              <a:avLst/>
              <a:gdLst/>
              <a:ahLst/>
              <a:cxnLst/>
              <a:rect l="l" t="t" r="r" b="b"/>
              <a:pathLst>
                <a:path w="3779" h="2606" extrusionOk="0">
                  <a:moveTo>
                    <a:pt x="1546" y="0"/>
                  </a:moveTo>
                  <a:cubicBezTo>
                    <a:pt x="1458" y="827"/>
                    <a:pt x="1094" y="1592"/>
                    <a:pt x="499" y="2187"/>
                  </a:cubicBezTo>
                  <a:cubicBezTo>
                    <a:pt x="344" y="2342"/>
                    <a:pt x="177" y="2482"/>
                    <a:pt x="0" y="2606"/>
                  </a:cubicBezTo>
                  <a:cubicBezTo>
                    <a:pt x="197" y="2552"/>
                    <a:pt x="392" y="2491"/>
                    <a:pt x="583" y="2422"/>
                  </a:cubicBezTo>
                  <a:cubicBezTo>
                    <a:pt x="1239" y="2183"/>
                    <a:pt x="1852" y="1849"/>
                    <a:pt x="2402" y="1428"/>
                  </a:cubicBezTo>
                  <a:cubicBezTo>
                    <a:pt x="3129" y="873"/>
                    <a:pt x="3572" y="303"/>
                    <a:pt x="3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3869904" y="4411521"/>
              <a:ext cx="116652" cy="80365"/>
            </a:xfrm>
            <a:custGeom>
              <a:avLst/>
              <a:gdLst/>
              <a:ahLst/>
              <a:cxnLst/>
              <a:rect l="l" t="t" r="r" b="b"/>
              <a:pathLst>
                <a:path w="3729" h="2569" extrusionOk="0">
                  <a:moveTo>
                    <a:pt x="1" y="0"/>
                  </a:moveTo>
                  <a:cubicBezTo>
                    <a:pt x="206" y="292"/>
                    <a:pt x="655" y="859"/>
                    <a:pt x="1380" y="1410"/>
                  </a:cubicBezTo>
                  <a:cubicBezTo>
                    <a:pt x="2077" y="1938"/>
                    <a:pt x="2869" y="2326"/>
                    <a:pt x="3728" y="2569"/>
                  </a:cubicBezTo>
                  <a:cubicBezTo>
                    <a:pt x="3570" y="2454"/>
                    <a:pt x="3421" y="2328"/>
                    <a:pt x="3279" y="2186"/>
                  </a:cubicBezTo>
                  <a:cubicBezTo>
                    <a:pt x="2684" y="1591"/>
                    <a:pt x="2320" y="826"/>
                    <a:pt x="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9"/>
          <p:cNvGrpSpPr/>
          <p:nvPr/>
        </p:nvGrpSpPr>
        <p:grpSpPr>
          <a:xfrm>
            <a:off x="4366369" y="2620350"/>
            <a:ext cx="418153" cy="417965"/>
            <a:chOff x="3243191" y="1996386"/>
            <a:chExt cx="418153" cy="417965"/>
          </a:xfrm>
        </p:grpSpPr>
        <p:sp>
          <p:nvSpPr>
            <p:cNvPr id="1630" name="Google Shape;1630;p39"/>
            <p:cNvSpPr/>
            <p:nvPr/>
          </p:nvSpPr>
          <p:spPr>
            <a:xfrm>
              <a:off x="3604973" y="2102246"/>
              <a:ext cx="56371" cy="309321"/>
            </a:xfrm>
            <a:custGeom>
              <a:avLst/>
              <a:gdLst/>
              <a:ahLst/>
              <a:cxnLst/>
              <a:rect l="l" t="t" r="r" b="b"/>
              <a:pathLst>
                <a:path w="1802" h="9888" extrusionOk="0">
                  <a:moveTo>
                    <a:pt x="1802" y="0"/>
                  </a:moveTo>
                  <a:cubicBezTo>
                    <a:pt x="1415" y="271"/>
                    <a:pt x="872" y="531"/>
                    <a:pt x="118" y="759"/>
                  </a:cubicBezTo>
                  <a:cubicBezTo>
                    <a:pt x="48" y="780"/>
                    <a:pt x="1" y="843"/>
                    <a:pt x="1" y="915"/>
                  </a:cubicBezTo>
                  <a:lnTo>
                    <a:pt x="1" y="9658"/>
                  </a:lnTo>
                  <a:cubicBezTo>
                    <a:pt x="1" y="9789"/>
                    <a:pt x="108" y="9888"/>
                    <a:pt x="229" y="9888"/>
                  </a:cubicBezTo>
                  <a:cubicBezTo>
                    <a:pt x="256" y="9888"/>
                    <a:pt x="283" y="9883"/>
                    <a:pt x="310" y="9872"/>
                  </a:cubicBezTo>
                  <a:cubicBezTo>
                    <a:pt x="1258" y="9512"/>
                    <a:pt x="1802" y="8986"/>
                    <a:pt x="1802" y="8572"/>
                  </a:cubicBez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3428696" y="2054103"/>
              <a:ext cx="46236" cy="46298"/>
            </a:xfrm>
            <a:custGeom>
              <a:avLst/>
              <a:gdLst/>
              <a:ahLst/>
              <a:cxnLst/>
              <a:rect l="l" t="t" r="r" b="b"/>
              <a:pathLst>
                <a:path w="1478" h="1480" extrusionOk="0">
                  <a:moveTo>
                    <a:pt x="739" y="0"/>
                  </a:moveTo>
                  <a:cubicBezTo>
                    <a:pt x="331" y="0"/>
                    <a:pt x="0" y="333"/>
                    <a:pt x="0" y="740"/>
                  </a:cubicBezTo>
                  <a:cubicBezTo>
                    <a:pt x="0" y="1148"/>
                    <a:pt x="331" y="1480"/>
                    <a:pt x="739" y="1480"/>
                  </a:cubicBezTo>
                  <a:cubicBezTo>
                    <a:pt x="1147" y="1480"/>
                    <a:pt x="1477" y="1148"/>
                    <a:pt x="1477" y="740"/>
                  </a:cubicBezTo>
                  <a:cubicBezTo>
                    <a:pt x="1477" y="333"/>
                    <a:pt x="1147"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3243191" y="1996386"/>
              <a:ext cx="418153" cy="298842"/>
            </a:xfrm>
            <a:custGeom>
              <a:avLst/>
              <a:gdLst/>
              <a:ahLst/>
              <a:cxnLst/>
              <a:rect l="l" t="t" r="r" b="b"/>
              <a:pathLst>
                <a:path w="13367" h="9553" extrusionOk="0">
                  <a:moveTo>
                    <a:pt x="6669" y="959"/>
                  </a:moveTo>
                  <a:cubicBezTo>
                    <a:pt x="7565" y="959"/>
                    <a:pt x="8294" y="1690"/>
                    <a:pt x="8294" y="2587"/>
                  </a:cubicBezTo>
                  <a:cubicBezTo>
                    <a:pt x="8294" y="3483"/>
                    <a:pt x="7565" y="4214"/>
                    <a:pt x="6669" y="4214"/>
                  </a:cubicBezTo>
                  <a:cubicBezTo>
                    <a:pt x="5772" y="4214"/>
                    <a:pt x="5043" y="3485"/>
                    <a:pt x="5043" y="2587"/>
                  </a:cubicBezTo>
                  <a:cubicBezTo>
                    <a:pt x="5043" y="1690"/>
                    <a:pt x="5772" y="959"/>
                    <a:pt x="6669" y="959"/>
                  </a:cubicBezTo>
                  <a:close/>
                  <a:moveTo>
                    <a:pt x="6699" y="0"/>
                  </a:moveTo>
                  <a:cubicBezTo>
                    <a:pt x="4839" y="0"/>
                    <a:pt x="3096" y="241"/>
                    <a:pt x="1791" y="680"/>
                  </a:cubicBezTo>
                  <a:cubicBezTo>
                    <a:pt x="1192" y="881"/>
                    <a:pt x="710" y="1120"/>
                    <a:pt x="395" y="1369"/>
                  </a:cubicBezTo>
                  <a:cubicBezTo>
                    <a:pt x="215" y="1512"/>
                    <a:pt x="1" y="1731"/>
                    <a:pt x="1" y="1956"/>
                  </a:cubicBezTo>
                  <a:cubicBezTo>
                    <a:pt x="1" y="2359"/>
                    <a:pt x="621" y="2953"/>
                    <a:pt x="2356" y="3404"/>
                  </a:cubicBezTo>
                  <a:cubicBezTo>
                    <a:pt x="2539" y="3451"/>
                    <a:pt x="2693" y="3626"/>
                    <a:pt x="2689" y="3833"/>
                  </a:cubicBezTo>
                  <a:lnTo>
                    <a:pt x="2689" y="9550"/>
                  </a:lnTo>
                  <a:cubicBezTo>
                    <a:pt x="3132" y="9455"/>
                    <a:pt x="3609" y="9373"/>
                    <a:pt x="4105" y="9308"/>
                  </a:cubicBezTo>
                  <a:cubicBezTo>
                    <a:pt x="4067" y="9199"/>
                    <a:pt x="4042" y="9083"/>
                    <a:pt x="4031" y="8964"/>
                  </a:cubicBezTo>
                  <a:cubicBezTo>
                    <a:pt x="4031" y="8960"/>
                    <a:pt x="4029" y="8955"/>
                    <a:pt x="4029" y="8952"/>
                  </a:cubicBezTo>
                  <a:lnTo>
                    <a:pt x="3859" y="6090"/>
                  </a:lnTo>
                  <a:cubicBezTo>
                    <a:pt x="3832" y="5760"/>
                    <a:pt x="3944" y="5432"/>
                    <a:pt x="4167" y="5188"/>
                  </a:cubicBezTo>
                  <a:cubicBezTo>
                    <a:pt x="4391" y="4942"/>
                    <a:pt x="4710" y="4803"/>
                    <a:pt x="5044" y="4803"/>
                  </a:cubicBezTo>
                  <a:lnTo>
                    <a:pt x="8326" y="4803"/>
                  </a:lnTo>
                  <a:cubicBezTo>
                    <a:pt x="8650" y="4803"/>
                    <a:pt x="8965" y="4937"/>
                    <a:pt x="9188" y="5173"/>
                  </a:cubicBezTo>
                  <a:cubicBezTo>
                    <a:pt x="9409" y="5408"/>
                    <a:pt x="9529" y="5727"/>
                    <a:pt x="9514" y="6049"/>
                  </a:cubicBezTo>
                  <a:lnTo>
                    <a:pt x="9417" y="8906"/>
                  </a:lnTo>
                  <a:lnTo>
                    <a:pt x="9417" y="8913"/>
                  </a:lnTo>
                  <a:cubicBezTo>
                    <a:pt x="9408" y="9056"/>
                    <a:pt x="9381" y="9191"/>
                    <a:pt x="9335" y="9319"/>
                  </a:cubicBezTo>
                  <a:cubicBezTo>
                    <a:pt x="9801" y="9383"/>
                    <a:pt x="10254" y="9461"/>
                    <a:pt x="10678" y="9552"/>
                  </a:cubicBezTo>
                  <a:lnTo>
                    <a:pt x="10678" y="3841"/>
                  </a:lnTo>
                  <a:cubicBezTo>
                    <a:pt x="10678" y="3654"/>
                    <a:pt x="10810" y="3459"/>
                    <a:pt x="11012" y="3411"/>
                  </a:cubicBezTo>
                  <a:cubicBezTo>
                    <a:pt x="12747" y="2965"/>
                    <a:pt x="13366" y="2368"/>
                    <a:pt x="13366" y="1957"/>
                  </a:cubicBezTo>
                  <a:cubicBezTo>
                    <a:pt x="13367" y="1629"/>
                    <a:pt x="12900" y="1122"/>
                    <a:pt x="11592" y="680"/>
                  </a:cubicBezTo>
                  <a:cubicBezTo>
                    <a:pt x="10296" y="241"/>
                    <a:pt x="8558" y="0"/>
                    <a:pt x="6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3243222" y="2101934"/>
              <a:ext cx="56434" cy="309665"/>
            </a:xfrm>
            <a:custGeom>
              <a:avLst/>
              <a:gdLst/>
              <a:ahLst/>
              <a:cxnLst/>
              <a:rect l="l" t="t" r="r" b="b"/>
              <a:pathLst>
                <a:path w="1804" h="9899" extrusionOk="0">
                  <a:moveTo>
                    <a:pt x="1" y="1"/>
                  </a:moveTo>
                  <a:lnTo>
                    <a:pt x="1" y="8614"/>
                  </a:lnTo>
                  <a:cubicBezTo>
                    <a:pt x="1" y="9028"/>
                    <a:pt x="545" y="9528"/>
                    <a:pt x="1493" y="9883"/>
                  </a:cubicBezTo>
                  <a:cubicBezTo>
                    <a:pt x="1520" y="9893"/>
                    <a:pt x="1547" y="9898"/>
                    <a:pt x="1574" y="9898"/>
                  </a:cubicBezTo>
                  <a:cubicBezTo>
                    <a:pt x="1695" y="9898"/>
                    <a:pt x="1803" y="9799"/>
                    <a:pt x="1803" y="9668"/>
                  </a:cubicBezTo>
                  <a:lnTo>
                    <a:pt x="1803" y="918"/>
                  </a:lnTo>
                  <a:cubicBezTo>
                    <a:pt x="1803" y="846"/>
                    <a:pt x="1755" y="782"/>
                    <a:pt x="1686" y="761"/>
                  </a:cubicBezTo>
                  <a:cubicBezTo>
                    <a:pt x="932" y="532"/>
                    <a:pt x="389" y="27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3391282" y="2174415"/>
              <a:ext cx="121970" cy="239937"/>
            </a:xfrm>
            <a:custGeom>
              <a:avLst/>
              <a:gdLst/>
              <a:ahLst/>
              <a:cxnLst/>
              <a:rect l="l" t="t" r="r" b="b"/>
              <a:pathLst>
                <a:path w="3899" h="7670" extrusionOk="0">
                  <a:moveTo>
                    <a:pt x="313" y="0"/>
                  </a:moveTo>
                  <a:cubicBezTo>
                    <a:pt x="197" y="0"/>
                    <a:pt x="124" y="62"/>
                    <a:pt x="89" y="99"/>
                  </a:cubicBezTo>
                  <a:cubicBezTo>
                    <a:pt x="56" y="136"/>
                    <a:pt x="1" y="213"/>
                    <a:pt x="11" y="329"/>
                  </a:cubicBezTo>
                  <a:cubicBezTo>
                    <a:pt x="11" y="334"/>
                    <a:pt x="12" y="339"/>
                    <a:pt x="12" y="342"/>
                  </a:cubicBezTo>
                  <a:lnTo>
                    <a:pt x="184" y="3202"/>
                  </a:lnTo>
                  <a:cubicBezTo>
                    <a:pt x="200" y="3367"/>
                    <a:pt x="294" y="3505"/>
                    <a:pt x="430" y="3582"/>
                  </a:cubicBezTo>
                  <a:cubicBezTo>
                    <a:pt x="433" y="3583"/>
                    <a:pt x="436" y="3586"/>
                    <a:pt x="440" y="3587"/>
                  </a:cubicBezTo>
                  <a:cubicBezTo>
                    <a:pt x="510" y="3626"/>
                    <a:pt x="590" y="3648"/>
                    <a:pt x="676" y="3648"/>
                  </a:cubicBezTo>
                  <a:lnTo>
                    <a:pt x="759" y="3648"/>
                  </a:lnTo>
                  <a:cubicBezTo>
                    <a:pt x="1004" y="3648"/>
                    <a:pt x="1202" y="3847"/>
                    <a:pt x="1202" y="4091"/>
                  </a:cubicBezTo>
                  <a:lnTo>
                    <a:pt x="1202" y="6839"/>
                  </a:lnTo>
                  <a:cubicBezTo>
                    <a:pt x="1202" y="7297"/>
                    <a:pt x="1575" y="7670"/>
                    <a:pt x="2032" y="7670"/>
                  </a:cubicBezTo>
                  <a:cubicBezTo>
                    <a:pt x="2488" y="7669"/>
                    <a:pt x="2861" y="7296"/>
                    <a:pt x="2861" y="6839"/>
                  </a:cubicBezTo>
                  <a:lnTo>
                    <a:pt x="2861" y="4092"/>
                  </a:lnTo>
                  <a:cubicBezTo>
                    <a:pt x="2861" y="3847"/>
                    <a:pt x="3059" y="3648"/>
                    <a:pt x="3304" y="3648"/>
                  </a:cubicBezTo>
                  <a:cubicBezTo>
                    <a:pt x="3567" y="3648"/>
                    <a:pt x="3784" y="3443"/>
                    <a:pt x="3797" y="3180"/>
                  </a:cubicBezTo>
                  <a:lnTo>
                    <a:pt x="3895" y="324"/>
                  </a:lnTo>
                  <a:lnTo>
                    <a:pt x="3895" y="317"/>
                  </a:lnTo>
                  <a:cubicBezTo>
                    <a:pt x="3899" y="233"/>
                    <a:pt x="3869" y="154"/>
                    <a:pt x="3813" y="93"/>
                  </a:cubicBezTo>
                  <a:cubicBezTo>
                    <a:pt x="3755" y="33"/>
                    <a:pt x="3678"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271162" y="623356"/>
            <a:ext cx="4628498" cy="41090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Otro contexto y diferencias con los primeros contextos</a:t>
            </a:r>
            <a:endParaRPr dirty="0"/>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solidFill>
                  <a:schemeClr val="accent1"/>
                </a:solidFill>
              </a:rPr>
              <a:t>V</a:t>
            </a:r>
            <a:r>
              <a:rPr lang="en" dirty="0">
                <a:solidFill>
                  <a:schemeClr val="accent1"/>
                </a:solidFill>
              </a:rPr>
              <a:t>enta de contenido ilicito, +18, dorgas entre otro</a:t>
            </a:r>
            <a:endParaRPr dirty="0">
              <a:solidFill>
                <a:schemeClr val="accent1"/>
              </a:solidFill>
            </a:endParaRPr>
          </a:p>
        </p:txBody>
      </p:sp>
      <p:sp>
        <p:nvSpPr>
          <p:cNvPr id="1770" name="Google Shape;1770;p41"/>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s-MX" dirty="0">
                <a:solidFill>
                  <a:schemeClr val="dk1"/>
                </a:solidFill>
              </a:rPr>
              <a:t>En este apartado se puede hacer mención sobre el lado oscuro de </a:t>
            </a:r>
            <a:r>
              <a:rPr lang="es-MX" dirty="0" err="1"/>
              <a:t>D</a:t>
            </a:r>
            <a:r>
              <a:rPr lang="es-MX" dirty="0" err="1">
                <a:solidFill>
                  <a:schemeClr val="dk1"/>
                </a:solidFill>
              </a:rPr>
              <a:t>iscord</a:t>
            </a:r>
            <a:r>
              <a:rPr lang="es-MX" dirty="0">
                <a:solidFill>
                  <a:schemeClr val="dk1"/>
                </a:solidFill>
              </a:rPr>
              <a:t> el cual incluye algunas de las siguientes cosas:</a:t>
            </a:r>
            <a:endParaRPr dirty="0">
              <a:solidFill>
                <a:schemeClr val="dk1"/>
              </a:solidFill>
            </a:endParaRPr>
          </a:p>
          <a:p>
            <a:pPr marL="241300" lvl="0" indent="-215900" algn="l" rtl="0">
              <a:spcBef>
                <a:spcPts val="1600"/>
              </a:spcBef>
              <a:spcAft>
                <a:spcPts val="0"/>
              </a:spcAft>
              <a:buSzPts val="1400"/>
              <a:buChar char="●"/>
            </a:pPr>
            <a:r>
              <a:rPr lang="en" dirty="0"/>
              <a:t>Ventas de drogas en servidores.</a:t>
            </a:r>
            <a:endParaRPr dirty="0">
              <a:solidFill>
                <a:schemeClr val="dk1"/>
              </a:solidFill>
            </a:endParaRPr>
          </a:p>
          <a:p>
            <a:pPr marL="241300" lvl="0" indent="-215900" algn="l" rtl="0">
              <a:spcBef>
                <a:spcPts val="0"/>
              </a:spcBef>
              <a:spcAft>
                <a:spcPts val="0"/>
              </a:spcAft>
              <a:buSzPts val="1400"/>
              <a:buChar char="●"/>
            </a:pPr>
            <a:r>
              <a:rPr lang="en" dirty="0"/>
              <a:t>Venta de contenidos +18.</a:t>
            </a:r>
            <a:endParaRPr dirty="0">
              <a:solidFill>
                <a:schemeClr val="dk1"/>
              </a:solidFill>
            </a:endParaRPr>
          </a:p>
          <a:p>
            <a:pPr marL="241300" lvl="0" indent="-215900" algn="l" rtl="0">
              <a:spcBef>
                <a:spcPts val="0"/>
              </a:spcBef>
              <a:spcAft>
                <a:spcPts val="0"/>
              </a:spcAft>
              <a:buSzPts val="1400"/>
              <a:buChar char="●"/>
            </a:pPr>
            <a:r>
              <a:rPr lang="en" dirty="0"/>
              <a:t>Venta de informacion (Base de datos o informacion especifica).</a:t>
            </a:r>
            <a:endParaRPr dirty="0">
              <a:solidFill>
                <a:schemeClr val="dk1"/>
              </a:solidFill>
            </a:endParaRPr>
          </a:p>
          <a:p>
            <a:pPr marL="0" lvl="0" indent="0" algn="l" rtl="0">
              <a:spcBef>
                <a:spcPts val="1600"/>
              </a:spcBef>
              <a:spcAft>
                <a:spcPts val="1600"/>
              </a:spcAft>
              <a:buClr>
                <a:srgbClr val="273D40"/>
              </a:buClr>
              <a:buSzPts val="600"/>
              <a:buFont typeface="Arial"/>
              <a:buNone/>
            </a:pPr>
            <a:r>
              <a:rPr lang="en" dirty="0">
                <a:solidFill>
                  <a:schemeClr val="dk1"/>
                </a:solidFill>
              </a:rPr>
              <a:t>Estas son algunos contextos mas que no se pueden llegar a encontrar facielmente a menos de que seas invitado de un grupo o creador de uno de estsos grupos.</a:t>
            </a:r>
            <a:endParaRPr dirty="0"/>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sp>
        <p:nvSpPr>
          <p:cNvPr id="2617" name="Google Shape;2617;p58"/>
          <p:cNvSpPr txBox="1">
            <a:spLocks noGrp="1"/>
          </p:cNvSpPr>
          <p:nvPr>
            <p:ph type="title" idx="4"/>
          </p:nvPr>
        </p:nvSpPr>
        <p:spPr>
          <a:xfrm>
            <a:off x="720000" y="2068020"/>
            <a:ext cx="7704000" cy="10074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accent1"/>
                </a:solidFill>
              </a:rPr>
              <a:t>Gracias por su atención</a:t>
            </a:r>
            <a:endParaRPr sz="44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478</Words>
  <Application>Microsoft Office PowerPoint</Application>
  <PresentationFormat>Presentación en pantalla (16:9)</PresentationFormat>
  <Paragraphs>60</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Archivo Light</vt:lpstr>
      <vt:lpstr>Arial</vt:lpstr>
      <vt:lpstr>Roboto Condensed Light</vt:lpstr>
      <vt:lpstr>Orbitron</vt:lpstr>
      <vt:lpstr>Archivo</vt:lpstr>
      <vt:lpstr>Virtual Metaverse Project Proposal by Slidesgo</vt:lpstr>
      <vt:lpstr>Aplicación “Discord”</vt:lpstr>
      <vt:lpstr>¿En qué contexto lo usas más?</vt:lpstr>
      <vt:lpstr>Chat de texto</vt:lpstr>
      <vt:lpstr>Grupos</vt:lpstr>
      <vt:lpstr>Destaca aspectos de seguridad en dicho contexto</vt:lpstr>
      <vt:lpstr>Identifica errores de seguridad en dicho aspecto</vt:lpstr>
      <vt:lpstr>Otro contexto y diferencias con los primeros contextos</vt:lpstr>
      <vt:lpstr>Venta de contenido ilicito, +18, dorgas entre otro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Bryan Sebastian</dc:creator>
  <cp:lastModifiedBy>Bryan Sebastian</cp:lastModifiedBy>
  <cp:revision>2</cp:revision>
  <dcterms:modified xsi:type="dcterms:W3CDTF">2025-02-11T23:19:35Z</dcterms:modified>
</cp:coreProperties>
</file>