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257" r:id="rId4"/>
    <p:sldId id="426" r:id="rId5"/>
    <p:sldId id="260" r:id="rId6"/>
    <p:sldId id="261" r:id="rId7"/>
    <p:sldId id="427" r:id="rId8"/>
    <p:sldId id="264" r:id="rId9"/>
    <p:sldId id="265" r:id="rId10"/>
    <p:sldId id="428" r:id="rId11"/>
    <p:sldId id="429" r:id="rId12"/>
    <p:sldId id="430" r:id="rId13"/>
    <p:sldId id="270" r:id="rId14"/>
    <p:sldId id="431" r:id="rId15"/>
    <p:sldId id="271" r:id="rId16"/>
    <p:sldId id="432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06E-7ABE-444D-A428-F5B76A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9C8E-6EB5-4380-9594-E01CCDFA4E6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2DA2-B607-4A49-9C45-8B15E2D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615111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Start-Up_Example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E99-2442-4660-AAE5-CF1462B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F451-7A2A-4CC0-B4FF-5DEE14A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32B7-33BC-4178-AF12-547DF07C165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BBB0-ABDD-481C-9E8F-958FEB7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01E-9D85-4490-A556-BA85568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24A-014E-47D4-B0C5-66373A3B1513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78A6-EE80-4AE3-9779-90036910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A87-9D6B-4011-B529-04E2EB3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6727601"/>
            <a:ext cx="12191999" cy="130399"/>
          </a:xfrm>
          <a:custGeom>
            <a:avLst/>
            <a:gdLst/>
            <a:ahLst/>
            <a:cxnLst/>
            <a:rect l="l" t="t" r="r" b="b"/>
            <a:pathLst>
              <a:path w="9143999" h="97799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Start-Up_Example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D0F1-9DC1-4CE0-BCAE-8338A60F54F2}" type="datetime1">
              <a:rPr lang="en-US" smtClean="0"/>
              <a:t>4/14/2020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8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6EB-2AC1-47D8-9EEA-77E957C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FAF4-7A5C-4517-AA65-5F797A3ECC7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5395-22BE-43E3-8425-8AF85A9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F66A-6312-4495-A7A2-63DFBA8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8ED4-64EE-490A-A0E0-AD5849E34ED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A11-1B92-4BE4-9485-2D8DFED2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D749-138A-4858-9F40-B5758FA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7F6A-C217-44FD-A0F9-320B5E29AC1C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8404-E018-4A62-ABA0-A21E0E4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521D-4C6D-4DD2-8F69-7A3C2B9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227E-B2F9-4D67-8E9C-87042317D3F8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7AEE-669D-4DAC-A9CE-59083B2B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A891-CA0D-4718-8D22-6AADE42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B964-E290-4526-83B1-ACA19697C4CE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9DC7-745B-4039-9CCB-9FC1C14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5C5C7-AB9D-45EC-9F47-1D4FE715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D55B-5DCF-497D-BBB6-D0515461C01C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AADE7-AD2D-43D3-92BB-194C617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C745-A49E-4E34-9748-5AECA5B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99A1-56B4-4646-A017-D2C5E4C9CE43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86E8-EF7A-45AA-ACDF-ACD7C8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25-EE90-4F85-835D-B60086B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5F69-F921-4B53-930F-8EB8E111967F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3B7-9018-4716-BC2C-7CAC98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722-8395-454D-A8E7-E7D175A4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50C4-C8BC-4820-BC5F-8C9F9A682D7C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2BDF-1518-48D2-897D-7F7ED73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u="sng">
                <a:solidFill>
                  <a:srgbClr val="FF0000"/>
                </a:solidFill>
              </a:defRPr>
            </a:lvl1pPr>
          </a:lstStyle>
          <a:p>
            <a:r>
              <a:rPr lang="en-US"/>
              <a:t>Start-Up_Example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58CD-3FC4-44AD-A7D3-3908A9BA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553C80-DEEE-4162-BE14-2BC211C9C7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84149"/>
            <a:ext cx="11290253" cy="65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vincentarelbundock/Rdatasets/master/csv/datasets/iris.csv" TargetMode="External"/><Relationship Id="rId2" Type="http://schemas.openxmlformats.org/officeDocument/2006/relationships/hyperlink" Target="https://en.wikipedia.org/wiki/Iris_flower_data_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CADD-DA6A-40EB-9A34-A12BF92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D37E7-3E09-4191-B8E4-069C9C4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3337 : Data Science I</a:t>
            </a:r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EDD3-3060-48B2-96BA-1E4FAB88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4755B-B36D-4E67-9B5C-DE482431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287BAB4-8EAB-4896-844D-924FEC73DA2A}"/>
              </a:ext>
            </a:extLst>
          </p:cNvPr>
          <p:cNvSpPr txBox="1">
            <a:spLocks/>
          </p:cNvSpPr>
          <p:nvPr/>
        </p:nvSpPr>
        <p:spPr>
          <a:xfrm>
            <a:off x="1627069" y="364950"/>
            <a:ext cx="8023461" cy="1058026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lang="en-US" spc="-164" dirty="0"/>
              <a:t>Explore </a:t>
            </a:r>
            <a:r>
              <a:rPr lang="en-US" spc="-180" dirty="0"/>
              <a:t>the </a:t>
            </a:r>
            <a:r>
              <a:rPr lang="en-US" spc="-191" dirty="0"/>
              <a:t>Iris</a:t>
            </a:r>
            <a:r>
              <a:rPr lang="en-US" spc="312" dirty="0"/>
              <a:t> </a:t>
            </a:r>
            <a:r>
              <a:rPr lang="en-US" spc="-175" dirty="0"/>
              <a:t>dataset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lang="en-US" sz="1481" spc="-37" dirty="0"/>
              <a:t>Trying </a:t>
            </a:r>
            <a:r>
              <a:rPr lang="en-US" sz="1481" spc="-59" dirty="0"/>
              <a:t>useful </a:t>
            </a:r>
            <a:r>
              <a:rPr lang="en-US" sz="1481" spc="-37" dirty="0"/>
              <a:t>functions </a:t>
            </a:r>
            <a:r>
              <a:rPr lang="en-US" sz="1481" spc="-48" dirty="0"/>
              <a:t>from</a:t>
            </a:r>
            <a:r>
              <a:rPr lang="en-US" sz="1481" spc="243" dirty="0"/>
              <a:t> </a:t>
            </a:r>
            <a:r>
              <a:rPr lang="en-US" sz="1481" spc="-116" dirty="0">
                <a:latin typeface="Courier New"/>
                <a:cs typeface="Courier New"/>
              </a:rPr>
              <a:t>pandas</a:t>
            </a:r>
            <a:endParaRPr lang="en-US" sz="1481" dirty="0">
              <a:latin typeface="Courier New"/>
              <a:cs typeface="Courier New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566140F6-6052-4969-8E4F-2CA8431DA7CA}"/>
              </a:ext>
            </a:extLst>
          </p:cNvPr>
          <p:cNvSpPr txBox="1"/>
          <p:nvPr/>
        </p:nvSpPr>
        <p:spPr>
          <a:xfrm>
            <a:off x="1085599" y="2541323"/>
            <a:ext cx="3954936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16" dirty="0">
                <a:latin typeface="Tahoma"/>
                <a:cs typeface="Tahoma"/>
              </a:rPr>
              <a:t>But </a:t>
            </a:r>
            <a:r>
              <a:rPr sz="1799" spc="-105" dirty="0">
                <a:latin typeface="Tahoma"/>
                <a:cs typeface="Tahoma"/>
              </a:rPr>
              <a:t>what </a:t>
            </a:r>
            <a:r>
              <a:rPr sz="1799" spc="-84" dirty="0">
                <a:latin typeface="Tahoma"/>
                <a:cs typeface="Tahoma"/>
              </a:rPr>
              <a:t>about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69" dirty="0">
                <a:latin typeface="Tahoma"/>
                <a:cs typeface="Tahoma"/>
              </a:rPr>
              <a:t>last </a:t>
            </a:r>
            <a:r>
              <a:rPr sz="1799" spc="-105" dirty="0">
                <a:latin typeface="Tahoma"/>
                <a:cs typeface="Tahoma"/>
              </a:rPr>
              <a:t>column</a:t>
            </a:r>
            <a:r>
              <a:rPr sz="1799" spc="-69" dirty="0">
                <a:latin typeface="Tahoma"/>
                <a:cs typeface="Tahoma"/>
              </a:rPr>
              <a:t> </a:t>
            </a:r>
            <a:r>
              <a:rPr sz="1799" spc="-137" dirty="0">
                <a:latin typeface="Courier New"/>
                <a:cs typeface="Courier New"/>
              </a:rPr>
              <a:t>Species</a:t>
            </a:r>
            <a:r>
              <a:rPr sz="1799" spc="-137" dirty="0">
                <a:latin typeface="Tahoma"/>
                <a:cs typeface="Tahoma"/>
              </a:rPr>
              <a:t>?</a:t>
            </a:r>
            <a:endParaRPr sz="1799">
              <a:latin typeface="Tahoma"/>
              <a:cs typeface="Tahoma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D5B07F6-4573-47A4-8AF2-3EF08E19D892}"/>
              </a:ext>
            </a:extLst>
          </p:cNvPr>
          <p:cNvSpPr txBox="1"/>
          <p:nvPr/>
        </p:nvSpPr>
        <p:spPr>
          <a:xfrm>
            <a:off x="12766381" y="7412519"/>
            <a:ext cx="341892" cy="233292"/>
          </a:xfrm>
          <a:prstGeom prst="rect">
            <a:avLst/>
          </a:prstGeom>
        </p:spPr>
        <p:txBody>
          <a:bodyPr vert="horz" wrap="square" lIns="0" tIns="37615" rIns="0" bIns="0" rtlCol="0">
            <a:spAutoFit/>
          </a:bodyPr>
          <a:lstStyle/>
          <a:p>
            <a:pPr marL="13433">
              <a:spcBef>
                <a:spcPts val="296"/>
              </a:spcBef>
            </a:pPr>
            <a:r>
              <a:rPr sz="1269" spc="-32" dirty="0">
                <a:solidFill>
                  <a:srgbClr val="ADADE0"/>
                </a:solidFill>
                <a:latin typeface="Tahoma"/>
                <a:cs typeface="Tahoma"/>
              </a:rPr>
              <a:t>8/17</a:t>
            </a:r>
            <a:endParaRPr sz="1269">
              <a:latin typeface="Tahoma"/>
              <a:cs typeface="Tahoma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96F1D84-0759-4115-896A-F110E09493B0}"/>
              </a:ext>
            </a:extLst>
          </p:cNvPr>
          <p:cNvSpPr txBox="1"/>
          <p:nvPr/>
        </p:nvSpPr>
        <p:spPr>
          <a:xfrm>
            <a:off x="1085600" y="3653508"/>
            <a:ext cx="5814859" cy="578684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-95" dirty="0">
                <a:latin typeface="Tahoma"/>
                <a:cs typeface="Tahoma"/>
              </a:rPr>
              <a:t>We’ve </a:t>
            </a:r>
            <a:r>
              <a:rPr sz="1799" spc="-164" dirty="0">
                <a:latin typeface="Tahoma"/>
                <a:cs typeface="Tahoma"/>
              </a:rPr>
              <a:t>seen </a:t>
            </a:r>
            <a:r>
              <a:rPr sz="1799" spc="-132" dirty="0">
                <a:latin typeface="Tahoma"/>
                <a:cs typeface="Tahoma"/>
              </a:rPr>
              <a:t>these </a:t>
            </a:r>
            <a:r>
              <a:rPr sz="1799" spc="-143" dirty="0">
                <a:latin typeface="Tahoma"/>
                <a:cs typeface="Tahoma"/>
              </a:rPr>
              <a:t>are </a:t>
            </a:r>
            <a:r>
              <a:rPr sz="1799" spc="-79" dirty="0">
                <a:latin typeface="Tahoma"/>
                <a:cs typeface="Tahoma"/>
              </a:rPr>
              <a:t>textual </a:t>
            </a:r>
            <a:r>
              <a:rPr sz="1799" spc="-116" dirty="0">
                <a:latin typeface="Tahoma"/>
                <a:cs typeface="Tahoma"/>
              </a:rPr>
              <a:t>values. </a:t>
            </a:r>
            <a:r>
              <a:rPr sz="1799" spc="-105" dirty="0">
                <a:latin typeface="Tahoma"/>
                <a:cs typeface="Tahoma"/>
              </a:rPr>
              <a:t>Now, </a:t>
            </a:r>
            <a:r>
              <a:rPr sz="1799" spc="-64" dirty="0">
                <a:latin typeface="Tahoma"/>
                <a:cs typeface="Tahoma"/>
              </a:rPr>
              <a:t>let </a:t>
            </a:r>
            <a:r>
              <a:rPr sz="1799" spc="-137" dirty="0">
                <a:latin typeface="Tahoma"/>
                <a:cs typeface="Tahoma"/>
              </a:rPr>
              <a:t>us </a:t>
            </a:r>
            <a:r>
              <a:rPr sz="1799" spc="-175" dirty="0">
                <a:latin typeface="Tahoma"/>
                <a:cs typeface="Tahoma"/>
              </a:rPr>
              <a:t>see </a:t>
            </a:r>
            <a:r>
              <a:rPr sz="1799" spc="-105" dirty="0">
                <a:latin typeface="Tahoma"/>
                <a:cs typeface="Tahoma"/>
              </a:rPr>
              <a:t>what </a:t>
            </a:r>
            <a:r>
              <a:rPr sz="1799" spc="-95" dirty="0">
                <a:latin typeface="Tahoma"/>
                <a:cs typeface="Tahoma"/>
              </a:rPr>
              <a:t>kinds  </a:t>
            </a:r>
            <a:r>
              <a:rPr sz="1799" spc="-89" dirty="0">
                <a:latin typeface="Tahoma"/>
                <a:cs typeface="Tahoma"/>
              </a:rPr>
              <a:t>of </a:t>
            </a:r>
            <a:r>
              <a:rPr sz="1799" spc="-120" dirty="0">
                <a:latin typeface="Tahoma"/>
                <a:cs typeface="Tahoma"/>
              </a:rPr>
              <a:t>values </a:t>
            </a:r>
            <a:r>
              <a:rPr sz="1799" spc="-137" dirty="0">
                <a:latin typeface="Tahoma"/>
                <a:cs typeface="Tahoma"/>
              </a:rPr>
              <a:t>does </a:t>
            </a:r>
            <a:r>
              <a:rPr sz="1799" spc="-69" dirty="0">
                <a:latin typeface="Tahoma"/>
                <a:cs typeface="Tahoma"/>
              </a:rPr>
              <a:t>this </a:t>
            </a:r>
            <a:r>
              <a:rPr sz="1799" spc="-105" dirty="0">
                <a:latin typeface="Tahoma"/>
                <a:cs typeface="Tahoma"/>
              </a:rPr>
              <a:t>column</a:t>
            </a:r>
            <a:r>
              <a:rPr sz="1799" spc="16" dirty="0">
                <a:latin typeface="Tahoma"/>
                <a:cs typeface="Tahoma"/>
              </a:rPr>
              <a:t> </a:t>
            </a:r>
            <a:r>
              <a:rPr sz="1799" spc="-120" dirty="0">
                <a:latin typeface="Tahoma"/>
                <a:cs typeface="Tahoma"/>
              </a:rPr>
              <a:t>have?</a:t>
            </a:r>
            <a:endParaRPr sz="1799">
              <a:latin typeface="Tahoma"/>
              <a:cs typeface="Tahoma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E692A56B-6FCC-430A-A92C-38DE63F33BF9}"/>
              </a:ext>
            </a:extLst>
          </p:cNvPr>
          <p:cNvSpPr txBox="1"/>
          <p:nvPr/>
        </p:nvSpPr>
        <p:spPr>
          <a:xfrm>
            <a:off x="7136008" y="2584153"/>
            <a:ext cx="388104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849629" algn="l"/>
                <a:tab pos="1648213" algn="l"/>
                <a:tab pos="2439411" algn="l"/>
                <a:tab pos="2773217" algn="l"/>
                <a:tab pos="3219861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20" dirty="0">
                <a:solidFill>
                  <a:srgbClr val="7F7F7F"/>
                </a:solidFill>
                <a:latin typeface="Tahoma"/>
                <a:cs typeface="Tahoma"/>
              </a:rPr>
              <a:t>q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	</a:t>
            </a:r>
            <a:r>
              <a:rPr sz="1481" spc="212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105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	</a:t>
            </a:r>
            <a:r>
              <a:rPr sz="1481" spc="100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137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53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FC4B764E-3BD7-4C65-9DF9-BDC14FC6DD61}"/>
              </a:ext>
            </a:extLst>
          </p:cNvPr>
          <p:cNvSpPr txBox="1"/>
          <p:nvPr/>
        </p:nvSpPr>
        <p:spPr>
          <a:xfrm>
            <a:off x="7136007" y="2732288"/>
            <a:ext cx="3984491" cy="780906"/>
          </a:xfrm>
          <a:prstGeom prst="rect">
            <a:avLst/>
          </a:prstGeom>
        </p:spPr>
        <p:txBody>
          <a:bodyPr vert="horz" wrap="square" lIns="0" tIns="97396" rIns="0" bIns="0" rtlCol="0">
            <a:spAutoFit/>
          </a:bodyPr>
          <a:lstStyle/>
          <a:p>
            <a:pPr marL="13433">
              <a:spcBef>
                <a:spcPts val="767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175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439" dirty="0">
                <a:latin typeface="Tahoma"/>
                <a:cs typeface="Tahoma"/>
              </a:rPr>
              <a:t> 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7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11" dirty="0">
                <a:latin typeface="Tahoma"/>
                <a:cs typeface="Tahoma"/>
              </a:rPr>
              <a:t> </a:t>
            </a:r>
            <a:r>
              <a:rPr sz="1481" dirty="0">
                <a:latin typeface="Tahoma"/>
                <a:cs typeface="Tahoma"/>
              </a:rPr>
              <a:t>S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11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4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80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80" dirty="0">
                <a:latin typeface="Tahoma"/>
                <a:cs typeface="Tahoma"/>
              </a:rPr>
              <a:t> </a:t>
            </a:r>
            <a:r>
              <a:rPr sz="1481" spc="27" dirty="0">
                <a:latin typeface="Tahoma"/>
                <a:cs typeface="Tahoma"/>
              </a:rPr>
              <a:t>qu</a:t>
            </a:r>
            <a:r>
              <a:rPr sz="1481" spc="-280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437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95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</a:t>
            </a:r>
            <a:r>
              <a:rPr sz="1057" spc="196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EC008C"/>
                </a:solidFill>
                <a:latin typeface="Tahoma"/>
                <a:cs typeface="Tahoma"/>
              </a:rPr>
              <a:t>r</a:t>
            </a:r>
            <a:r>
              <a:rPr sz="1481" spc="-207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i</a:t>
            </a:r>
            <a:r>
              <a:rPr sz="1481" spc="-207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n</a:t>
            </a:r>
            <a:r>
              <a:rPr sz="1481" spc="-207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EC008C"/>
                </a:solidFill>
                <a:latin typeface="Tahoma"/>
                <a:cs typeface="Tahoma"/>
              </a:rPr>
              <a:t>t</a:t>
            </a:r>
            <a:r>
              <a:rPr sz="1481" spc="-53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64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228A2794-FD84-4AC7-82A5-49F07CC69BB9}"/>
              </a:ext>
            </a:extLst>
          </p:cNvPr>
          <p:cNvSpPr txBox="1"/>
          <p:nvPr/>
        </p:nvSpPr>
        <p:spPr>
          <a:xfrm>
            <a:off x="7269837" y="3860964"/>
            <a:ext cx="3085092" cy="208198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269" spc="-111" dirty="0">
                <a:solidFill>
                  <a:srgbClr val="7F7F7F"/>
                </a:solidFill>
                <a:latin typeface="Courier New"/>
                <a:cs typeface="Courier New"/>
              </a:rPr>
              <a:t># </a:t>
            </a:r>
            <a:r>
              <a:rPr sz="1269" spc="-116" dirty="0">
                <a:solidFill>
                  <a:srgbClr val="7F7F7F"/>
                </a:solidFill>
                <a:latin typeface="Courier New"/>
                <a:cs typeface="Courier New"/>
              </a:rPr>
              <a:t>[’setosa’ ’versicolor’</a:t>
            </a:r>
            <a:r>
              <a:rPr sz="1269" spc="-1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269" spc="-116" dirty="0">
                <a:solidFill>
                  <a:srgbClr val="7F7F7F"/>
                </a:solidFill>
                <a:latin typeface="Courier New"/>
                <a:cs typeface="Courier New"/>
              </a:rPr>
              <a:t>’virginica’]</a:t>
            </a:r>
            <a:endParaRPr sz="126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2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3303BA-2A4E-4121-8BBA-0841842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833DD-2052-4F32-956E-2BF7199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11</a:t>
            </a:fld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DB773E9-F27F-4339-8916-EAF90311E956}"/>
              </a:ext>
            </a:extLst>
          </p:cNvPr>
          <p:cNvSpPr txBox="1">
            <a:spLocks/>
          </p:cNvSpPr>
          <p:nvPr/>
        </p:nvSpPr>
        <p:spPr>
          <a:xfrm>
            <a:off x="1307254" y="359482"/>
            <a:ext cx="8254375" cy="1058026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lang="en-US" spc="-180" dirty="0"/>
              <a:t>Draw </a:t>
            </a:r>
            <a:r>
              <a:rPr lang="en-US" spc="-268" dirty="0"/>
              <a:t>some</a:t>
            </a:r>
            <a:r>
              <a:rPr lang="en-US" spc="132" dirty="0"/>
              <a:t> </a:t>
            </a:r>
            <a:r>
              <a:rPr lang="en-US" spc="-143" dirty="0"/>
              <a:t>plots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lang="en-US" sz="1481" spc="-43" dirty="0"/>
              <a:t>Using</a:t>
            </a:r>
            <a:r>
              <a:rPr lang="en-US" sz="1481" spc="48" dirty="0"/>
              <a:t> </a:t>
            </a:r>
            <a:r>
              <a:rPr lang="en-US" sz="1481" spc="-116" dirty="0" err="1">
                <a:latin typeface="Courier New"/>
                <a:cs typeface="Courier New"/>
              </a:rPr>
              <a:t>matlplotlib</a:t>
            </a:r>
            <a:endParaRPr lang="en-US" sz="1481" dirty="0">
              <a:latin typeface="Courier New"/>
              <a:cs typeface="Courier New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F3DF6E1D-D1D9-48E5-AD54-7685E39766E1}"/>
              </a:ext>
            </a:extLst>
          </p:cNvPr>
          <p:cNvSpPr txBox="1"/>
          <p:nvPr/>
        </p:nvSpPr>
        <p:spPr>
          <a:xfrm>
            <a:off x="1043067" y="2046824"/>
            <a:ext cx="2538333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43" dirty="0">
                <a:latin typeface="Tahoma"/>
                <a:cs typeface="Tahoma"/>
              </a:rPr>
              <a:t>Let’s </a:t>
            </a:r>
            <a:r>
              <a:rPr sz="1799" spc="-59" dirty="0">
                <a:latin typeface="Tahoma"/>
                <a:cs typeface="Tahoma"/>
              </a:rPr>
              <a:t>try to </a:t>
            </a:r>
            <a:r>
              <a:rPr sz="1799" spc="-64" dirty="0">
                <a:latin typeface="Tahoma"/>
                <a:cs typeface="Tahoma"/>
              </a:rPr>
              <a:t>plot</a:t>
            </a:r>
            <a:r>
              <a:rPr sz="1799" spc="148" dirty="0">
                <a:latin typeface="Tahoma"/>
                <a:cs typeface="Tahoma"/>
              </a:rPr>
              <a:t> </a:t>
            </a:r>
            <a:r>
              <a:rPr sz="1799" spc="-105" dirty="0">
                <a:latin typeface="Tahoma"/>
                <a:cs typeface="Tahoma"/>
              </a:rPr>
              <a:t>something!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AC71BC36-F6F0-4EB2-BE3E-43542FE4DB7C}"/>
              </a:ext>
            </a:extLst>
          </p:cNvPr>
          <p:cNvSpPr txBox="1"/>
          <p:nvPr/>
        </p:nvSpPr>
        <p:spPr>
          <a:xfrm>
            <a:off x="1016530" y="5274227"/>
            <a:ext cx="5814859" cy="728524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lnSpc>
                <a:spcPts val="2131"/>
              </a:lnSpc>
              <a:spcBef>
                <a:spcPts val="127"/>
              </a:spcBef>
            </a:pPr>
            <a:r>
              <a:rPr sz="1799" spc="-164" dirty="0">
                <a:latin typeface="Tahoma"/>
                <a:cs typeface="Tahoma"/>
              </a:rPr>
              <a:t>In </a:t>
            </a:r>
            <a:r>
              <a:rPr sz="1799" spc="-69" dirty="0">
                <a:latin typeface="Tahoma"/>
                <a:cs typeface="Tahoma"/>
              </a:rPr>
              <a:t>this </a:t>
            </a:r>
            <a:r>
              <a:rPr sz="1799" spc="-132" dirty="0">
                <a:latin typeface="Tahoma"/>
                <a:cs typeface="Tahoma"/>
              </a:rPr>
              <a:t>example </a:t>
            </a:r>
            <a:r>
              <a:rPr sz="1799" spc="-201" dirty="0">
                <a:latin typeface="Tahoma"/>
                <a:cs typeface="Tahoma"/>
              </a:rPr>
              <a:t>I </a:t>
            </a:r>
            <a:r>
              <a:rPr sz="1799" spc="-132" dirty="0">
                <a:latin typeface="Tahoma"/>
                <a:cs typeface="Tahoma"/>
              </a:rPr>
              <a:t>map </a:t>
            </a:r>
            <a:r>
              <a:rPr sz="1799" spc="-153" dirty="0">
                <a:latin typeface="Tahoma"/>
                <a:cs typeface="Tahoma"/>
              </a:rPr>
              <a:t>names </a:t>
            </a:r>
            <a:r>
              <a:rPr sz="1799" spc="-89" dirty="0">
                <a:latin typeface="Tahoma"/>
                <a:cs typeface="Tahoma"/>
              </a:rPr>
              <a:t>of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120" dirty="0">
                <a:latin typeface="Tahoma"/>
                <a:cs typeface="Tahoma"/>
              </a:rPr>
              <a:t>species </a:t>
            </a:r>
            <a:r>
              <a:rPr sz="1799" spc="-89" dirty="0">
                <a:latin typeface="Tahoma"/>
                <a:cs typeface="Tahoma"/>
              </a:rPr>
              <a:t>onto</a:t>
            </a:r>
            <a:r>
              <a:rPr sz="1799" spc="64" dirty="0">
                <a:latin typeface="Tahoma"/>
                <a:cs typeface="Tahoma"/>
              </a:rPr>
              <a:t> </a:t>
            </a:r>
            <a:r>
              <a:rPr sz="1799" spc="-100" dirty="0">
                <a:latin typeface="Tahoma"/>
                <a:cs typeface="Tahoma"/>
              </a:rPr>
              <a:t>colors.</a:t>
            </a:r>
            <a:endParaRPr sz="1799" dirty="0">
              <a:latin typeface="Tahoma"/>
              <a:cs typeface="Tahoma"/>
            </a:endParaRPr>
          </a:p>
          <a:p>
            <a:pPr marL="13433" marR="5373">
              <a:lnSpc>
                <a:spcPts val="1787"/>
              </a:lnSpc>
              <a:spcBef>
                <a:spcPts val="27"/>
              </a:spcBef>
            </a:pPr>
            <a:r>
              <a:rPr sz="1481" spc="-11" dirty="0">
                <a:latin typeface="Tahoma"/>
                <a:cs typeface="Tahoma"/>
              </a:rPr>
              <a:t>Play </a:t>
            </a:r>
            <a:r>
              <a:rPr sz="1481" spc="-32" dirty="0">
                <a:latin typeface="Tahoma"/>
                <a:cs typeface="Tahoma"/>
              </a:rPr>
              <a:t>with this </a:t>
            </a:r>
            <a:r>
              <a:rPr sz="1481" spc="-59" dirty="0">
                <a:latin typeface="Tahoma"/>
                <a:cs typeface="Tahoma"/>
              </a:rPr>
              <a:t>code </a:t>
            </a:r>
            <a:r>
              <a:rPr sz="1481" spc="-69" dirty="0">
                <a:latin typeface="Tahoma"/>
                <a:cs typeface="Tahoma"/>
              </a:rPr>
              <a:t>a </a:t>
            </a:r>
            <a:r>
              <a:rPr sz="1481" spc="-5" dirty="0">
                <a:latin typeface="Tahoma"/>
                <a:cs typeface="Tahoma"/>
              </a:rPr>
              <a:t>little bit </a:t>
            </a:r>
            <a:r>
              <a:rPr sz="1481" spc="-53" dirty="0">
                <a:latin typeface="Tahoma"/>
                <a:cs typeface="Tahoma"/>
              </a:rPr>
              <a:t>changing the columns </a:t>
            </a:r>
            <a:r>
              <a:rPr sz="1481" spc="-16" dirty="0">
                <a:latin typeface="Tahoma"/>
                <a:cs typeface="Tahoma"/>
              </a:rPr>
              <a:t>to </a:t>
            </a:r>
            <a:r>
              <a:rPr sz="1481" spc="-21" dirty="0">
                <a:latin typeface="Tahoma"/>
                <a:cs typeface="Tahoma"/>
              </a:rPr>
              <a:t>plot. </a:t>
            </a:r>
            <a:r>
              <a:rPr sz="1481" spc="-5" dirty="0">
                <a:latin typeface="Tahoma"/>
                <a:cs typeface="Tahoma"/>
              </a:rPr>
              <a:t>This </a:t>
            </a:r>
            <a:r>
              <a:rPr sz="1481" spc="-75" dirty="0">
                <a:latin typeface="Tahoma"/>
                <a:cs typeface="Tahoma"/>
              </a:rPr>
              <a:t>gives  </a:t>
            </a:r>
            <a:r>
              <a:rPr sz="1481" spc="-79" dirty="0">
                <a:latin typeface="Tahoma"/>
                <a:cs typeface="Tahoma"/>
              </a:rPr>
              <a:t>you </a:t>
            </a:r>
            <a:r>
              <a:rPr sz="1481" spc="-69" dirty="0">
                <a:latin typeface="Tahoma"/>
                <a:cs typeface="Tahoma"/>
              </a:rPr>
              <a:t>an </a:t>
            </a:r>
            <a:r>
              <a:rPr sz="1481" spc="-37" dirty="0">
                <a:latin typeface="Tahoma"/>
                <a:cs typeface="Tahoma"/>
              </a:rPr>
              <a:t>insight </a:t>
            </a:r>
            <a:r>
              <a:rPr sz="1481" spc="-89" dirty="0">
                <a:latin typeface="Tahoma"/>
                <a:cs typeface="Tahoma"/>
              </a:rPr>
              <a:t>how </a:t>
            </a:r>
            <a:r>
              <a:rPr sz="1481" spc="-53" dirty="0">
                <a:latin typeface="Tahoma"/>
                <a:cs typeface="Tahoma"/>
              </a:rPr>
              <a:t>the </a:t>
            </a:r>
            <a:r>
              <a:rPr sz="1481" spc="-37" dirty="0">
                <a:latin typeface="Tahoma"/>
                <a:cs typeface="Tahoma"/>
              </a:rPr>
              <a:t>data </a:t>
            </a:r>
            <a:r>
              <a:rPr sz="1481" spc="-43" dirty="0">
                <a:latin typeface="Tahoma"/>
                <a:cs typeface="Tahoma"/>
              </a:rPr>
              <a:t>looks</a:t>
            </a:r>
            <a:r>
              <a:rPr sz="1481" spc="201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like.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4AF437FD-F835-4906-93F3-DFE31B569E6F}"/>
              </a:ext>
            </a:extLst>
          </p:cNvPr>
          <p:cNvSpPr txBox="1"/>
          <p:nvPr/>
        </p:nvSpPr>
        <p:spPr>
          <a:xfrm>
            <a:off x="6088495" y="2093776"/>
            <a:ext cx="2846641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975898" algn="l"/>
                <a:tab pos="2103589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71C7D6CE-BB35-4AB5-B3B5-13D5A23B21D2}"/>
              </a:ext>
            </a:extLst>
          </p:cNvPr>
          <p:cNvSpPr txBox="1"/>
          <p:nvPr/>
        </p:nvSpPr>
        <p:spPr>
          <a:xfrm>
            <a:off x="9081470" y="2093776"/>
            <a:ext cx="2232712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360672" algn="l"/>
                <a:tab pos="1486348" algn="l"/>
              </a:tabLst>
            </a:pP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F9C4F67-5466-489F-9EFB-D3B8103D8183}"/>
              </a:ext>
            </a:extLst>
          </p:cNvPr>
          <p:cNvSpPr txBox="1"/>
          <p:nvPr/>
        </p:nvSpPr>
        <p:spPr>
          <a:xfrm>
            <a:off x="6088494" y="2321306"/>
            <a:ext cx="4783136" cy="701962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885305" algn="l"/>
                <a:tab pos="2451500" algn="l"/>
                <a:tab pos="3017697" algn="l"/>
                <a:tab pos="3583892" algn="l"/>
                <a:tab pos="4150087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  </a:t>
            </a:r>
            <a:r>
              <a:rPr sz="1481" spc="-27" dirty="0">
                <a:latin typeface="Tahoma"/>
                <a:cs typeface="Tahoma"/>
              </a:rPr>
              <a:t>c </a:t>
            </a:r>
            <a:r>
              <a:rPr sz="1481" spc="-64" dirty="0">
                <a:latin typeface="Tahoma"/>
                <a:cs typeface="Tahoma"/>
              </a:rPr>
              <a:t>o </a:t>
            </a:r>
            <a:r>
              <a:rPr sz="1481" spc="11" dirty="0">
                <a:latin typeface="Tahoma"/>
                <a:cs typeface="Tahoma"/>
              </a:rPr>
              <a:t>l </a:t>
            </a:r>
            <a:r>
              <a:rPr sz="1481" spc="-64" dirty="0">
                <a:latin typeface="Tahoma"/>
                <a:cs typeface="Tahoma"/>
              </a:rPr>
              <a:t>o </a:t>
            </a:r>
            <a:r>
              <a:rPr sz="1481" spc="-32" dirty="0">
                <a:latin typeface="Tahoma"/>
                <a:cs typeface="Tahoma"/>
              </a:rPr>
              <a:t>r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268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 </a:t>
            </a:r>
            <a:r>
              <a:rPr sz="1481" spc="-137" dirty="0">
                <a:latin typeface="Tahoma"/>
                <a:cs typeface="Tahoma"/>
              </a:rPr>
              <a:t>[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 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g</a:t>
            </a:r>
            <a:r>
              <a:rPr sz="1481" spc="-10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b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3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105" dirty="0">
                <a:solidFill>
                  <a:srgbClr val="9300D1"/>
                </a:solidFill>
                <a:latin typeface="Tahoma"/>
                <a:cs typeface="Tahoma"/>
              </a:rPr>
              <a:t>’m’</a:t>
            </a:r>
            <a:r>
              <a:rPr sz="1481" spc="2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23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9300D1"/>
                </a:solidFill>
                <a:latin typeface="Tahoma"/>
                <a:cs typeface="Tahoma"/>
              </a:rPr>
              <a:t>k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77986" indent="-165224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 startAt="3"/>
              <a:tabLst>
                <a:tab pos="178657" algn="l"/>
                <a:tab pos="3915013" algn="l"/>
              </a:tabLst>
            </a:pP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43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551" dirty="0"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d</a:t>
            </a:r>
            <a:r>
              <a:rPr sz="1481" spc="-207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i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EC008C"/>
                </a:solidFill>
                <a:latin typeface="Tahoma"/>
                <a:cs typeface="Tahoma"/>
              </a:rPr>
              <a:t>c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EC008C"/>
                </a:solidFill>
                <a:latin typeface="Tahoma"/>
                <a:cs typeface="Tahoma"/>
              </a:rPr>
              <a:t>t</a:t>
            </a:r>
            <a:r>
              <a:rPr sz="1481" spc="-53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-16" dirty="0">
                <a:solidFill>
                  <a:srgbClr val="EC008C"/>
                </a:solidFill>
                <a:latin typeface="Tahoma"/>
                <a:cs typeface="Tahoma"/>
              </a:rPr>
              <a:t>z</a:t>
            </a:r>
            <a:r>
              <a:rPr sz="1481" spc="-228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i</a:t>
            </a:r>
            <a:r>
              <a:rPr sz="1481" spc="-237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7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228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6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16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  <a:p>
            <a:pPr marL="179329" indent="-166568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 startAt="3"/>
              <a:tabLst>
                <a:tab pos="180001" algn="l"/>
                <a:tab pos="1637468" algn="l"/>
              </a:tabLst>
            </a:pP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 .</a:t>
            </a:r>
            <a:r>
              <a:rPr sz="1481" spc="-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89" dirty="0">
                <a:solidFill>
                  <a:srgbClr val="9300D1"/>
                </a:solidFill>
                <a:latin typeface="Tahoma"/>
                <a:cs typeface="Tahoma"/>
              </a:rPr>
              <a:t>Length</a:t>
            </a:r>
            <a:r>
              <a:rPr sz="1481" spc="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7449028B-C751-470A-8DA6-4CBFAB570E78}"/>
              </a:ext>
            </a:extLst>
          </p:cNvPr>
          <p:cNvSpPr txBox="1"/>
          <p:nvPr/>
        </p:nvSpPr>
        <p:spPr>
          <a:xfrm>
            <a:off x="7521783" y="3003868"/>
            <a:ext cx="2647820" cy="701962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>
              <a:spcBef>
                <a:spcPts val="143"/>
              </a:spcBef>
              <a:tabLst>
                <a:tab pos="204851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 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Width</a:t>
            </a:r>
            <a:r>
              <a:rPr sz="1481" spc="-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>
              <a:spcBef>
                <a:spcPts val="11"/>
              </a:spcBef>
              <a:tabLst>
                <a:tab pos="200150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895302">
              <a:spcBef>
                <a:spcPts val="16"/>
              </a:spcBef>
              <a:tabLst>
                <a:tab pos="2463589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6370AB4E-841C-43A8-AB65-87472BC897E8}"/>
              </a:ext>
            </a:extLst>
          </p:cNvPr>
          <p:cNvSpPr txBox="1"/>
          <p:nvPr/>
        </p:nvSpPr>
        <p:spPr>
          <a:xfrm>
            <a:off x="10329493" y="3458915"/>
            <a:ext cx="177528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8AEF6973-09D7-4264-89F6-00D6539FA9B0}"/>
              </a:ext>
            </a:extLst>
          </p:cNvPr>
          <p:cNvSpPr txBox="1"/>
          <p:nvPr/>
        </p:nvSpPr>
        <p:spPr>
          <a:xfrm>
            <a:off x="7501163" y="3686443"/>
            <a:ext cx="73887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>
              <a:spcBef>
                <a:spcPts val="143"/>
              </a:spcBef>
            </a:pP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932D5A29-8801-4359-83F2-36A266561866}"/>
              </a:ext>
            </a:extLst>
          </p:cNvPr>
          <p:cNvSpPr txBox="1"/>
          <p:nvPr/>
        </p:nvSpPr>
        <p:spPr>
          <a:xfrm>
            <a:off x="6088495" y="2995831"/>
            <a:ext cx="1485788" cy="1164471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5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24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7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24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100"/>
              </a:spcBef>
              <a:tabLst>
                <a:tab pos="860376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3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6" dirty="0">
                <a:solidFill>
                  <a:srgbClr val="7F7F7F"/>
                </a:solidFill>
                <a:latin typeface="Tahoma"/>
                <a:cs typeface="Tahoma"/>
              </a:rPr>
              <a:t>use	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6472795D-8009-4102-B4A2-253C304F45F8}"/>
              </a:ext>
            </a:extLst>
          </p:cNvPr>
          <p:cNvSpPr txBox="1"/>
          <p:nvPr/>
        </p:nvSpPr>
        <p:spPr>
          <a:xfrm>
            <a:off x="6021581" y="4141490"/>
            <a:ext cx="404964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699181" algn="l"/>
                <a:tab pos="2493142" algn="l"/>
                <a:tab pos="3053293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10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3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.</a:t>
            </a:r>
            <a:r>
              <a:rPr sz="1481" spc="-12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" dirty="0">
                <a:solidFill>
                  <a:srgbClr val="7F7F7F"/>
                </a:solidFill>
                <a:latin typeface="Tahoma"/>
                <a:cs typeface="Tahoma"/>
              </a:rPr>
              <a:t>show</a:t>
            </a:r>
            <a:r>
              <a:rPr sz="1481" spc="-1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(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)</a:t>
            </a:r>
            <a:r>
              <a:rPr sz="1481" spc="46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</a:t>
            </a:r>
            <a:r>
              <a:rPr sz="1481" spc="21" dirty="0">
                <a:solidFill>
                  <a:srgbClr val="7F7F7F"/>
                </a:solidFill>
                <a:latin typeface="Tahoma"/>
                <a:cs typeface="Tahoma"/>
              </a:rPr>
              <a:t>draw	</a:t>
            </a:r>
            <a:r>
              <a:rPr sz="1481" spc="53" dirty="0">
                <a:solidFill>
                  <a:srgbClr val="7F7F7F"/>
                </a:solidFill>
                <a:latin typeface="Tahoma"/>
                <a:cs typeface="Tahoma"/>
              </a:rPr>
              <a:t>on</a:t>
            </a:r>
            <a:r>
              <a:rPr sz="1481" spc="53" dirty="0">
                <a:solidFill>
                  <a:srgbClr val="7F7F7F"/>
                </a:solidFill>
                <a:latin typeface="Arial"/>
                <a:cs typeface="Arial"/>
              </a:rPr>
              <a:t>−</a:t>
            </a:r>
            <a:r>
              <a:rPr sz="1481" spc="53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1B70385B-BD00-4092-BF38-DF328E2966D9}"/>
              </a:ext>
            </a:extLst>
          </p:cNvPr>
          <p:cNvSpPr txBox="1"/>
          <p:nvPr/>
        </p:nvSpPr>
        <p:spPr>
          <a:xfrm>
            <a:off x="6021581" y="4369008"/>
            <a:ext cx="658260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11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43" dirty="0">
                <a:solidFill>
                  <a:srgbClr val="7F7F7F"/>
                </a:solidFill>
                <a:latin typeface="Tahoma"/>
                <a:cs typeface="Tahoma"/>
              </a:rPr>
              <a:t>or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6" name="object 26">
            <a:extLst>
              <a:ext uri="{FF2B5EF4-FFF2-40B4-BE49-F238E27FC236}">
                <a16:creationId xmlns:a16="http://schemas.microsoft.com/office/drawing/2014/main" id="{A759449B-87A0-45EB-BC32-2B0909F900C7}"/>
              </a:ext>
            </a:extLst>
          </p:cNvPr>
          <p:cNvSpPr txBox="1"/>
          <p:nvPr/>
        </p:nvSpPr>
        <p:spPr>
          <a:xfrm>
            <a:off x="6021582" y="4596537"/>
            <a:ext cx="4392881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699181" algn="l"/>
                <a:tab pos="3974117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12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2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.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1481" spc="-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20" dirty="0">
                <a:solidFill>
                  <a:srgbClr val="7F7F7F"/>
                </a:solidFill>
                <a:latin typeface="Tahoma"/>
                <a:cs typeface="Tahoma"/>
              </a:rPr>
              <a:t>("</a:t>
            </a:r>
            <a:r>
              <a:rPr sz="1481" spc="-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5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20" dirty="0">
                <a:solidFill>
                  <a:srgbClr val="7F7F7F"/>
                </a:solidFill>
                <a:latin typeface="Tahoma"/>
                <a:cs typeface="Tahoma"/>
              </a:rPr>
              <a:t>")</a:t>
            </a:r>
            <a:r>
              <a:rPr sz="1481" spc="43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3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3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3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8226D94C-DC6E-4238-903E-EA5C72EA33C3}"/>
              </a:ext>
            </a:extLst>
          </p:cNvPr>
          <p:cNvSpPr txBox="1"/>
          <p:nvPr/>
        </p:nvSpPr>
        <p:spPr>
          <a:xfrm>
            <a:off x="10556629" y="4596537"/>
            <a:ext cx="7563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C961BFF9-F992-4C90-9FE4-C2963FCD28CE}"/>
              </a:ext>
            </a:extLst>
          </p:cNvPr>
          <p:cNvSpPr txBox="1"/>
          <p:nvPr/>
        </p:nvSpPr>
        <p:spPr>
          <a:xfrm>
            <a:off x="6021581" y="4824053"/>
            <a:ext cx="3604984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13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2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216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b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611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F9C29-C0F2-41BB-9E1A-93A1B4A1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388D1-5A29-4F51-944C-1335E43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12</a:t>
            </a:fld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70E76C1-1D6E-4FC6-B5C3-BC4395C2BA2B}"/>
              </a:ext>
            </a:extLst>
          </p:cNvPr>
          <p:cNvSpPr txBox="1"/>
          <p:nvPr/>
        </p:nvSpPr>
        <p:spPr>
          <a:xfrm>
            <a:off x="1371364" y="485776"/>
            <a:ext cx="2649835" cy="861049"/>
          </a:xfrm>
          <a:prstGeom prst="rect">
            <a:avLst/>
          </a:prstGeom>
        </p:spPr>
        <p:txBody>
          <a:bodyPr vert="horz" wrap="square" lIns="0" tIns="100755" rIns="0" bIns="0" rtlCol="0">
            <a:spAutoFit/>
          </a:bodyPr>
          <a:lstStyle/>
          <a:p>
            <a:pPr marL="13433">
              <a:spcBef>
                <a:spcPts val="793"/>
              </a:spcBef>
            </a:pPr>
            <a:r>
              <a:rPr sz="3120" spc="-180" dirty="0">
                <a:solidFill>
                  <a:srgbClr val="00007A"/>
                </a:solidFill>
                <a:latin typeface="Tahoma"/>
                <a:cs typeface="Tahoma"/>
              </a:rPr>
              <a:t>Draw </a:t>
            </a:r>
            <a:r>
              <a:rPr sz="3120" spc="-268" dirty="0">
                <a:solidFill>
                  <a:srgbClr val="00007A"/>
                </a:solidFill>
                <a:latin typeface="Tahoma"/>
                <a:cs typeface="Tahoma"/>
              </a:rPr>
              <a:t>some</a:t>
            </a:r>
            <a:r>
              <a:rPr sz="3120" spc="132" dirty="0">
                <a:solidFill>
                  <a:srgbClr val="00007A"/>
                </a:solidFill>
                <a:latin typeface="Tahoma"/>
                <a:cs typeface="Tahoma"/>
              </a:rPr>
              <a:t> </a:t>
            </a:r>
            <a:r>
              <a:rPr sz="3120" spc="-143" dirty="0">
                <a:solidFill>
                  <a:srgbClr val="00007A"/>
                </a:solidFill>
                <a:latin typeface="Tahoma"/>
                <a:cs typeface="Tahoma"/>
              </a:rPr>
              <a:t>plots</a:t>
            </a:r>
            <a:endParaRPr sz="3120">
              <a:latin typeface="Tahoma"/>
              <a:cs typeface="Tahoma"/>
            </a:endParaRPr>
          </a:p>
          <a:p>
            <a:pPr marL="13433">
              <a:spcBef>
                <a:spcPts val="360"/>
              </a:spcBef>
            </a:pPr>
            <a:r>
              <a:rPr sz="1481" spc="-43" dirty="0">
                <a:solidFill>
                  <a:srgbClr val="00007A"/>
                </a:solidFill>
                <a:latin typeface="Tahoma"/>
                <a:cs typeface="Tahoma"/>
              </a:rPr>
              <a:t>Using</a:t>
            </a:r>
            <a:r>
              <a:rPr sz="1481" spc="48" dirty="0">
                <a:solidFill>
                  <a:srgbClr val="00007A"/>
                </a:solidFill>
                <a:latin typeface="Tahoma"/>
                <a:cs typeface="Tahoma"/>
              </a:rPr>
              <a:t> </a:t>
            </a:r>
            <a:r>
              <a:rPr sz="1481" spc="-116" dirty="0">
                <a:solidFill>
                  <a:srgbClr val="00007A"/>
                </a:solidFill>
                <a:latin typeface="Courier New"/>
                <a:cs typeface="Courier New"/>
              </a:rPr>
              <a:t>matlplotlib</a:t>
            </a:r>
            <a:endParaRPr sz="1481">
              <a:latin typeface="Courier New"/>
              <a:cs typeface="Courier New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E6FF6E38-B4FC-4DD0-ADB0-D32FA91D4790}"/>
              </a:ext>
            </a:extLst>
          </p:cNvPr>
          <p:cNvSpPr txBox="1"/>
          <p:nvPr/>
        </p:nvSpPr>
        <p:spPr>
          <a:xfrm>
            <a:off x="1086028" y="2079521"/>
            <a:ext cx="3508259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69" dirty="0">
                <a:latin typeface="Tahoma"/>
                <a:cs typeface="Tahoma"/>
              </a:rPr>
              <a:t>...And </a:t>
            </a:r>
            <a:r>
              <a:rPr sz="1799" spc="-148" dirty="0">
                <a:latin typeface="Tahoma"/>
                <a:cs typeface="Tahoma"/>
              </a:rPr>
              <a:t>here </a:t>
            </a:r>
            <a:r>
              <a:rPr sz="1799" spc="-79" dirty="0">
                <a:latin typeface="Tahoma"/>
                <a:cs typeface="Tahoma"/>
              </a:rPr>
              <a:t>is </a:t>
            </a:r>
            <a:r>
              <a:rPr sz="1799" spc="-159" dirty="0">
                <a:latin typeface="Tahoma"/>
                <a:cs typeface="Tahoma"/>
              </a:rPr>
              <a:t>how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84" dirty="0">
                <a:latin typeface="Tahoma"/>
                <a:cs typeface="Tahoma"/>
              </a:rPr>
              <a:t>result looks</a:t>
            </a:r>
            <a:r>
              <a:rPr sz="1799" spc="-153" dirty="0">
                <a:latin typeface="Tahoma"/>
                <a:cs typeface="Tahoma"/>
              </a:rPr>
              <a:t> </a:t>
            </a:r>
            <a:r>
              <a:rPr sz="1799" spc="-84" dirty="0">
                <a:latin typeface="Tahoma"/>
                <a:cs typeface="Tahoma"/>
              </a:rPr>
              <a:t>like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AB3FA5F4-1452-4F85-9FEB-8D827F958012}"/>
              </a:ext>
            </a:extLst>
          </p:cNvPr>
          <p:cNvSpPr/>
          <p:nvPr/>
        </p:nvSpPr>
        <p:spPr>
          <a:xfrm>
            <a:off x="5054397" y="1459880"/>
            <a:ext cx="6051575" cy="486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B58DDE70-F376-400E-8FEC-79992827756A}"/>
              </a:ext>
            </a:extLst>
          </p:cNvPr>
          <p:cNvSpPr txBox="1">
            <a:spLocks/>
          </p:cNvSpPr>
          <p:nvPr/>
        </p:nvSpPr>
        <p:spPr>
          <a:xfrm>
            <a:off x="6967859" y="5198373"/>
            <a:ext cx="2224652" cy="130315"/>
          </a:xfrm>
          <a:prstGeom prst="rect">
            <a:avLst/>
          </a:prstGeom>
        </p:spPr>
        <p:txBody>
          <a:bodyPr vert="horz" wrap="square" lIns="0" tIns="37615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99">
              <a:spcBef>
                <a:spcPts val="296"/>
              </a:spcBef>
            </a:pPr>
            <a:r>
              <a:rPr lang="en-US" spc="-75"/>
              <a:t>10</a:t>
            </a:r>
            <a:r>
              <a:rPr lang="en-US" spc="-11"/>
              <a:t>/17</a:t>
            </a:r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37699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9939" y="510134"/>
            <a:ext cx="5483461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80" dirty="0"/>
              <a:t>Prepare</a:t>
            </a:r>
            <a:r>
              <a:rPr spc="-75" dirty="0"/>
              <a:t> </a:t>
            </a:r>
            <a:r>
              <a:rPr spc="-159" dirty="0"/>
              <a:t>data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dirty="0"/>
              <a:t>Split </a:t>
            </a:r>
            <a:r>
              <a:rPr sz="1481" spc="-27" dirty="0"/>
              <a:t>input </a:t>
            </a:r>
            <a:r>
              <a:rPr sz="1481" spc="-69" dirty="0"/>
              <a:t>and</a:t>
            </a:r>
            <a:r>
              <a:rPr sz="1481" spc="84" dirty="0"/>
              <a:t> </a:t>
            </a:r>
            <a:r>
              <a:rPr sz="1481" spc="-48" dirty="0"/>
              <a:t>labels</a:t>
            </a:r>
            <a:endParaRPr sz="1481" dirty="0"/>
          </a:p>
        </p:txBody>
      </p:sp>
      <p:sp>
        <p:nvSpPr>
          <p:cNvPr id="16" name="object 16"/>
          <p:cNvSpPr txBox="1"/>
          <p:nvPr/>
        </p:nvSpPr>
        <p:spPr>
          <a:xfrm>
            <a:off x="1399939" y="4300976"/>
            <a:ext cx="5814859" cy="875901"/>
          </a:xfrm>
          <a:prstGeom prst="rect">
            <a:avLst/>
          </a:prstGeom>
        </p:spPr>
        <p:txBody>
          <a:bodyPr vert="horz" wrap="square" lIns="0" tIns="32913" rIns="0" bIns="0" rtlCol="0">
            <a:spAutoFit/>
          </a:bodyPr>
          <a:lstStyle/>
          <a:p>
            <a:pPr marL="13433">
              <a:spcBef>
                <a:spcPts val="259"/>
              </a:spcBef>
            </a:pPr>
            <a:r>
              <a:rPr sz="1799" spc="-100" dirty="0">
                <a:latin typeface="Tahoma"/>
                <a:cs typeface="Tahoma"/>
              </a:rPr>
              <a:t>Copy the </a:t>
            </a:r>
            <a:r>
              <a:rPr sz="1799" spc="-89" dirty="0">
                <a:latin typeface="Tahoma"/>
                <a:cs typeface="Tahoma"/>
              </a:rPr>
              <a:t>data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164" dirty="0">
                <a:latin typeface="Tahoma"/>
                <a:cs typeface="Tahoma"/>
              </a:rPr>
              <a:t>new </a:t>
            </a:r>
            <a:r>
              <a:rPr sz="1799" spc="-100" dirty="0">
                <a:latin typeface="Tahoma"/>
                <a:cs typeface="Tahoma"/>
              </a:rPr>
              <a:t>variable</a:t>
            </a:r>
            <a:r>
              <a:rPr sz="1799" spc="-169" dirty="0">
                <a:latin typeface="Tahoma"/>
                <a:cs typeface="Tahoma"/>
              </a:rPr>
              <a:t> </a:t>
            </a:r>
            <a:r>
              <a:rPr sz="1799" spc="-143" dirty="0">
                <a:latin typeface="Courier New"/>
                <a:cs typeface="Courier New"/>
              </a:rPr>
              <a:t>ourDataNoLabels</a:t>
            </a:r>
            <a:r>
              <a:rPr sz="1799" spc="-143" dirty="0">
                <a:latin typeface="Tahoma"/>
                <a:cs typeface="Tahoma"/>
              </a:rPr>
              <a:t>.</a:t>
            </a:r>
            <a:endParaRPr sz="1799" dirty="0">
              <a:latin typeface="Tahoma"/>
              <a:cs typeface="Tahoma"/>
            </a:endParaRPr>
          </a:p>
          <a:p>
            <a:pPr marL="13433" marR="5373">
              <a:lnSpc>
                <a:spcPct val="107400"/>
              </a:lnSpc>
            </a:pPr>
            <a:r>
              <a:rPr sz="1799" spc="-127" dirty="0">
                <a:latin typeface="Tahoma"/>
                <a:cs typeface="Tahoma"/>
              </a:rPr>
              <a:t>We </a:t>
            </a:r>
            <a:r>
              <a:rPr sz="1799" spc="-53" dirty="0">
                <a:latin typeface="Tahoma"/>
                <a:cs typeface="Tahoma"/>
              </a:rPr>
              <a:t>will </a:t>
            </a:r>
            <a:r>
              <a:rPr sz="1799" spc="-105" dirty="0">
                <a:latin typeface="Tahoma"/>
                <a:cs typeface="Tahoma"/>
              </a:rPr>
              <a:t>play </a:t>
            </a:r>
            <a:r>
              <a:rPr sz="1799" spc="-84" dirty="0">
                <a:latin typeface="Tahoma"/>
                <a:cs typeface="Tahoma"/>
              </a:rPr>
              <a:t>like </a:t>
            </a:r>
            <a:r>
              <a:rPr sz="1799" spc="-207" dirty="0">
                <a:latin typeface="Tahoma"/>
                <a:cs typeface="Tahoma"/>
              </a:rPr>
              <a:t>we </a:t>
            </a:r>
            <a:r>
              <a:rPr sz="1799" spc="-53" dirty="0">
                <a:latin typeface="Tahoma"/>
                <a:cs typeface="Tahoma"/>
              </a:rPr>
              <a:t>don’t </a:t>
            </a:r>
            <a:r>
              <a:rPr sz="1799" spc="-137" dirty="0">
                <a:latin typeface="Tahoma"/>
                <a:cs typeface="Tahoma"/>
              </a:rPr>
              <a:t>know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95" dirty="0">
                <a:latin typeface="Tahoma"/>
                <a:cs typeface="Tahoma"/>
              </a:rPr>
              <a:t>labels </a:t>
            </a:r>
            <a:r>
              <a:rPr sz="1799" spc="-127" dirty="0">
                <a:latin typeface="Tahoma"/>
                <a:cs typeface="Tahoma"/>
              </a:rPr>
              <a:t>and </a:t>
            </a:r>
            <a:r>
              <a:rPr sz="1799" spc="-116" dirty="0">
                <a:latin typeface="Tahoma"/>
                <a:cs typeface="Tahoma"/>
              </a:rPr>
              <a:t>want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105" dirty="0">
                <a:latin typeface="Tahoma"/>
                <a:cs typeface="Tahoma"/>
              </a:rPr>
              <a:t>estimate  </a:t>
            </a:r>
            <a:r>
              <a:rPr sz="1799" spc="-111" dirty="0">
                <a:latin typeface="Tahoma"/>
                <a:cs typeface="Tahoma"/>
              </a:rPr>
              <a:t>them.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3032" y="1760400"/>
            <a:ext cx="1143224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975898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43" dirty="0">
                <a:solidFill>
                  <a:srgbClr val="7F7F7F"/>
                </a:solidFill>
                <a:latin typeface="Tahoma"/>
                <a:cs typeface="Tahoma"/>
              </a:rPr>
              <a:t>Here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0273" y="1760401"/>
            <a:ext cx="46192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462763" algn="l"/>
                <a:tab pos="1143138" algn="l"/>
                <a:tab pos="1601199" algn="l"/>
                <a:tab pos="2514634" algn="l"/>
                <a:tab pos="3417324" algn="l"/>
              </a:tabLst>
            </a:pP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our	</a:t>
            </a:r>
            <a:r>
              <a:rPr sz="1481" spc="64" dirty="0">
                <a:solidFill>
                  <a:srgbClr val="7F7F7F"/>
                </a:solidFill>
                <a:latin typeface="Tahoma"/>
                <a:cs typeface="Tahoma"/>
              </a:rPr>
              <a:t>data</a:t>
            </a:r>
            <a:r>
              <a:rPr sz="1481" spc="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,	</a:t>
            </a:r>
            <a:r>
              <a:rPr sz="1481" spc="75" dirty="0">
                <a:solidFill>
                  <a:srgbClr val="7F7F7F"/>
                </a:solidFill>
                <a:latin typeface="Tahoma"/>
                <a:cs typeface="Tahoma"/>
              </a:rPr>
              <a:t>but	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w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7F7F7F"/>
                </a:solidFill>
                <a:latin typeface="Tahoma"/>
                <a:cs typeface="Tahoma"/>
              </a:rPr>
              <a:t>th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5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3033" y="1987932"/>
            <a:ext cx="1837756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</a:t>
            </a:r>
            <a:r>
              <a:rPr sz="1057" spc="75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59" dirty="0">
                <a:latin typeface="Tahoma"/>
                <a:cs typeface="Tahoma"/>
              </a:rPr>
              <a:t>our</a:t>
            </a:r>
            <a:r>
              <a:rPr sz="1481" spc="-307" dirty="0">
                <a:latin typeface="Tahoma"/>
                <a:cs typeface="Tahoma"/>
              </a:rPr>
              <a:t> </a:t>
            </a:r>
            <a:r>
              <a:rPr sz="1481" spc="116" dirty="0">
                <a:latin typeface="Tahoma"/>
                <a:cs typeface="Tahoma"/>
              </a:rPr>
              <a:t>Data</a:t>
            </a:r>
            <a:r>
              <a:rPr sz="1481" spc="-301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No</a:t>
            </a:r>
            <a:r>
              <a:rPr sz="1481" spc="-307" dirty="0">
                <a:latin typeface="Tahoma"/>
                <a:cs typeface="Tahoma"/>
              </a:rPr>
              <a:t> </a:t>
            </a:r>
            <a:r>
              <a:rPr sz="1481" spc="89" dirty="0">
                <a:latin typeface="Tahoma"/>
                <a:cs typeface="Tahoma"/>
              </a:rPr>
              <a:t>Labels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9018" y="2442976"/>
            <a:ext cx="2910452" cy="929845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8284" algn="l"/>
                <a:tab pos="1371496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75" dirty="0">
                <a:latin typeface="Tahoma"/>
                <a:cs typeface="Tahoma"/>
              </a:rPr>
              <a:t>columns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dirty="0">
                <a:latin typeface="Tahoma"/>
                <a:cs typeface="Tahoma"/>
              </a:rPr>
              <a:t>=[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89" dirty="0">
                <a:solidFill>
                  <a:srgbClr val="9300D1"/>
                </a:solidFill>
                <a:latin typeface="Tahoma"/>
                <a:cs typeface="Tahoma"/>
              </a:rPr>
              <a:t>Length</a:t>
            </a:r>
            <a:r>
              <a:rPr sz="1481" spc="-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endParaRPr sz="1481">
              <a:latin typeface="Tahoma"/>
              <a:cs typeface="Tahoma"/>
            </a:endParaRPr>
          </a:p>
          <a:p>
            <a:pPr marL="1145153">
              <a:spcBef>
                <a:spcPts val="11"/>
              </a:spcBef>
              <a:tabLst>
                <a:tab pos="1371496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6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Width</a:t>
            </a:r>
            <a:r>
              <a:rPr sz="1481" spc="-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endParaRPr sz="1481">
              <a:latin typeface="Tahoma"/>
              <a:cs typeface="Tahoma"/>
            </a:endParaRPr>
          </a:p>
          <a:p>
            <a:pPr marL="1145153">
              <a:spcBef>
                <a:spcPts val="16"/>
              </a:spcBef>
              <a:tabLst>
                <a:tab pos="1371496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1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05" dirty="0">
                <a:solidFill>
                  <a:srgbClr val="9300D1"/>
                </a:solidFill>
                <a:latin typeface="Tahoma"/>
                <a:cs typeface="Tahoma"/>
              </a:rPr>
              <a:t>Pe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2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89" dirty="0">
                <a:solidFill>
                  <a:srgbClr val="9300D1"/>
                </a:solidFill>
                <a:latin typeface="Tahoma"/>
                <a:cs typeface="Tahoma"/>
              </a:rPr>
              <a:t>Length</a:t>
            </a:r>
            <a:r>
              <a:rPr sz="1481" spc="-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endParaRPr sz="1481">
              <a:latin typeface="Tahoma"/>
              <a:cs typeface="Tahoma"/>
            </a:endParaRPr>
          </a:p>
          <a:p>
            <a:pPr marL="1145153">
              <a:spcBef>
                <a:spcPts val="16"/>
              </a:spcBef>
              <a:tabLst>
                <a:tab pos="1371496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0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05" dirty="0">
                <a:solidFill>
                  <a:srgbClr val="9300D1"/>
                </a:solidFill>
                <a:latin typeface="Tahoma"/>
                <a:cs typeface="Tahoma"/>
              </a:rPr>
              <a:t>Pe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Width</a:t>
            </a:r>
            <a:r>
              <a:rPr sz="1481" spc="-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00076" y="3353068"/>
            <a:ext cx="81947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3032" y="2136034"/>
            <a:ext cx="2972248" cy="1674163"/>
          </a:xfrm>
          <a:prstGeom prst="rect">
            <a:avLst/>
          </a:prstGeom>
        </p:spPr>
        <p:txBody>
          <a:bodyPr vert="horz" wrap="square" lIns="0" tIns="97396" rIns="0" bIns="0" rtlCol="0">
            <a:spAutoFit/>
          </a:bodyPr>
          <a:lstStyle/>
          <a:p>
            <a:pPr marL="13433">
              <a:spcBef>
                <a:spcPts val="767"/>
              </a:spcBef>
              <a:tabLst>
                <a:tab pos="356643" algn="l"/>
                <a:tab pos="2203664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	</a:t>
            </a:r>
            <a:r>
              <a:rPr sz="1481" spc="75" dirty="0">
                <a:latin typeface="Tahoma"/>
                <a:cs typeface="Tahoma"/>
              </a:rPr>
              <a:t>= </a:t>
            </a:r>
            <a:r>
              <a:rPr sz="1481" spc="-16" dirty="0">
                <a:latin typeface="Tahoma"/>
                <a:cs typeface="Tahoma"/>
              </a:rPr>
              <a:t>pd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DataFrame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65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437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5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24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24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7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24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8397" y="3580586"/>
            <a:ext cx="10075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EDA2-01FC-4B2D-AFB1-763C193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A5DDF-7D65-4E2C-9AE7-EE8B7425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2D29ED-F232-4BA5-BB60-59486CB2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FABB6-9C31-48E2-A4BE-63395A2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718492D5-2F72-487C-BDD9-CE46AB9BE96A}"/>
              </a:ext>
            </a:extLst>
          </p:cNvPr>
          <p:cNvSpPr/>
          <p:nvPr/>
        </p:nvSpPr>
        <p:spPr>
          <a:xfrm>
            <a:off x="2160112" y="1864145"/>
            <a:ext cx="5536088" cy="3046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CCA5F6D-EEEE-4EB4-8F3D-68A6054B7378}"/>
              </a:ext>
            </a:extLst>
          </p:cNvPr>
          <p:cNvSpPr txBox="1"/>
          <p:nvPr/>
        </p:nvSpPr>
        <p:spPr>
          <a:xfrm>
            <a:off x="1142764" y="525479"/>
            <a:ext cx="2649835" cy="861049"/>
          </a:xfrm>
          <a:prstGeom prst="rect">
            <a:avLst/>
          </a:prstGeom>
        </p:spPr>
        <p:txBody>
          <a:bodyPr vert="horz" wrap="square" lIns="0" tIns="100755" rIns="0" bIns="0" rtlCol="0">
            <a:spAutoFit/>
          </a:bodyPr>
          <a:lstStyle/>
          <a:p>
            <a:pPr marL="13433">
              <a:spcBef>
                <a:spcPts val="793"/>
              </a:spcBef>
            </a:pPr>
            <a:r>
              <a:rPr sz="3120" spc="-180" dirty="0">
                <a:solidFill>
                  <a:srgbClr val="00007A"/>
                </a:solidFill>
                <a:latin typeface="Tahoma"/>
                <a:cs typeface="Tahoma"/>
              </a:rPr>
              <a:t>Draw </a:t>
            </a:r>
            <a:r>
              <a:rPr sz="3120" spc="-268" dirty="0">
                <a:solidFill>
                  <a:srgbClr val="00007A"/>
                </a:solidFill>
                <a:latin typeface="Tahoma"/>
                <a:cs typeface="Tahoma"/>
              </a:rPr>
              <a:t>some</a:t>
            </a:r>
            <a:r>
              <a:rPr sz="3120" spc="132" dirty="0">
                <a:solidFill>
                  <a:srgbClr val="00007A"/>
                </a:solidFill>
                <a:latin typeface="Tahoma"/>
                <a:cs typeface="Tahoma"/>
              </a:rPr>
              <a:t> </a:t>
            </a:r>
            <a:r>
              <a:rPr sz="3120" spc="-143" dirty="0">
                <a:solidFill>
                  <a:srgbClr val="00007A"/>
                </a:solidFill>
                <a:latin typeface="Tahoma"/>
                <a:cs typeface="Tahoma"/>
              </a:rPr>
              <a:t>plots</a:t>
            </a:r>
            <a:endParaRPr sz="3120" dirty="0">
              <a:latin typeface="Tahoma"/>
              <a:cs typeface="Tahoma"/>
            </a:endParaRPr>
          </a:p>
          <a:p>
            <a:pPr marL="13433">
              <a:spcBef>
                <a:spcPts val="360"/>
              </a:spcBef>
            </a:pPr>
            <a:r>
              <a:rPr sz="1481" spc="-43" dirty="0">
                <a:solidFill>
                  <a:srgbClr val="00007A"/>
                </a:solidFill>
                <a:latin typeface="Tahoma"/>
                <a:cs typeface="Tahoma"/>
              </a:rPr>
              <a:t>Using</a:t>
            </a:r>
            <a:r>
              <a:rPr sz="1481" spc="48" dirty="0">
                <a:solidFill>
                  <a:srgbClr val="00007A"/>
                </a:solidFill>
                <a:latin typeface="Tahoma"/>
                <a:cs typeface="Tahoma"/>
              </a:rPr>
              <a:t> </a:t>
            </a:r>
            <a:r>
              <a:rPr sz="1481" spc="-116" dirty="0">
                <a:solidFill>
                  <a:srgbClr val="00007A"/>
                </a:solidFill>
                <a:latin typeface="Courier New"/>
                <a:cs typeface="Courier New"/>
              </a:rPr>
              <a:t>matlplotlib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0CE89777-CC88-41F6-B7E0-F883B2BBA0CF}"/>
              </a:ext>
            </a:extLst>
          </p:cNvPr>
          <p:cNvSpPr txBox="1"/>
          <p:nvPr/>
        </p:nvSpPr>
        <p:spPr>
          <a:xfrm>
            <a:off x="952251" y="1650896"/>
            <a:ext cx="2236071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69" dirty="0">
                <a:latin typeface="Tahoma"/>
                <a:cs typeface="Tahoma"/>
              </a:rPr>
              <a:t>...And </a:t>
            </a:r>
            <a:r>
              <a:rPr sz="1799" spc="-148" dirty="0">
                <a:latin typeface="Tahoma"/>
                <a:cs typeface="Tahoma"/>
              </a:rPr>
              <a:t>here </a:t>
            </a:r>
            <a:r>
              <a:rPr sz="1799" spc="-143" dirty="0">
                <a:latin typeface="Tahoma"/>
                <a:cs typeface="Tahoma"/>
              </a:rPr>
              <a:t>are </a:t>
            </a:r>
            <a:r>
              <a:rPr sz="1799" spc="-100" dirty="0">
                <a:latin typeface="Tahoma"/>
                <a:cs typeface="Tahoma"/>
              </a:rPr>
              <a:t>the</a:t>
            </a:r>
            <a:r>
              <a:rPr sz="1799" spc="339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plots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5D0D69FB-C63A-49E0-B569-BB5DF413F363}"/>
              </a:ext>
            </a:extLst>
          </p:cNvPr>
          <p:cNvSpPr/>
          <p:nvPr/>
        </p:nvSpPr>
        <p:spPr>
          <a:xfrm>
            <a:off x="7112001" y="341010"/>
            <a:ext cx="5079999" cy="6247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BD0665CF-692A-469F-96F2-2968EA847657}"/>
              </a:ext>
            </a:extLst>
          </p:cNvPr>
          <p:cNvSpPr txBox="1"/>
          <p:nvPr/>
        </p:nvSpPr>
        <p:spPr>
          <a:xfrm>
            <a:off x="11744776" y="6588767"/>
            <a:ext cx="420481" cy="233292"/>
          </a:xfrm>
          <a:prstGeom prst="rect">
            <a:avLst/>
          </a:prstGeom>
        </p:spPr>
        <p:txBody>
          <a:bodyPr vert="horz" wrap="square" lIns="0" tIns="37615" rIns="0" bIns="0" rtlCol="0">
            <a:spAutoFit/>
          </a:bodyPr>
          <a:lstStyle/>
          <a:p>
            <a:pPr marL="13433">
              <a:spcBef>
                <a:spcPts val="296"/>
              </a:spcBef>
            </a:pPr>
            <a:r>
              <a:rPr sz="1269" spc="-37" dirty="0">
                <a:solidFill>
                  <a:srgbClr val="ADADE0"/>
                </a:solidFill>
                <a:latin typeface="Tahoma"/>
                <a:cs typeface="Tahoma"/>
              </a:rPr>
              <a:t>13/17</a:t>
            </a:r>
            <a:endParaRPr sz="1269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0755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6420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" name="object 4"/>
          <p:cNvSpPr/>
          <p:nvPr/>
        </p:nvSpPr>
        <p:spPr>
          <a:xfrm>
            <a:off x="9842201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5"/>
          <p:cNvSpPr/>
          <p:nvPr/>
        </p:nvSpPr>
        <p:spPr>
          <a:xfrm>
            <a:off x="10030278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6"/>
          <p:cNvSpPr/>
          <p:nvPr/>
        </p:nvSpPr>
        <p:spPr>
          <a:xfrm>
            <a:off x="10195659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7"/>
          <p:cNvSpPr/>
          <p:nvPr/>
        </p:nvSpPr>
        <p:spPr>
          <a:xfrm>
            <a:off x="10206757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8"/>
          <p:cNvSpPr/>
          <p:nvPr/>
        </p:nvSpPr>
        <p:spPr>
          <a:xfrm>
            <a:off x="10217504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9" name="object 9"/>
          <p:cNvSpPr/>
          <p:nvPr/>
        </p:nvSpPr>
        <p:spPr>
          <a:xfrm>
            <a:off x="1012883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10"/>
          <p:cNvSpPr/>
          <p:nvPr/>
        </p:nvSpPr>
        <p:spPr>
          <a:xfrm>
            <a:off x="10509518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1"/>
          <p:cNvSpPr/>
          <p:nvPr/>
        </p:nvSpPr>
        <p:spPr>
          <a:xfrm>
            <a:off x="1041547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2"/>
          <p:cNvSpPr/>
          <p:nvPr/>
        </p:nvSpPr>
        <p:spPr>
          <a:xfrm>
            <a:off x="10496083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3"/>
          <p:cNvSpPr/>
          <p:nvPr/>
        </p:nvSpPr>
        <p:spPr>
          <a:xfrm>
            <a:off x="10509518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4"/>
          <p:cNvSpPr/>
          <p:nvPr/>
        </p:nvSpPr>
        <p:spPr>
          <a:xfrm>
            <a:off x="10496083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5"/>
          <p:cNvSpPr/>
          <p:nvPr/>
        </p:nvSpPr>
        <p:spPr>
          <a:xfrm>
            <a:off x="10509518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6"/>
          <p:cNvSpPr/>
          <p:nvPr/>
        </p:nvSpPr>
        <p:spPr>
          <a:xfrm>
            <a:off x="1078270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7"/>
          <p:cNvSpPr/>
          <p:nvPr/>
        </p:nvSpPr>
        <p:spPr>
          <a:xfrm>
            <a:off x="10796143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8"/>
          <p:cNvSpPr/>
          <p:nvPr/>
        </p:nvSpPr>
        <p:spPr>
          <a:xfrm>
            <a:off x="10796143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/>
          <p:nvPr/>
        </p:nvSpPr>
        <p:spPr>
          <a:xfrm>
            <a:off x="10702105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20"/>
          <p:cNvSpPr/>
          <p:nvPr/>
        </p:nvSpPr>
        <p:spPr>
          <a:xfrm>
            <a:off x="1078270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1"/>
          <p:cNvSpPr/>
          <p:nvPr/>
        </p:nvSpPr>
        <p:spPr>
          <a:xfrm>
            <a:off x="10796143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2"/>
          <p:cNvSpPr/>
          <p:nvPr/>
        </p:nvSpPr>
        <p:spPr>
          <a:xfrm>
            <a:off x="11069347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3"/>
          <p:cNvSpPr/>
          <p:nvPr/>
        </p:nvSpPr>
        <p:spPr>
          <a:xfrm>
            <a:off x="11082782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4"/>
          <p:cNvSpPr/>
          <p:nvPr/>
        </p:nvSpPr>
        <p:spPr>
          <a:xfrm>
            <a:off x="11082782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5"/>
          <p:cNvSpPr/>
          <p:nvPr/>
        </p:nvSpPr>
        <p:spPr>
          <a:xfrm>
            <a:off x="11069347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6"/>
          <p:cNvSpPr/>
          <p:nvPr/>
        </p:nvSpPr>
        <p:spPr>
          <a:xfrm>
            <a:off x="11082782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7"/>
          <p:cNvSpPr/>
          <p:nvPr/>
        </p:nvSpPr>
        <p:spPr>
          <a:xfrm>
            <a:off x="1138822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8"/>
          <p:cNvSpPr/>
          <p:nvPr/>
        </p:nvSpPr>
        <p:spPr>
          <a:xfrm>
            <a:off x="11359601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9"/>
          <p:cNvSpPr/>
          <p:nvPr/>
        </p:nvSpPr>
        <p:spPr>
          <a:xfrm>
            <a:off x="11275381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30"/>
          <p:cNvSpPr/>
          <p:nvPr/>
        </p:nvSpPr>
        <p:spPr>
          <a:xfrm>
            <a:off x="11259262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1"/>
          <p:cNvSpPr/>
          <p:nvPr/>
        </p:nvSpPr>
        <p:spPr>
          <a:xfrm>
            <a:off x="11436591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2"/>
          <p:cNvSpPr/>
          <p:nvPr/>
        </p:nvSpPr>
        <p:spPr>
          <a:xfrm>
            <a:off x="1147420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04539" y="112874"/>
            <a:ext cx="9860712" cy="1058026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89" dirty="0"/>
              <a:t>Principal </a:t>
            </a:r>
            <a:r>
              <a:rPr spc="-175" dirty="0"/>
              <a:t>Component</a:t>
            </a:r>
            <a:r>
              <a:rPr spc="48" dirty="0"/>
              <a:t> </a:t>
            </a:r>
            <a:r>
              <a:rPr spc="-180" dirty="0"/>
              <a:t>analysis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43" dirty="0"/>
              <a:t>Using</a:t>
            </a:r>
            <a:r>
              <a:rPr sz="1481" spc="48" dirty="0"/>
              <a:t> </a:t>
            </a:r>
            <a:r>
              <a:rPr sz="1481" spc="-116" dirty="0">
                <a:latin typeface="Courier New"/>
                <a:cs typeface="Courier New"/>
              </a:rPr>
              <a:t>sklearn.decomposition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2625" y="1727835"/>
            <a:ext cx="3669465" cy="497691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lnSpc>
                <a:spcPts val="2131"/>
              </a:lnSpc>
              <a:spcBef>
                <a:spcPts val="127"/>
              </a:spcBef>
            </a:pPr>
            <a:r>
              <a:rPr sz="1799" spc="-48" dirty="0">
                <a:latin typeface="Tahoma"/>
                <a:cs typeface="Tahoma"/>
              </a:rPr>
              <a:t>This </a:t>
            </a:r>
            <a:r>
              <a:rPr sz="1799" spc="-116" dirty="0">
                <a:latin typeface="Tahoma"/>
                <a:cs typeface="Tahoma"/>
              </a:rPr>
              <a:t>code performs </a:t>
            </a:r>
            <a:r>
              <a:rPr sz="1799" spc="53" dirty="0">
                <a:latin typeface="Tahoma"/>
                <a:cs typeface="Tahoma"/>
              </a:rPr>
              <a:t>PCA </a:t>
            </a:r>
            <a:r>
              <a:rPr sz="1799" spc="-89" dirty="0">
                <a:latin typeface="Tahoma"/>
                <a:cs typeface="Tahoma"/>
              </a:rPr>
              <a:t>(lines</a:t>
            </a:r>
            <a:r>
              <a:rPr sz="1799" spc="248" dirty="0">
                <a:latin typeface="Tahoma"/>
                <a:cs typeface="Tahoma"/>
              </a:rPr>
              <a:t> </a:t>
            </a:r>
            <a:r>
              <a:rPr sz="1799" spc="-89" dirty="0">
                <a:latin typeface="Tahoma"/>
                <a:cs typeface="Tahoma"/>
              </a:rPr>
              <a:t>3-7).</a:t>
            </a:r>
            <a:endParaRPr sz="1799">
              <a:latin typeface="Tahoma"/>
              <a:cs typeface="Tahoma"/>
            </a:endParaRPr>
          </a:p>
          <a:p>
            <a:pPr marL="13433">
              <a:lnSpc>
                <a:spcPts val="1751"/>
              </a:lnSpc>
            </a:pPr>
            <a:r>
              <a:rPr sz="1481" spc="5" dirty="0">
                <a:latin typeface="Tahoma"/>
                <a:cs typeface="Tahoma"/>
              </a:rPr>
              <a:t>(Most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of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53" dirty="0">
                <a:latin typeface="Tahoma"/>
                <a:cs typeface="Tahoma"/>
              </a:rPr>
              <a:t>the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code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is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just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16" dirty="0">
                <a:latin typeface="Tahoma"/>
                <a:cs typeface="Tahoma"/>
              </a:rPr>
              <a:t>to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draw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three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plots).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xfrm>
            <a:off x="6967859" y="5198373"/>
            <a:ext cx="2224652" cy="130315"/>
          </a:xfrm>
          <a:prstGeom prst="rect">
            <a:avLst/>
          </a:prstGeom>
        </p:spPr>
        <p:txBody>
          <a:bodyPr vert="horz" wrap="square" lIns="0" tIns="37615" rIns="0" bIns="0" rtlCol="0" anchor="ctr">
            <a:spAutoFit/>
          </a:bodyPr>
          <a:lstStyle/>
          <a:p>
            <a:pPr marL="40299">
              <a:spcBef>
                <a:spcPts val="296"/>
              </a:spcBef>
            </a:pPr>
            <a:r>
              <a:rPr spc="-75" dirty="0"/>
              <a:t>12</a:t>
            </a:r>
            <a:r>
              <a:rPr spc="-11" dirty="0"/>
              <a:t>/17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42624" y="2642229"/>
            <a:ext cx="5814187" cy="688321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 marR="5373" algn="just">
              <a:lnSpc>
                <a:spcPct val="100800"/>
              </a:lnSpc>
              <a:spcBef>
                <a:spcPts val="127"/>
              </a:spcBef>
            </a:pPr>
            <a:r>
              <a:rPr sz="1481" spc="-16" dirty="0">
                <a:latin typeface="Tahoma"/>
                <a:cs typeface="Tahoma"/>
              </a:rPr>
              <a:t>Principal </a:t>
            </a:r>
            <a:r>
              <a:rPr sz="1481" spc="-53" dirty="0">
                <a:latin typeface="Tahoma"/>
                <a:cs typeface="Tahoma"/>
              </a:rPr>
              <a:t>component transform </a:t>
            </a:r>
            <a:r>
              <a:rPr sz="1481" spc="-43" dirty="0">
                <a:latin typeface="Tahoma"/>
                <a:cs typeface="Tahoma"/>
              </a:rPr>
              <a:t>is </a:t>
            </a:r>
            <a:r>
              <a:rPr sz="1481" spc="-69" dirty="0">
                <a:latin typeface="Tahoma"/>
                <a:cs typeface="Tahoma"/>
              </a:rPr>
              <a:t>a </a:t>
            </a:r>
            <a:r>
              <a:rPr sz="1481" spc="-64" dirty="0">
                <a:latin typeface="Tahoma"/>
                <a:cs typeface="Tahoma"/>
              </a:rPr>
              <a:t>procedure </a:t>
            </a:r>
            <a:r>
              <a:rPr sz="1481" spc="-16" dirty="0">
                <a:latin typeface="Tahoma"/>
                <a:cs typeface="Tahoma"/>
              </a:rPr>
              <a:t>that </a:t>
            </a:r>
            <a:r>
              <a:rPr sz="1481" spc="-48" dirty="0">
                <a:latin typeface="Tahoma"/>
                <a:cs typeface="Tahoma"/>
              </a:rPr>
              <a:t>rotates </a:t>
            </a:r>
            <a:r>
              <a:rPr sz="1481" spc="-27" dirty="0">
                <a:latin typeface="Tahoma"/>
                <a:cs typeface="Tahoma"/>
              </a:rPr>
              <a:t>point </a:t>
            </a:r>
            <a:r>
              <a:rPr sz="1481" spc="-75" dirty="0">
                <a:latin typeface="Tahoma"/>
                <a:cs typeface="Tahoma"/>
              </a:rPr>
              <a:t>space </a:t>
            </a:r>
            <a:r>
              <a:rPr sz="1481" spc="-32" dirty="0">
                <a:latin typeface="Tahoma"/>
                <a:cs typeface="Tahoma"/>
              </a:rPr>
              <a:t>in  </a:t>
            </a:r>
            <a:r>
              <a:rPr sz="1481" spc="-64" dirty="0">
                <a:latin typeface="Tahoma"/>
                <a:cs typeface="Tahoma"/>
              </a:rPr>
              <a:t>such </a:t>
            </a:r>
            <a:r>
              <a:rPr sz="1481" spc="-69" dirty="0">
                <a:latin typeface="Tahoma"/>
                <a:cs typeface="Tahoma"/>
              </a:rPr>
              <a:t>a </a:t>
            </a:r>
            <a:r>
              <a:rPr sz="1481" spc="-100" dirty="0">
                <a:latin typeface="Tahoma"/>
                <a:cs typeface="Tahoma"/>
              </a:rPr>
              <a:t>way </a:t>
            </a:r>
            <a:r>
              <a:rPr sz="1481" spc="-16" dirty="0">
                <a:latin typeface="Tahoma"/>
                <a:cs typeface="Tahoma"/>
              </a:rPr>
              <a:t>that </a:t>
            </a:r>
            <a:r>
              <a:rPr sz="1481" spc="-37" dirty="0">
                <a:latin typeface="Tahoma"/>
                <a:cs typeface="Tahoma"/>
              </a:rPr>
              <a:t>points </a:t>
            </a:r>
            <a:r>
              <a:rPr sz="1481" spc="-64" dirty="0">
                <a:latin typeface="Tahoma"/>
                <a:cs typeface="Tahoma"/>
              </a:rPr>
              <a:t>variance </a:t>
            </a:r>
            <a:r>
              <a:rPr sz="1481" spc="-43" dirty="0">
                <a:latin typeface="Tahoma"/>
                <a:cs typeface="Tahoma"/>
              </a:rPr>
              <a:t>is </a:t>
            </a:r>
            <a:r>
              <a:rPr sz="1481" spc="-53" dirty="0">
                <a:latin typeface="Tahoma"/>
                <a:cs typeface="Tahoma"/>
              </a:rPr>
              <a:t>the biggest </a:t>
            </a:r>
            <a:r>
              <a:rPr sz="1481" spc="-59" dirty="0">
                <a:latin typeface="Tahoma"/>
                <a:cs typeface="Tahoma"/>
              </a:rPr>
              <a:t>along </a:t>
            </a:r>
            <a:r>
              <a:rPr sz="1481" spc="-27" dirty="0">
                <a:latin typeface="Tahoma"/>
                <a:cs typeface="Tahoma"/>
              </a:rPr>
              <a:t>X-axis, </a:t>
            </a:r>
            <a:r>
              <a:rPr sz="1481" spc="-53" dirty="0">
                <a:latin typeface="Tahoma"/>
                <a:cs typeface="Tahoma"/>
              </a:rPr>
              <a:t>the </a:t>
            </a:r>
            <a:r>
              <a:rPr sz="1481" spc="-75" dirty="0">
                <a:latin typeface="Tahoma"/>
                <a:cs typeface="Tahoma"/>
              </a:rPr>
              <a:t>second </a:t>
            </a:r>
            <a:r>
              <a:rPr sz="1481" spc="-43" dirty="0">
                <a:latin typeface="Tahoma"/>
                <a:cs typeface="Tahoma"/>
              </a:rPr>
              <a:t>is  </a:t>
            </a:r>
            <a:r>
              <a:rPr sz="1481" spc="-59" dirty="0">
                <a:latin typeface="Tahoma"/>
                <a:cs typeface="Tahoma"/>
              </a:rPr>
              <a:t>along </a:t>
            </a:r>
            <a:r>
              <a:rPr sz="1481" spc="-27" dirty="0">
                <a:latin typeface="Tahoma"/>
                <a:cs typeface="Tahoma"/>
              </a:rPr>
              <a:t>Y-axis, </a:t>
            </a:r>
            <a:r>
              <a:rPr sz="1481" spc="-69" dirty="0">
                <a:latin typeface="Tahoma"/>
                <a:cs typeface="Tahoma"/>
              </a:rPr>
              <a:t>and </a:t>
            </a:r>
            <a:r>
              <a:rPr sz="1481" spc="-79" dirty="0">
                <a:latin typeface="Tahoma"/>
                <a:cs typeface="Tahoma"/>
              </a:rPr>
              <a:t>so</a:t>
            </a:r>
            <a:r>
              <a:rPr sz="1481" spc="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on.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86272" y="1439560"/>
            <a:ext cx="404360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k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93032" y="1212030"/>
            <a:ext cx="5341315" cy="929845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24926" indent="-112164">
              <a:spcBef>
                <a:spcPts val="143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25597" algn="l"/>
                <a:tab pos="859704" algn="l"/>
                <a:tab pos="1969932" algn="l"/>
                <a:tab pos="3121129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3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Run	</a:t>
            </a:r>
            <a:r>
              <a:rPr sz="1481" spc="127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	</a:t>
            </a:r>
            <a:r>
              <a:rPr sz="1481" spc="32" dirty="0">
                <a:solidFill>
                  <a:srgbClr val="7F7F7F"/>
                </a:solidFill>
                <a:latin typeface="Tahoma"/>
                <a:cs typeface="Tahoma"/>
              </a:rPr>
              <a:t>Component	</a:t>
            </a:r>
            <a:r>
              <a:rPr sz="1481" spc="8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y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 dirty="0">
              <a:latin typeface="Tahoma"/>
              <a:cs typeface="Tahoma"/>
            </a:endParaRPr>
          </a:p>
          <a:p>
            <a:pPr marL="124926" indent="-112164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25597" algn="l"/>
                <a:tab pos="736122" algn="l"/>
                <a:tab pos="1178064" algn="l"/>
                <a:tab pos="1758364" algn="l"/>
                <a:tab pos="3321950" algn="l"/>
                <a:tab pos="3790759" algn="l"/>
                <a:tab pos="4244118" algn="l"/>
                <a:tab pos="4817030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3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get	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more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g	</a:t>
            </a:r>
            <a:r>
              <a:rPr sz="1481" spc="-48" dirty="0">
                <a:solidFill>
                  <a:srgbClr val="7F7F7F"/>
                </a:solidFill>
                <a:latin typeface="Tahoma"/>
                <a:cs typeface="Tahoma"/>
              </a:rPr>
              <a:t>how	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our	</a:t>
            </a:r>
            <a:r>
              <a:rPr sz="1481" spc="84" dirty="0">
                <a:solidFill>
                  <a:srgbClr val="7F7F7F"/>
                </a:solidFill>
                <a:latin typeface="Tahoma"/>
                <a:cs typeface="Tahoma"/>
              </a:rPr>
              <a:t>data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k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 dirty="0">
              <a:latin typeface="Tahoma"/>
              <a:cs typeface="Tahoma"/>
            </a:endParaRPr>
          </a:p>
          <a:p>
            <a:pPr marL="165896" indent="-153135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66568" algn="l"/>
              </a:tabLst>
            </a:pP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endParaRPr sz="1481" dirty="0">
              <a:latin typeface="Tahoma"/>
              <a:cs typeface="Tahoma"/>
            </a:endParaRPr>
          </a:p>
          <a:p>
            <a:pPr marL="13433">
              <a:spcBef>
                <a:spcPts val="16"/>
              </a:spcBef>
              <a:tabLst>
                <a:tab pos="356643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	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485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93032" y="2181012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5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96951" y="2122122"/>
            <a:ext cx="225487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91" dirty="0">
                <a:latin typeface="Tahoma"/>
                <a:cs typeface="Tahoma"/>
              </a:rPr>
              <a:t> </a:t>
            </a:r>
            <a:r>
              <a:rPr sz="1481" spc="69" dirty="0">
                <a:latin typeface="Tahoma"/>
                <a:cs typeface="Tahoma"/>
              </a:rPr>
              <a:t>PCA(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n_components=3)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93032" y="2408541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96952" y="2349652"/>
            <a:ext cx="348676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43" dirty="0">
                <a:latin typeface="Tahoma"/>
                <a:cs typeface="Tahoma"/>
              </a:rPr>
              <a:t> </a:t>
            </a:r>
            <a:r>
              <a:rPr sz="1481" spc="59" dirty="0">
                <a:latin typeface="Tahoma"/>
                <a:cs typeface="Tahoma"/>
              </a:rPr>
              <a:t>our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116" dirty="0">
                <a:latin typeface="Tahoma"/>
                <a:cs typeface="Tahoma"/>
              </a:rPr>
              <a:t>Data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No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89" dirty="0">
                <a:latin typeface="Tahoma"/>
                <a:cs typeface="Tahoma"/>
              </a:rPr>
              <a:t>Labels</a:t>
            </a:r>
            <a:r>
              <a:rPr sz="1481" spc="-14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93033" y="2577168"/>
            <a:ext cx="374738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637468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7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0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0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93032" y="2796673"/>
            <a:ext cx="94037" cy="470178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12887" y="2804697"/>
            <a:ext cx="2448327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761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1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26119" y="3318633"/>
            <a:ext cx="16120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10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42433" y="3259744"/>
            <a:ext cx="38266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8365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26119" y="3487261"/>
            <a:ext cx="37178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11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pca</a:t>
            </a:r>
            <a:r>
              <a:rPr sz="1481" spc="-2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1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2.</a:t>
            </a:r>
            <a:r>
              <a:rPr sz="1481" spc="-32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26119" y="3714790"/>
            <a:ext cx="3814552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704632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12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0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12887" y="3942307"/>
            <a:ext cx="2448327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761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2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2625" y="4001195"/>
            <a:ext cx="6144660" cy="1099788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R="5373" algn="r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13</a:t>
            </a:r>
            <a:endParaRPr sz="1057">
              <a:latin typeface="Gill Sans MT"/>
              <a:cs typeface="Gill Sans MT"/>
            </a:endParaRPr>
          </a:p>
          <a:p>
            <a:pPr marL="13433" marR="5373" algn="just">
              <a:lnSpc>
                <a:spcPct val="100099"/>
              </a:lnSpc>
              <a:spcBef>
                <a:spcPts val="95"/>
              </a:spcBef>
            </a:pPr>
            <a:r>
              <a:rPr sz="2221" spc="-23" baseline="1984" dirty="0">
                <a:latin typeface="Tahoma"/>
                <a:cs typeface="Tahoma"/>
              </a:rPr>
              <a:t>The </a:t>
            </a:r>
            <a:r>
              <a:rPr sz="2221" spc="-79" baseline="1984" dirty="0">
                <a:latin typeface="Tahoma"/>
                <a:cs typeface="Tahoma"/>
              </a:rPr>
              <a:t>method </a:t>
            </a:r>
            <a:r>
              <a:rPr sz="2221" spc="-64" baseline="1984" dirty="0">
                <a:latin typeface="Tahoma"/>
                <a:cs typeface="Tahoma"/>
              </a:rPr>
              <a:t>is </a:t>
            </a:r>
            <a:r>
              <a:rPr sz="2221" spc="-79" baseline="1984" dirty="0">
                <a:latin typeface="Tahoma"/>
                <a:cs typeface="Tahoma"/>
              </a:rPr>
              <a:t>simple </a:t>
            </a:r>
            <a:r>
              <a:rPr sz="2221" spc="-39" baseline="1984" dirty="0">
                <a:latin typeface="Tahoma"/>
                <a:cs typeface="Tahoma"/>
              </a:rPr>
              <a:t>but </a:t>
            </a:r>
            <a:r>
              <a:rPr sz="2221" spc="-111" baseline="1984" dirty="0">
                <a:latin typeface="Tahoma"/>
                <a:cs typeface="Tahoma"/>
              </a:rPr>
              <a:t>very </a:t>
            </a:r>
            <a:r>
              <a:rPr sz="2221" spc="-95" baseline="1984" dirty="0">
                <a:latin typeface="Tahoma"/>
                <a:cs typeface="Tahoma"/>
              </a:rPr>
              <a:t>powerful </a:t>
            </a:r>
            <a:r>
              <a:rPr sz="2221" spc="-79" baseline="1984" dirty="0">
                <a:latin typeface="Tahoma"/>
                <a:cs typeface="Tahoma"/>
              </a:rPr>
              <a:t>for </a:t>
            </a:r>
            <a:r>
              <a:rPr sz="2221" spc="-55" baseline="1984" dirty="0">
                <a:latin typeface="Tahoma"/>
                <a:cs typeface="Tahoma"/>
              </a:rPr>
              <a:t>data </a:t>
            </a:r>
            <a:r>
              <a:rPr sz="2221" spc="-71" baseline="1984" dirty="0">
                <a:latin typeface="Tahoma"/>
                <a:cs typeface="Tahoma"/>
              </a:rPr>
              <a:t>exploration. </a:t>
            </a:r>
            <a:r>
              <a:rPr sz="2221" spc="-127" baseline="1984" dirty="0">
                <a:latin typeface="Tahoma"/>
                <a:cs typeface="Tahoma"/>
              </a:rPr>
              <a:t>If </a:t>
            </a:r>
            <a:r>
              <a:rPr sz="2221" spc="-55" baseline="1984" dirty="0">
                <a:latin typeface="Tahoma"/>
                <a:cs typeface="Tahoma"/>
              </a:rPr>
              <a:t>data </a:t>
            </a:r>
            <a:r>
              <a:rPr sz="2221" spc="-119" baseline="1984" dirty="0">
                <a:latin typeface="Tahoma"/>
                <a:cs typeface="Tahoma"/>
              </a:rPr>
              <a:t>have </a:t>
            </a: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14  </a:t>
            </a:r>
            <a:r>
              <a:rPr sz="2221" spc="-103" baseline="1984" dirty="0">
                <a:latin typeface="Tahoma"/>
                <a:cs typeface="Tahoma"/>
              </a:rPr>
              <a:t>many </a:t>
            </a:r>
            <a:r>
              <a:rPr sz="2221" spc="-95" baseline="1984" dirty="0">
                <a:latin typeface="Tahoma"/>
                <a:cs typeface="Tahoma"/>
              </a:rPr>
              <a:t>dimensions </a:t>
            </a:r>
            <a:r>
              <a:rPr sz="2221" spc="-64" baseline="1984" dirty="0">
                <a:latin typeface="Tahoma"/>
                <a:cs typeface="Tahoma"/>
              </a:rPr>
              <a:t>(i.e. </a:t>
            </a:r>
            <a:r>
              <a:rPr sz="2221" spc="-71" baseline="1984" dirty="0">
                <a:latin typeface="Tahoma"/>
                <a:cs typeface="Tahoma"/>
              </a:rPr>
              <a:t>50) </a:t>
            </a:r>
            <a:r>
              <a:rPr sz="2221" spc="32" baseline="1984" dirty="0">
                <a:latin typeface="Tahoma"/>
                <a:cs typeface="Tahoma"/>
              </a:rPr>
              <a:t>it </a:t>
            </a:r>
            <a:r>
              <a:rPr sz="2221" spc="-64" baseline="1984" dirty="0">
                <a:latin typeface="Tahoma"/>
                <a:cs typeface="Tahoma"/>
              </a:rPr>
              <a:t>is </a:t>
            </a:r>
            <a:r>
              <a:rPr sz="2221" spc="-111" baseline="1984" dirty="0">
                <a:latin typeface="Tahoma"/>
                <a:cs typeface="Tahoma"/>
              </a:rPr>
              <a:t>very </a:t>
            </a:r>
            <a:r>
              <a:rPr sz="2221" spc="-79" baseline="1984" dirty="0">
                <a:latin typeface="Tahoma"/>
                <a:cs typeface="Tahoma"/>
              </a:rPr>
              <a:t>convenient </a:t>
            </a:r>
            <a:r>
              <a:rPr sz="2221" spc="-23" baseline="1984" dirty="0">
                <a:latin typeface="Tahoma"/>
                <a:cs typeface="Tahoma"/>
              </a:rPr>
              <a:t>to </a:t>
            </a:r>
            <a:r>
              <a:rPr sz="2221" spc="-39" baseline="1984" dirty="0">
                <a:latin typeface="Tahoma"/>
                <a:cs typeface="Tahoma"/>
              </a:rPr>
              <a:t>look </a:t>
            </a:r>
            <a:r>
              <a:rPr sz="2221" spc="-71" baseline="1984" dirty="0">
                <a:latin typeface="Tahoma"/>
                <a:cs typeface="Tahoma"/>
              </a:rPr>
              <a:t>only </a:t>
            </a:r>
            <a:r>
              <a:rPr sz="2221" spc="-23" baseline="1984" dirty="0">
                <a:latin typeface="Tahoma"/>
                <a:cs typeface="Tahoma"/>
              </a:rPr>
              <a:t>at </a:t>
            </a:r>
            <a:r>
              <a:rPr sz="2221" spc="-95" baseline="1984" dirty="0">
                <a:latin typeface="Tahoma"/>
                <a:cs typeface="Tahoma"/>
              </a:rPr>
              <a:t>2-5 </a:t>
            </a:r>
            <a:r>
              <a:rPr sz="2221" spc="-71" baseline="1984" dirty="0">
                <a:latin typeface="Tahoma"/>
                <a:cs typeface="Tahoma"/>
              </a:rPr>
              <a:t>most </a:t>
            </a: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15  </a:t>
            </a:r>
            <a:r>
              <a:rPr sz="1481" spc="-32" dirty="0">
                <a:latin typeface="Tahoma"/>
                <a:cs typeface="Tahoma"/>
              </a:rPr>
              <a:t>significant </a:t>
            </a:r>
            <a:r>
              <a:rPr sz="1481" spc="-59" dirty="0">
                <a:latin typeface="Tahoma"/>
                <a:cs typeface="Tahoma"/>
              </a:rPr>
              <a:t>dimensions. </a:t>
            </a:r>
            <a:r>
              <a:rPr sz="1481" spc="-48" dirty="0">
                <a:latin typeface="Tahoma"/>
                <a:cs typeface="Tahoma"/>
              </a:rPr>
              <a:t>Otherwise visual </a:t>
            </a:r>
            <a:r>
              <a:rPr sz="1481" spc="-43" dirty="0">
                <a:latin typeface="Tahoma"/>
                <a:cs typeface="Tahoma"/>
              </a:rPr>
              <a:t>inspection of </a:t>
            </a:r>
            <a:r>
              <a:rPr sz="1481" spc="-53" dirty="0">
                <a:latin typeface="Tahoma"/>
                <a:cs typeface="Tahoma"/>
              </a:rPr>
              <a:t>the </a:t>
            </a:r>
            <a:r>
              <a:rPr sz="1481" spc="-37" dirty="0">
                <a:latin typeface="Tahoma"/>
                <a:cs typeface="Tahoma"/>
              </a:rPr>
              <a:t>data </a:t>
            </a:r>
            <a:r>
              <a:rPr sz="1481" spc="-69" dirty="0">
                <a:latin typeface="Tahoma"/>
                <a:cs typeface="Tahoma"/>
              </a:rPr>
              <a:t>would</a:t>
            </a:r>
            <a:r>
              <a:rPr sz="1481" spc="59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be</a:t>
            </a:r>
            <a:endParaRPr sz="1481">
              <a:latin typeface="Tahoma"/>
              <a:cs typeface="Tahoma"/>
            </a:endParaRPr>
          </a:p>
          <a:p>
            <a:pPr marL="13433" algn="just">
              <a:spcBef>
                <a:spcPts val="16"/>
              </a:spcBef>
            </a:pPr>
            <a:r>
              <a:rPr sz="1481" spc="-16" dirty="0">
                <a:latin typeface="Tahoma"/>
                <a:cs typeface="Tahoma"/>
              </a:rPr>
              <a:t>too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difficult.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42433" y="4397353"/>
            <a:ext cx="38266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8365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26119" y="4624882"/>
            <a:ext cx="37178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16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pca</a:t>
            </a:r>
            <a:r>
              <a:rPr sz="1481" spc="-2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1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3.</a:t>
            </a:r>
            <a:r>
              <a:rPr sz="1481" spc="-32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26119" y="4852400"/>
            <a:ext cx="3814552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704632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17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1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26119" y="5071903"/>
            <a:ext cx="161207" cy="470178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12887" y="5079928"/>
            <a:ext cx="2448327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761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2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26119" y="5593864"/>
            <a:ext cx="16120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20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42433" y="5534974"/>
            <a:ext cx="38266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8365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26119" y="5762492"/>
            <a:ext cx="37178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21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pca</a:t>
            </a:r>
            <a:r>
              <a:rPr sz="1481" spc="-2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2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3.</a:t>
            </a:r>
            <a:r>
              <a:rPr sz="1481" spc="-32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CAA34-3ED6-4C71-A0E3-D72298E335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CC3A75-4082-4D3C-A629-9485DCAB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BA92C-3C85-4DED-917A-E69329D0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05153F5-F920-423E-A778-86F1D07FE650}"/>
              </a:ext>
            </a:extLst>
          </p:cNvPr>
          <p:cNvSpPr/>
          <p:nvPr/>
        </p:nvSpPr>
        <p:spPr>
          <a:xfrm>
            <a:off x="9926420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4A6A2DC-6B81-4674-9784-343E19C24C43}"/>
              </a:ext>
            </a:extLst>
          </p:cNvPr>
          <p:cNvSpPr/>
          <p:nvPr/>
        </p:nvSpPr>
        <p:spPr>
          <a:xfrm>
            <a:off x="9842201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396101D-4225-44C5-B4D3-FD76F9C9CE01}"/>
              </a:ext>
            </a:extLst>
          </p:cNvPr>
          <p:cNvSpPr/>
          <p:nvPr/>
        </p:nvSpPr>
        <p:spPr>
          <a:xfrm>
            <a:off x="10030278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7E316DF-B590-4916-8869-72D458E0CC4E}"/>
              </a:ext>
            </a:extLst>
          </p:cNvPr>
          <p:cNvSpPr/>
          <p:nvPr/>
        </p:nvSpPr>
        <p:spPr>
          <a:xfrm>
            <a:off x="10195659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C0678BE-07C7-45AF-857E-BE4AB50FC8AF}"/>
              </a:ext>
            </a:extLst>
          </p:cNvPr>
          <p:cNvSpPr/>
          <p:nvPr/>
        </p:nvSpPr>
        <p:spPr>
          <a:xfrm>
            <a:off x="10206757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C4275CB-94BE-49C9-86B6-27C5A58F127A}"/>
              </a:ext>
            </a:extLst>
          </p:cNvPr>
          <p:cNvSpPr/>
          <p:nvPr/>
        </p:nvSpPr>
        <p:spPr>
          <a:xfrm>
            <a:off x="10217504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D0DBDF2-C26E-453E-B3B6-BC0CB75ADEC1}"/>
              </a:ext>
            </a:extLst>
          </p:cNvPr>
          <p:cNvSpPr/>
          <p:nvPr/>
        </p:nvSpPr>
        <p:spPr>
          <a:xfrm>
            <a:off x="1012883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A148F907-1A60-4BE5-BF9C-90021D3D654F}"/>
              </a:ext>
            </a:extLst>
          </p:cNvPr>
          <p:cNvSpPr/>
          <p:nvPr/>
        </p:nvSpPr>
        <p:spPr>
          <a:xfrm>
            <a:off x="10509518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6BB95AC-EB93-4226-A837-ECEB875A0BC2}"/>
              </a:ext>
            </a:extLst>
          </p:cNvPr>
          <p:cNvSpPr/>
          <p:nvPr/>
        </p:nvSpPr>
        <p:spPr>
          <a:xfrm>
            <a:off x="1041547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20B2A47-9FB8-475D-8CD1-A9F9B0929E3D}"/>
              </a:ext>
            </a:extLst>
          </p:cNvPr>
          <p:cNvSpPr/>
          <p:nvPr/>
        </p:nvSpPr>
        <p:spPr>
          <a:xfrm>
            <a:off x="10496083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3902E87-A212-487A-9F63-6DD3BB9BAE76}"/>
              </a:ext>
            </a:extLst>
          </p:cNvPr>
          <p:cNvSpPr/>
          <p:nvPr/>
        </p:nvSpPr>
        <p:spPr>
          <a:xfrm>
            <a:off x="10509518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9F9F0BC-DC3D-4000-BA35-6E8305021FD0}"/>
              </a:ext>
            </a:extLst>
          </p:cNvPr>
          <p:cNvSpPr/>
          <p:nvPr/>
        </p:nvSpPr>
        <p:spPr>
          <a:xfrm>
            <a:off x="10496083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6CE0979-A99C-4599-B926-E19B7A494A33}"/>
              </a:ext>
            </a:extLst>
          </p:cNvPr>
          <p:cNvSpPr/>
          <p:nvPr/>
        </p:nvSpPr>
        <p:spPr>
          <a:xfrm>
            <a:off x="10509518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16C05D48-0490-4915-8A22-2AC7BDCBEE0A}"/>
              </a:ext>
            </a:extLst>
          </p:cNvPr>
          <p:cNvSpPr/>
          <p:nvPr/>
        </p:nvSpPr>
        <p:spPr>
          <a:xfrm>
            <a:off x="1078270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5B5E0B1-AE27-4083-8BFF-EEEA30561176}"/>
              </a:ext>
            </a:extLst>
          </p:cNvPr>
          <p:cNvSpPr/>
          <p:nvPr/>
        </p:nvSpPr>
        <p:spPr>
          <a:xfrm>
            <a:off x="10796143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7ACA4E7-4271-4B3B-8D1F-4D8018A00C60}"/>
              </a:ext>
            </a:extLst>
          </p:cNvPr>
          <p:cNvSpPr/>
          <p:nvPr/>
        </p:nvSpPr>
        <p:spPr>
          <a:xfrm>
            <a:off x="10796143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8803A189-54AD-4FDE-9C9D-563CB07E9F9F}"/>
              </a:ext>
            </a:extLst>
          </p:cNvPr>
          <p:cNvSpPr/>
          <p:nvPr/>
        </p:nvSpPr>
        <p:spPr>
          <a:xfrm>
            <a:off x="10702105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4157F1B-E5DD-4552-8F14-35F9B22DF5EE}"/>
              </a:ext>
            </a:extLst>
          </p:cNvPr>
          <p:cNvSpPr/>
          <p:nvPr/>
        </p:nvSpPr>
        <p:spPr>
          <a:xfrm>
            <a:off x="1078270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6D5D669-1395-45A9-9F9F-AD23158C7149}"/>
              </a:ext>
            </a:extLst>
          </p:cNvPr>
          <p:cNvSpPr/>
          <p:nvPr/>
        </p:nvSpPr>
        <p:spPr>
          <a:xfrm>
            <a:off x="10796143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546D8EA-642F-4A97-ACE8-851597C4CB6A}"/>
              </a:ext>
            </a:extLst>
          </p:cNvPr>
          <p:cNvSpPr/>
          <p:nvPr/>
        </p:nvSpPr>
        <p:spPr>
          <a:xfrm>
            <a:off x="11069347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3E5A92D-4919-4A19-BB2E-795C02500C5A}"/>
              </a:ext>
            </a:extLst>
          </p:cNvPr>
          <p:cNvSpPr/>
          <p:nvPr/>
        </p:nvSpPr>
        <p:spPr>
          <a:xfrm>
            <a:off x="11082782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5815CB1-8C68-4CCF-9D7B-AEAA22B14297}"/>
              </a:ext>
            </a:extLst>
          </p:cNvPr>
          <p:cNvSpPr/>
          <p:nvPr/>
        </p:nvSpPr>
        <p:spPr>
          <a:xfrm>
            <a:off x="11082782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DD5F2CE-B4CD-493E-9488-2B9D8962062E}"/>
              </a:ext>
            </a:extLst>
          </p:cNvPr>
          <p:cNvSpPr/>
          <p:nvPr/>
        </p:nvSpPr>
        <p:spPr>
          <a:xfrm>
            <a:off x="11069347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BC3D0D7B-BA34-4695-BCAD-F5B53E8C293F}"/>
              </a:ext>
            </a:extLst>
          </p:cNvPr>
          <p:cNvSpPr/>
          <p:nvPr/>
        </p:nvSpPr>
        <p:spPr>
          <a:xfrm>
            <a:off x="11082782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FFA0D24-A023-45A5-ABF1-5ED7AD59AA3C}"/>
              </a:ext>
            </a:extLst>
          </p:cNvPr>
          <p:cNvSpPr/>
          <p:nvPr/>
        </p:nvSpPr>
        <p:spPr>
          <a:xfrm>
            <a:off x="1138822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D52C17E-7483-4BA0-98FE-32C5808A1390}"/>
              </a:ext>
            </a:extLst>
          </p:cNvPr>
          <p:cNvSpPr/>
          <p:nvPr/>
        </p:nvSpPr>
        <p:spPr>
          <a:xfrm>
            <a:off x="11359601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E554B0E-9708-4C39-8316-78EA37314B42}"/>
              </a:ext>
            </a:extLst>
          </p:cNvPr>
          <p:cNvSpPr/>
          <p:nvPr/>
        </p:nvSpPr>
        <p:spPr>
          <a:xfrm>
            <a:off x="11275381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08DA693C-5922-45D3-BA74-20237AE2BB19}"/>
              </a:ext>
            </a:extLst>
          </p:cNvPr>
          <p:cNvSpPr/>
          <p:nvPr/>
        </p:nvSpPr>
        <p:spPr>
          <a:xfrm>
            <a:off x="11259262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9595CA57-1181-48A8-8FB9-9A61C5BA50CD}"/>
              </a:ext>
            </a:extLst>
          </p:cNvPr>
          <p:cNvSpPr/>
          <p:nvPr/>
        </p:nvSpPr>
        <p:spPr>
          <a:xfrm>
            <a:off x="11436591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3FEF74F-08B9-4020-991D-F78F960645B2}"/>
              </a:ext>
            </a:extLst>
          </p:cNvPr>
          <p:cNvSpPr/>
          <p:nvPr/>
        </p:nvSpPr>
        <p:spPr>
          <a:xfrm>
            <a:off x="1147420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7CE7BC6-780B-41BA-A9B2-19F465799499}"/>
              </a:ext>
            </a:extLst>
          </p:cNvPr>
          <p:cNvSpPr txBox="1">
            <a:spLocks/>
          </p:cNvSpPr>
          <p:nvPr/>
        </p:nvSpPr>
        <p:spPr>
          <a:xfrm>
            <a:off x="1309694" y="331464"/>
            <a:ext cx="9860712" cy="1058026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lang="en-US" spc="-89" dirty="0"/>
              <a:t>Principal </a:t>
            </a:r>
            <a:r>
              <a:rPr lang="en-US" spc="-175" dirty="0"/>
              <a:t>Component</a:t>
            </a:r>
            <a:r>
              <a:rPr lang="en-US" spc="48" dirty="0"/>
              <a:t> </a:t>
            </a:r>
            <a:r>
              <a:rPr lang="en-US" spc="-180" dirty="0"/>
              <a:t>analysis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lang="en-US" sz="1481" spc="-43" dirty="0"/>
              <a:t>Using</a:t>
            </a:r>
            <a:r>
              <a:rPr lang="en-US" sz="1481" spc="48" dirty="0"/>
              <a:t> </a:t>
            </a:r>
            <a:r>
              <a:rPr lang="en-US" sz="1481" spc="-116" dirty="0" err="1">
                <a:latin typeface="Courier New"/>
                <a:cs typeface="Courier New"/>
              </a:rPr>
              <a:t>sklearn.decomposition</a:t>
            </a:r>
            <a:endParaRPr lang="en-US" sz="1481" dirty="0">
              <a:latin typeface="Courier New"/>
              <a:cs typeface="Courier New"/>
            </a:endParaRPr>
          </a:p>
        </p:txBody>
      </p:sp>
      <p:sp>
        <p:nvSpPr>
          <p:cNvPr id="35" name="object 47">
            <a:extLst>
              <a:ext uri="{FF2B5EF4-FFF2-40B4-BE49-F238E27FC236}">
                <a16:creationId xmlns:a16="http://schemas.microsoft.com/office/drawing/2014/main" id="{08026A2E-5E8F-4A7D-886E-25A6FC38DF97}"/>
              </a:ext>
            </a:extLst>
          </p:cNvPr>
          <p:cNvSpPr txBox="1"/>
          <p:nvPr/>
        </p:nvSpPr>
        <p:spPr>
          <a:xfrm>
            <a:off x="782872" y="1680392"/>
            <a:ext cx="3669465" cy="497691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lnSpc>
                <a:spcPts val="2131"/>
              </a:lnSpc>
              <a:spcBef>
                <a:spcPts val="127"/>
              </a:spcBef>
            </a:pPr>
            <a:r>
              <a:rPr sz="1799" spc="-48" dirty="0">
                <a:latin typeface="Tahoma"/>
                <a:cs typeface="Tahoma"/>
              </a:rPr>
              <a:t>This </a:t>
            </a:r>
            <a:r>
              <a:rPr sz="1799" spc="-116" dirty="0">
                <a:latin typeface="Tahoma"/>
                <a:cs typeface="Tahoma"/>
              </a:rPr>
              <a:t>code performs </a:t>
            </a:r>
            <a:r>
              <a:rPr sz="1799" spc="53" dirty="0">
                <a:latin typeface="Tahoma"/>
                <a:cs typeface="Tahoma"/>
              </a:rPr>
              <a:t>PCA </a:t>
            </a:r>
            <a:r>
              <a:rPr sz="1799" spc="-89" dirty="0">
                <a:latin typeface="Tahoma"/>
                <a:cs typeface="Tahoma"/>
              </a:rPr>
              <a:t>(lines</a:t>
            </a:r>
            <a:r>
              <a:rPr sz="1799" spc="248" dirty="0">
                <a:latin typeface="Tahoma"/>
                <a:cs typeface="Tahoma"/>
              </a:rPr>
              <a:t> </a:t>
            </a:r>
            <a:r>
              <a:rPr sz="1799" spc="-89" dirty="0">
                <a:latin typeface="Tahoma"/>
                <a:cs typeface="Tahoma"/>
              </a:rPr>
              <a:t>3-7).</a:t>
            </a:r>
            <a:endParaRPr sz="1799" dirty="0">
              <a:latin typeface="Tahoma"/>
              <a:cs typeface="Tahoma"/>
            </a:endParaRPr>
          </a:p>
          <a:p>
            <a:pPr marL="13433">
              <a:lnSpc>
                <a:spcPts val="1751"/>
              </a:lnSpc>
            </a:pPr>
            <a:r>
              <a:rPr sz="1481" spc="5" dirty="0">
                <a:latin typeface="Tahoma"/>
                <a:cs typeface="Tahoma"/>
              </a:rPr>
              <a:t>(Most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of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53" dirty="0">
                <a:latin typeface="Tahoma"/>
                <a:cs typeface="Tahoma"/>
              </a:rPr>
              <a:t>the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code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is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43" dirty="0">
                <a:latin typeface="Tahoma"/>
                <a:cs typeface="Tahoma"/>
              </a:rPr>
              <a:t>just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16" dirty="0">
                <a:latin typeface="Tahoma"/>
                <a:cs typeface="Tahoma"/>
              </a:rPr>
              <a:t>to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draw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three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plots).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36" name="object 72">
            <a:extLst>
              <a:ext uri="{FF2B5EF4-FFF2-40B4-BE49-F238E27FC236}">
                <a16:creationId xmlns:a16="http://schemas.microsoft.com/office/drawing/2014/main" id="{F2109F5C-D7F9-4B7E-9E4E-A26A87E451DE}"/>
              </a:ext>
            </a:extLst>
          </p:cNvPr>
          <p:cNvSpPr txBox="1">
            <a:spLocks/>
          </p:cNvSpPr>
          <p:nvPr/>
        </p:nvSpPr>
        <p:spPr>
          <a:xfrm>
            <a:off x="6967859" y="5198373"/>
            <a:ext cx="2224652" cy="130315"/>
          </a:xfrm>
          <a:prstGeom prst="rect">
            <a:avLst/>
          </a:prstGeom>
        </p:spPr>
        <p:txBody>
          <a:bodyPr vert="horz" wrap="square" lIns="0" tIns="37615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99">
              <a:spcBef>
                <a:spcPts val="296"/>
              </a:spcBef>
            </a:pPr>
            <a:r>
              <a:rPr lang="en-US" spc="-75"/>
              <a:t>12</a:t>
            </a:r>
            <a:r>
              <a:rPr lang="en-US" spc="-11"/>
              <a:t>/17</a:t>
            </a:r>
            <a:endParaRPr lang="en-US" spc="-11" dirty="0"/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73759E45-B92A-404C-80D1-E33DA88B9075}"/>
              </a:ext>
            </a:extLst>
          </p:cNvPr>
          <p:cNvSpPr txBox="1"/>
          <p:nvPr/>
        </p:nvSpPr>
        <p:spPr>
          <a:xfrm>
            <a:off x="542674" y="2529899"/>
            <a:ext cx="5814187" cy="688321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 marR="5373" algn="just">
              <a:lnSpc>
                <a:spcPct val="100800"/>
              </a:lnSpc>
              <a:spcBef>
                <a:spcPts val="127"/>
              </a:spcBef>
            </a:pPr>
            <a:r>
              <a:rPr sz="1481" spc="-16" dirty="0">
                <a:latin typeface="Tahoma"/>
                <a:cs typeface="Tahoma"/>
              </a:rPr>
              <a:t>Principal </a:t>
            </a:r>
            <a:r>
              <a:rPr sz="1481" spc="-53" dirty="0">
                <a:latin typeface="Tahoma"/>
                <a:cs typeface="Tahoma"/>
              </a:rPr>
              <a:t>component transform </a:t>
            </a:r>
            <a:r>
              <a:rPr sz="1481" spc="-43" dirty="0">
                <a:latin typeface="Tahoma"/>
                <a:cs typeface="Tahoma"/>
              </a:rPr>
              <a:t>is </a:t>
            </a:r>
            <a:r>
              <a:rPr sz="1481" spc="-69" dirty="0">
                <a:latin typeface="Tahoma"/>
                <a:cs typeface="Tahoma"/>
              </a:rPr>
              <a:t>a </a:t>
            </a:r>
            <a:r>
              <a:rPr sz="1481" spc="-64" dirty="0">
                <a:latin typeface="Tahoma"/>
                <a:cs typeface="Tahoma"/>
              </a:rPr>
              <a:t>procedure </a:t>
            </a:r>
            <a:r>
              <a:rPr sz="1481" spc="-16" dirty="0">
                <a:latin typeface="Tahoma"/>
                <a:cs typeface="Tahoma"/>
              </a:rPr>
              <a:t>that </a:t>
            </a:r>
            <a:r>
              <a:rPr sz="1481" spc="-48" dirty="0">
                <a:latin typeface="Tahoma"/>
                <a:cs typeface="Tahoma"/>
              </a:rPr>
              <a:t>rotates </a:t>
            </a:r>
            <a:r>
              <a:rPr sz="1481" spc="-27" dirty="0">
                <a:latin typeface="Tahoma"/>
                <a:cs typeface="Tahoma"/>
              </a:rPr>
              <a:t>point </a:t>
            </a:r>
            <a:r>
              <a:rPr sz="1481" spc="-75" dirty="0">
                <a:latin typeface="Tahoma"/>
                <a:cs typeface="Tahoma"/>
              </a:rPr>
              <a:t>space </a:t>
            </a:r>
            <a:r>
              <a:rPr sz="1481" spc="-32" dirty="0">
                <a:latin typeface="Tahoma"/>
                <a:cs typeface="Tahoma"/>
              </a:rPr>
              <a:t>in  </a:t>
            </a:r>
            <a:r>
              <a:rPr sz="1481" spc="-64" dirty="0">
                <a:latin typeface="Tahoma"/>
                <a:cs typeface="Tahoma"/>
              </a:rPr>
              <a:t>such </a:t>
            </a:r>
            <a:r>
              <a:rPr sz="1481" spc="-69" dirty="0">
                <a:latin typeface="Tahoma"/>
                <a:cs typeface="Tahoma"/>
              </a:rPr>
              <a:t>a </a:t>
            </a:r>
            <a:r>
              <a:rPr sz="1481" spc="-100" dirty="0">
                <a:latin typeface="Tahoma"/>
                <a:cs typeface="Tahoma"/>
              </a:rPr>
              <a:t>way </a:t>
            </a:r>
            <a:r>
              <a:rPr sz="1481" spc="-16" dirty="0">
                <a:latin typeface="Tahoma"/>
                <a:cs typeface="Tahoma"/>
              </a:rPr>
              <a:t>that </a:t>
            </a:r>
            <a:r>
              <a:rPr sz="1481" spc="-37" dirty="0">
                <a:latin typeface="Tahoma"/>
                <a:cs typeface="Tahoma"/>
              </a:rPr>
              <a:t>points </a:t>
            </a:r>
            <a:r>
              <a:rPr sz="1481" spc="-64" dirty="0">
                <a:latin typeface="Tahoma"/>
                <a:cs typeface="Tahoma"/>
              </a:rPr>
              <a:t>variance </a:t>
            </a:r>
            <a:r>
              <a:rPr sz="1481" spc="-43" dirty="0">
                <a:latin typeface="Tahoma"/>
                <a:cs typeface="Tahoma"/>
              </a:rPr>
              <a:t>is </a:t>
            </a:r>
            <a:r>
              <a:rPr sz="1481" spc="-53" dirty="0">
                <a:latin typeface="Tahoma"/>
                <a:cs typeface="Tahoma"/>
              </a:rPr>
              <a:t>the biggest </a:t>
            </a:r>
            <a:r>
              <a:rPr sz="1481" spc="-59" dirty="0">
                <a:latin typeface="Tahoma"/>
                <a:cs typeface="Tahoma"/>
              </a:rPr>
              <a:t>along </a:t>
            </a:r>
            <a:r>
              <a:rPr sz="1481" spc="-27" dirty="0">
                <a:latin typeface="Tahoma"/>
                <a:cs typeface="Tahoma"/>
              </a:rPr>
              <a:t>X-axis, </a:t>
            </a:r>
            <a:r>
              <a:rPr sz="1481" spc="-53" dirty="0">
                <a:latin typeface="Tahoma"/>
                <a:cs typeface="Tahoma"/>
              </a:rPr>
              <a:t>the </a:t>
            </a:r>
            <a:r>
              <a:rPr sz="1481" spc="-75" dirty="0">
                <a:latin typeface="Tahoma"/>
                <a:cs typeface="Tahoma"/>
              </a:rPr>
              <a:t>second </a:t>
            </a:r>
            <a:r>
              <a:rPr sz="1481" spc="-43" dirty="0">
                <a:latin typeface="Tahoma"/>
                <a:cs typeface="Tahoma"/>
              </a:rPr>
              <a:t>is  </a:t>
            </a:r>
            <a:r>
              <a:rPr sz="1481" spc="-59" dirty="0">
                <a:latin typeface="Tahoma"/>
                <a:cs typeface="Tahoma"/>
              </a:rPr>
              <a:t>along </a:t>
            </a:r>
            <a:r>
              <a:rPr sz="1481" spc="-27" dirty="0">
                <a:latin typeface="Tahoma"/>
                <a:cs typeface="Tahoma"/>
              </a:rPr>
              <a:t>Y-axis, </a:t>
            </a:r>
            <a:r>
              <a:rPr sz="1481" spc="-69" dirty="0">
                <a:latin typeface="Tahoma"/>
                <a:cs typeface="Tahoma"/>
              </a:rPr>
              <a:t>and </a:t>
            </a:r>
            <a:r>
              <a:rPr sz="1481" spc="-79" dirty="0">
                <a:latin typeface="Tahoma"/>
                <a:cs typeface="Tahoma"/>
              </a:rPr>
              <a:t>so</a:t>
            </a:r>
            <a:r>
              <a:rPr sz="1481" spc="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on.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8" name="object 49">
            <a:extLst>
              <a:ext uri="{FF2B5EF4-FFF2-40B4-BE49-F238E27FC236}">
                <a16:creationId xmlns:a16="http://schemas.microsoft.com/office/drawing/2014/main" id="{5998E040-2086-4BE2-9B3F-8FAF6AC03EB0}"/>
              </a:ext>
            </a:extLst>
          </p:cNvPr>
          <p:cNvSpPr txBox="1"/>
          <p:nvPr/>
        </p:nvSpPr>
        <p:spPr>
          <a:xfrm>
            <a:off x="11686272" y="1439560"/>
            <a:ext cx="404360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k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9" name="object 50">
            <a:extLst>
              <a:ext uri="{FF2B5EF4-FFF2-40B4-BE49-F238E27FC236}">
                <a16:creationId xmlns:a16="http://schemas.microsoft.com/office/drawing/2014/main" id="{CF200279-1146-47D8-B911-966DEC99416E}"/>
              </a:ext>
            </a:extLst>
          </p:cNvPr>
          <p:cNvSpPr txBox="1"/>
          <p:nvPr/>
        </p:nvSpPr>
        <p:spPr>
          <a:xfrm>
            <a:off x="6193032" y="1212030"/>
            <a:ext cx="5341315" cy="929845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24926" indent="-112164">
              <a:spcBef>
                <a:spcPts val="143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25597" algn="l"/>
                <a:tab pos="859704" algn="l"/>
                <a:tab pos="1969932" algn="l"/>
                <a:tab pos="3121129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3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Run	</a:t>
            </a:r>
            <a:r>
              <a:rPr sz="1481" spc="127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	</a:t>
            </a:r>
            <a:r>
              <a:rPr sz="1481" spc="32" dirty="0">
                <a:solidFill>
                  <a:srgbClr val="7F7F7F"/>
                </a:solidFill>
                <a:latin typeface="Tahoma"/>
                <a:cs typeface="Tahoma"/>
              </a:rPr>
              <a:t>Component	</a:t>
            </a:r>
            <a:r>
              <a:rPr sz="1481" spc="8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y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 dirty="0">
              <a:latin typeface="Tahoma"/>
              <a:cs typeface="Tahoma"/>
            </a:endParaRPr>
          </a:p>
          <a:p>
            <a:pPr marL="124926" indent="-112164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25597" algn="l"/>
                <a:tab pos="736122" algn="l"/>
                <a:tab pos="1178064" algn="l"/>
                <a:tab pos="1758364" algn="l"/>
                <a:tab pos="3321950" algn="l"/>
                <a:tab pos="3790759" algn="l"/>
                <a:tab pos="4244118" algn="l"/>
                <a:tab pos="4817030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3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get	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more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g	</a:t>
            </a:r>
            <a:r>
              <a:rPr sz="1481" spc="-48" dirty="0">
                <a:solidFill>
                  <a:srgbClr val="7F7F7F"/>
                </a:solidFill>
                <a:latin typeface="Tahoma"/>
                <a:cs typeface="Tahoma"/>
              </a:rPr>
              <a:t>how	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our	</a:t>
            </a:r>
            <a:r>
              <a:rPr sz="1481" spc="84" dirty="0">
                <a:solidFill>
                  <a:srgbClr val="7F7F7F"/>
                </a:solidFill>
                <a:latin typeface="Tahoma"/>
                <a:cs typeface="Tahoma"/>
              </a:rPr>
              <a:t>data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k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 dirty="0">
              <a:latin typeface="Tahoma"/>
              <a:cs typeface="Tahoma"/>
            </a:endParaRPr>
          </a:p>
          <a:p>
            <a:pPr marL="165896" indent="-153135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66568" algn="l"/>
              </a:tabLst>
            </a:pP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endParaRPr sz="1481" dirty="0">
              <a:latin typeface="Tahoma"/>
              <a:cs typeface="Tahoma"/>
            </a:endParaRPr>
          </a:p>
          <a:p>
            <a:pPr marL="13433">
              <a:spcBef>
                <a:spcPts val="16"/>
              </a:spcBef>
              <a:tabLst>
                <a:tab pos="356643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	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485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40" name="object 51">
            <a:extLst>
              <a:ext uri="{FF2B5EF4-FFF2-40B4-BE49-F238E27FC236}">
                <a16:creationId xmlns:a16="http://schemas.microsoft.com/office/drawing/2014/main" id="{6C67F337-4917-4F8D-95E9-D2843C2E6C59}"/>
              </a:ext>
            </a:extLst>
          </p:cNvPr>
          <p:cNvSpPr txBox="1"/>
          <p:nvPr/>
        </p:nvSpPr>
        <p:spPr>
          <a:xfrm>
            <a:off x="6193032" y="2181012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5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41" name="object 52">
            <a:extLst>
              <a:ext uri="{FF2B5EF4-FFF2-40B4-BE49-F238E27FC236}">
                <a16:creationId xmlns:a16="http://schemas.microsoft.com/office/drawing/2014/main" id="{AD23E57A-D64D-4DED-9D22-17F7431BE315}"/>
              </a:ext>
            </a:extLst>
          </p:cNvPr>
          <p:cNvSpPr txBox="1"/>
          <p:nvPr/>
        </p:nvSpPr>
        <p:spPr>
          <a:xfrm>
            <a:off x="6696951" y="2122122"/>
            <a:ext cx="225487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91" dirty="0">
                <a:latin typeface="Tahoma"/>
                <a:cs typeface="Tahoma"/>
              </a:rPr>
              <a:t> </a:t>
            </a:r>
            <a:r>
              <a:rPr sz="1481" spc="69" dirty="0">
                <a:latin typeface="Tahoma"/>
                <a:cs typeface="Tahoma"/>
              </a:rPr>
              <a:t>PCA(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n_components=3)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2" name="object 53">
            <a:extLst>
              <a:ext uri="{FF2B5EF4-FFF2-40B4-BE49-F238E27FC236}">
                <a16:creationId xmlns:a16="http://schemas.microsoft.com/office/drawing/2014/main" id="{81FA0BA6-8D72-4F1E-9D6C-4AEF93C1BB23}"/>
              </a:ext>
            </a:extLst>
          </p:cNvPr>
          <p:cNvSpPr txBox="1"/>
          <p:nvPr/>
        </p:nvSpPr>
        <p:spPr>
          <a:xfrm>
            <a:off x="6193032" y="2408541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43" name="object 54">
            <a:extLst>
              <a:ext uri="{FF2B5EF4-FFF2-40B4-BE49-F238E27FC236}">
                <a16:creationId xmlns:a16="http://schemas.microsoft.com/office/drawing/2014/main" id="{249E77A4-6B69-48D2-8F14-EEDFCC87678F}"/>
              </a:ext>
            </a:extLst>
          </p:cNvPr>
          <p:cNvSpPr txBox="1"/>
          <p:nvPr/>
        </p:nvSpPr>
        <p:spPr>
          <a:xfrm>
            <a:off x="6696952" y="2349652"/>
            <a:ext cx="348676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43" dirty="0">
                <a:latin typeface="Tahoma"/>
                <a:cs typeface="Tahoma"/>
              </a:rPr>
              <a:t> </a:t>
            </a:r>
            <a:r>
              <a:rPr sz="1481" spc="59" dirty="0">
                <a:latin typeface="Tahoma"/>
                <a:cs typeface="Tahoma"/>
              </a:rPr>
              <a:t>our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116" dirty="0">
                <a:latin typeface="Tahoma"/>
                <a:cs typeface="Tahoma"/>
              </a:rPr>
              <a:t>Data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No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89" dirty="0">
                <a:latin typeface="Tahoma"/>
                <a:cs typeface="Tahoma"/>
              </a:rPr>
              <a:t>Labels</a:t>
            </a:r>
            <a:r>
              <a:rPr sz="1481" spc="-14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4" name="object 55">
            <a:extLst>
              <a:ext uri="{FF2B5EF4-FFF2-40B4-BE49-F238E27FC236}">
                <a16:creationId xmlns:a16="http://schemas.microsoft.com/office/drawing/2014/main" id="{A34EA1A0-1A9A-4630-88AB-18C3A4E81AA9}"/>
              </a:ext>
            </a:extLst>
          </p:cNvPr>
          <p:cNvSpPr txBox="1"/>
          <p:nvPr/>
        </p:nvSpPr>
        <p:spPr>
          <a:xfrm>
            <a:off x="6193033" y="2577168"/>
            <a:ext cx="374738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637468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7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0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0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5" name="object 56">
            <a:extLst>
              <a:ext uri="{FF2B5EF4-FFF2-40B4-BE49-F238E27FC236}">
                <a16:creationId xmlns:a16="http://schemas.microsoft.com/office/drawing/2014/main" id="{FA69FB82-CE65-4B1B-84DD-22B53AC5ABAF}"/>
              </a:ext>
            </a:extLst>
          </p:cNvPr>
          <p:cNvSpPr txBox="1"/>
          <p:nvPr/>
        </p:nvSpPr>
        <p:spPr>
          <a:xfrm>
            <a:off x="6193032" y="2796673"/>
            <a:ext cx="94037" cy="470178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46" name="object 57">
            <a:extLst>
              <a:ext uri="{FF2B5EF4-FFF2-40B4-BE49-F238E27FC236}">
                <a16:creationId xmlns:a16="http://schemas.microsoft.com/office/drawing/2014/main" id="{BCDD5C50-00D3-46E2-8A84-2FD09E8F32E1}"/>
              </a:ext>
            </a:extLst>
          </p:cNvPr>
          <p:cNvSpPr txBox="1"/>
          <p:nvPr/>
        </p:nvSpPr>
        <p:spPr>
          <a:xfrm>
            <a:off x="7612887" y="2804697"/>
            <a:ext cx="2448327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761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1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7" name="object 58">
            <a:extLst>
              <a:ext uri="{FF2B5EF4-FFF2-40B4-BE49-F238E27FC236}">
                <a16:creationId xmlns:a16="http://schemas.microsoft.com/office/drawing/2014/main" id="{79D7DA40-686A-4752-9C14-D6783888BF30}"/>
              </a:ext>
            </a:extLst>
          </p:cNvPr>
          <p:cNvSpPr txBox="1"/>
          <p:nvPr/>
        </p:nvSpPr>
        <p:spPr>
          <a:xfrm>
            <a:off x="6126119" y="3318633"/>
            <a:ext cx="16120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10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48" name="object 59">
            <a:extLst>
              <a:ext uri="{FF2B5EF4-FFF2-40B4-BE49-F238E27FC236}">
                <a16:creationId xmlns:a16="http://schemas.microsoft.com/office/drawing/2014/main" id="{ABC534DE-B971-46BD-BA47-6D1EF6E2C783}"/>
              </a:ext>
            </a:extLst>
          </p:cNvPr>
          <p:cNvSpPr txBox="1"/>
          <p:nvPr/>
        </p:nvSpPr>
        <p:spPr>
          <a:xfrm>
            <a:off x="7942433" y="3259744"/>
            <a:ext cx="38266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8365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9" name="object 60">
            <a:extLst>
              <a:ext uri="{FF2B5EF4-FFF2-40B4-BE49-F238E27FC236}">
                <a16:creationId xmlns:a16="http://schemas.microsoft.com/office/drawing/2014/main" id="{16E99FBE-54D0-4711-8CDD-B645CA8CE3B5}"/>
              </a:ext>
            </a:extLst>
          </p:cNvPr>
          <p:cNvSpPr txBox="1"/>
          <p:nvPr/>
        </p:nvSpPr>
        <p:spPr>
          <a:xfrm>
            <a:off x="6126119" y="3487261"/>
            <a:ext cx="37178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11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pca</a:t>
            </a:r>
            <a:r>
              <a:rPr sz="1481" spc="-2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1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2.</a:t>
            </a:r>
            <a:r>
              <a:rPr sz="1481" spc="-32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0" name="object 61">
            <a:extLst>
              <a:ext uri="{FF2B5EF4-FFF2-40B4-BE49-F238E27FC236}">
                <a16:creationId xmlns:a16="http://schemas.microsoft.com/office/drawing/2014/main" id="{A4C49CD9-6169-403E-8061-E3EF8230CBB5}"/>
              </a:ext>
            </a:extLst>
          </p:cNvPr>
          <p:cNvSpPr txBox="1"/>
          <p:nvPr/>
        </p:nvSpPr>
        <p:spPr>
          <a:xfrm>
            <a:off x="6126119" y="3714790"/>
            <a:ext cx="3814552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704632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12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0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1" name="object 62">
            <a:extLst>
              <a:ext uri="{FF2B5EF4-FFF2-40B4-BE49-F238E27FC236}">
                <a16:creationId xmlns:a16="http://schemas.microsoft.com/office/drawing/2014/main" id="{D0DDEC50-0A8F-42FC-91DA-234FA832D379}"/>
              </a:ext>
            </a:extLst>
          </p:cNvPr>
          <p:cNvSpPr txBox="1"/>
          <p:nvPr/>
        </p:nvSpPr>
        <p:spPr>
          <a:xfrm>
            <a:off x="7612887" y="3942307"/>
            <a:ext cx="2448327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761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2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2" name="object 63">
            <a:extLst>
              <a:ext uri="{FF2B5EF4-FFF2-40B4-BE49-F238E27FC236}">
                <a16:creationId xmlns:a16="http://schemas.microsoft.com/office/drawing/2014/main" id="{F665299B-89B3-4BC1-AD01-1BFD702DB4AF}"/>
              </a:ext>
            </a:extLst>
          </p:cNvPr>
          <p:cNvSpPr txBox="1"/>
          <p:nvPr/>
        </p:nvSpPr>
        <p:spPr>
          <a:xfrm>
            <a:off x="560070" y="3898816"/>
            <a:ext cx="6144660" cy="1099788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R="5373" algn="r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13</a:t>
            </a:r>
            <a:endParaRPr sz="1057" dirty="0">
              <a:latin typeface="Gill Sans MT"/>
              <a:cs typeface="Gill Sans MT"/>
            </a:endParaRPr>
          </a:p>
          <a:p>
            <a:pPr marL="13433" marR="5373" algn="just">
              <a:lnSpc>
                <a:spcPct val="100099"/>
              </a:lnSpc>
              <a:spcBef>
                <a:spcPts val="95"/>
              </a:spcBef>
            </a:pPr>
            <a:r>
              <a:rPr sz="2221" spc="-23" baseline="1984" dirty="0">
                <a:latin typeface="Tahoma"/>
                <a:cs typeface="Tahoma"/>
              </a:rPr>
              <a:t>The </a:t>
            </a:r>
            <a:r>
              <a:rPr sz="2221" spc="-79" baseline="1984" dirty="0">
                <a:latin typeface="Tahoma"/>
                <a:cs typeface="Tahoma"/>
              </a:rPr>
              <a:t>method </a:t>
            </a:r>
            <a:r>
              <a:rPr sz="2221" spc="-64" baseline="1984" dirty="0">
                <a:latin typeface="Tahoma"/>
                <a:cs typeface="Tahoma"/>
              </a:rPr>
              <a:t>is </a:t>
            </a:r>
            <a:r>
              <a:rPr sz="2221" spc="-79" baseline="1984" dirty="0">
                <a:latin typeface="Tahoma"/>
                <a:cs typeface="Tahoma"/>
              </a:rPr>
              <a:t>simple </a:t>
            </a:r>
            <a:r>
              <a:rPr sz="2221" spc="-39" baseline="1984" dirty="0">
                <a:latin typeface="Tahoma"/>
                <a:cs typeface="Tahoma"/>
              </a:rPr>
              <a:t>but </a:t>
            </a:r>
            <a:r>
              <a:rPr sz="2221" spc="-111" baseline="1984" dirty="0">
                <a:latin typeface="Tahoma"/>
                <a:cs typeface="Tahoma"/>
              </a:rPr>
              <a:t>very </a:t>
            </a:r>
            <a:r>
              <a:rPr sz="2221" spc="-95" baseline="1984" dirty="0">
                <a:latin typeface="Tahoma"/>
                <a:cs typeface="Tahoma"/>
              </a:rPr>
              <a:t>powerful </a:t>
            </a:r>
            <a:r>
              <a:rPr sz="2221" spc="-79" baseline="1984" dirty="0">
                <a:latin typeface="Tahoma"/>
                <a:cs typeface="Tahoma"/>
              </a:rPr>
              <a:t>for </a:t>
            </a:r>
            <a:r>
              <a:rPr sz="2221" spc="-55" baseline="1984" dirty="0">
                <a:latin typeface="Tahoma"/>
                <a:cs typeface="Tahoma"/>
              </a:rPr>
              <a:t>data </a:t>
            </a:r>
            <a:r>
              <a:rPr sz="2221" spc="-71" baseline="1984" dirty="0">
                <a:latin typeface="Tahoma"/>
                <a:cs typeface="Tahoma"/>
              </a:rPr>
              <a:t>exploration. </a:t>
            </a:r>
            <a:r>
              <a:rPr sz="2221" spc="-127" baseline="1984" dirty="0">
                <a:latin typeface="Tahoma"/>
                <a:cs typeface="Tahoma"/>
              </a:rPr>
              <a:t>If </a:t>
            </a:r>
            <a:r>
              <a:rPr sz="2221" spc="-55" baseline="1984" dirty="0">
                <a:latin typeface="Tahoma"/>
                <a:cs typeface="Tahoma"/>
              </a:rPr>
              <a:t>data </a:t>
            </a:r>
            <a:r>
              <a:rPr sz="2221" spc="-119" baseline="1984" dirty="0">
                <a:latin typeface="Tahoma"/>
                <a:cs typeface="Tahoma"/>
              </a:rPr>
              <a:t>have </a:t>
            </a: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14  </a:t>
            </a:r>
            <a:r>
              <a:rPr sz="2221" spc="-103" baseline="1984" dirty="0">
                <a:latin typeface="Tahoma"/>
                <a:cs typeface="Tahoma"/>
              </a:rPr>
              <a:t>many </a:t>
            </a:r>
            <a:r>
              <a:rPr sz="2221" spc="-95" baseline="1984" dirty="0">
                <a:latin typeface="Tahoma"/>
                <a:cs typeface="Tahoma"/>
              </a:rPr>
              <a:t>dimensions </a:t>
            </a:r>
            <a:r>
              <a:rPr sz="2221" spc="-64" baseline="1984" dirty="0">
                <a:latin typeface="Tahoma"/>
                <a:cs typeface="Tahoma"/>
              </a:rPr>
              <a:t>(i.e. </a:t>
            </a:r>
            <a:r>
              <a:rPr sz="2221" spc="-71" baseline="1984" dirty="0">
                <a:latin typeface="Tahoma"/>
                <a:cs typeface="Tahoma"/>
              </a:rPr>
              <a:t>50) </a:t>
            </a:r>
            <a:r>
              <a:rPr sz="2221" spc="32" baseline="1984" dirty="0">
                <a:latin typeface="Tahoma"/>
                <a:cs typeface="Tahoma"/>
              </a:rPr>
              <a:t>it </a:t>
            </a:r>
            <a:r>
              <a:rPr sz="2221" spc="-64" baseline="1984" dirty="0">
                <a:latin typeface="Tahoma"/>
                <a:cs typeface="Tahoma"/>
              </a:rPr>
              <a:t>is </a:t>
            </a:r>
            <a:r>
              <a:rPr sz="2221" spc="-111" baseline="1984" dirty="0">
                <a:latin typeface="Tahoma"/>
                <a:cs typeface="Tahoma"/>
              </a:rPr>
              <a:t>very </a:t>
            </a:r>
            <a:r>
              <a:rPr sz="2221" spc="-79" baseline="1984" dirty="0">
                <a:latin typeface="Tahoma"/>
                <a:cs typeface="Tahoma"/>
              </a:rPr>
              <a:t>convenient </a:t>
            </a:r>
            <a:r>
              <a:rPr sz="2221" spc="-23" baseline="1984" dirty="0">
                <a:latin typeface="Tahoma"/>
                <a:cs typeface="Tahoma"/>
              </a:rPr>
              <a:t>to </a:t>
            </a:r>
            <a:r>
              <a:rPr sz="2221" spc="-39" baseline="1984" dirty="0">
                <a:latin typeface="Tahoma"/>
                <a:cs typeface="Tahoma"/>
              </a:rPr>
              <a:t>look </a:t>
            </a:r>
            <a:r>
              <a:rPr sz="2221" spc="-71" baseline="1984" dirty="0">
                <a:latin typeface="Tahoma"/>
                <a:cs typeface="Tahoma"/>
              </a:rPr>
              <a:t>only </a:t>
            </a:r>
            <a:r>
              <a:rPr sz="2221" spc="-23" baseline="1984" dirty="0">
                <a:latin typeface="Tahoma"/>
                <a:cs typeface="Tahoma"/>
              </a:rPr>
              <a:t>at </a:t>
            </a:r>
            <a:r>
              <a:rPr sz="2221" spc="-95" baseline="1984" dirty="0">
                <a:latin typeface="Tahoma"/>
                <a:cs typeface="Tahoma"/>
              </a:rPr>
              <a:t>2-5 </a:t>
            </a:r>
            <a:r>
              <a:rPr sz="2221" spc="-71" baseline="1984" dirty="0">
                <a:latin typeface="Tahoma"/>
                <a:cs typeface="Tahoma"/>
              </a:rPr>
              <a:t>most </a:t>
            </a: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15  </a:t>
            </a:r>
            <a:r>
              <a:rPr sz="1481" spc="-32" dirty="0">
                <a:latin typeface="Tahoma"/>
                <a:cs typeface="Tahoma"/>
              </a:rPr>
              <a:t>significant </a:t>
            </a:r>
            <a:r>
              <a:rPr sz="1481" spc="-59" dirty="0">
                <a:latin typeface="Tahoma"/>
                <a:cs typeface="Tahoma"/>
              </a:rPr>
              <a:t>dimensions. </a:t>
            </a:r>
            <a:r>
              <a:rPr sz="1481" spc="-48" dirty="0">
                <a:latin typeface="Tahoma"/>
                <a:cs typeface="Tahoma"/>
              </a:rPr>
              <a:t>Otherwise visual </a:t>
            </a:r>
            <a:r>
              <a:rPr sz="1481" spc="-43" dirty="0">
                <a:latin typeface="Tahoma"/>
                <a:cs typeface="Tahoma"/>
              </a:rPr>
              <a:t>inspection of </a:t>
            </a:r>
            <a:r>
              <a:rPr sz="1481" spc="-53" dirty="0">
                <a:latin typeface="Tahoma"/>
                <a:cs typeface="Tahoma"/>
              </a:rPr>
              <a:t>the </a:t>
            </a:r>
            <a:r>
              <a:rPr sz="1481" spc="-37" dirty="0">
                <a:latin typeface="Tahoma"/>
                <a:cs typeface="Tahoma"/>
              </a:rPr>
              <a:t>data </a:t>
            </a:r>
            <a:r>
              <a:rPr sz="1481" spc="-69" dirty="0">
                <a:latin typeface="Tahoma"/>
                <a:cs typeface="Tahoma"/>
              </a:rPr>
              <a:t>would</a:t>
            </a:r>
            <a:r>
              <a:rPr sz="1481" spc="59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be</a:t>
            </a:r>
            <a:endParaRPr sz="1481" dirty="0">
              <a:latin typeface="Tahoma"/>
              <a:cs typeface="Tahoma"/>
            </a:endParaRPr>
          </a:p>
          <a:p>
            <a:pPr marL="13433" algn="just">
              <a:spcBef>
                <a:spcPts val="16"/>
              </a:spcBef>
            </a:pPr>
            <a:r>
              <a:rPr sz="1481" spc="-16" dirty="0">
                <a:latin typeface="Tahoma"/>
                <a:cs typeface="Tahoma"/>
              </a:rPr>
              <a:t>too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difficult.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53" name="object 64">
            <a:extLst>
              <a:ext uri="{FF2B5EF4-FFF2-40B4-BE49-F238E27FC236}">
                <a16:creationId xmlns:a16="http://schemas.microsoft.com/office/drawing/2014/main" id="{F2F848F4-5B25-4573-8B95-56BF1E08A678}"/>
              </a:ext>
            </a:extLst>
          </p:cNvPr>
          <p:cNvSpPr txBox="1"/>
          <p:nvPr/>
        </p:nvSpPr>
        <p:spPr>
          <a:xfrm>
            <a:off x="7942433" y="4397353"/>
            <a:ext cx="38266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8365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4" name="object 65">
            <a:extLst>
              <a:ext uri="{FF2B5EF4-FFF2-40B4-BE49-F238E27FC236}">
                <a16:creationId xmlns:a16="http://schemas.microsoft.com/office/drawing/2014/main" id="{8EDFBF7E-0D3C-4937-87D7-ED3EC201E556}"/>
              </a:ext>
            </a:extLst>
          </p:cNvPr>
          <p:cNvSpPr txBox="1"/>
          <p:nvPr/>
        </p:nvSpPr>
        <p:spPr>
          <a:xfrm>
            <a:off x="6126119" y="4624882"/>
            <a:ext cx="37178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16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pca</a:t>
            </a:r>
            <a:r>
              <a:rPr sz="1481" spc="-2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1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3.</a:t>
            </a:r>
            <a:r>
              <a:rPr sz="1481" spc="-32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5" name="object 66">
            <a:extLst>
              <a:ext uri="{FF2B5EF4-FFF2-40B4-BE49-F238E27FC236}">
                <a16:creationId xmlns:a16="http://schemas.microsoft.com/office/drawing/2014/main" id="{A2C6842E-B085-4E9E-81E5-23FA18BFA0E5}"/>
              </a:ext>
            </a:extLst>
          </p:cNvPr>
          <p:cNvSpPr txBox="1"/>
          <p:nvPr/>
        </p:nvSpPr>
        <p:spPr>
          <a:xfrm>
            <a:off x="6126119" y="4852400"/>
            <a:ext cx="3814552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704632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17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1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6" name="object 67">
            <a:extLst>
              <a:ext uri="{FF2B5EF4-FFF2-40B4-BE49-F238E27FC236}">
                <a16:creationId xmlns:a16="http://schemas.microsoft.com/office/drawing/2014/main" id="{1609ECD0-DF25-43AD-9686-79F3CD20240E}"/>
              </a:ext>
            </a:extLst>
          </p:cNvPr>
          <p:cNvSpPr txBox="1"/>
          <p:nvPr/>
        </p:nvSpPr>
        <p:spPr>
          <a:xfrm>
            <a:off x="6126119" y="5071903"/>
            <a:ext cx="161207" cy="470178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7" name="object 68">
            <a:extLst>
              <a:ext uri="{FF2B5EF4-FFF2-40B4-BE49-F238E27FC236}">
                <a16:creationId xmlns:a16="http://schemas.microsoft.com/office/drawing/2014/main" id="{D1C4C681-895D-4D2F-A125-E7A537CECE2B}"/>
              </a:ext>
            </a:extLst>
          </p:cNvPr>
          <p:cNvSpPr txBox="1"/>
          <p:nvPr/>
        </p:nvSpPr>
        <p:spPr>
          <a:xfrm>
            <a:off x="7612887" y="5079928"/>
            <a:ext cx="2448327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761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3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Reduced</a:t>
            </a:r>
            <a:r>
              <a:rPr sz="1481" spc="-37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</a:t>
            </a:r>
            <a:r>
              <a:rPr sz="1481" spc="10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2</a:t>
            </a:r>
            <a:r>
              <a:rPr sz="1481" spc="-180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37" dirty="0">
                <a:latin typeface="Tahoma"/>
                <a:cs typeface="Tahoma"/>
              </a:rPr>
              <a:t>c=our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8" name="object 69">
            <a:extLst>
              <a:ext uri="{FF2B5EF4-FFF2-40B4-BE49-F238E27FC236}">
                <a16:creationId xmlns:a16="http://schemas.microsoft.com/office/drawing/2014/main" id="{86F84C37-1D7C-4C69-BC89-A948ABED0892}"/>
              </a:ext>
            </a:extLst>
          </p:cNvPr>
          <p:cNvSpPr txBox="1"/>
          <p:nvPr/>
        </p:nvSpPr>
        <p:spPr>
          <a:xfrm>
            <a:off x="6126119" y="5593864"/>
            <a:ext cx="16120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20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9" name="object 70">
            <a:extLst>
              <a:ext uri="{FF2B5EF4-FFF2-40B4-BE49-F238E27FC236}">
                <a16:creationId xmlns:a16="http://schemas.microsoft.com/office/drawing/2014/main" id="{81B03174-48FD-44B7-9644-9DD6F40FB0B0}"/>
              </a:ext>
            </a:extLst>
          </p:cNvPr>
          <p:cNvSpPr txBox="1"/>
          <p:nvPr/>
        </p:nvSpPr>
        <p:spPr>
          <a:xfrm>
            <a:off x="7942433" y="5534974"/>
            <a:ext cx="382664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8365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60" name="object 71">
            <a:extLst>
              <a:ext uri="{FF2B5EF4-FFF2-40B4-BE49-F238E27FC236}">
                <a16:creationId xmlns:a16="http://schemas.microsoft.com/office/drawing/2014/main" id="{00C0466A-2D00-4B03-B454-EE4E567181E5}"/>
              </a:ext>
            </a:extLst>
          </p:cNvPr>
          <p:cNvSpPr txBox="1"/>
          <p:nvPr/>
        </p:nvSpPr>
        <p:spPr>
          <a:xfrm>
            <a:off x="6126119" y="5762492"/>
            <a:ext cx="37178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21</a:t>
            </a:r>
            <a:r>
              <a:rPr sz="1057" spc="19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2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pca</a:t>
            </a:r>
            <a:r>
              <a:rPr sz="1481" spc="-21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2</a:t>
            </a:r>
            <a:r>
              <a:rPr sz="1481" spc="1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3.</a:t>
            </a:r>
            <a:r>
              <a:rPr sz="1481" spc="-32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0849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9131" y="402282"/>
            <a:ext cx="8346055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85" dirty="0"/>
              <a:t>K-means</a:t>
            </a:r>
            <a:r>
              <a:rPr spc="-37" dirty="0"/>
              <a:t> </a:t>
            </a:r>
            <a:r>
              <a:rPr spc="-159" dirty="0"/>
              <a:t>clustering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43" dirty="0"/>
              <a:t>Using</a:t>
            </a:r>
            <a:r>
              <a:rPr sz="1481" spc="48" dirty="0"/>
              <a:t> </a:t>
            </a:r>
            <a:r>
              <a:rPr sz="1481" spc="-116" dirty="0">
                <a:latin typeface="Courier New"/>
                <a:cs typeface="Courier New"/>
              </a:rPr>
              <a:t>sklearn.cluster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951" y="1828974"/>
            <a:ext cx="3732605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75" dirty="0">
                <a:latin typeface="Tahoma"/>
                <a:cs typeface="Tahoma"/>
              </a:rPr>
              <a:t>Finally, </a:t>
            </a:r>
            <a:r>
              <a:rPr sz="1799" spc="-207" dirty="0">
                <a:latin typeface="Tahoma"/>
                <a:cs typeface="Tahoma"/>
              </a:rPr>
              <a:t>we </a:t>
            </a:r>
            <a:r>
              <a:rPr sz="1799" spc="-143" dirty="0">
                <a:latin typeface="Tahoma"/>
                <a:cs typeface="Tahoma"/>
              </a:rPr>
              <a:t>are </a:t>
            </a:r>
            <a:r>
              <a:rPr sz="1799" spc="-120" dirty="0">
                <a:latin typeface="Tahoma"/>
                <a:cs typeface="Tahoma"/>
              </a:rPr>
              <a:t>ready </a:t>
            </a:r>
            <a:r>
              <a:rPr sz="1799" spc="-95" dirty="0">
                <a:latin typeface="Tahoma"/>
                <a:cs typeface="Tahoma"/>
              </a:rPr>
              <a:t>for </a:t>
            </a:r>
            <a:r>
              <a:rPr sz="1799" spc="-153" dirty="0">
                <a:latin typeface="Tahoma"/>
                <a:cs typeface="Tahoma"/>
              </a:rPr>
              <a:t>some</a:t>
            </a:r>
            <a:r>
              <a:rPr sz="1799" spc="-120" dirty="0">
                <a:latin typeface="Tahoma"/>
                <a:cs typeface="Tahoma"/>
              </a:rPr>
              <a:t> </a:t>
            </a:r>
            <a:r>
              <a:rPr sz="1799" spc="-89" dirty="0">
                <a:latin typeface="Tahoma"/>
                <a:cs typeface="Tahoma"/>
              </a:rPr>
              <a:t>clustering!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04737" y="1212030"/>
            <a:ext cx="861784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3032" y="1212030"/>
            <a:ext cx="4653499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305005" algn="l"/>
                <a:tab pos="1873213" algn="l"/>
                <a:tab pos="2537470" algn="l"/>
                <a:tab pos="3105681" algn="l"/>
                <a:tab pos="3439489" algn="l"/>
                <a:tab pos="3693370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We </a:t>
            </a:r>
            <a:r>
              <a:rPr sz="1481" spc="2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1" dirty="0">
                <a:solidFill>
                  <a:srgbClr val="7F7F7F"/>
                </a:solidFill>
                <a:latin typeface="Tahoma"/>
                <a:cs typeface="Tahoma"/>
              </a:rPr>
              <a:t>know	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t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	</a:t>
            </a:r>
            <a:r>
              <a:rPr sz="1481" spc="27" dirty="0">
                <a:solidFill>
                  <a:srgbClr val="7F7F7F"/>
                </a:solidFill>
                <a:latin typeface="Tahoma"/>
                <a:cs typeface="Tahoma"/>
              </a:rPr>
              <a:t>must	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be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3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18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8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8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8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8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8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18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</a:t>
            </a:r>
            <a:r>
              <a:rPr sz="1057" spc="53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15186" y="1439560"/>
            <a:ext cx="239593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191497" algn="l"/>
                <a:tab pos="1537392" algn="l"/>
              </a:tabLst>
            </a:pPr>
            <a:r>
              <a:rPr sz="1481" spc="280" dirty="0">
                <a:solidFill>
                  <a:srgbClr val="7F7F7F"/>
                </a:solidFill>
                <a:latin typeface="Arial"/>
                <a:cs typeface="Arial"/>
              </a:rPr>
              <a:t>−</a:t>
            </a:r>
            <a:r>
              <a:rPr sz="1481" spc="6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	f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w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.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3032" y="1667076"/>
            <a:ext cx="4889264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748883" algn="l"/>
                <a:tab pos="1421198" algn="l"/>
                <a:tab pos="1992768" algn="l"/>
                <a:tab pos="2553589" algn="l"/>
                <a:tab pos="3111726" algn="l"/>
                <a:tab pos="3452922" algn="l"/>
                <a:tab pos="3910310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3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So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1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7F7F7F"/>
                </a:solidFill>
                <a:latin typeface="Tahoma"/>
                <a:cs typeface="Tahoma"/>
              </a:rPr>
              <a:t>’</a:t>
            </a:r>
            <a:r>
              <a:rPr sz="1481" spc="-1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g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39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	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31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39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the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5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3033" y="1894606"/>
            <a:ext cx="3080391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</a:t>
            </a:r>
            <a:r>
              <a:rPr sz="1057" spc="43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6" dirty="0">
                <a:latin typeface="Tahoma"/>
                <a:cs typeface="Tahoma"/>
              </a:rPr>
              <a:t>kmeans</a:t>
            </a:r>
            <a:r>
              <a:rPr sz="1481" spc="392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560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196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196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48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27" dirty="0">
                <a:latin typeface="Tahoma"/>
                <a:cs typeface="Tahoma"/>
              </a:rPr>
              <a:t>KMeans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3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3032" y="2181012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5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8876" y="2122122"/>
            <a:ext cx="348676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100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np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5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y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43" dirty="0">
                <a:latin typeface="Tahoma"/>
                <a:cs typeface="Tahoma"/>
              </a:rPr>
              <a:t> </a:t>
            </a:r>
            <a:r>
              <a:rPr sz="1481" spc="59" dirty="0">
                <a:latin typeface="Tahoma"/>
                <a:cs typeface="Tahoma"/>
              </a:rPr>
              <a:t>our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116" dirty="0">
                <a:latin typeface="Tahoma"/>
                <a:cs typeface="Tahoma"/>
              </a:rPr>
              <a:t>Data</a:t>
            </a:r>
            <a:r>
              <a:rPr sz="1481" spc="-301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No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89" dirty="0">
                <a:latin typeface="Tahoma"/>
                <a:cs typeface="Tahoma"/>
              </a:rPr>
              <a:t>Labels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1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3033" y="2349652"/>
            <a:ext cx="3754772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</a:t>
            </a:r>
            <a:r>
              <a:rPr sz="1057" spc="143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356643" algn="l"/>
                <a:tab pos="2198290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7	</a:t>
            </a:r>
            <a:r>
              <a:rPr sz="1481" spc="75" dirty="0">
                <a:latin typeface="Tahoma"/>
                <a:cs typeface="Tahoma"/>
              </a:rPr>
              <a:t>= </a:t>
            </a:r>
            <a:r>
              <a:rPr sz="1481" spc="-16" dirty="0">
                <a:latin typeface="Tahoma"/>
                <a:cs typeface="Tahoma"/>
              </a:rPr>
              <a:t>pd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DataFrame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16" dirty="0">
                <a:latin typeface="Tahoma"/>
                <a:cs typeface="Tahoma"/>
              </a:rPr>
              <a:t>kmeans</a:t>
            </a:r>
            <a:r>
              <a:rPr sz="1481" spc="-12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1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79019" y="2804698"/>
            <a:ext cx="346392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8284" algn="l"/>
                <a:tab pos="2272171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75" dirty="0">
                <a:latin typeface="Tahoma"/>
                <a:cs typeface="Tahoma"/>
              </a:rPr>
              <a:t>columns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dirty="0">
                <a:latin typeface="Tahoma"/>
                <a:cs typeface="Tahoma"/>
              </a:rPr>
              <a:t>=[</a:t>
            </a:r>
            <a:r>
              <a:rPr sz="1481" spc="-69" dirty="0">
                <a:latin typeface="Tahoma"/>
                <a:cs typeface="Tahoma"/>
              </a:rPr>
              <a:t> </a:t>
            </a:r>
            <a:r>
              <a:rPr sz="1481" spc="43" dirty="0">
                <a:solidFill>
                  <a:srgbClr val="9300D1"/>
                </a:solidFill>
                <a:latin typeface="Tahoma"/>
                <a:cs typeface="Tahoma"/>
              </a:rPr>
              <a:t>’K</a:t>
            </a:r>
            <a:r>
              <a:rPr sz="1481" spc="43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43" dirty="0">
                <a:solidFill>
                  <a:srgbClr val="9300D1"/>
                </a:solidFill>
                <a:latin typeface="Tahoma"/>
                <a:cs typeface="Tahoma"/>
              </a:rPr>
              <a:t>means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3032" y="2796673"/>
            <a:ext cx="94037" cy="470178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8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26106" y="3318633"/>
            <a:ext cx="4274663" cy="416268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10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100"/>
              </a:spcBef>
              <a:tabLst>
                <a:tab pos="1704632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11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5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 .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89" dirty="0">
                <a:solidFill>
                  <a:srgbClr val="9300D1"/>
                </a:solidFill>
                <a:latin typeface="Tahoma"/>
                <a:cs typeface="Tahoma"/>
              </a:rPr>
              <a:t>Length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6105" y="3706766"/>
            <a:ext cx="161207" cy="696972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12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13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24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14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12887" y="3714791"/>
            <a:ext cx="3920008" cy="701962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8284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4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84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Width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  <a:tab pos="2838366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27" dirty="0">
                <a:latin typeface="Tahoma"/>
                <a:cs typeface="Tahoma"/>
              </a:rPr>
              <a:t>c=f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1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95" dirty="0">
                <a:latin typeface="Tahoma"/>
                <a:cs typeface="Tahoma"/>
              </a:rPr>
              <a:t> </a:t>
            </a:r>
            <a:r>
              <a:rPr sz="1481" spc="43" dirty="0">
                <a:solidFill>
                  <a:srgbClr val="9300D1"/>
                </a:solidFill>
                <a:latin typeface="Tahoma"/>
                <a:cs typeface="Tahoma"/>
              </a:rPr>
              <a:t>’K</a:t>
            </a:r>
            <a:r>
              <a:rPr sz="1481" spc="43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43" dirty="0">
                <a:solidFill>
                  <a:srgbClr val="9300D1"/>
                </a:solidFill>
                <a:latin typeface="Tahoma"/>
                <a:cs typeface="Tahoma"/>
              </a:rPr>
              <a:t>means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342538">
              <a:spcBef>
                <a:spcPts val="16"/>
              </a:spcBef>
              <a:tabLst>
                <a:tab pos="1910827" algn="l"/>
                <a:tab pos="2268813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16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05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6105" y="4456242"/>
            <a:ext cx="16120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15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92267" y="4397352"/>
            <a:ext cx="10075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6105" y="4624882"/>
            <a:ext cx="417122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16</a:t>
            </a:r>
            <a:r>
              <a:rPr sz="1057" spc="196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d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d</a:t>
            </a:r>
            <a:r>
              <a:rPr sz="1481" spc="-1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216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216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b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3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44FDA-00F1-4E1B-A1E9-8B73ADB5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A50DC-6ADF-4222-AD4E-DB081934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539" y="361528"/>
            <a:ext cx="7007461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85" dirty="0"/>
              <a:t>K-means</a:t>
            </a:r>
            <a:r>
              <a:rPr spc="-37" dirty="0"/>
              <a:t> </a:t>
            </a:r>
            <a:r>
              <a:rPr spc="-159" dirty="0"/>
              <a:t>clustering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43" dirty="0"/>
              <a:t>Using</a:t>
            </a:r>
            <a:r>
              <a:rPr sz="1481" spc="48" dirty="0"/>
              <a:t> </a:t>
            </a:r>
            <a:r>
              <a:rPr sz="1481" spc="-116" dirty="0">
                <a:latin typeface="Courier New"/>
                <a:cs typeface="Courier New"/>
              </a:rPr>
              <a:t>sklearn.cluster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149" y="1799387"/>
            <a:ext cx="1982171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43" dirty="0">
                <a:latin typeface="Tahoma"/>
                <a:cs typeface="Tahoma"/>
              </a:rPr>
              <a:t>Let’s </a:t>
            </a:r>
            <a:r>
              <a:rPr sz="1799" spc="-132" dirty="0">
                <a:latin typeface="Tahoma"/>
                <a:cs typeface="Tahoma"/>
              </a:rPr>
              <a:t>compare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plots...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3956" y="5022640"/>
            <a:ext cx="3451837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100" dirty="0">
                <a:latin typeface="Tahoma"/>
                <a:cs typeface="Tahoma"/>
              </a:rPr>
              <a:t>...would </a:t>
            </a:r>
            <a:r>
              <a:rPr sz="1799" spc="-137" dirty="0">
                <a:latin typeface="Tahoma"/>
                <a:cs typeface="Tahoma"/>
              </a:rPr>
              <a:t>you </a:t>
            </a:r>
            <a:r>
              <a:rPr sz="1799" spc="-148" dirty="0">
                <a:latin typeface="Tahoma"/>
                <a:cs typeface="Tahoma"/>
              </a:rPr>
              <a:t>say </a:t>
            </a:r>
            <a:r>
              <a:rPr sz="1799" spc="-69" dirty="0">
                <a:latin typeface="Tahoma"/>
                <a:cs typeface="Tahoma"/>
              </a:rPr>
              <a:t>this </a:t>
            </a:r>
            <a:r>
              <a:rPr sz="1799" spc="-79" dirty="0">
                <a:latin typeface="Tahoma"/>
                <a:cs typeface="Tahoma"/>
              </a:rPr>
              <a:t>is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100" dirty="0">
                <a:latin typeface="Tahoma"/>
                <a:cs typeface="Tahoma"/>
              </a:rPr>
              <a:t>good</a:t>
            </a:r>
            <a:r>
              <a:rPr sz="1799" spc="-180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result?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016" y="1101988"/>
            <a:ext cx="8839984" cy="381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 txBox="1"/>
          <p:nvPr/>
        </p:nvSpPr>
        <p:spPr>
          <a:xfrm>
            <a:off x="11744776" y="6588767"/>
            <a:ext cx="420481" cy="233292"/>
          </a:xfrm>
          <a:prstGeom prst="rect">
            <a:avLst/>
          </a:prstGeom>
        </p:spPr>
        <p:txBody>
          <a:bodyPr vert="horz" wrap="square" lIns="0" tIns="37615" rIns="0" bIns="0" rtlCol="0">
            <a:spAutoFit/>
          </a:bodyPr>
          <a:lstStyle/>
          <a:p>
            <a:pPr marL="13433">
              <a:spcBef>
                <a:spcPts val="296"/>
              </a:spcBef>
            </a:pPr>
            <a:r>
              <a:rPr sz="1269" spc="-37" dirty="0">
                <a:solidFill>
                  <a:srgbClr val="ADADE0"/>
                </a:solidFill>
                <a:latin typeface="Tahoma"/>
                <a:cs typeface="Tahoma"/>
              </a:rPr>
              <a:t>15/17</a:t>
            </a:r>
            <a:endParaRPr sz="1269">
              <a:latin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6328F-A6B3-4EE3-ACB6-D52AE09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4BEA7-105A-4FDC-AA26-FE0A40A8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2270" y="450193"/>
            <a:ext cx="9547460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216" dirty="0"/>
              <a:t>Assess </a:t>
            </a:r>
            <a:r>
              <a:rPr spc="-159" dirty="0"/>
              <a:t>clustering</a:t>
            </a:r>
            <a:r>
              <a:rPr spc="191" dirty="0"/>
              <a:t> </a:t>
            </a:r>
            <a:r>
              <a:rPr spc="-137" dirty="0"/>
              <a:t>quality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43" dirty="0"/>
              <a:t>Using</a:t>
            </a:r>
            <a:r>
              <a:rPr sz="1481" spc="48" dirty="0"/>
              <a:t> </a:t>
            </a:r>
            <a:r>
              <a:rPr sz="1481" spc="-116" dirty="0">
                <a:latin typeface="Courier New"/>
                <a:cs typeface="Courier New"/>
              </a:rPr>
              <a:t>pandas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042" y="1717255"/>
            <a:ext cx="5814187" cy="578684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59" dirty="0">
                <a:latin typeface="Tahoma"/>
                <a:cs typeface="Tahoma"/>
              </a:rPr>
              <a:t>A </a:t>
            </a:r>
            <a:r>
              <a:rPr sz="1799" spc="-120" dirty="0">
                <a:latin typeface="Tahoma"/>
                <a:cs typeface="Tahoma"/>
              </a:rPr>
              <a:t>very </a:t>
            </a:r>
            <a:r>
              <a:rPr sz="1799" spc="-100" dirty="0">
                <a:latin typeface="Tahoma"/>
                <a:cs typeface="Tahoma"/>
              </a:rPr>
              <a:t>good </a:t>
            </a:r>
            <a:r>
              <a:rPr sz="1799" spc="-169" dirty="0">
                <a:latin typeface="Tahoma"/>
                <a:cs typeface="Tahoma"/>
              </a:rPr>
              <a:t>way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159" dirty="0">
                <a:latin typeface="Tahoma"/>
                <a:cs typeface="Tahoma"/>
              </a:rPr>
              <a:t>assess </a:t>
            </a:r>
            <a:r>
              <a:rPr sz="1799" spc="-116" dirty="0">
                <a:latin typeface="Tahoma"/>
                <a:cs typeface="Tahoma"/>
              </a:rPr>
              <a:t>performance </a:t>
            </a:r>
            <a:r>
              <a:rPr sz="1799" spc="-89" dirty="0">
                <a:latin typeface="Tahoma"/>
                <a:cs typeface="Tahoma"/>
              </a:rPr>
              <a:t>of </a:t>
            </a:r>
            <a:r>
              <a:rPr sz="1799" spc="-127" dirty="0">
                <a:latin typeface="Tahoma"/>
                <a:cs typeface="Tahoma"/>
              </a:rPr>
              <a:t>an </a:t>
            </a:r>
            <a:r>
              <a:rPr sz="1799" spc="-120" dirty="0">
                <a:latin typeface="Tahoma"/>
                <a:cs typeface="Tahoma"/>
              </a:rPr>
              <a:t>unsupervised  </a:t>
            </a:r>
            <a:r>
              <a:rPr sz="1799" spc="-89" dirty="0">
                <a:latin typeface="Tahoma"/>
                <a:cs typeface="Tahoma"/>
              </a:rPr>
              <a:t>clustering algorithm </a:t>
            </a:r>
            <a:r>
              <a:rPr sz="1799" spc="-79" dirty="0">
                <a:latin typeface="Tahoma"/>
                <a:cs typeface="Tahoma"/>
              </a:rPr>
              <a:t>is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69" dirty="0">
                <a:latin typeface="Tahoma"/>
                <a:cs typeface="Tahoma"/>
              </a:rPr>
              <a:t>look </a:t>
            </a:r>
            <a:r>
              <a:rPr sz="1799" spc="-59" dirty="0">
                <a:latin typeface="Tahoma"/>
                <a:cs typeface="Tahoma"/>
              </a:rPr>
              <a:t>at </a:t>
            </a:r>
            <a:r>
              <a:rPr sz="1799" spc="-105" dirty="0">
                <a:latin typeface="Tahoma"/>
                <a:cs typeface="Tahoma"/>
              </a:rPr>
              <a:t>co-occurrence</a:t>
            </a:r>
            <a:r>
              <a:rPr sz="1799" spc="16" dirty="0">
                <a:latin typeface="Tahoma"/>
                <a:cs typeface="Tahoma"/>
              </a:rPr>
              <a:t> </a:t>
            </a:r>
            <a:r>
              <a:rPr sz="1799" spc="-95" dirty="0">
                <a:latin typeface="Tahoma"/>
                <a:cs typeface="Tahoma"/>
              </a:rPr>
              <a:t>tables.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698" y="2974398"/>
            <a:ext cx="5815531" cy="874918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 algn="just">
              <a:lnSpc>
                <a:spcPct val="107400"/>
              </a:lnSpc>
              <a:spcBef>
                <a:spcPts val="100"/>
              </a:spcBef>
            </a:pPr>
            <a:r>
              <a:rPr sz="1799" spc="-100" dirty="0">
                <a:latin typeface="Tahoma"/>
                <a:cs typeface="Tahoma"/>
              </a:rPr>
              <a:t>Package </a:t>
            </a:r>
            <a:r>
              <a:rPr sz="1799" spc="-148" dirty="0">
                <a:latin typeface="Courier New"/>
                <a:cs typeface="Courier New"/>
              </a:rPr>
              <a:t>pandas </a:t>
            </a:r>
            <a:r>
              <a:rPr sz="1799" spc="-116" dirty="0">
                <a:latin typeface="Tahoma"/>
                <a:cs typeface="Tahoma"/>
              </a:rPr>
              <a:t>provides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89" dirty="0">
                <a:latin typeface="Tahoma"/>
                <a:cs typeface="Tahoma"/>
              </a:rPr>
              <a:t>special </a:t>
            </a:r>
            <a:r>
              <a:rPr sz="1799" spc="-75" dirty="0">
                <a:latin typeface="Tahoma"/>
                <a:cs typeface="Tahoma"/>
              </a:rPr>
              <a:t>function </a:t>
            </a:r>
            <a:r>
              <a:rPr sz="1799" spc="-148" dirty="0">
                <a:latin typeface="Courier New"/>
                <a:cs typeface="Courier New"/>
              </a:rPr>
              <a:t>crosstab() </a:t>
            </a:r>
            <a:r>
              <a:rPr sz="1799" spc="-59" dirty="0">
                <a:latin typeface="Tahoma"/>
                <a:cs typeface="Tahoma"/>
              </a:rPr>
              <a:t>that  </a:t>
            </a:r>
            <a:r>
              <a:rPr sz="1799" spc="-89" dirty="0">
                <a:latin typeface="Tahoma"/>
                <a:cs typeface="Tahoma"/>
              </a:rPr>
              <a:t>calculates </a:t>
            </a:r>
            <a:r>
              <a:rPr sz="1799" spc="-159" dirty="0">
                <a:latin typeface="Tahoma"/>
                <a:cs typeface="Tahoma"/>
              </a:rPr>
              <a:t>how </a:t>
            </a:r>
            <a:r>
              <a:rPr sz="1799" spc="-127" dirty="0">
                <a:latin typeface="Tahoma"/>
                <a:cs typeface="Tahoma"/>
              </a:rPr>
              <a:t>many </a:t>
            </a:r>
            <a:r>
              <a:rPr sz="1799" spc="-100" dirty="0">
                <a:latin typeface="Tahoma"/>
                <a:cs typeface="Tahoma"/>
              </a:rPr>
              <a:t>times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116" dirty="0">
                <a:latin typeface="Tahoma"/>
                <a:cs typeface="Tahoma"/>
              </a:rPr>
              <a:t>value </a:t>
            </a:r>
            <a:r>
              <a:rPr sz="1799" spc="-100" dirty="0">
                <a:latin typeface="Tahoma"/>
                <a:cs typeface="Tahoma"/>
              </a:rPr>
              <a:t>from </a:t>
            </a:r>
            <a:r>
              <a:rPr sz="1799" spc="-143" dirty="0">
                <a:latin typeface="Tahoma"/>
                <a:cs typeface="Tahoma"/>
              </a:rPr>
              <a:t>one </a:t>
            </a:r>
            <a:r>
              <a:rPr sz="1799" spc="-105" dirty="0">
                <a:latin typeface="Tahoma"/>
                <a:cs typeface="Tahoma"/>
              </a:rPr>
              <a:t>column </a:t>
            </a:r>
            <a:r>
              <a:rPr sz="1799" spc="-95" dirty="0">
                <a:latin typeface="Tahoma"/>
                <a:cs typeface="Tahoma"/>
              </a:rPr>
              <a:t>occurs  </a:t>
            </a:r>
            <a:r>
              <a:rPr sz="1799" spc="-105" dirty="0">
                <a:latin typeface="Tahoma"/>
                <a:cs typeface="Tahoma"/>
              </a:rPr>
              <a:t>together </a:t>
            </a:r>
            <a:r>
              <a:rPr sz="1799" spc="-75" dirty="0">
                <a:latin typeface="Tahoma"/>
                <a:cs typeface="Tahoma"/>
              </a:rPr>
              <a:t>with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116" dirty="0">
                <a:latin typeface="Tahoma"/>
                <a:cs typeface="Tahoma"/>
              </a:rPr>
              <a:t>value </a:t>
            </a:r>
            <a:r>
              <a:rPr sz="1799" spc="-100" dirty="0">
                <a:latin typeface="Tahoma"/>
                <a:cs typeface="Tahoma"/>
              </a:rPr>
              <a:t>from </a:t>
            </a:r>
            <a:r>
              <a:rPr sz="1799" spc="-111" dirty="0">
                <a:latin typeface="Tahoma"/>
                <a:cs typeface="Tahoma"/>
              </a:rPr>
              <a:t>another</a:t>
            </a:r>
            <a:r>
              <a:rPr sz="1799" spc="116" dirty="0">
                <a:latin typeface="Tahoma"/>
                <a:cs typeface="Tahoma"/>
              </a:rPr>
              <a:t> </a:t>
            </a:r>
            <a:r>
              <a:rPr sz="1799" spc="-100" dirty="0">
                <a:latin typeface="Tahoma"/>
                <a:cs typeface="Tahoma"/>
              </a:rPr>
              <a:t>column.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376" y="4848221"/>
            <a:ext cx="3438404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84" dirty="0">
                <a:latin typeface="Tahoma"/>
                <a:cs typeface="Tahoma"/>
              </a:rPr>
              <a:t>So, </a:t>
            </a:r>
            <a:r>
              <a:rPr sz="1799" spc="-105" dirty="0">
                <a:latin typeface="Tahoma"/>
                <a:cs typeface="Tahoma"/>
              </a:rPr>
              <a:t>what </a:t>
            </a:r>
            <a:r>
              <a:rPr sz="1799" spc="-116" dirty="0">
                <a:latin typeface="Tahoma"/>
                <a:cs typeface="Tahoma"/>
              </a:rPr>
              <a:t>would </a:t>
            </a:r>
            <a:r>
              <a:rPr sz="1799" spc="-132" dirty="0">
                <a:latin typeface="Tahoma"/>
                <a:cs typeface="Tahoma"/>
              </a:rPr>
              <a:t>be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95" dirty="0">
                <a:latin typeface="Tahoma"/>
                <a:cs typeface="Tahoma"/>
              </a:rPr>
              <a:t>conclusion</a:t>
            </a:r>
            <a:r>
              <a:rPr sz="1799" spc="120" dirty="0">
                <a:latin typeface="Tahoma"/>
                <a:cs typeface="Tahoma"/>
              </a:rPr>
              <a:t> </a:t>
            </a:r>
            <a:r>
              <a:rPr sz="1799" spc="-132" dirty="0">
                <a:latin typeface="Tahoma"/>
                <a:cs typeface="Tahoma"/>
              </a:rPr>
              <a:t>now?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3033" y="1760401"/>
            <a:ext cx="432100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317171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 </a:t>
            </a:r>
            <a:r>
              <a:rPr sz="1057" spc="5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5" dirty="0">
                <a:latin typeface="Tahoma"/>
                <a:cs typeface="Tahoma"/>
              </a:rPr>
              <a:t>mat</a:t>
            </a:r>
            <a:r>
              <a:rPr sz="1481" spc="365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387" dirty="0">
                <a:latin typeface="Tahoma"/>
                <a:cs typeface="Tahoma"/>
              </a:rPr>
              <a:t> </a:t>
            </a:r>
            <a:r>
              <a:rPr sz="1481" spc="-16" dirty="0">
                <a:latin typeface="Tahoma"/>
                <a:cs typeface="Tahoma"/>
              </a:rPr>
              <a:t>pd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1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75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5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2239" y="1987932"/>
            <a:ext cx="3693648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25001" algn="l"/>
                <a:tab pos="2612023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L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16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43" dirty="0">
                <a:solidFill>
                  <a:srgbClr val="9300D1"/>
                </a:solidFill>
                <a:latin typeface="Tahoma"/>
                <a:cs typeface="Tahoma"/>
              </a:rPr>
              <a:t>’K</a:t>
            </a:r>
            <a:r>
              <a:rPr sz="1481" spc="43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43" dirty="0">
                <a:solidFill>
                  <a:srgbClr val="9300D1"/>
                </a:solidFill>
                <a:latin typeface="Tahoma"/>
                <a:cs typeface="Tahoma"/>
              </a:rPr>
              <a:t>means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1617" y="2215447"/>
            <a:ext cx="10075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3033" y="1979907"/>
            <a:ext cx="1273532" cy="710885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</a:t>
            </a:r>
            <a:r>
              <a:rPr sz="1057" spc="175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EC008C"/>
                </a:solidFill>
                <a:latin typeface="Tahoma"/>
                <a:cs typeface="Tahoma"/>
              </a:rPr>
              <a:t>r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i</a:t>
            </a:r>
            <a:r>
              <a:rPr sz="1481" spc="-216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n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EC008C"/>
                </a:solidFill>
                <a:latin typeface="Tahoma"/>
                <a:cs typeface="Tahoma"/>
              </a:rPr>
              <a:t>t</a:t>
            </a:r>
            <a:r>
              <a:rPr sz="1481" spc="-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5" dirty="0">
                <a:latin typeface="Tahoma"/>
                <a:cs typeface="Tahoma"/>
              </a:rPr>
              <a:t>mat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6862" y="3465492"/>
            <a:ext cx="1291668" cy="800787"/>
          </a:xfrm>
          <a:prstGeom prst="rect">
            <a:avLst/>
          </a:prstGeom>
        </p:spPr>
        <p:txBody>
          <a:bodyPr vert="horz" wrap="square" lIns="0" tIns="28883" rIns="0" bIns="0" rtlCol="0">
            <a:spAutoFit/>
          </a:bodyPr>
          <a:lstStyle/>
          <a:p>
            <a:pPr marL="13433" marR="5373">
              <a:lnSpc>
                <a:spcPts val="1164"/>
              </a:lnSpc>
              <a:spcBef>
                <a:spcPts val="228"/>
              </a:spcBef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K-means</a:t>
            </a:r>
            <a:r>
              <a:rPr sz="1057" spc="-143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clusters  </a:t>
            </a:r>
            <a:r>
              <a:rPr sz="105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</a:t>
            </a:r>
            <a:r>
              <a:rPr sz="1057" spc="-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Species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077"/>
              </a:lnSpc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</a:t>
            </a:r>
            <a:r>
              <a:rPr sz="1057" spc="-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setosa</a:t>
            </a:r>
            <a:endParaRPr sz="1057">
              <a:latin typeface="Courier New"/>
              <a:cs typeface="Courier New"/>
            </a:endParaRPr>
          </a:p>
          <a:p>
            <a:pPr marL="13433" marR="426493">
              <a:lnSpc>
                <a:spcPts val="1164"/>
              </a:lnSpc>
              <a:spcBef>
                <a:spcPts val="75"/>
              </a:spcBef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</a:t>
            </a:r>
            <a:r>
              <a:rPr sz="1057" spc="-159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versicolor  </a:t>
            </a:r>
            <a:r>
              <a:rPr sz="105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</a:t>
            </a:r>
            <a:r>
              <a:rPr sz="1057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virginica</a:t>
            </a:r>
            <a:endParaRPr sz="105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2145" y="3465493"/>
            <a:ext cx="730132" cy="767646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83283">
              <a:spcBef>
                <a:spcPts val="100"/>
              </a:spcBef>
              <a:tabLst>
                <a:tab pos="364031" algn="l"/>
                <a:tab pos="645449" algn="l"/>
              </a:tabLst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0	1	2</a:t>
            </a:r>
            <a:endParaRPr sz="1057">
              <a:latin typeface="Courier New"/>
              <a:cs typeface="Courier New"/>
            </a:endParaRPr>
          </a:p>
          <a:p>
            <a:pPr marL="83283">
              <a:lnSpc>
                <a:spcPts val="1216"/>
              </a:lnSpc>
              <a:spcBef>
                <a:spcPts val="1047"/>
              </a:spcBef>
              <a:tabLst>
                <a:tab pos="294181" algn="l"/>
                <a:tab pos="645449" algn="l"/>
              </a:tabLst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0	50	0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159"/>
              </a:lnSpc>
              <a:tabLst>
                <a:tab pos="364031" algn="l"/>
                <a:tab pos="645449" algn="l"/>
              </a:tabLst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48	0	2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216"/>
              </a:lnSpc>
              <a:tabLst>
                <a:tab pos="364031" algn="l"/>
                <a:tab pos="574927" algn="l"/>
              </a:tabLst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14	0	36</a:t>
            </a:r>
            <a:endParaRPr sz="1057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303D-1A8D-4C2A-867B-ABF6456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DEAC0-4915-4F4E-98F0-7D7C72AE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ain, sign, water, large&#10;&#10;Description automatically generated">
            <a:extLst>
              <a:ext uri="{FF2B5EF4-FFF2-40B4-BE49-F238E27FC236}">
                <a16:creationId xmlns:a16="http://schemas.microsoft.com/office/drawing/2014/main" id="{63D284C6-E264-4FCD-BE06-6A801BBD9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37443"/>
            <a:ext cx="9391650" cy="65831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2C59D-9E1C-4177-9638-896898A9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35F-5956-4679-9AF6-B9275E9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5677" y="427285"/>
            <a:ext cx="8290792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85" dirty="0"/>
              <a:t>Bonus:</a:t>
            </a:r>
            <a:r>
              <a:rPr spc="268" dirty="0"/>
              <a:t> </a:t>
            </a:r>
            <a:r>
              <a:rPr spc="27" dirty="0"/>
              <a:t>DBSCAN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43" dirty="0"/>
              <a:t>Using</a:t>
            </a:r>
            <a:r>
              <a:rPr sz="1481" spc="48" dirty="0"/>
              <a:t> </a:t>
            </a:r>
            <a:r>
              <a:rPr sz="1481" spc="-116" dirty="0">
                <a:latin typeface="Courier New"/>
                <a:cs typeface="Courier New"/>
              </a:rPr>
              <a:t>sklearn.cluster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882" y="1683835"/>
            <a:ext cx="5814187" cy="578684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-48" dirty="0">
                <a:latin typeface="Tahoma"/>
                <a:cs typeface="Tahoma"/>
              </a:rPr>
              <a:t>This </a:t>
            </a:r>
            <a:r>
              <a:rPr sz="1799" spc="-116" dirty="0">
                <a:latin typeface="Tahoma"/>
                <a:cs typeface="Tahoma"/>
              </a:rPr>
              <a:t>code </a:t>
            </a:r>
            <a:r>
              <a:rPr sz="1799" spc="-137" dirty="0">
                <a:latin typeface="Tahoma"/>
                <a:cs typeface="Tahoma"/>
              </a:rPr>
              <a:t>does </a:t>
            </a:r>
            <a:r>
              <a:rPr sz="1799" spc="-111" dirty="0">
                <a:latin typeface="Tahoma"/>
                <a:cs typeface="Tahoma"/>
              </a:rPr>
              <a:t>everything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153" dirty="0">
                <a:latin typeface="Tahoma"/>
                <a:cs typeface="Tahoma"/>
              </a:rPr>
              <a:t>same </a:t>
            </a:r>
            <a:r>
              <a:rPr sz="1799" spc="-169" dirty="0">
                <a:latin typeface="Tahoma"/>
                <a:cs typeface="Tahoma"/>
              </a:rPr>
              <a:t>way </a:t>
            </a:r>
            <a:r>
              <a:rPr sz="1799" spc="-137" dirty="0">
                <a:latin typeface="Tahoma"/>
                <a:cs typeface="Tahoma"/>
              </a:rPr>
              <a:t>as </a:t>
            </a:r>
            <a:r>
              <a:rPr sz="1799" spc="-64" dirty="0">
                <a:latin typeface="Tahoma"/>
                <a:cs typeface="Tahoma"/>
              </a:rPr>
              <a:t>KMeans </a:t>
            </a:r>
            <a:r>
              <a:rPr sz="1799" spc="-89" dirty="0">
                <a:latin typeface="Tahoma"/>
                <a:cs typeface="Tahoma"/>
              </a:rPr>
              <a:t>clustering  </a:t>
            </a:r>
            <a:r>
              <a:rPr sz="1799" spc="-127" dirty="0">
                <a:latin typeface="Tahoma"/>
                <a:cs typeface="Tahoma"/>
              </a:rPr>
              <a:t>example.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744776" y="6588767"/>
            <a:ext cx="420481" cy="233292"/>
          </a:xfrm>
          <a:prstGeom prst="rect">
            <a:avLst/>
          </a:prstGeom>
        </p:spPr>
        <p:txBody>
          <a:bodyPr vert="horz" wrap="square" lIns="0" tIns="37615" rIns="0" bIns="0" rtlCol="0">
            <a:spAutoFit/>
          </a:bodyPr>
          <a:lstStyle/>
          <a:p>
            <a:pPr marL="13433">
              <a:spcBef>
                <a:spcPts val="296"/>
              </a:spcBef>
            </a:pPr>
            <a:r>
              <a:rPr sz="1269" spc="-37" dirty="0">
                <a:solidFill>
                  <a:srgbClr val="ADADE0"/>
                </a:solidFill>
                <a:latin typeface="Tahoma"/>
                <a:cs typeface="Tahoma"/>
              </a:rPr>
              <a:t>17/17</a:t>
            </a:r>
            <a:endParaRPr sz="1269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273" y="3504364"/>
            <a:ext cx="3109945" cy="578684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-69" dirty="0">
                <a:latin typeface="Tahoma"/>
                <a:cs typeface="Tahoma"/>
              </a:rPr>
              <a:t>Try </a:t>
            </a:r>
            <a:r>
              <a:rPr sz="1799" spc="-21" dirty="0">
                <a:latin typeface="Tahoma"/>
                <a:cs typeface="Tahoma"/>
              </a:rPr>
              <a:t>it! </a:t>
            </a:r>
            <a:r>
              <a:rPr sz="1799" spc="-64" dirty="0">
                <a:latin typeface="Tahoma"/>
                <a:cs typeface="Tahoma"/>
              </a:rPr>
              <a:t>And </a:t>
            </a:r>
            <a:r>
              <a:rPr sz="1799" spc="-132" dirty="0">
                <a:latin typeface="Tahoma"/>
                <a:cs typeface="Tahoma"/>
              </a:rPr>
              <a:t>compare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95" dirty="0">
                <a:latin typeface="Tahoma"/>
                <a:cs typeface="Tahoma"/>
              </a:rPr>
              <a:t>results.  </a:t>
            </a:r>
            <a:r>
              <a:rPr sz="1799" spc="-75" dirty="0">
                <a:latin typeface="Tahoma"/>
                <a:cs typeface="Tahoma"/>
              </a:rPr>
              <a:t>Which </a:t>
            </a:r>
            <a:r>
              <a:rPr sz="1799" spc="-89" dirty="0">
                <a:latin typeface="Tahoma"/>
                <a:cs typeface="Tahoma"/>
              </a:rPr>
              <a:t>algorithm </a:t>
            </a:r>
            <a:r>
              <a:rPr sz="1799" spc="-116" dirty="0">
                <a:latin typeface="Tahoma"/>
                <a:cs typeface="Tahoma"/>
              </a:rPr>
              <a:t>performs</a:t>
            </a:r>
            <a:r>
              <a:rPr sz="1799" spc="148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better?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3032" y="1760401"/>
            <a:ext cx="296485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 </a:t>
            </a:r>
            <a:r>
              <a:rPr sz="1481" spc="69" dirty="0">
                <a:latin typeface="Tahoma"/>
                <a:cs typeface="Tahoma"/>
              </a:rPr>
              <a:t>dbscan </a:t>
            </a:r>
            <a:r>
              <a:rPr sz="1481" spc="75" dirty="0">
                <a:latin typeface="Tahoma"/>
                <a:cs typeface="Tahoma"/>
              </a:rPr>
              <a:t>= </a:t>
            </a:r>
            <a:r>
              <a:rPr sz="1481" spc="-27" dirty="0">
                <a:latin typeface="Tahoma"/>
                <a:cs typeface="Tahoma"/>
              </a:rPr>
              <a:t>c </a:t>
            </a:r>
            <a:r>
              <a:rPr sz="1481" spc="11" dirty="0">
                <a:latin typeface="Tahoma"/>
                <a:cs typeface="Tahoma"/>
              </a:rPr>
              <a:t>l </a:t>
            </a:r>
            <a:r>
              <a:rPr sz="1481" spc="-69" dirty="0">
                <a:latin typeface="Tahoma"/>
                <a:cs typeface="Tahoma"/>
              </a:rPr>
              <a:t>u </a:t>
            </a:r>
            <a:r>
              <a:rPr sz="1481" spc="-95" dirty="0">
                <a:latin typeface="Tahoma"/>
                <a:cs typeface="Tahoma"/>
              </a:rPr>
              <a:t>s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120" dirty="0">
                <a:latin typeface="Tahoma"/>
                <a:cs typeface="Tahoma"/>
              </a:rPr>
              <a:t>e </a:t>
            </a:r>
            <a:r>
              <a:rPr sz="1481" spc="-32" dirty="0">
                <a:latin typeface="Tahoma"/>
                <a:cs typeface="Tahoma"/>
              </a:rPr>
              <a:t>r </a:t>
            </a:r>
            <a:r>
              <a:rPr sz="1481" spc="-37" dirty="0">
                <a:latin typeface="Tahoma"/>
                <a:cs typeface="Tahoma"/>
              </a:rPr>
              <a:t>. </a:t>
            </a:r>
            <a:r>
              <a:rPr sz="1481" spc="21" dirty="0">
                <a:latin typeface="Tahoma"/>
                <a:cs typeface="Tahoma"/>
              </a:rPr>
              <a:t>DBSCAN(</a:t>
            </a:r>
            <a:r>
              <a:rPr sz="1481" spc="-37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3032" y="2046820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68876" y="1987932"/>
            <a:ext cx="348676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100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132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np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5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y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43" dirty="0">
                <a:latin typeface="Tahoma"/>
                <a:cs typeface="Tahoma"/>
              </a:rPr>
              <a:t> </a:t>
            </a:r>
            <a:r>
              <a:rPr sz="1481" spc="59" dirty="0">
                <a:latin typeface="Tahoma"/>
                <a:cs typeface="Tahoma"/>
              </a:rPr>
              <a:t>our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116" dirty="0">
                <a:latin typeface="Tahoma"/>
                <a:cs typeface="Tahoma"/>
              </a:rPr>
              <a:t>Data</a:t>
            </a:r>
            <a:r>
              <a:rPr sz="1481" spc="-301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No</a:t>
            </a:r>
            <a:r>
              <a:rPr sz="1481" spc="-296" dirty="0">
                <a:latin typeface="Tahoma"/>
                <a:cs typeface="Tahoma"/>
              </a:rPr>
              <a:t> </a:t>
            </a:r>
            <a:r>
              <a:rPr sz="1481" spc="89" dirty="0">
                <a:latin typeface="Tahoma"/>
                <a:cs typeface="Tahoma"/>
              </a:rPr>
              <a:t>Labels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1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3033" y="2215448"/>
            <a:ext cx="352840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446799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 </a:t>
            </a:r>
            <a:r>
              <a:rPr sz="1057" spc="153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1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27" dirty="0">
                <a:solidFill>
                  <a:srgbClr val="9300D1"/>
                </a:solidFill>
                <a:latin typeface="Tahoma"/>
                <a:cs typeface="Tahoma"/>
              </a:rPr>
              <a:t>’DBSCAN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3032" y="2501866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2992" y="2442977"/>
            <a:ext cx="3411536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861797" algn="l"/>
              </a:tabLst>
            </a:pPr>
            <a:r>
              <a:rPr sz="1481" spc="75" dirty="0">
                <a:latin typeface="Tahoma"/>
                <a:cs typeface="Tahoma"/>
              </a:rPr>
              <a:t>= </a:t>
            </a:r>
            <a:r>
              <a:rPr sz="1481" spc="-16" dirty="0">
                <a:latin typeface="Tahoma"/>
                <a:cs typeface="Tahoma"/>
              </a:rPr>
              <a:t>pd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DataFrame</a:t>
            </a:r>
            <a:r>
              <a:rPr sz="1481" spc="-19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69" dirty="0">
                <a:latin typeface="Tahoma"/>
                <a:cs typeface="Tahoma"/>
              </a:rPr>
              <a:t>dbscan</a:t>
            </a:r>
            <a:r>
              <a:rPr sz="1481" spc="-7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5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37" dirty="0">
                <a:latin typeface="Tahoma"/>
                <a:cs typeface="Tahoma"/>
              </a:rPr>
              <a:t> </a:t>
            </a:r>
            <a:r>
              <a:rPr sz="1481" spc="169" dirty="0">
                <a:latin typeface="Tahoma"/>
                <a:cs typeface="Tahoma"/>
              </a:rPr>
              <a:t>_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3032" y="2729382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5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5461" y="2670494"/>
            <a:ext cx="3350412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8284" algn="l"/>
                <a:tab pos="2159335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75" dirty="0">
                <a:latin typeface="Tahoma"/>
                <a:cs typeface="Tahoma"/>
              </a:rPr>
              <a:t>columns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dirty="0">
                <a:latin typeface="Tahoma"/>
                <a:cs typeface="Tahoma"/>
              </a:rPr>
              <a:t>=[</a:t>
            </a:r>
            <a:r>
              <a:rPr sz="1481" spc="-69" dirty="0">
                <a:latin typeface="Tahoma"/>
                <a:cs typeface="Tahoma"/>
              </a:rPr>
              <a:t> </a:t>
            </a:r>
            <a:r>
              <a:rPr sz="1481" spc="27" dirty="0">
                <a:solidFill>
                  <a:srgbClr val="9300D1"/>
                </a:solidFill>
                <a:latin typeface="Tahoma"/>
                <a:cs typeface="Tahoma"/>
              </a:rPr>
              <a:t>’DBSCAN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3032" y="2898024"/>
            <a:ext cx="4207493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637468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 </a:t>
            </a:r>
            <a:r>
              <a:rPr sz="1057" spc="20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01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9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8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89" dirty="0">
                <a:solidFill>
                  <a:srgbClr val="9300D1"/>
                </a:solidFill>
                <a:latin typeface="Tahoma"/>
                <a:cs typeface="Tahoma"/>
              </a:rPr>
              <a:t>Length</a:t>
            </a:r>
            <a:r>
              <a:rPr sz="1481" spc="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3032" y="3117501"/>
            <a:ext cx="94037" cy="470178"/>
          </a:xfrm>
          <a:prstGeom prst="rect">
            <a:avLst/>
          </a:prstGeom>
        </p:spPr>
        <p:txBody>
          <a:bodyPr vert="horz" wrap="square" lIns="0" tIns="79932" rIns="0" bIns="0" rtlCol="0">
            <a:spAutoFit/>
          </a:bodyPr>
          <a:lstStyle/>
          <a:p>
            <a:pPr marL="13433">
              <a:spcBef>
                <a:spcPts val="62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7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51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8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12888" y="3125539"/>
            <a:ext cx="3807163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18284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4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84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79" dirty="0">
                <a:solidFill>
                  <a:srgbClr val="9300D1"/>
                </a:solidFill>
                <a:latin typeface="Tahoma"/>
                <a:cs typeface="Tahoma"/>
              </a:rPr>
              <a:t>Width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11"/>
              </a:spcBef>
              <a:tabLst>
                <a:tab pos="213583" algn="l"/>
                <a:tab pos="2725531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27" dirty="0">
                <a:latin typeface="Tahoma"/>
                <a:cs typeface="Tahoma"/>
              </a:rPr>
              <a:t>c=f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1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27" dirty="0">
                <a:solidFill>
                  <a:srgbClr val="9300D1"/>
                </a:solidFill>
                <a:latin typeface="Tahoma"/>
                <a:cs typeface="Tahoma"/>
              </a:rPr>
              <a:t>’DBSCAN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20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3032" y="3639474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95331" y="3580586"/>
            <a:ext cx="3147560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581050" algn="l"/>
                <a:tab pos="1939708" algn="l"/>
              </a:tabLst>
            </a:pP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27" dirty="0"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l</a:t>
            </a:r>
            <a:r>
              <a:rPr sz="1481" spc="-259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y</a:t>
            </a:r>
            <a:r>
              <a:rPr sz="1481" spc="-10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EC008C"/>
                </a:solidFill>
                <a:latin typeface="Tahoma"/>
                <a:cs typeface="Tahoma"/>
              </a:rPr>
              <a:t>lambda	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20" dirty="0">
                <a:latin typeface="Tahoma"/>
                <a:cs typeface="Tahoma"/>
              </a:rPr>
              <a:t> </a:t>
            </a:r>
            <a:r>
              <a:rPr sz="1481" spc="-111" dirty="0">
                <a:latin typeface="Tahoma"/>
                <a:cs typeface="Tahoma"/>
              </a:rPr>
              <a:t>:	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11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 </a:t>
            </a:r>
            <a:r>
              <a:rPr sz="1481" spc="-59" dirty="0">
                <a:latin typeface="Tahoma"/>
                <a:cs typeface="Tahoma"/>
              </a:rPr>
              <a:t>x</a:t>
            </a:r>
            <a:r>
              <a:rPr sz="1481" spc="-111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r>
              <a:rPr sz="1481" spc="-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6120" y="3808116"/>
            <a:ext cx="4284065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10</a:t>
            </a:r>
            <a:r>
              <a:rPr sz="1057" spc="196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32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v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07" dirty="0">
                <a:latin typeface="Tahoma"/>
                <a:cs typeface="Tahoma"/>
              </a:rPr>
              <a:t> </a:t>
            </a:r>
            <a:r>
              <a:rPr sz="1481" spc="-79" dirty="0">
                <a:latin typeface="Tahoma"/>
                <a:cs typeface="Tahoma"/>
              </a:rPr>
              <a:t>g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25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d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d</a:t>
            </a:r>
            <a:r>
              <a:rPr sz="1481" spc="-1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212" dirty="0">
                <a:solidFill>
                  <a:srgbClr val="9300D1"/>
                </a:solidFill>
                <a:latin typeface="Arial"/>
                <a:cs typeface="Arial"/>
              </a:rPr>
              <a:t>−</a:t>
            </a:r>
            <a:r>
              <a:rPr sz="1481" spc="212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20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a</a:t>
            </a:r>
            <a:r>
              <a:rPr sz="1481" spc="-20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b</a:t>
            </a:r>
            <a:r>
              <a:rPr sz="1481" spc="-20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0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20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0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2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</a:t>
            </a:r>
            <a:r>
              <a:rPr sz="1481" spc="-1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png</a:t>
            </a:r>
            <a:r>
              <a:rPr sz="1481" spc="-23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6119" y="4035633"/>
            <a:ext cx="438817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384336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11 </a:t>
            </a:r>
            <a:r>
              <a:rPr sz="1057" spc="11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5" dirty="0">
                <a:latin typeface="Tahoma"/>
                <a:cs typeface="Tahoma"/>
              </a:rPr>
              <a:t>mat</a:t>
            </a:r>
            <a:r>
              <a:rPr sz="1481" spc="360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387" dirty="0">
                <a:latin typeface="Tahoma"/>
                <a:cs typeface="Tahoma"/>
              </a:rPr>
              <a:t> </a:t>
            </a:r>
            <a:r>
              <a:rPr sz="1481" spc="-16" dirty="0">
                <a:latin typeface="Tahoma"/>
                <a:cs typeface="Tahoma"/>
              </a:rPr>
              <a:t>pd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11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3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	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9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75" dirty="0"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8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p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248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64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79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92240" y="4263162"/>
            <a:ext cx="369028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225001" algn="l"/>
                <a:tab pos="2499187" algn="l"/>
              </a:tabLst>
            </a:pP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64" dirty="0">
                <a:latin typeface="Tahoma"/>
                <a:cs typeface="Tahoma"/>
              </a:rPr>
              <a:t>L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1" dirty="0"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[</a:t>
            </a:r>
            <a:r>
              <a:rPr sz="1481" spc="89" dirty="0">
                <a:latin typeface="Tahoma"/>
                <a:cs typeface="Tahoma"/>
              </a:rPr>
              <a:t> </a:t>
            </a:r>
            <a:r>
              <a:rPr sz="1481" spc="27" dirty="0">
                <a:solidFill>
                  <a:srgbClr val="9300D1"/>
                </a:solidFill>
                <a:latin typeface="Tahoma"/>
                <a:cs typeface="Tahoma"/>
              </a:rPr>
              <a:t>’DBSCAN	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l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9300D1"/>
                </a:solidFill>
                <a:latin typeface="Tahoma"/>
                <a:cs typeface="Tahoma"/>
              </a:rPr>
              <a:t>u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19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9300D1"/>
                </a:solidFill>
                <a:latin typeface="Tahoma"/>
                <a:cs typeface="Tahoma"/>
              </a:rPr>
              <a:t>t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9300D1"/>
                </a:solidFill>
                <a:latin typeface="Tahoma"/>
                <a:cs typeface="Tahoma"/>
              </a:rPr>
              <a:t>e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9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9300D1"/>
                </a:solidFill>
                <a:latin typeface="Tahoma"/>
                <a:cs typeface="Tahoma"/>
              </a:rPr>
              <a:t>’</a:t>
            </a:r>
            <a:r>
              <a:rPr sz="1481" spc="-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137" dirty="0">
                <a:latin typeface="Tahoma"/>
                <a:cs typeface="Tahoma"/>
              </a:rPr>
              <a:t>]</a:t>
            </a:r>
            <a:r>
              <a:rPr sz="1481" spc="-212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6119" y="4322050"/>
            <a:ext cx="1340031" cy="416268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12</a:t>
            </a:r>
            <a:endParaRPr sz="1057">
              <a:latin typeface="Gill Sans MT"/>
              <a:cs typeface="Gill Sans MT"/>
            </a:endParaRPr>
          </a:p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13</a:t>
            </a:r>
            <a:r>
              <a:rPr sz="1057" spc="175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-59" dirty="0">
                <a:solidFill>
                  <a:srgbClr val="EC008C"/>
                </a:solidFill>
                <a:latin typeface="Tahoma"/>
                <a:cs typeface="Tahoma"/>
              </a:rPr>
              <a:t>p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EC008C"/>
                </a:solidFill>
                <a:latin typeface="Tahoma"/>
                <a:cs typeface="Tahoma"/>
              </a:rPr>
              <a:t>r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EC008C"/>
                </a:solidFill>
                <a:latin typeface="Tahoma"/>
                <a:cs typeface="Tahoma"/>
              </a:rPr>
              <a:t>i</a:t>
            </a:r>
            <a:r>
              <a:rPr sz="1481" spc="-212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EC008C"/>
                </a:solidFill>
                <a:latin typeface="Tahoma"/>
                <a:cs typeface="Tahoma"/>
              </a:rPr>
              <a:t>n</a:t>
            </a:r>
            <a:r>
              <a:rPr sz="1481" spc="-216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EC008C"/>
                </a:solidFill>
                <a:latin typeface="Tahoma"/>
                <a:cs typeface="Tahoma"/>
              </a:rPr>
              <a:t>t</a:t>
            </a:r>
            <a:r>
              <a:rPr sz="1481" spc="-64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5" dirty="0">
                <a:latin typeface="Tahoma"/>
                <a:cs typeface="Tahoma"/>
              </a:rPr>
              <a:t>mat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5720B-5F6F-465A-B5E8-61C76BB4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1E50C-FCAA-4FBD-83B9-A8AC0DB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05047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" name="object 4"/>
          <p:cNvSpPr/>
          <p:nvPr/>
        </p:nvSpPr>
        <p:spPr>
          <a:xfrm>
            <a:off x="9920830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5"/>
          <p:cNvSpPr/>
          <p:nvPr/>
        </p:nvSpPr>
        <p:spPr>
          <a:xfrm>
            <a:off x="10108907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6"/>
          <p:cNvSpPr/>
          <p:nvPr/>
        </p:nvSpPr>
        <p:spPr>
          <a:xfrm>
            <a:off x="10274288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7"/>
          <p:cNvSpPr/>
          <p:nvPr/>
        </p:nvSpPr>
        <p:spPr>
          <a:xfrm>
            <a:off x="10285385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8"/>
          <p:cNvSpPr/>
          <p:nvPr/>
        </p:nvSpPr>
        <p:spPr>
          <a:xfrm>
            <a:off x="10296133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10"/>
          <p:cNvSpPr/>
          <p:nvPr/>
        </p:nvSpPr>
        <p:spPr>
          <a:xfrm>
            <a:off x="10588146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1"/>
          <p:cNvSpPr/>
          <p:nvPr/>
        </p:nvSpPr>
        <p:spPr>
          <a:xfrm>
            <a:off x="10494107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2"/>
          <p:cNvSpPr/>
          <p:nvPr/>
        </p:nvSpPr>
        <p:spPr>
          <a:xfrm>
            <a:off x="10574712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3"/>
          <p:cNvSpPr/>
          <p:nvPr/>
        </p:nvSpPr>
        <p:spPr>
          <a:xfrm>
            <a:off x="10588146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4"/>
          <p:cNvSpPr/>
          <p:nvPr/>
        </p:nvSpPr>
        <p:spPr>
          <a:xfrm>
            <a:off x="10574712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5"/>
          <p:cNvSpPr/>
          <p:nvPr/>
        </p:nvSpPr>
        <p:spPr>
          <a:xfrm>
            <a:off x="10588146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6"/>
          <p:cNvSpPr/>
          <p:nvPr/>
        </p:nvSpPr>
        <p:spPr>
          <a:xfrm>
            <a:off x="1086133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7"/>
          <p:cNvSpPr/>
          <p:nvPr/>
        </p:nvSpPr>
        <p:spPr>
          <a:xfrm>
            <a:off x="10874771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8"/>
          <p:cNvSpPr/>
          <p:nvPr/>
        </p:nvSpPr>
        <p:spPr>
          <a:xfrm>
            <a:off x="10874771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/>
          <p:nvPr/>
        </p:nvSpPr>
        <p:spPr>
          <a:xfrm>
            <a:off x="10780733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20"/>
          <p:cNvSpPr/>
          <p:nvPr/>
        </p:nvSpPr>
        <p:spPr>
          <a:xfrm>
            <a:off x="1086133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1"/>
          <p:cNvSpPr/>
          <p:nvPr/>
        </p:nvSpPr>
        <p:spPr>
          <a:xfrm>
            <a:off x="10874771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2"/>
          <p:cNvSpPr/>
          <p:nvPr/>
        </p:nvSpPr>
        <p:spPr>
          <a:xfrm>
            <a:off x="11147976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3"/>
          <p:cNvSpPr/>
          <p:nvPr/>
        </p:nvSpPr>
        <p:spPr>
          <a:xfrm>
            <a:off x="11161410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4"/>
          <p:cNvSpPr/>
          <p:nvPr/>
        </p:nvSpPr>
        <p:spPr>
          <a:xfrm>
            <a:off x="11161410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5"/>
          <p:cNvSpPr/>
          <p:nvPr/>
        </p:nvSpPr>
        <p:spPr>
          <a:xfrm>
            <a:off x="11147976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6"/>
          <p:cNvSpPr/>
          <p:nvPr/>
        </p:nvSpPr>
        <p:spPr>
          <a:xfrm>
            <a:off x="11161410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7"/>
          <p:cNvSpPr/>
          <p:nvPr/>
        </p:nvSpPr>
        <p:spPr>
          <a:xfrm>
            <a:off x="1146685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8"/>
          <p:cNvSpPr/>
          <p:nvPr/>
        </p:nvSpPr>
        <p:spPr>
          <a:xfrm>
            <a:off x="11438229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9"/>
          <p:cNvSpPr/>
          <p:nvPr/>
        </p:nvSpPr>
        <p:spPr>
          <a:xfrm>
            <a:off x="1135400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30"/>
          <p:cNvSpPr/>
          <p:nvPr/>
        </p:nvSpPr>
        <p:spPr>
          <a:xfrm>
            <a:off x="11337889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1"/>
          <p:cNvSpPr/>
          <p:nvPr/>
        </p:nvSpPr>
        <p:spPr>
          <a:xfrm>
            <a:off x="1151521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2"/>
          <p:cNvSpPr/>
          <p:nvPr/>
        </p:nvSpPr>
        <p:spPr>
          <a:xfrm>
            <a:off x="1155283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285313" y="292739"/>
            <a:ext cx="9710363" cy="609570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lang="en-US" spc="-116" dirty="0"/>
              <a:t>Outline </a:t>
            </a:r>
            <a:endParaRPr sz="1481" dirty="0"/>
          </a:p>
        </p:txBody>
      </p:sp>
      <p:sp>
        <p:nvSpPr>
          <p:cNvPr id="47" name="object 47"/>
          <p:cNvSpPr txBox="1"/>
          <p:nvPr/>
        </p:nvSpPr>
        <p:spPr>
          <a:xfrm>
            <a:off x="3341381" y="1933063"/>
            <a:ext cx="2651849" cy="3159473"/>
          </a:xfrm>
          <a:prstGeom prst="rect">
            <a:avLst/>
          </a:prstGeom>
        </p:spPr>
        <p:txBody>
          <a:bodyPr vert="horz" wrap="square" lIns="0" tIns="15448" rIns="0" bIns="0" rtlCol="0">
            <a:spAutoFit/>
          </a:bodyPr>
          <a:lstStyle/>
          <a:p>
            <a:pPr marL="13433">
              <a:spcBef>
                <a:spcPts val="120"/>
              </a:spcBef>
            </a:pPr>
            <a:r>
              <a:rPr sz="2168" spc="-95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Getting</a:t>
            </a:r>
            <a:r>
              <a:rPr sz="2168" spc="-59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2168" spc="-116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started</a:t>
            </a:r>
            <a:endParaRPr sz="2168">
              <a:latin typeface="Tahoma"/>
              <a:cs typeface="Tahoma"/>
            </a:endParaRPr>
          </a:p>
          <a:p>
            <a:pPr marL="13433" marR="47015">
              <a:lnSpc>
                <a:spcPct val="210100"/>
              </a:lnSpc>
            </a:pPr>
            <a:r>
              <a:rPr sz="2168" spc="-116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Explore </a:t>
            </a:r>
            <a:r>
              <a:rPr sz="2168" spc="-120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dataset </a:t>
            </a:r>
            <a:r>
              <a:rPr sz="2168" spc="-111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content </a:t>
            </a:r>
            <a:r>
              <a:rPr sz="2168" spc="-11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168" spc="-143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Inspect</a:t>
            </a:r>
            <a:r>
              <a:rPr sz="2168" spc="-5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2168" spc="-105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visually</a:t>
            </a:r>
            <a:endParaRPr sz="2168">
              <a:latin typeface="Tahoma"/>
              <a:cs typeface="Tahoma"/>
            </a:endParaRPr>
          </a:p>
          <a:p>
            <a:pPr>
              <a:spcBef>
                <a:spcPts val="53"/>
              </a:spcBef>
            </a:pPr>
            <a:endParaRPr sz="2327">
              <a:latin typeface="Tahoma"/>
              <a:cs typeface="Tahoma"/>
            </a:endParaRPr>
          </a:p>
          <a:p>
            <a:pPr marL="13433"/>
            <a:r>
              <a:rPr sz="2168" spc="-132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Run</a:t>
            </a:r>
            <a:r>
              <a:rPr sz="2168" spc="-5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2168" spc="-111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clustering</a:t>
            </a:r>
            <a:endParaRPr sz="2168">
              <a:latin typeface="Tahoma"/>
              <a:cs typeface="Tahoma"/>
            </a:endParaRPr>
          </a:p>
          <a:p>
            <a:pPr>
              <a:spcBef>
                <a:spcPts val="59"/>
              </a:spcBef>
            </a:pPr>
            <a:endParaRPr sz="2327">
              <a:latin typeface="Tahoma"/>
              <a:cs typeface="Tahoma"/>
            </a:endParaRPr>
          </a:p>
          <a:p>
            <a:pPr marL="13433"/>
            <a:r>
              <a:rPr sz="2168" spc="-153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Assess </a:t>
            </a:r>
            <a:r>
              <a:rPr sz="2168" spc="-111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clustering</a:t>
            </a:r>
            <a:r>
              <a:rPr sz="2168" spc="89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2168" spc="-95" dirty="0">
                <a:solidFill>
                  <a:srgbClr val="3333B2"/>
                </a:solidFill>
                <a:latin typeface="Tahoma"/>
                <a:cs typeface="Tahoma"/>
                <a:hlinkClick r:id="" action="ppaction://noaction"/>
              </a:rPr>
              <a:t>quality</a:t>
            </a:r>
            <a:endParaRPr sz="2168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23406" y="6588767"/>
            <a:ext cx="341892" cy="233292"/>
          </a:xfrm>
          <a:prstGeom prst="rect">
            <a:avLst/>
          </a:prstGeom>
        </p:spPr>
        <p:txBody>
          <a:bodyPr vert="horz" wrap="square" lIns="0" tIns="37615" rIns="0" bIns="0" rtlCol="0">
            <a:spAutoFit/>
          </a:bodyPr>
          <a:lstStyle/>
          <a:p>
            <a:pPr marL="13433">
              <a:spcBef>
                <a:spcPts val="296"/>
              </a:spcBef>
            </a:pPr>
            <a:r>
              <a:rPr sz="1269" spc="-32" dirty="0">
                <a:solidFill>
                  <a:srgbClr val="ADADE0"/>
                </a:solidFill>
                <a:latin typeface="Tahoma"/>
                <a:cs typeface="Tahoma"/>
              </a:rPr>
              <a:t>1/17</a:t>
            </a:r>
            <a:endParaRPr sz="1269">
              <a:latin typeface="Tahoma"/>
              <a:cs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A6FFD-8728-40E2-96AF-CA9EDF1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9689421D-F69A-496F-A036-526AA46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A4CD7-C6AB-4152-9A99-EAB13F96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93CD6-E1F5-44A9-8433-25050D8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</a:t>
            </a:fld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268C648-C928-49FE-B337-2E36C7976A05}"/>
              </a:ext>
            </a:extLst>
          </p:cNvPr>
          <p:cNvSpPr txBox="1">
            <a:spLocks/>
          </p:cNvSpPr>
          <p:nvPr/>
        </p:nvSpPr>
        <p:spPr>
          <a:xfrm>
            <a:off x="1380889" y="331949"/>
            <a:ext cx="8836261" cy="1058026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lang="en-US" spc="-132"/>
              <a:t>Getting</a:t>
            </a:r>
            <a:r>
              <a:rPr lang="en-US" spc="-21"/>
              <a:t> </a:t>
            </a:r>
            <a:r>
              <a:rPr lang="en-US" spc="-169"/>
              <a:t>started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lang="en-US" sz="1481" spc="-27">
                <a:solidFill>
                  <a:srgbClr val="FF0000"/>
                </a:solidFill>
              </a:rPr>
              <a:t>Setting </a:t>
            </a:r>
            <a:r>
              <a:rPr lang="en-US" sz="1481" spc="-64">
                <a:solidFill>
                  <a:srgbClr val="FF0000"/>
                </a:solidFill>
              </a:rPr>
              <a:t>up </a:t>
            </a:r>
            <a:r>
              <a:rPr lang="en-US" sz="1481" spc="-59">
                <a:solidFill>
                  <a:srgbClr val="FF0000"/>
                </a:solidFill>
              </a:rPr>
              <a:t>python</a:t>
            </a:r>
            <a:r>
              <a:rPr lang="en-US" sz="1481" spc="175">
                <a:solidFill>
                  <a:srgbClr val="FF0000"/>
                </a:solidFill>
              </a:rPr>
              <a:t> </a:t>
            </a:r>
            <a:r>
              <a:rPr lang="en-US" sz="1481" spc="-59">
                <a:solidFill>
                  <a:srgbClr val="FF0000"/>
                </a:solidFill>
              </a:rPr>
              <a:t>environment</a:t>
            </a:r>
            <a:endParaRPr lang="en-US" sz="1481" dirty="0">
              <a:solidFill>
                <a:srgbClr val="FF0000"/>
              </a:solidFill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A698A109-8C41-4E7A-AFEA-CEE88445B2FC}"/>
              </a:ext>
            </a:extLst>
          </p:cNvPr>
          <p:cNvSpPr txBox="1"/>
          <p:nvPr/>
        </p:nvSpPr>
        <p:spPr>
          <a:xfrm>
            <a:off x="1418974" y="1936646"/>
            <a:ext cx="4031509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11" dirty="0">
                <a:latin typeface="Tahoma"/>
                <a:cs typeface="Tahoma"/>
              </a:rPr>
              <a:t>At </a:t>
            </a:r>
            <a:r>
              <a:rPr sz="1799" spc="-59" dirty="0">
                <a:latin typeface="Tahoma"/>
                <a:cs typeface="Tahoma"/>
              </a:rPr>
              <a:t>first, </a:t>
            </a:r>
            <a:r>
              <a:rPr sz="1799" spc="-207" dirty="0">
                <a:latin typeface="Tahoma"/>
                <a:cs typeface="Tahoma"/>
              </a:rPr>
              <a:t>we </a:t>
            </a:r>
            <a:r>
              <a:rPr sz="1799" spc="-159" dirty="0">
                <a:latin typeface="Tahoma"/>
                <a:cs typeface="Tahoma"/>
              </a:rPr>
              <a:t>need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105" dirty="0">
                <a:latin typeface="Tahoma"/>
                <a:cs typeface="Tahoma"/>
              </a:rPr>
              <a:t>set </a:t>
            </a:r>
            <a:r>
              <a:rPr sz="1799" spc="-120" dirty="0">
                <a:latin typeface="Tahoma"/>
                <a:cs typeface="Tahoma"/>
              </a:rPr>
              <a:t>up </a:t>
            </a:r>
            <a:r>
              <a:rPr sz="1799" spc="-105" dirty="0">
                <a:latin typeface="Tahoma"/>
                <a:cs typeface="Tahoma"/>
              </a:rPr>
              <a:t>our</a:t>
            </a:r>
            <a:r>
              <a:rPr sz="1799" spc="-21" dirty="0">
                <a:latin typeface="Tahoma"/>
                <a:cs typeface="Tahoma"/>
              </a:rPr>
              <a:t> </a:t>
            </a:r>
            <a:r>
              <a:rPr sz="1799" spc="-111" dirty="0">
                <a:latin typeface="Tahoma"/>
                <a:cs typeface="Tahoma"/>
              </a:rPr>
              <a:t>environment.</a:t>
            </a:r>
            <a:endParaRPr sz="1799">
              <a:latin typeface="Tahoma"/>
              <a:cs typeface="Tahoma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26C07068-7D82-4A37-99AD-B268CF62C931}"/>
              </a:ext>
            </a:extLst>
          </p:cNvPr>
          <p:cNvSpPr txBox="1"/>
          <p:nvPr/>
        </p:nvSpPr>
        <p:spPr>
          <a:xfrm>
            <a:off x="6191000" y="2344088"/>
            <a:ext cx="5144508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148" dirty="0">
                <a:latin typeface="Courier New"/>
                <a:cs typeface="Courier New"/>
              </a:rPr>
              <a:t>pip install numpy pandas matplotlib sklearn</a:t>
            </a:r>
            <a:endParaRPr sz="1799" dirty="0">
              <a:latin typeface="Courier New"/>
              <a:cs typeface="Courier New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D9143639-102D-48EE-9CBA-947360FA1123}"/>
              </a:ext>
            </a:extLst>
          </p:cNvPr>
          <p:cNvSpPr txBox="1"/>
          <p:nvPr/>
        </p:nvSpPr>
        <p:spPr>
          <a:xfrm>
            <a:off x="3100058" y="3381720"/>
            <a:ext cx="5212349" cy="474079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24926" indent="-112164">
              <a:spcBef>
                <a:spcPts val="143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25597" algn="l"/>
                <a:tab pos="1298288" algn="l"/>
                <a:tab pos="2092842" algn="l"/>
                <a:tab pos="2434708" algn="l"/>
                <a:tab pos="3217846" algn="l"/>
                <a:tab pos="3677921" algn="l"/>
                <a:tab pos="4140012" algn="l"/>
                <a:tab pos="4719642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1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We </a:t>
            </a:r>
            <a:r>
              <a:rPr sz="1481" spc="10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6" dirty="0">
                <a:solidFill>
                  <a:srgbClr val="7F7F7F"/>
                </a:solidFill>
                <a:latin typeface="Tahoma"/>
                <a:cs typeface="Tahoma"/>
              </a:rPr>
              <a:t>need	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pandas	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</a:t>
            </a:r>
            <a:r>
              <a:rPr sz="1481" spc="120" dirty="0">
                <a:solidFill>
                  <a:srgbClr val="7F7F7F"/>
                </a:solidFill>
                <a:latin typeface="Tahoma"/>
                <a:cs typeface="Tahoma"/>
              </a:rPr>
              <a:t>import	</a:t>
            </a:r>
            <a:r>
              <a:rPr sz="1481" spc="5" dirty="0">
                <a:solidFill>
                  <a:srgbClr val="7F7F7F"/>
                </a:solidFill>
                <a:latin typeface="Tahoma"/>
                <a:cs typeface="Tahoma"/>
              </a:rPr>
              <a:t>and	</a:t>
            </a:r>
            <a:r>
              <a:rPr sz="1481" spc="16" dirty="0">
                <a:solidFill>
                  <a:srgbClr val="7F7F7F"/>
                </a:solidFill>
                <a:latin typeface="Tahoma"/>
                <a:cs typeface="Tahoma"/>
              </a:rPr>
              <a:t>use	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.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1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  <a:p>
            <a:pPr marL="169926" indent="-157164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/>
              <a:tabLst>
                <a:tab pos="170597" algn="l"/>
                <a:tab pos="958435" algn="l"/>
                <a:tab pos="1752991" algn="l"/>
                <a:tab pos="2082768" algn="l"/>
              </a:tabLst>
            </a:pPr>
            <a:r>
              <a:rPr sz="1481" spc="120" dirty="0">
                <a:solidFill>
                  <a:srgbClr val="EC008C"/>
                </a:solidFill>
                <a:latin typeface="Tahoma"/>
                <a:cs typeface="Tahoma"/>
              </a:rPr>
              <a:t>import	</a:t>
            </a:r>
            <a:r>
              <a:rPr sz="1481" spc="59" dirty="0">
                <a:latin typeface="Tahoma"/>
                <a:cs typeface="Tahoma"/>
              </a:rPr>
              <a:t>pandas	</a:t>
            </a:r>
            <a:r>
              <a:rPr sz="1481" dirty="0">
                <a:latin typeface="Tahoma"/>
                <a:cs typeface="Tahoma"/>
              </a:rPr>
              <a:t>as	</a:t>
            </a:r>
            <a:r>
              <a:rPr sz="1481" spc="-16" dirty="0">
                <a:latin typeface="Tahoma"/>
                <a:cs typeface="Tahoma"/>
              </a:rPr>
              <a:t>pd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97FB1D5-9CCE-4069-A314-0CE93AA6C296}"/>
              </a:ext>
            </a:extLst>
          </p:cNvPr>
          <p:cNvSpPr txBox="1"/>
          <p:nvPr/>
        </p:nvSpPr>
        <p:spPr>
          <a:xfrm>
            <a:off x="7469382" y="2493412"/>
            <a:ext cx="9403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BAA80480-96A3-40BB-A716-FD850C40E60F}"/>
              </a:ext>
            </a:extLst>
          </p:cNvPr>
          <p:cNvSpPr txBox="1"/>
          <p:nvPr/>
        </p:nvSpPr>
        <p:spPr>
          <a:xfrm>
            <a:off x="5526220" y="4076051"/>
            <a:ext cx="2911124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910077" algn="l"/>
                <a:tab pos="1823513" algn="l"/>
              </a:tabLst>
            </a:pP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89" dirty="0">
                <a:solidFill>
                  <a:srgbClr val="7F7F7F"/>
                </a:solidFill>
                <a:latin typeface="Tahoma"/>
                <a:cs typeface="Tahoma"/>
              </a:rPr>
              <a:t>numeric	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F1D57225-007D-4922-AD1D-C62C95854048}"/>
              </a:ext>
            </a:extLst>
          </p:cNvPr>
          <p:cNvSpPr txBox="1"/>
          <p:nvPr/>
        </p:nvSpPr>
        <p:spPr>
          <a:xfrm>
            <a:off x="3100059" y="4064294"/>
            <a:ext cx="2281745" cy="688048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24926" indent="-112164">
              <a:spcBef>
                <a:spcPts val="143"/>
              </a:spcBef>
              <a:buClr>
                <a:srgbClr val="000099"/>
              </a:buClr>
              <a:buSzPct val="71428"/>
              <a:buFont typeface="Gill Sans MT"/>
              <a:buAutoNum type="arabicPlain" startAt="4"/>
              <a:tabLst>
                <a:tab pos="125597" algn="l"/>
                <a:tab pos="1089405" algn="l"/>
                <a:tab pos="1413139" algn="l"/>
                <a:tab pos="1989409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3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numpy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32" dirty="0">
                <a:solidFill>
                  <a:srgbClr val="7F7F7F"/>
                </a:solidFill>
                <a:latin typeface="Tahoma"/>
                <a:cs typeface="Tahoma"/>
              </a:rPr>
              <a:t>used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endParaRPr sz="1481">
              <a:latin typeface="Tahoma"/>
              <a:cs typeface="Tahoma"/>
            </a:endParaRPr>
          </a:p>
          <a:p>
            <a:pPr marL="169926" indent="-157164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 startAt="4"/>
              <a:tabLst>
                <a:tab pos="170597" algn="l"/>
                <a:tab pos="946346" algn="l"/>
                <a:tab pos="1640155" algn="l"/>
                <a:tab pos="1969260" algn="l"/>
              </a:tabLst>
            </a:pPr>
            <a:r>
              <a:rPr sz="1481" spc="120" dirty="0">
                <a:solidFill>
                  <a:srgbClr val="EC008C"/>
                </a:solidFill>
                <a:latin typeface="Tahoma"/>
                <a:cs typeface="Tahoma"/>
              </a:rPr>
              <a:t>import	</a:t>
            </a:r>
            <a:r>
              <a:rPr sz="1481" spc="-21" dirty="0">
                <a:latin typeface="Tahoma"/>
                <a:cs typeface="Tahoma"/>
              </a:rPr>
              <a:t>numpy	</a:t>
            </a:r>
            <a:r>
              <a:rPr sz="1481" dirty="0">
                <a:latin typeface="Tahoma"/>
                <a:cs typeface="Tahoma"/>
              </a:rPr>
              <a:t>as	</a:t>
            </a:r>
            <a:r>
              <a:rPr sz="1481" spc="-21" dirty="0">
                <a:latin typeface="Tahoma"/>
                <a:cs typeface="Tahoma"/>
              </a:rPr>
              <a:t>np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43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6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6777F0F9-F68E-450A-A307-1599437E7DE7}"/>
              </a:ext>
            </a:extLst>
          </p:cNvPr>
          <p:cNvSpPr txBox="1"/>
          <p:nvPr/>
        </p:nvSpPr>
        <p:spPr>
          <a:xfrm>
            <a:off x="3033131" y="4746857"/>
            <a:ext cx="5977408" cy="1384521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92090" indent="-112836">
              <a:spcBef>
                <a:spcPts val="143"/>
              </a:spcBef>
              <a:buClr>
                <a:srgbClr val="000099"/>
              </a:buClr>
              <a:buSzPct val="71428"/>
              <a:buFont typeface="Gill Sans MT"/>
              <a:buAutoNum type="arabicPlain" startAt="7"/>
              <a:tabLst>
                <a:tab pos="192762" algn="l"/>
                <a:tab pos="1722766" algn="l"/>
                <a:tab pos="2270829" algn="l"/>
                <a:tab pos="2605979" algn="l"/>
                <a:tab pos="3186279" algn="l"/>
                <a:tab pos="3755161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9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5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b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35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-5" dirty="0">
                <a:solidFill>
                  <a:srgbClr val="7F7F7F"/>
                </a:solidFill>
                <a:latin typeface="Tahoma"/>
                <a:cs typeface="Tahoma"/>
              </a:rPr>
              <a:t>us	</a:t>
            </a:r>
            <a:r>
              <a:rPr sz="1481" spc="21" dirty="0">
                <a:solidFill>
                  <a:srgbClr val="7F7F7F"/>
                </a:solidFill>
                <a:latin typeface="Tahoma"/>
                <a:cs typeface="Tahoma"/>
              </a:rPr>
              <a:t>draw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 dirty="0">
              <a:latin typeface="Tahoma"/>
              <a:cs typeface="Tahoma"/>
            </a:endParaRPr>
          </a:p>
          <a:p>
            <a:pPr marL="237089" indent="-157836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 startAt="7"/>
              <a:tabLst>
                <a:tab pos="237762" algn="l"/>
                <a:tab pos="1037018" algn="l"/>
                <a:tab pos="3065382" algn="l"/>
                <a:tab pos="3416652" algn="l"/>
              </a:tabLst>
            </a:pPr>
            <a:r>
              <a:rPr sz="1481" spc="120" dirty="0">
                <a:solidFill>
                  <a:srgbClr val="EC008C"/>
                </a:solidFill>
                <a:latin typeface="Tahoma"/>
                <a:cs typeface="Tahoma"/>
              </a:rPr>
              <a:t>import	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21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5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y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4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48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	</a:t>
            </a:r>
            <a:r>
              <a:rPr sz="1481" dirty="0">
                <a:latin typeface="Tahoma"/>
                <a:cs typeface="Tahoma"/>
              </a:rPr>
              <a:t>as	</a:t>
            </a:r>
            <a:r>
              <a:rPr sz="1481" spc="-59" dirty="0">
                <a:latin typeface="Tahoma"/>
                <a:cs typeface="Tahoma"/>
              </a:rPr>
              <a:t>p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355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endParaRPr sz="1481" dirty="0">
              <a:latin typeface="Tahoma"/>
              <a:cs typeface="Tahoma"/>
            </a:endParaRPr>
          </a:p>
          <a:p>
            <a:pPr marL="79926">
              <a:spcBef>
                <a:spcPts val="439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9</a:t>
            </a:r>
            <a:endParaRPr sz="1057" dirty="0">
              <a:latin typeface="Gill Sans MT"/>
              <a:cs typeface="Gill Sans MT"/>
            </a:endParaRPr>
          </a:p>
          <a:p>
            <a:pPr marL="192090" indent="-179329">
              <a:spcBef>
                <a:spcPts val="100"/>
              </a:spcBef>
              <a:buClr>
                <a:srgbClr val="000099"/>
              </a:buClr>
              <a:buSzPct val="71428"/>
              <a:buFont typeface="Gill Sans MT"/>
              <a:buAutoNum type="arabicPlain" startAt="10"/>
              <a:tabLst>
                <a:tab pos="192762" algn="l"/>
                <a:tab pos="818062" algn="l"/>
                <a:tab pos="1367467" algn="l"/>
                <a:tab pos="1832245" algn="l"/>
                <a:tab pos="2724188" algn="l"/>
                <a:tab pos="3634937" algn="l"/>
                <a:tab pos="3980834" algn="l"/>
                <a:tab pos="4876134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1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We	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w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1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	</a:t>
            </a:r>
            <a:r>
              <a:rPr sz="1481" spc="16" dirty="0">
                <a:solidFill>
                  <a:srgbClr val="7F7F7F"/>
                </a:solidFill>
                <a:latin typeface="Tahoma"/>
                <a:cs typeface="Tahoma"/>
              </a:rPr>
              <a:t>use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	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modules	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k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	</a:t>
            </a:r>
            <a:r>
              <a:rPr sz="1481" spc="75" dirty="0">
                <a:solidFill>
                  <a:srgbClr val="7F7F7F"/>
                </a:solidFill>
                <a:latin typeface="Tahoma"/>
                <a:cs typeface="Tahoma"/>
              </a:rPr>
              <a:t>package</a:t>
            </a:r>
            <a:endParaRPr sz="1481" dirty="0">
              <a:latin typeface="Tahoma"/>
              <a:cs typeface="Tahoma"/>
            </a:endParaRPr>
          </a:p>
          <a:p>
            <a:pPr marL="192090" indent="-179329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 startAt="10"/>
              <a:tabLst>
                <a:tab pos="192762" algn="l"/>
                <a:tab pos="1043063" algn="l"/>
                <a:tab pos="1357393" algn="l"/>
                <a:tab pos="1587766" algn="l"/>
                <a:tab pos="2397097" algn="l"/>
                <a:tab pos="4433521" algn="l"/>
                <a:tab pos="4875463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2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	</a:t>
            </a:r>
            <a:r>
              <a:rPr sz="1481" spc="48" dirty="0">
                <a:solidFill>
                  <a:srgbClr val="7F7F7F"/>
                </a:solidFill>
                <a:latin typeface="Tahoma"/>
                <a:cs typeface="Tahoma"/>
              </a:rPr>
              <a:t>"</a:t>
            </a:r>
            <a:r>
              <a:rPr sz="1481" spc="-11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w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k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7F7F7F"/>
                </a:solidFill>
                <a:latin typeface="Tahoma"/>
                <a:cs typeface="Tahoma"/>
              </a:rPr>
              <a:t>"</a:t>
            </a:r>
            <a:r>
              <a:rPr sz="1481" spc="45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53" dirty="0">
                <a:solidFill>
                  <a:srgbClr val="7F7F7F"/>
                </a:solidFill>
                <a:latin typeface="Tahoma"/>
                <a:cs typeface="Tahoma"/>
              </a:rPr>
              <a:t>ML </a:t>
            </a:r>
            <a:r>
              <a:rPr sz="1481" spc="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19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16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	</a:t>
            </a:r>
            <a:r>
              <a:rPr sz="1481" spc="79" dirty="0">
                <a:solidFill>
                  <a:srgbClr val="7F7F7F"/>
                </a:solidFill>
                <a:latin typeface="Tahoma"/>
                <a:cs typeface="Tahoma"/>
              </a:rPr>
              <a:t>python</a:t>
            </a:r>
            <a:endParaRPr sz="1481" dirty="0">
              <a:latin typeface="Tahoma"/>
              <a:cs typeface="Tahoma"/>
            </a:endParaRPr>
          </a:p>
          <a:p>
            <a:pPr marL="231045" indent="-218284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 startAt="10"/>
              <a:tabLst>
                <a:tab pos="231717" algn="l"/>
                <a:tab pos="810674" algn="l"/>
                <a:tab pos="1708663" algn="l"/>
                <a:tab pos="2509261" algn="l"/>
                <a:tab pos="3522100" algn="l"/>
                <a:tab pos="4540984" algn="l"/>
              </a:tabLst>
            </a:pPr>
            <a:r>
              <a:rPr sz="1481" spc="59" dirty="0">
                <a:solidFill>
                  <a:srgbClr val="EC008C"/>
                </a:solidFill>
                <a:latin typeface="Tahoma"/>
                <a:cs typeface="Tahoma"/>
              </a:rPr>
              <a:t>from	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k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a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	</a:t>
            </a:r>
            <a:r>
              <a:rPr sz="1481" spc="120" dirty="0">
                <a:solidFill>
                  <a:srgbClr val="EC008C"/>
                </a:solidFill>
                <a:latin typeface="Tahoma"/>
                <a:cs typeface="Tahoma"/>
              </a:rPr>
              <a:t>import	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l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u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268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64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175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,	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75" dirty="0">
                <a:latin typeface="Tahoma"/>
                <a:cs typeface="Tahoma"/>
              </a:rPr>
              <a:t>m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p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6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37" dirty="0">
                <a:latin typeface="Tahoma"/>
                <a:cs typeface="Tahoma"/>
              </a:rPr>
              <a:t>t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275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endParaRPr sz="148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662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05047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" name="object 4"/>
          <p:cNvSpPr/>
          <p:nvPr/>
        </p:nvSpPr>
        <p:spPr>
          <a:xfrm>
            <a:off x="9920830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5"/>
          <p:cNvSpPr/>
          <p:nvPr/>
        </p:nvSpPr>
        <p:spPr>
          <a:xfrm>
            <a:off x="10108907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6"/>
          <p:cNvSpPr/>
          <p:nvPr/>
        </p:nvSpPr>
        <p:spPr>
          <a:xfrm>
            <a:off x="10274288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7"/>
          <p:cNvSpPr/>
          <p:nvPr/>
        </p:nvSpPr>
        <p:spPr>
          <a:xfrm>
            <a:off x="10285385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8"/>
          <p:cNvSpPr/>
          <p:nvPr/>
        </p:nvSpPr>
        <p:spPr>
          <a:xfrm>
            <a:off x="10296133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9" name="object 9"/>
          <p:cNvSpPr/>
          <p:nvPr/>
        </p:nvSpPr>
        <p:spPr>
          <a:xfrm>
            <a:off x="1020746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10"/>
          <p:cNvSpPr/>
          <p:nvPr/>
        </p:nvSpPr>
        <p:spPr>
          <a:xfrm>
            <a:off x="10588146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1"/>
          <p:cNvSpPr/>
          <p:nvPr/>
        </p:nvSpPr>
        <p:spPr>
          <a:xfrm>
            <a:off x="10494107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2"/>
          <p:cNvSpPr/>
          <p:nvPr/>
        </p:nvSpPr>
        <p:spPr>
          <a:xfrm>
            <a:off x="10574712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3"/>
          <p:cNvSpPr/>
          <p:nvPr/>
        </p:nvSpPr>
        <p:spPr>
          <a:xfrm>
            <a:off x="10588146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4"/>
          <p:cNvSpPr/>
          <p:nvPr/>
        </p:nvSpPr>
        <p:spPr>
          <a:xfrm>
            <a:off x="10574712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5"/>
          <p:cNvSpPr/>
          <p:nvPr/>
        </p:nvSpPr>
        <p:spPr>
          <a:xfrm>
            <a:off x="10588146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6"/>
          <p:cNvSpPr/>
          <p:nvPr/>
        </p:nvSpPr>
        <p:spPr>
          <a:xfrm>
            <a:off x="1086133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7"/>
          <p:cNvSpPr/>
          <p:nvPr/>
        </p:nvSpPr>
        <p:spPr>
          <a:xfrm>
            <a:off x="10874771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8"/>
          <p:cNvSpPr/>
          <p:nvPr/>
        </p:nvSpPr>
        <p:spPr>
          <a:xfrm>
            <a:off x="10874771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/>
          <p:nvPr/>
        </p:nvSpPr>
        <p:spPr>
          <a:xfrm>
            <a:off x="10780733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20"/>
          <p:cNvSpPr/>
          <p:nvPr/>
        </p:nvSpPr>
        <p:spPr>
          <a:xfrm>
            <a:off x="1086133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1"/>
          <p:cNvSpPr/>
          <p:nvPr/>
        </p:nvSpPr>
        <p:spPr>
          <a:xfrm>
            <a:off x="10874771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2"/>
          <p:cNvSpPr/>
          <p:nvPr/>
        </p:nvSpPr>
        <p:spPr>
          <a:xfrm>
            <a:off x="11147976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3"/>
          <p:cNvSpPr/>
          <p:nvPr/>
        </p:nvSpPr>
        <p:spPr>
          <a:xfrm>
            <a:off x="11161410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4"/>
          <p:cNvSpPr/>
          <p:nvPr/>
        </p:nvSpPr>
        <p:spPr>
          <a:xfrm>
            <a:off x="11161410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5"/>
          <p:cNvSpPr/>
          <p:nvPr/>
        </p:nvSpPr>
        <p:spPr>
          <a:xfrm>
            <a:off x="11147976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6"/>
          <p:cNvSpPr/>
          <p:nvPr/>
        </p:nvSpPr>
        <p:spPr>
          <a:xfrm>
            <a:off x="11161410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7"/>
          <p:cNvSpPr/>
          <p:nvPr/>
        </p:nvSpPr>
        <p:spPr>
          <a:xfrm>
            <a:off x="1146685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8"/>
          <p:cNvSpPr/>
          <p:nvPr/>
        </p:nvSpPr>
        <p:spPr>
          <a:xfrm>
            <a:off x="11438229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9"/>
          <p:cNvSpPr/>
          <p:nvPr/>
        </p:nvSpPr>
        <p:spPr>
          <a:xfrm>
            <a:off x="1135400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30"/>
          <p:cNvSpPr/>
          <p:nvPr/>
        </p:nvSpPr>
        <p:spPr>
          <a:xfrm>
            <a:off x="11337889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1"/>
          <p:cNvSpPr/>
          <p:nvPr/>
        </p:nvSpPr>
        <p:spPr>
          <a:xfrm>
            <a:off x="1151521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2"/>
          <p:cNvSpPr/>
          <p:nvPr/>
        </p:nvSpPr>
        <p:spPr>
          <a:xfrm>
            <a:off x="1155283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592569" y="429857"/>
            <a:ext cx="8328261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43" dirty="0"/>
              <a:t>Get </a:t>
            </a:r>
            <a:r>
              <a:rPr spc="-180" dirty="0"/>
              <a:t>the </a:t>
            </a:r>
            <a:r>
              <a:rPr spc="-191" dirty="0"/>
              <a:t>Iris</a:t>
            </a:r>
            <a:r>
              <a:rPr spc="275" dirty="0"/>
              <a:t> </a:t>
            </a:r>
            <a:r>
              <a:rPr spc="-175" dirty="0"/>
              <a:t>dataset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48" dirty="0">
                <a:solidFill>
                  <a:srgbClr val="FF0000"/>
                </a:solidFill>
              </a:rPr>
              <a:t>Example </a:t>
            </a:r>
            <a:r>
              <a:rPr sz="1481" spc="-37" dirty="0">
                <a:solidFill>
                  <a:srgbClr val="FF0000"/>
                </a:solidFill>
              </a:rPr>
              <a:t>data </a:t>
            </a:r>
            <a:r>
              <a:rPr sz="1481" spc="-53" dirty="0">
                <a:solidFill>
                  <a:srgbClr val="FF0000"/>
                </a:solidFill>
              </a:rPr>
              <a:t>for</a:t>
            </a:r>
            <a:r>
              <a:rPr sz="1481" spc="164" dirty="0">
                <a:solidFill>
                  <a:srgbClr val="FF0000"/>
                </a:solidFill>
              </a:rPr>
              <a:t> </a:t>
            </a:r>
            <a:r>
              <a:rPr sz="1481" spc="-43" dirty="0">
                <a:solidFill>
                  <a:srgbClr val="FF0000"/>
                </a:solidFill>
              </a:rPr>
              <a:t>clustering</a:t>
            </a:r>
            <a:endParaRPr sz="1481" dirty="0">
              <a:solidFill>
                <a:srgbClr val="FF0000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6951" y="1786375"/>
            <a:ext cx="6664572" cy="28831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-69" dirty="0">
                <a:latin typeface="Tahoma"/>
                <a:cs typeface="Tahoma"/>
              </a:rPr>
              <a:t>The </a:t>
            </a:r>
            <a:r>
              <a:rPr sz="1799" spc="-111" dirty="0">
                <a:latin typeface="Tahoma"/>
                <a:cs typeface="Tahoma"/>
              </a:rPr>
              <a:t>Iris </a:t>
            </a:r>
            <a:r>
              <a:rPr sz="1799" spc="-120" dirty="0">
                <a:latin typeface="Tahoma"/>
                <a:cs typeface="Tahoma"/>
              </a:rPr>
              <a:t>flower </a:t>
            </a:r>
            <a:r>
              <a:rPr sz="1799" spc="-89" dirty="0">
                <a:latin typeface="Tahoma"/>
                <a:cs typeface="Tahoma"/>
              </a:rPr>
              <a:t>data </a:t>
            </a:r>
            <a:r>
              <a:rPr sz="1799" spc="-105" dirty="0">
                <a:latin typeface="Tahoma"/>
                <a:cs typeface="Tahoma"/>
              </a:rPr>
              <a:t>set </a:t>
            </a:r>
            <a:r>
              <a:rPr sz="1799" spc="-79" dirty="0">
                <a:latin typeface="Tahoma"/>
                <a:cs typeface="Tahoma"/>
              </a:rPr>
              <a:t>is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79" dirty="0">
                <a:latin typeface="Tahoma"/>
                <a:cs typeface="Tahoma"/>
              </a:rPr>
              <a:t>multivariate </a:t>
            </a:r>
            <a:r>
              <a:rPr sz="1799" spc="-89" dirty="0">
                <a:latin typeface="Tahoma"/>
                <a:cs typeface="Tahoma"/>
              </a:rPr>
              <a:t>data </a:t>
            </a:r>
            <a:r>
              <a:rPr sz="1799" spc="-105" dirty="0">
                <a:latin typeface="Tahoma"/>
                <a:cs typeface="Tahoma"/>
              </a:rPr>
              <a:t>set </a:t>
            </a:r>
            <a:r>
              <a:rPr sz="1799" spc="-89" dirty="0">
                <a:latin typeface="Tahoma"/>
                <a:cs typeface="Tahoma"/>
              </a:rPr>
              <a:t>introduced </a:t>
            </a:r>
            <a:r>
              <a:rPr sz="1799" spc="-137" dirty="0">
                <a:latin typeface="Tahoma"/>
                <a:cs typeface="Tahoma"/>
              </a:rPr>
              <a:t>by  </a:t>
            </a:r>
            <a:r>
              <a:rPr sz="1799" spc="-100" dirty="0">
                <a:latin typeface="Tahoma"/>
                <a:cs typeface="Tahoma"/>
              </a:rPr>
              <a:t>the </a:t>
            </a:r>
            <a:endParaRPr lang="en-US" sz="1799" spc="-100" dirty="0">
              <a:latin typeface="Tahoma"/>
              <a:cs typeface="Tahoma"/>
            </a:endParaRPr>
          </a:p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-43" dirty="0">
                <a:latin typeface="Tahoma"/>
                <a:cs typeface="Tahoma"/>
              </a:rPr>
              <a:t>British </a:t>
            </a:r>
            <a:r>
              <a:rPr sz="1799" spc="-59" dirty="0">
                <a:latin typeface="Tahoma"/>
                <a:cs typeface="Tahoma"/>
              </a:rPr>
              <a:t>statistician </a:t>
            </a:r>
            <a:r>
              <a:rPr sz="1799" spc="-127" dirty="0">
                <a:latin typeface="Tahoma"/>
                <a:cs typeface="Tahoma"/>
              </a:rPr>
              <a:t>and </a:t>
            </a:r>
            <a:r>
              <a:rPr sz="1799" spc="-79" dirty="0">
                <a:latin typeface="Tahoma"/>
                <a:cs typeface="Tahoma"/>
              </a:rPr>
              <a:t>biologist Ronal </a:t>
            </a:r>
            <a:r>
              <a:rPr sz="1799" spc="-89" dirty="0">
                <a:latin typeface="Tahoma"/>
                <a:cs typeface="Tahoma"/>
              </a:rPr>
              <a:t>Fisher </a:t>
            </a:r>
            <a:r>
              <a:rPr sz="1799" spc="-69" dirty="0">
                <a:latin typeface="Tahoma"/>
                <a:cs typeface="Tahoma"/>
              </a:rPr>
              <a:t>in</a:t>
            </a:r>
            <a:r>
              <a:rPr sz="1799" spc="207" dirty="0">
                <a:latin typeface="Tahoma"/>
                <a:cs typeface="Tahoma"/>
              </a:rPr>
              <a:t> </a:t>
            </a:r>
            <a:r>
              <a:rPr sz="1799" spc="-116" dirty="0">
                <a:latin typeface="Tahoma"/>
                <a:cs typeface="Tahoma"/>
              </a:rPr>
              <a:t>1936.</a:t>
            </a:r>
            <a:endParaRPr sz="1799" dirty="0">
              <a:latin typeface="Tahoma"/>
              <a:cs typeface="Tahoma"/>
            </a:endParaRPr>
          </a:p>
          <a:p>
            <a:pPr>
              <a:spcBef>
                <a:spcPts val="48"/>
              </a:spcBef>
            </a:pPr>
            <a:endParaRPr sz="2063" dirty="0">
              <a:latin typeface="Tahoma"/>
              <a:cs typeface="Tahoma"/>
            </a:endParaRPr>
          </a:p>
          <a:p>
            <a:pPr marL="13433" marR="200822">
              <a:lnSpc>
                <a:spcPct val="107400"/>
              </a:lnSpc>
              <a:spcBef>
                <a:spcPts val="5"/>
              </a:spcBef>
            </a:pPr>
            <a:r>
              <a:rPr sz="1799" spc="-100" dirty="0">
                <a:latin typeface="Tahoma"/>
                <a:cs typeface="Tahoma"/>
              </a:rPr>
              <a:t>You </a:t>
            </a:r>
            <a:r>
              <a:rPr sz="1799" spc="-111" dirty="0">
                <a:latin typeface="Tahoma"/>
                <a:cs typeface="Tahoma"/>
              </a:rPr>
              <a:t>can </a:t>
            </a:r>
            <a:r>
              <a:rPr sz="1799" spc="-127" dirty="0">
                <a:latin typeface="Tahoma"/>
                <a:cs typeface="Tahoma"/>
              </a:rPr>
              <a:t>read </a:t>
            </a:r>
            <a:r>
              <a:rPr sz="1799" spc="-148" dirty="0">
                <a:latin typeface="Tahoma"/>
                <a:cs typeface="Tahoma"/>
              </a:rPr>
              <a:t>more </a:t>
            </a:r>
            <a:r>
              <a:rPr sz="1799" spc="-84" dirty="0">
                <a:latin typeface="Tahoma"/>
                <a:cs typeface="Tahoma"/>
              </a:rPr>
              <a:t>about </a:t>
            </a:r>
            <a:r>
              <a:rPr sz="1799" dirty="0">
                <a:latin typeface="Tahoma"/>
                <a:cs typeface="Tahoma"/>
              </a:rPr>
              <a:t>it </a:t>
            </a:r>
            <a:r>
              <a:rPr sz="1799" spc="-120" dirty="0">
                <a:latin typeface="Tahoma"/>
                <a:cs typeface="Tahoma"/>
              </a:rPr>
              <a:t>on </a:t>
            </a:r>
            <a:r>
              <a:rPr sz="1799" spc="-64" dirty="0">
                <a:latin typeface="Tahoma"/>
                <a:cs typeface="Tahoma"/>
              </a:rPr>
              <a:t>Wikipedia’s </a:t>
            </a:r>
            <a:r>
              <a:rPr sz="1799" spc="-148" dirty="0">
                <a:latin typeface="Tahoma"/>
                <a:cs typeface="Tahoma"/>
              </a:rPr>
              <a:t>page  </a:t>
            </a:r>
            <a:r>
              <a:rPr sz="1799" spc="-148" dirty="0">
                <a:latin typeface="Courier New"/>
                <a:cs typeface="Courier New"/>
                <a:hlinkClick r:id="rId2"/>
              </a:rPr>
              <a:t>https://en.wikipedia.org/wiki/Iris_flower_data_ </a:t>
            </a:r>
            <a:r>
              <a:rPr sz="1799" spc="-148" dirty="0">
                <a:latin typeface="Courier New"/>
                <a:cs typeface="Courier New"/>
              </a:rPr>
              <a:t> </a:t>
            </a:r>
            <a:r>
              <a:rPr sz="1799" spc="-148" dirty="0">
                <a:latin typeface="Courier New"/>
                <a:cs typeface="Courier New"/>
                <a:hlinkClick r:id="rId2"/>
              </a:rPr>
              <a:t>set</a:t>
            </a:r>
            <a:endParaRPr sz="1799" dirty="0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2221" dirty="0">
              <a:latin typeface="Courier New"/>
              <a:cs typeface="Courier New"/>
            </a:endParaRPr>
          </a:p>
          <a:p>
            <a:pPr marL="13433" marR="537985">
              <a:lnSpc>
                <a:spcPts val="1787"/>
              </a:lnSpc>
            </a:pPr>
            <a:r>
              <a:rPr sz="1799" spc="-100" dirty="0">
                <a:latin typeface="Tahoma"/>
                <a:cs typeface="Tahoma"/>
              </a:rPr>
              <a:t>You </a:t>
            </a:r>
            <a:r>
              <a:rPr sz="1799" spc="-111" dirty="0">
                <a:latin typeface="Tahoma"/>
                <a:cs typeface="Tahoma"/>
              </a:rPr>
              <a:t>can </a:t>
            </a:r>
            <a:r>
              <a:rPr sz="1799" spc="-79" dirty="0">
                <a:latin typeface="Tahoma"/>
                <a:cs typeface="Tahoma"/>
              </a:rPr>
              <a:t>find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148" dirty="0">
                <a:latin typeface="Courier New"/>
                <a:cs typeface="Courier New"/>
              </a:rPr>
              <a:t>.csv </a:t>
            </a:r>
            <a:r>
              <a:rPr sz="1799" spc="-69" dirty="0">
                <a:latin typeface="Tahoma"/>
                <a:cs typeface="Tahoma"/>
              </a:rPr>
              <a:t>file </a:t>
            </a:r>
            <a:r>
              <a:rPr sz="1799" spc="-111" dirty="0">
                <a:latin typeface="Tahoma"/>
                <a:cs typeface="Tahoma"/>
              </a:rPr>
              <a:t>easily; </a:t>
            </a:r>
            <a:r>
              <a:rPr sz="1799" spc="-201" dirty="0">
                <a:latin typeface="Tahoma"/>
                <a:cs typeface="Tahoma"/>
              </a:rPr>
              <a:t>I </a:t>
            </a:r>
            <a:r>
              <a:rPr sz="1799" spc="-84" dirty="0">
                <a:latin typeface="Tahoma"/>
                <a:cs typeface="Tahoma"/>
              </a:rPr>
              <a:t>got </a:t>
            </a:r>
            <a:r>
              <a:rPr sz="1799" dirty="0">
                <a:latin typeface="Tahoma"/>
                <a:cs typeface="Tahoma"/>
              </a:rPr>
              <a:t>it </a:t>
            </a:r>
            <a:r>
              <a:rPr sz="1799" spc="-100" dirty="0">
                <a:latin typeface="Tahoma"/>
                <a:cs typeface="Tahoma"/>
              </a:rPr>
              <a:t>from  </a:t>
            </a:r>
            <a:r>
              <a:rPr sz="1481" spc="-116" dirty="0">
                <a:latin typeface="Courier New"/>
                <a:cs typeface="Courier New"/>
                <a:hlinkClick r:id="rId3"/>
              </a:rPr>
              <a:t>https://raw.githubusercontent.com/vincentarelbundock/ </a:t>
            </a:r>
            <a:r>
              <a:rPr sz="1481" spc="-116" dirty="0">
                <a:latin typeface="Courier New"/>
                <a:cs typeface="Courier New"/>
              </a:rPr>
              <a:t> </a:t>
            </a:r>
            <a:r>
              <a:rPr sz="1481" spc="-116" dirty="0">
                <a:latin typeface="Courier New"/>
                <a:cs typeface="Courier New"/>
                <a:hlinkClick r:id="rId3"/>
              </a:rPr>
              <a:t>Rdatasets/master/csv/datasets/iris.csv</a:t>
            </a:r>
            <a:endParaRPr sz="1481" dirty="0">
              <a:latin typeface="Courier New"/>
              <a:cs typeface="Courier New"/>
            </a:endParaRPr>
          </a:p>
          <a:p>
            <a:pPr>
              <a:spcBef>
                <a:spcPts val="43"/>
              </a:spcBef>
            </a:pPr>
            <a:endParaRPr sz="2168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7197" y="990607"/>
            <a:ext cx="5384803" cy="5394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431394-F883-499F-8D1B-0E8D95A0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88D294C-4177-4F4D-A610-E5CE0AFA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05047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" name="object 4"/>
          <p:cNvSpPr/>
          <p:nvPr/>
        </p:nvSpPr>
        <p:spPr>
          <a:xfrm>
            <a:off x="9920830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5"/>
          <p:cNvSpPr/>
          <p:nvPr/>
        </p:nvSpPr>
        <p:spPr>
          <a:xfrm>
            <a:off x="10108907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6"/>
          <p:cNvSpPr/>
          <p:nvPr/>
        </p:nvSpPr>
        <p:spPr>
          <a:xfrm>
            <a:off x="10274288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7"/>
          <p:cNvSpPr/>
          <p:nvPr/>
        </p:nvSpPr>
        <p:spPr>
          <a:xfrm>
            <a:off x="10285385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8"/>
          <p:cNvSpPr/>
          <p:nvPr/>
        </p:nvSpPr>
        <p:spPr>
          <a:xfrm>
            <a:off x="10296133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9" name="object 9"/>
          <p:cNvSpPr/>
          <p:nvPr/>
        </p:nvSpPr>
        <p:spPr>
          <a:xfrm>
            <a:off x="1020746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10"/>
          <p:cNvSpPr/>
          <p:nvPr/>
        </p:nvSpPr>
        <p:spPr>
          <a:xfrm>
            <a:off x="10588146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1"/>
          <p:cNvSpPr/>
          <p:nvPr/>
        </p:nvSpPr>
        <p:spPr>
          <a:xfrm>
            <a:off x="10494107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2"/>
          <p:cNvSpPr/>
          <p:nvPr/>
        </p:nvSpPr>
        <p:spPr>
          <a:xfrm>
            <a:off x="10574712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3"/>
          <p:cNvSpPr/>
          <p:nvPr/>
        </p:nvSpPr>
        <p:spPr>
          <a:xfrm>
            <a:off x="10588146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4"/>
          <p:cNvSpPr/>
          <p:nvPr/>
        </p:nvSpPr>
        <p:spPr>
          <a:xfrm>
            <a:off x="10574712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5"/>
          <p:cNvSpPr/>
          <p:nvPr/>
        </p:nvSpPr>
        <p:spPr>
          <a:xfrm>
            <a:off x="10588146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6"/>
          <p:cNvSpPr/>
          <p:nvPr/>
        </p:nvSpPr>
        <p:spPr>
          <a:xfrm>
            <a:off x="1086133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7"/>
          <p:cNvSpPr/>
          <p:nvPr/>
        </p:nvSpPr>
        <p:spPr>
          <a:xfrm>
            <a:off x="10874771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8"/>
          <p:cNvSpPr/>
          <p:nvPr/>
        </p:nvSpPr>
        <p:spPr>
          <a:xfrm>
            <a:off x="10874771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/>
          <p:nvPr/>
        </p:nvSpPr>
        <p:spPr>
          <a:xfrm>
            <a:off x="10780733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20"/>
          <p:cNvSpPr/>
          <p:nvPr/>
        </p:nvSpPr>
        <p:spPr>
          <a:xfrm>
            <a:off x="1086133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1"/>
          <p:cNvSpPr/>
          <p:nvPr/>
        </p:nvSpPr>
        <p:spPr>
          <a:xfrm>
            <a:off x="10874771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2"/>
          <p:cNvSpPr/>
          <p:nvPr/>
        </p:nvSpPr>
        <p:spPr>
          <a:xfrm>
            <a:off x="11147976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3"/>
          <p:cNvSpPr/>
          <p:nvPr/>
        </p:nvSpPr>
        <p:spPr>
          <a:xfrm>
            <a:off x="11161410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4"/>
          <p:cNvSpPr/>
          <p:nvPr/>
        </p:nvSpPr>
        <p:spPr>
          <a:xfrm>
            <a:off x="11161410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5"/>
          <p:cNvSpPr/>
          <p:nvPr/>
        </p:nvSpPr>
        <p:spPr>
          <a:xfrm>
            <a:off x="11147976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6"/>
          <p:cNvSpPr/>
          <p:nvPr/>
        </p:nvSpPr>
        <p:spPr>
          <a:xfrm>
            <a:off x="11161410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7"/>
          <p:cNvSpPr/>
          <p:nvPr/>
        </p:nvSpPr>
        <p:spPr>
          <a:xfrm>
            <a:off x="1146685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8"/>
          <p:cNvSpPr/>
          <p:nvPr/>
        </p:nvSpPr>
        <p:spPr>
          <a:xfrm>
            <a:off x="11438229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9"/>
          <p:cNvSpPr/>
          <p:nvPr/>
        </p:nvSpPr>
        <p:spPr>
          <a:xfrm>
            <a:off x="1135400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30"/>
          <p:cNvSpPr/>
          <p:nvPr/>
        </p:nvSpPr>
        <p:spPr>
          <a:xfrm>
            <a:off x="11337889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1"/>
          <p:cNvSpPr/>
          <p:nvPr/>
        </p:nvSpPr>
        <p:spPr>
          <a:xfrm>
            <a:off x="1151521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2"/>
          <p:cNvSpPr/>
          <p:nvPr/>
        </p:nvSpPr>
        <p:spPr>
          <a:xfrm>
            <a:off x="1155283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695214" y="320779"/>
            <a:ext cx="6735415" cy="609570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43" dirty="0"/>
              <a:t>Get </a:t>
            </a:r>
            <a:r>
              <a:rPr spc="-180" dirty="0"/>
              <a:t>the </a:t>
            </a:r>
            <a:r>
              <a:rPr spc="-191" dirty="0"/>
              <a:t>Iris</a:t>
            </a:r>
            <a:r>
              <a:rPr spc="275" dirty="0"/>
              <a:t> </a:t>
            </a:r>
            <a:r>
              <a:rPr spc="-175" dirty="0"/>
              <a:t>dataset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218467" y="1551564"/>
            <a:ext cx="5814859" cy="586976"/>
          </a:xfrm>
          <a:prstGeom prst="rect">
            <a:avLst/>
          </a:prstGeom>
        </p:spPr>
        <p:txBody>
          <a:bodyPr vert="horz" wrap="square" lIns="0" tIns="32913" rIns="0" bIns="0" rtlCol="0">
            <a:spAutoFit/>
          </a:bodyPr>
          <a:lstStyle/>
          <a:p>
            <a:pPr marL="13433">
              <a:spcBef>
                <a:spcPts val="259"/>
              </a:spcBef>
            </a:pPr>
            <a:r>
              <a:rPr sz="1799" spc="-105" dirty="0">
                <a:latin typeface="Tahoma"/>
                <a:cs typeface="Tahoma"/>
              </a:rPr>
              <a:t>Now, </a:t>
            </a:r>
            <a:r>
              <a:rPr sz="1799" spc="-207" dirty="0">
                <a:latin typeface="Tahoma"/>
                <a:cs typeface="Tahoma"/>
              </a:rPr>
              <a:t>we </a:t>
            </a:r>
            <a:r>
              <a:rPr sz="1799" spc="-143" dirty="0">
                <a:latin typeface="Tahoma"/>
                <a:cs typeface="Tahoma"/>
              </a:rPr>
              <a:t>are </a:t>
            </a:r>
            <a:r>
              <a:rPr sz="1799" spc="-120" dirty="0">
                <a:latin typeface="Tahoma"/>
                <a:cs typeface="Tahoma"/>
              </a:rPr>
              <a:t>ready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95" dirty="0">
                <a:latin typeface="Tahoma"/>
                <a:cs typeface="Tahoma"/>
              </a:rPr>
              <a:t>load </a:t>
            </a:r>
            <a:r>
              <a:rPr sz="1799" spc="-100" dirty="0">
                <a:latin typeface="Tahoma"/>
                <a:cs typeface="Tahoma"/>
              </a:rPr>
              <a:t>the </a:t>
            </a:r>
            <a:r>
              <a:rPr sz="1799" spc="-148" dirty="0">
                <a:latin typeface="Courier New"/>
                <a:cs typeface="Courier New"/>
              </a:rPr>
              <a:t>.csv</a:t>
            </a:r>
            <a:r>
              <a:rPr sz="1799" spc="-645" dirty="0">
                <a:latin typeface="Courier New"/>
                <a:cs typeface="Courier New"/>
              </a:rPr>
              <a:t> </a:t>
            </a:r>
            <a:r>
              <a:rPr sz="1799" spc="-69" dirty="0">
                <a:latin typeface="Tahoma"/>
                <a:cs typeface="Tahoma"/>
              </a:rPr>
              <a:t>file </a:t>
            </a:r>
            <a:r>
              <a:rPr sz="1799" spc="-64" dirty="0">
                <a:latin typeface="Tahoma"/>
                <a:cs typeface="Tahoma"/>
              </a:rPr>
              <a:t>into </a:t>
            </a:r>
            <a:r>
              <a:rPr sz="1799" spc="-100" dirty="0">
                <a:latin typeface="Tahoma"/>
                <a:cs typeface="Tahoma"/>
              </a:rPr>
              <a:t>the </a:t>
            </a:r>
            <a:br>
              <a:rPr lang="en-US" sz="1799" spc="-100" dirty="0">
                <a:latin typeface="Tahoma"/>
                <a:cs typeface="Tahoma"/>
              </a:rPr>
            </a:br>
            <a:r>
              <a:rPr sz="1799" spc="-95" dirty="0">
                <a:latin typeface="Tahoma"/>
                <a:cs typeface="Tahoma"/>
              </a:rPr>
              <a:t>interpreter </a:t>
            </a:r>
            <a:r>
              <a:rPr sz="1799" spc="-116" dirty="0">
                <a:latin typeface="Tahoma"/>
                <a:cs typeface="Tahoma"/>
              </a:rPr>
              <a:t>using</a:t>
            </a:r>
            <a:r>
              <a:rPr lang="en-US" sz="1799" spc="-116" dirty="0">
                <a:latin typeface="Tahoma"/>
                <a:cs typeface="Tahoma"/>
              </a:rPr>
              <a:t> </a:t>
            </a:r>
            <a:r>
              <a:rPr sz="1799" spc="-148" dirty="0">
                <a:latin typeface="Courier New"/>
                <a:cs typeface="Courier New"/>
              </a:rPr>
              <a:t>pandas</a:t>
            </a:r>
            <a:r>
              <a:rPr sz="1799" spc="-519" dirty="0">
                <a:latin typeface="Courier New"/>
                <a:cs typeface="Courier New"/>
              </a:rPr>
              <a:t> </a:t>
            </a:r>
            <a:r>
              <a:rPr sz="1799" spc="-116" dirty="0">
                <a:latin typeface="Tahoma"/>
                <a:cs typeface="Tahoma"/>
              </a:rPr>
              <a:t>package.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823406" y="6588767"/>
            <a:ext cx="341892" cy="233292"/>
          </a:xfrm>
          <a:prstGeom prst="rect">
            <a:avLst/>
          </a:prstGeom>
        </p:spPr>
        <p:txBody>
          <a:bodyPr vert="horz" wrap="square" lIns="0" tIns="37615" rIns="0" bIns="0" rtlCol="0">
            <a:spAutoFit/>
          </a:bodyPr>
          <a:lstStyle/>
          <a:p>
            <a:pPr marL="13433">
              <a:spcBef>
                <a:spcPts val="296"/>
              </a:spcBef>
            </a:pPr>
            <a:r>
              <a:rPr sz="1269" spc="-32" dirty="0">
                <a:solidFill>
                  <a:srgbClr val="ADADE0"/>
                </a:solidFill>
                <a:latin typeface="Tahoma"/>
                <a:cs typeface="Tahoma"/>
              </a:rPr>
              <a:t>4/17</a:t>
            </a:r>
            <a:endParaRPr sz="1269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93033" y="1760400"/>
            <a:ext cx="1726927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1071944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</a:t>
            </a:r>
            <a:r>
              <a:rPr sz="1057" spc="5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207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7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180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100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79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	</a:t>
            </a:r>
            <a:r>
              <a:rPr sz="1481" spc="95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7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84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95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7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63036" y="1760401"/>
            <a:ext cx="2662597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902689" algn="l"/>
                <a:tab pos="1245900" algn="l"/>
                <a:tab pos="1810752" algn="l"/>
                <a:tab pos="2284260" algn="l"/>
              </a:tabLst>
            </a:pP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b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y	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	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1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93033" y="1987931"/>
            <a:ext cx="2962844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  <a:tabLst>
                <a:tab pos="951048" algn="l"/>
                <a:tab pos="1180078" algn="l"/>
                <a:tab pos="2326574" algn="l"/>
              </a:tabLst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2 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	</a:t>
            </a:r>
            <a:r>
              <a:rPr sz="1481" spc="64" dirty="0">
                <a:solidFill>
                  <a:srgbClr val="7F7F7F"/>
                </a:solidFill>
                <a:latin typeface="Tahoma"/>
                <a:cs typeface="Tahoma"/>
              </a:rPr>
              <a:t>DataFrame	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b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j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5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93032" y="2136033"/>
            <a:ext cx="3877691" cy="540199"/>
          </a:xfrm>
          <a:prstGeom prst="rect">
            <a:avLst/>
          </a:prstGeom>
        </p:spPr>
        <p:txBody>
          <a:bodyPr vert="horz" wrap="square" lIns="0" tIns="97396" rIns="0" bIns="0" rtlCol="0">
            <a:spAutoFit/>
          </a:bodyPr>
          <a:lstStyle/>
          <a:p>
            <a:pPr marL="13433">
              <a:spcBef>
                <a:spcPts val="767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3</a:t>
            </a:r>
            <a:r>
              <a:rPr sz="1057" spc="84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17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444" dirty="0">
                <a:latin typeface="Tahoma"/>
                <a:cs typeface="Tahoma"/>
              </a:rPr>
              <a:t> </a:t>
            </a:r>
            <a:r>
              <a:rPr sz="1481" spc="75" dirty="0">
                <a:latin typeface="Tahoma"/>
                <a:cs typeface="Tahoma"/>
              </a:rPr>
              <a:t>=</a:t>
            </a:r>
            <a:r>
              <a:rPr sz="1481" spc="371" dirty="0">
                <a:latin typeface="Tahoma"/>
                <a:cs typeface="Tahoma"/>
              </a:rPr>
              <a:t> </a:t>
            </a:r>
            <a:r>
              <a:rPr sz="1481" spc="-16" dirty="0">
                <a:latin typeface="Tahoma"/>
                <a:cs typeface="Tahoma"/>
              </a:rPr>
              <a:t>pd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48" dirty="0">
                <a:latin typeface="Tahoma"/>
                <a:cs typeface="Tahoma"/>
              </a:rPr>
              <a:t> </a:t>
            </a:r>
            <a:r>
              <a:rPr sz="1481" spc="116" dirty="0">
                <a:latin typeface="Tahoma"/>
                <a:cs typeface="Tahoma"/>
              </a:rPr>
              <a:t>read_</a:t>
            </a:r>
            <a:r>
              <a:rPr sz="1481" spc="-285" dirty="0">
                <a:latin typeface="Tahoma"/>
                <a:cs typeface="Tahoma"/>
              </a:rPr>
              <a:t> </a:t>
            </a:r>
            <a:r>
              <a:rPr sz="1481" spc="59" dirty="0">
                <a:latin typeface="Tahoma"/>
                <a:cs typeface="Tahoma"/>
              </a:rPr>
              <a:t>csv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185" dirty="0"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16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111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9300D1"/>
                </a:solidFill>
                <a:latin typeface="Tahoma"/>
                <a:cs typeface="Tahoma"/>
              </a:rPr>
              <a:t>r</a:t>
            </a:r>
            <a:r>
              <a:rPr sz="1481" spc="-10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9300D1"/>
                </a:solidFill>
                <a:latin typeface="Tahoma"/>
                <a:cs typeface="Tahoma"/>
              </a:rPr>
              <a:t>i</a:t>
            </a:r>
            <a:r>
              <a:rPr sz="1481" spc="-10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127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9300D1"/>
                </a:solidFill>
                <a:latin typeface="Tahoma"/>
                <a:cs typeface="Tahoma"/>
              </a:rPr>
              <a:t>. </a:t>
            </a:r>
            <a:r>
              <a:rPr sz="1481" spc="-27" dirty="0">
                <a:solidFill>
                  <a:srgbClr val="9300D1"/>
                </a:solidFill>
                <a:latin typeface="Tahoma"/>
                <a:cs typeface="Tahoma"/>
              </a:rPr>
              <a:t>c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9300D1"/>
                </a:solidFill>
                <a:latin typeface="Tahoma"/>
                <a:cs typeface="Tahoma"/>
              </a:rPr>
              <a:t>s</a:t>
            </a:r>
            <a:r>
              <a:rPr sz="1481" spc="-27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9300D1"/>
                </a:solidFill>
                <a:latin typeface="Tahoma"/>
                <a:cs typeface="Tahoma"/>
              </a:rPr>
              <a:t>v</a:t>
            </a:r>
            <a:r>
              <a:rPr sz="1481" spc="-153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48" dirty="0">
                <a:solidFill>
                  <a:srgbClr val="9300D1"/>
                </a:solidFill>
                <a:latin typeface="Tahoma"/>
                <a:cs typeface="Tahoma"/>
              </a:rPr>
              <a:t>"</a:t>
            </a:r>
            <a:r>
              <a:rPr sz="1481" spc="-185" dirty="0">
                <a:solidFill>
                  <a:srgbClr val="9300D1"/>
                </a:solidFill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  <a:p>
            <a:pPr marL="13433">
              <a:spcBef>
                <a:spcPts val="437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4</a:t>
            </a:r>
            <a:endParaRPr sz="1057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6106" y="2670494"/>
            <a:ext cx="4840229" cy="1385610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92090" indent="-112836">
              <a:spcBef>
                <a:spcPts val="143"/>
              </a:spcBef>
              <a:buClr>
                <a:srgbClr val="000099"/>
              </a:buClr>
              <a:buSzPct val="71428"/>
              <a:buFont typeface="Gill Sans MT"/>
              <a:buAutoNum type="arabicPlain" startAt="5"/>
              <a:tabLst>
                <a:tab pos="192762" algn="l"/>
                <a:tab pos="1374855" algn="l"/>
                <a:tab pos="2178812" algn="l"/>
                <a:tab pos="3299115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1" dirty="0">
                <a:solidFill>
                  <a:srgbClr val="7F7F7F"/>
                </a:solidFill>
                <a:latin typeface="Tahoma"/>
                <a:cs typeface="Tahoma"/>
              </a:rPr>
              <a:t>Created	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b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j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95" dirty="0">
                <a:solidFill>
                  <a:srgbClr val="7F7F7F"/>
                </a:solidFill>
                <a:latin typeface="Tahoma"/>
                <a:cs typeface="Tahoma"/>
              </a:rPr>
              <a:t>‘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our</a:t>
            </a:r>
            <a:r>
              <a:rPr sz="1481" spc="-3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89" dirty="0">
                <a:solidFill>
                  <a:srgbClr val="7F7F7F"/>
                </a:solidFill>
                <a:latin typeface="Tahoma"/>
                <a:cs typeface="Tahoma"/>
              </a:rPr>
              <a:t>Data</a:t>
            </a:r>
            <a:r>
              <a:rPr sz="1481" spc="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95" dirty="0">
                <a:solidFill>
                  <a:srgbClr val="7F7F7F"/>
                </a:solidFill>
                <a:latin typeface="Tahoma"/>
                <a:cs typeface="Tahoma"/>
              </a:rPr>
              <a:t>‘	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  <a:p>
            <a:pPr marL="192090" indent="-112836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 startAt="5"/>
              <a:tabLst>
                <a:tab pos="192762" algn="l"/>
                <a:tab pos="688435" algn="l"/>
                <a:tab pos="1360079" algn="l"/>
                <a:tab pos="1815453" algn="l"/>
                <a:tab pos="2612695" algn="l"/>
                <a:tab pos="3186279" algn="l"/>
                <a:tab pos="3634937" algn="l"/>
                <a:tab pos="3980834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34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	</a:t>
            </a:r>
            <a:r>
              <a:rPr sz="1481" spc="79" dirty="0">
                <a:solidFill>
                  <a:srgbClr val="7F7F7F"/>
                </a:solidFill>
                <a:latin typeface="Tahoma"/>
                <a:cs typeface="Tahoma"/>
              </a:rPr>
              <a:t>funny	</a:t>
            </a:r>
            <a:r>
              <a:rPr sz="1481" spc="5" dirty="0">
                <a:solidFill>
                  <a:srgbClr val="7F7F7F"/>
                </a:solidFill>
                <a:latin typeface="Tahoma"/>
                <a:cs typeface="Tahoma"/>
              </a:rPr>
              <a:t>and	</a:t>
            </a:r>
            <a:r>
              <a:rPr sz="1481" spc="48" dirty="0">
                <a:solidFill>
                  <a:srgbClr val="7F7F7F"/>
                </a:solidFill>
                <a:latin typeface="Tahoma"/>
                <a:cs typeface="Tahoma"/>
              </a:rPr>
              <a:t>famous	</a:t>
            </a:r>
            <a:r>
              <a:rPr sz="1481" spc="84" dirty="0">
                <a:solidFill>
                  <a:srgbClr val="7F7F7F"/>
                </a:solidFill>
                <a:latin typeface="Tahoma"/>
                <a:cs typeface="Tahoma"/>
              </a:rPr>
              <a:t>data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	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	f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w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.</a:t>
            </a:r>
            <a:endParaRPr sz="1481">
              <a:latin typeface="Tahoma"/>
              <a:cs typeface="Tahoma"/>
            </a:endParaRPr>
          </a:p>
          <a:p>
            <a:pPr marL="192090" indent="-112836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 startAt="5"/>
              <a:tabLst>
                <a:tab pos="192762" algn="l"/>
                <a:tab pos="816720" algn="l"/>
                <a:tab pos="1577019" algn="l"/>
                <a:tab pos="1930304" algn="l"/>
                <a:tab pos="2499187" algn="l"/>
                <a:tab pos="2844412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34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05" dirty="0">
                <a:solidFill>
                  <a:srgbClr val="7F7F7F"/>
                </a:solidFill>
                <a:latin typeface="Tahoma"/>
                <a:cs typeface="Tahoma"/>
              </a:rPr>
              <a:t>At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16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3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,	</a:t>
            </a:r>
            <a:r>
              <a:rPr sz="1481" spc="-89" dirty="0">
                <a:solidFill>
                  <a:srgbClr val="7F7F7F"/>
                </a:solidFill>
                <a:latin typeface="Tahoma"/>
                <a:cs typeface="Tahoma"/>
              </a:rPr>
              <a:t>we	</a:t>
            </a:r>
            <a:r>
              <a:rPr sz="1481" spc="16" dirty="0">
                <a:solidFill>
                  <a:srgbClr val="7F7F7F"/>
                </a:solidFill>
                <a:latin typeface="Tahoma"/>
                <a:cs typeface="Tahoma"/>
              </a:rPr>
              <a:t>need	</a:t>
            </a:r>
            <a:r>
              <a:rPr sz="1481" spc="69" dirty="0">
                <a:solidFill>
                  <a:srgbClr val="7F7F7F"/>
                </a:solidFill>
                <a:latin typeface="Tahoma"/>
                <a:cs typeface="Tahoma"/>
              </a:rPr>
              <a:t>to	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x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6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,</a:t>
            </a:r>
            <a:endParaRPr sz="1481">
              <a:latin typeface="Tahoma"/>
              <a:cs typeface="Tahoma"/>
            </a:endParaRPr>
          </a:p>
          <a:p>
            <a:pPr marL="192090" indent="-112836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 startAt="5"/>
              <a:tabLst>
                <a:tab pos="192762" algn="l"/>
                <a:tab pos="1043063" algn="l"/>
                <a:tab pos="1374183" algn="l"/>
                <a:tab pos="1720080" algn="l"/>
                <a:tab pos="2273515" algn="l"/>
                <a:tab pos="2846426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2" dirty="0">
                <a:solidFill>
                  <a:srgbClr val="7F7F7F"/>
                </a:solidFill>
                <a:latin typeface="Tahoma"/>
                <a:cs typeface="Tahoma"/>
              </a:rPr>
              <a:t>what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7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4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	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31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19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	</a:t>
            </a:r>
            <a:r>
              <a:rPr sz="1481" spc="84" dirty="0">
                <a:solidFill>
                  <a:srgbClr val="7F7F7F"/>
                </a:solidFill>
                <a:latin typeface="Tahoma"/>
                <a:cs typeface="Tahoma"/>
              </a:rPr>
              <a:t>data	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64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4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.</a:t>
            </a:r>
            <a:endParaRPr sz="1481">
              <a:latin typeface="Tahoma"/>
              <a:cs typeface="Tahoma"/>
            </a:endParaRPr>
          </a:p>
          <a:p>
            <a:pPr marL="192090" indent="-112836">
              <a:spcBef>
                <a:spcPts val="16"/>
              </a:spcBef>
              <a:buClr>
                <a:srgbClr val="000099"/>
              </a:buClr>
              <a:buSzPct val="71428"/>
              <a:buFont typeface="Gill Sans MT"/>
              <a:buAutoNum type="arabicPlain" startAt="5"/>
              <a:tabLst>
                <a:tab pos="192762" algn="l"/>
                <a:tab pos="921494" algn="l"/>
                <a:tab pos="1591796" algn="l"/>
                <a:tab pos="2385007" algn="l"/>
                <a:tab pos="3300457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</a:t>
            </a:r>
            <a:r>
              <a:rPr sz="1481" spc="4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84" dirty="0">
                <a:solidFill>
                  <a:srgbClr val="7F7F7F"/>
                </a:solidFill>
                <a:latin typeface="Tahoma"/>
                <a:cs typeface="Tahoma"/>
              </a:rPr>
              <a:t>For	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7" dirty="0">
                <a:solidFill>
                  <a:srgbClr val="7F7F7F"/>
                </a:solidFill>
                <a:latin typeface="Tahoma"/>
                <a:cs typeface="Tahoma"/>
              </a:rPr>
              <a:t>,	</a:t>
            </a:r>
            <a:r>
              <a:rPr sz="1481" spc="59" dirty="0">
                <a:solidFill>
                  <a:srgbClr val="7F7F7F"/>
                </a:solidFill>
                <a:latin typeface="Tahoma"/>
                <a:cs typeface="Tahoma"/>
              </a:rPr>
              <a:t>pandas	</a:t>
            </a:r>
            <a:r>
              <a:rPr sz="1481" spc="75" dirty="0">
                <a:solidFill>
                  <a:srgbClr val="7F7F7F"/>
                </a:solidFill>
                <a:latin typeface="Tahoma"/>
                <a:cs typeface="Tahoma"/>
              </a:rPr>
              <a:t>package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d</a:t>
            </a:r>
            <a:r>
              <a:rPr sz="1481" spc="-23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  <a:p>
            <a:pPr marL="192090" indent="-179329">
              <a:spcBef>
                <a:spcPts val="11"/>
              </a:spcBef>
              <a:buClr>
                <a:srgbClr val="000099"/>
              </a:buClr>
              <a:buSzPct val="71428"/>
              <a:buFont typeface="Gill Sans MT"/>
              <a:buAutoNum type="arabicPlain" startAt="5"/>
              <a:tabLst>
                <a:tab pos="192762" algn="l"/>
                <a:tab pos="1372168" algn="l"/>
                <a:tab pos="1944409" algn="l"/>
                <a:tab pos="2735605" algn="l"/>
              </a:tabLst>
            </a:pPr>
            <a:r>
              <a:rPr sz="1481" spc="159" dirty="0">
                <a:solidFill>
                  <a:srgbClr val="7F7F7F"/>
                </a:solidFill>
                <a:latin typeface="Tahoma"/>
                <a:cs typeface="Tahoma"/>
              </a:rPr>
              <a:t>#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3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	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v</a:t>
            </a:r>
            <a:r>
              <a:rPr sz="1481" spc="-38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 </a:t>
            </a:r>
            <a:r>
              <a:rPr sz="1481" spc="-32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1481" spc="-259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59" dirty="0">
                <a:solidFill>
                  <a:srgbClr val="7F7F7F"/>
                </a:solidFill>
                <a:latin typeface="Tahoma"/>
                <a:cs typeface="Tahoma"/>
              </a:rPr>
              <a:t>y	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1481" spc="-201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120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1481" spc="-2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07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l	</a:t>
            </a:r>
            <a:r>
              <a:rPr sz="1481" spc="-2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u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27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37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11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4" dirty="0">
                <a:solidFill>
                  <a:srgbClr val="7F7F7F"/>
                </a:solidFill>
                <a:latin typeface="Tahoma"/>
                <a:cs typeface="Tahoma"/>
              </a:rPr>
              <a:t>o</a:t>
            </a:r>
            <a:r>
              <a:rPr sz="1481" spc="-223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69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1481" spc="-228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481" spc="-95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BCDCA-4069-4354-AF8C-61549992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8F29905-57A1-4521-BF38-A4F5FF10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1FC48-9662-4CA1-981F-4E8B294D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7C00-CCB6-4D31-8F81-356E5F93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</a:t>
            </a:fld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EC56AD0-5416-4E49-BB3E-5401101E9288}"/>
              </a:ext>
            </a:extLst>
          </p:cNvPr>
          <p:cNvSpPr txBox="1">
            <a:spLocks/>
          </p:cNvSpPr>
          <p:nvPr/>
        </p:nvSpPr>
        <p:spPr>
          <a:xfrm>
            <a:off x="1241000" y="371183"/>
            <a:ext cx="11323329" cy="1058026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lang="en-US" spc="-164" dirty="0"/>
              <a:t>Explore </a:t>
            </a:r>
            <a:r>
              <a:rPr lang="en-US" spc="-180" dirty="0"/>
              <a:t>the </a:t>
            </a:r>
            <a:r>
              <a:rPr lang="en-US" spc="-191" dirty="0"/>
              <a:t>Iris</a:t>
            </a:r>
            <a:r>
              <a:rPr lang="en-US" spc="312" dirty="0"/>
              <a:t> </a:t>
            </a:r>
            <a:r>
              <a:rPr lang="en-US" spc="-175" dirty="0"/>
              <a:t>dataset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lang="en-US" sz="1481" spc="-37" dirty="0"/>
              <a:t>Trying </a:t>
            </a:r>
            <a:r>
              <a:rPr lang="en-US" sz="1481" spc="-59" dirty="0"/>
              <a:t>useful </a:t>
            </a:r>
            <a:r>
              <a:rPr lang="en-US" sz="1481" spc="-37" dirty="0"/>
              <a:t>functions </a:t>
            </a:r>
            <a:r>
              <a:rPr lang="en-US" sz="1481" spc="-48" dirty="0"/>
              <a:t>from</a:t>
            </a:r>
            <a:r>
              <a:rPr lang="en-US" sz="1481" spc="243" dirty="0"/>
              <a:t> </a:t>
            </a:r>
            <a:r>
              <a:rPr lang="en-US" sz="1481" spc="-116" dirty="0">
                <a:latin typeface="Courier New"/>
                <a:cs typeface="Courier New"/>
              </a:rPr>
              <a:t>pandas</a:t>
            </a:r>
            <a:endParaRPr lang="en-US" sz="1481" dirty="0">
              <a:latin typeface="Courier New"/>
              <a:cs typeface="Courier New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6D05E763-3F47-41EC-9E2C-36A6622351CA}"/>
              </a:ext>
            </a:extLst>
          </p:cNvPr>
          <p:cNvSpPr txBox="1"/>
          <p:nvPr/>
        </p:nvSpPr>
        <p:spPr>
          <a:xfrm>
            <a:off x="1086463" y="1728354"/>
            <a:ext cx="5816201" cy="875901"/>
          </a:xfrm>
          <a:prstGeom prst="rect">
            <a:avLst/>
          </a:prstGeom>
        </p:spPr>
        <p:txBody>
          <a:bodyPr vert="horz" wrap="square" lIns="0" tIns="32913" rIns="0" bIns="0" rtlCol="0">
            <a:spAutoFit/>
          </a:bodyPr>
          <a:lstStyle/>
          <a:p>
            <a:pPr marL="13433">
              <a:spcBef>
                <a:spcPts val="259"/>
              </a:spcBef>
            </a:pPr>
            <a:r>
              <a:rPr sz="1799" spc="-69" dirty="0">
                <a:latin typeface="Tahoma"/>
                <a:cs typeface="Tahoma"/>
              </a:rPr>
              <a:t>The </a:t>
            </a:r>
            <a:r>
              <a:rPr sz="1799" spc="-53" dirty="0">
                <a:latin typeface="Tahoma"/>
                <a:cs typeface="Tahoma"/>
              </a:rPr>
              <a:t>first </a:t>
            </a:r>
            <a:r>
              <a:rPr sz="1799" spc="-111" dirty="0">
                <a:latin typeface="Tahoma"/>
                <a:cs typeface="Tahoma"/>
              </a:rPr>
              <a:t>useful </a:t>
            </a:r>
            <a:r>
              <a:rPr sz="1799" spc="-127" dirty="0">
                <a:latin typeface="Tahoma"/>
                <a:cs typeface="Tahoma"/>
              </a:rPr>
              <a:t>command </a:t>
            </a:r>
            <a:r>
              <a:rPr sz="1799" spc="-79" dirty="0">
                <a:latin typeface="Tahoma"/>
                <a:cs typeface="Tahoma"/>
              </a:rPr>
              <a:t>is</a:t>
            </a:r>
            <a:r>
              <a:rPr sz="1799" spc="392" dirty="0">
                <a:latin typeface="Tahoma"/>
                <a:cs typeface="Tahoma"/>
              </a:rPr>
              <a:t> </a:t>
            </a:r>
            <a:r>
              <a:rPr sz="1799" spc="-148" dirty="0">
                <a:latin typeface="Courier New"/>
                <a:cs typeface="Courier New"/>
              </a:rPr>
              <a:t>head()</a:t>
            </a:r>
            <a:endParaRPr sz="1799" dirty="0">
              <a:latin typeface="Courier New"/>
              <a:cs typeface="Courier New"/>
            </a:endParaRPr>
          </a:p>
          <a:p>
            <a:pPr marL="13433" marR="5373">
              <a:lnSpc>
                <a:spcPct val="107400"/>
              </a:lnSpc>
            </a:pPr>
            <a:r>
              <a:rPr sz="1799" spc="-95" dirty="0">
                <a:latin typeface="Tahoma"/>
                <a:cs typeface="Tahoma"/>
              </a:rPr>
              <a:t>It </a:t>
            </a:r>
            <a:r>
              <a:rPr sz="1799" spc="-100" dirty="0">
                <a:latin typeface="Tahoma"/>
                <a:cs typeface="Tahoma"/>
              </a:rPr>
              <a:t>returns </a:t>
            </a:r>
            <a:r>
              <a:rPr sz="1799" spc="-53" dirty="0">
                <a:latin typeface="Tahoma"/>
                <a:cs typeface="Tahoma"/>
              </a:rPr>
              <a:t>first </a:t>
            </a:r>
            <a:r>
              <a:rPr sz="1799" spc="-120" dirty="0">
                <a:latin typeface="Tahoma"/>
                <a:cs typeface="Tahoma"/>
              </a:rPr>
              <a:t>several </a:t>
            </a:r>
            <a:r>
              <a:rPr sz="1799" spc="-100" dirty="0">
                <a:latin typeface="Tahoma"/>
                <a:cs typeface="Tahoma"/>
              </a:rPr>
              <a:t>lines </a:t>
            </a:r>
            <a:r>
              <a:rPr sz="1799" spc="-89" dirty="0">
                <a:latin typeface="Tahoma"/>
                <a:cs typeface="Tahoma"/>
              </a:rPr>
              <a:t>of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105" dirty="0">
                <a:latin typeface="Tahoma"/>
                <a:cs typeface="Tahoma"/>
              </a:rPr>
              <a:t>dataframe. </a:t>
            </a:r>
            <a:r>
              <a:rPr sz="1799" spc="-89" dirty="0">
                <a:latin typeface="Tahoma"/>
                <a:cs typeface="Tahoma"/>
              </a:rPr>
              <a:t>Very </a:t>
            </a:r>
            <a:r>
              <a:rPr sz="1799" spc="-111" dirty="0">
                <a:latin typeface="Tahoma"/>
                <a:cs typeface="Tahoma"/>
              </a:rPr>
              <a:t>useful </a:t>
            </a:r>
            <a:r>
              <a:rPr sz="1799" spc="-59" dirty="0">
                <a:latin typeface="Tahoma"/>
                <a:cs typeface="Tahoma"/>
              </a:rPr>
              <a:t>to </a:t>
            </a:r>
            <a:r>
              <a:rPr sz="1799" spc="-105" dirty="0">
                <a:latin typeface="Tahoma"/>
                <a:cs typeface="Tahoma"/>
              </a:rPr>
              <a:t>get </a:t>
            </a:r>
            <a:r>
              <a:rPr sz="1799" spc="-132" dirty="0">
                <a:latin typeface="Tahoma"/>
                <a:cs typeface="Tahoma"/>
              </a:rPr>
              <a:t>an  </a:t>
            </a:r>
            <a:r>
              <a:rPr sz="1799" spc="-111" dirty="0">
                <a:latin typeface="Tahoma"/>
                <a:cs typeface="Tahoma"/>
              </a:rPr>
              <a:t>idea </a:t>
            </a:r>
            <a:r>
              <a:rPr sz="1799" spc="-89" dirty="0">
                <a:latin typeface="Tahoma"/>
                <a:cs typeface="Tahoma"/>
              </a:rPr>
              <a:t>of </a:t>
            </a:r>
            <a:r>
              <a:rPr sz="1799" spc="-105" dirty="0">
                <a:latin typeface="Tahoma"/>
                <a:cs typeface="Tahoma"/>
              </a:rPr>
              <a:t>what </a:t>
            </a:r>
            <a:r>
              <a:rPr sz="1799" spc="-79" dirty="0">
                <a:latin typeface="Tahoma"/>
                <a:cs typeface="Tahoma"/>
              </a:rPr>
              <a:t>kind </a:t>
            </a:r>
            <a:r>
              <a:rPr sz="1799" spc="-89" dirty="0">
                <a:latin typeface="Tahoma"/>
                <a:cs typeface="Tahoma"/>
              </a:rPr>
              <a:t>of data</a:t>
            </a:r>
            <a:r>
              <a:rPr sz="1799" spc="216" dirty="0">
                <a:latin typeface="Tahoma"/>
                <a:cs typeface="Tahoma"/>
              </a:rPr>
              <a:t> </a:t>
            </a:r>
            <a:r>
              <a:rPr sz="1799" spc="-137" dirty="0">
                <a:latin typeface="Tahoma"/>
                <a:cs typeface="Tahoma"/>
              </a:rPr>
              <a:t>you </a:t>
            </a:r>
            <a:r>
              <a:rPr sz="1799" spc="-127" dirty="0">
                <a:latin typeface="Tahoma"/>
                <a:cs typeface="Tahoma"/>
              </a:rPr>
              <a:t>have!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5CF9D2D1-8B6F-49F7-82EE-8BA3A4E5810F}"/>
              </a:ext>
            </a:extLst>
          </p:cNvPr>
          <p:cNvSpPr txBox="1"/>
          <p:nvPr/>
        </p:nvSpPr>
        <p:spPr>
          <a:xfrm>
            <a:off x="3919263" y="3489339"/>
            <a:ext cx="1719537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</a:t>
            </a:r>
            <a:r>
              <a:rPr sz="1057" spc="64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84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-100" dirty="0">
                <a:latin typeface="Tahoma"/>
                <a:cs typeface="Tahoma"/>
              </a:rPr>
              <a:t> </a:t>
            </a:r>
            <a:r>
              <a:rPr sz="1481" spc="21" dirty="0">
                <a:latin typeface="Tahoma"/>
                <a:cs typeface="Tahoma"/>
              </a:rPr>
              <a:t>head</a:t>
            </a:r>
            <a:r>
              <a:rPr sz="1481" spc="-137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 dirty="0">
              <a:latin typeface="Tahoma"/>
              <a:cs typeface="Tahoma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C10F93B8-8D0C-4962-9C9D-F6BEC70D1210}"/>
              </a:ext>
            </a:extLst>
          </p:cNvPr>
          <p:cNvSpPr txBox="1"/>
          <p:nvPr/>
        </p:nvSpPr>
        <p:spPr>
          <a:xfrm>
            <a:off x="2799948" y="4165965"/>
            <a:ext cx="543736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  <a:tabLst>
                <a:tab pos="364031" algn="l"/>
                <a:tab pos="1207615" algn="l"/>
                <a:tab pos="2190903" algn="l"/>
                <a:tab pos="3104338" algn="l"/>
                <a:tab pos="4088296" algn="l"/>
              </a:tabLst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	Unnamed:</a:t>
            </a:r>
            <a:r>
              <a:rPr sz="1057" spc="-7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0	Sepal.Length	Sepal.Width	Petal.Length	Petal.Width</a:t>
            </a:r>
            <a:r>
              <a:rPr sz="1057" spc="-12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Species</a:t>
            </a:r>
            <a:endParaRPr sz="1057" dirty="0">
              <a:latin typeface="Courier New"/>
              <a:cs typeface="Courier New"/>
            </a:endParaRP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05D7AC78-F71F-4FEE-8D48-E196FCA8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232"/>
              </p:ext>
            </p:extLst>
          </p:nvPr>
        </p:nvGraphicFramePr>
        <p:xfrm>
          <a:off x="2782462" y="4491605"/>
          <a:ext cx="5476993" cy="870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684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9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  <a:spcBef>
                          <a:spcPts val="10"/>
                        </a:spcBef>
                        <a:tabLst>
                          <a:tab pos="331470" algn="l"/>
                        </a:tabLst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0.2	setosa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9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  <a:tabLst>
                          <a:tab pos="331470" algn="l"/>
                        </a:tabLst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0.2	setosa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9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  <a:tabLst>
                          <a:tab pos="331470" algn="l"/>
                        </a:tabLst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0.2	setosa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9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4.6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  <a:tabLst>
                          <a:tab pos="331470" algn="l"/>
                        </a:tabLst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0.2	setosa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9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095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095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95"/>
                        </a:lnSpc>
                        <a:tabLst>
                          <a:tab pos="331470" algn="l"/>
                        </a:tabLst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0.2	setosa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57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05047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" name="object 4"/>
          <p:cNvSpPr/>
          <p:nvPr/>
        </p:nvSpPr>
        <p:spPr>
          <a:xfrm>
            <a:off x="9920830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5"/>
          <p:cNvSpPr/>
          <p:nvPr/>
        </p:nvSpPr>
        <p:spPr>
          <a:xfrm>
            <a:off x="10108907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6"/>
          <p:cNvSpPr/>
          <p:nvPr/>
        </p:nvSpPr>
        <p:spPr>
          <a:xfrm>
            <a:off x="10274288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7"/>
          <p:cNvSpPr/>
          <p:nvPr/>
        </p:nvSpPr>
        <p:spPr>
          <a:xfrm>
            <a:off x="10285385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8"/>
          <p:cNvSpPr/>
          <p:nvPr/>
        </p:nvSpPr>
        <p:spPr>
          <a:xfrm>
            <a:off x="10296133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9" name="object 9"/>
          <p:cNvSpPr/>
          <p:nvPr/>
        </p:nvSpPr>
        <p:spPr>
          <a:xfrm>
            <a:off x="1020746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10"/>
          <p:cNvSpPr/>
          <p:nvPr/>
        </p:nvSpPr>
        <p:spPr>
          <a:xfrm>
            <a:off x="10588146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1"/>
          <p:cNvSpPr/>
          <p:nvPr/>
        </p:nvSpPr>
        <p:spPr>
          <a:xfrm>
            <a:off x="10494107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2"/>
          <p:cNvSpPr/>
          <p:nvPr/>
        </p:nvSpPr>
        <p:spPr>
          <a:xfrm>
            <a:off x="10574712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3"/>
          <p:cNvSpPr/>
          <p:nvPr/>
        </p:nvSpPr>
        <p:spPr>
          <a:xfrm>
            <a:off x="10588146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4"/>
          <p:cNvSpPr/>
          <p:nvPr/>
        </p:nvSpPr>
        <p:spPr>
          <a:xfrm>
            <a:off x="10574712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5"/>
          <p:cNvSpPr/>
          <p:nvPr/>
        </p:nvSpPr>
        <p:spPr>
          <a:xfrm>
            <a:off x="10588146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6"/>
          <p:cNvSpPr/>
          <p:nvPr/>
        </p:nvSpPr>
        <p:spPr>
          <a:xfrm>
            <a:off x="1086133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7"/>
          <p:cNvSpPr/>
          <p:nvPr/>
        </p:nvSpPr>
        <p:spPr>
          <a:xfrm>
            <a:off x="10874771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8"/>
          <p:cNvSpPr/>
          <p:nvPr/>
        </p:nvSpPr>
        <p:spPr>
          <a:xfrm>
            <a:off x="10874771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/>
          <p:nvPr/>
        </p:nvSpPr>
        <p:spPr>
          <a:xfrm>
            <a:off x="10780733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20"/>
          <p:cNvSpPr/>
          <p:nvPr/>
        </p:nvSpPr>
        <p:spPr>
          <a:xfrm>
            <a:off x="1086133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1"/>
          <p:cNvSpPr/>
          <p:nvPr/>
        </p:nvSpPr>
        <p:spPr>
          <a:xfrm>
            <a:off x="10874771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2"/>
          <p:cNvSpPr/>
          <p:nvPr/>
        </p:nvSpPr>
        <p:spPr>
          <a:xfrm>
            <a:off x="11147976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3"/>
          <p:cNvSpPr/>
          <p:nvPr/>
        </p:nvSpPr>
        <p:spPr>
          <a:xfrm>
            <a:off x="11161410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4"/>
          <p:cNvSpPr/>
          <p:nvPr/>
        </p:nvSpPr>
        <p:spPr>
          <a:xfrm>
            <a:off x="11161410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5"/>
          <p:cNvSpPr/>
          <p:nvPr/>
        </p:nvSpPr>
        <p:spPr>
          <a:xfrm>
            <a:off x="11147976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6"/>
          <p:cNvSpPr/>
          <p:nvPr/>
        </p:nvSpPr>
        <p:spPr>
          <a:xfrm>
            <a:off x="11161410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7"/>
          <p:cNvSpPr/>
          <p:nvPr/>
        </p:nvSpPr>
        <p:spPr>
          <a:xfrm>
            <a:off x="1146685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8"/>
          <p:cNvSpPr/>
          <p:nvPr/>
        </p:nvSpPr>
        <p:spPr>
          <a:xfrm>
            <a:off x="11438229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9"/>
          <p:cNvSpPr/>
          <p:nvPr/>
        </p:nvSpPr>
        <p:spPr>
          <a:xfrm>
            <a:off x="1135400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30"/>
          <p:cNvSpPr/>
          <p:nvPr/>
        </p:nvSpPr>
        <p:spPr>
          <a:xfrm>
            <a:off x="11337889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1"/>
          <p:cNvSpPr/>
          <p:nvPr/>
        </p:nvSpPr>
        <p:spPr>
          <a:xfrm>
            <a:off x="1151521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2"/>
          <p:cNvSpPr/>
          <p:nvPr/>
        </p:nvSpPr>
        <p:spPr>
          <a:xfrm>
            <a:off x="1155283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409463" y="513493"/>
            <a:ext cx="7233223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64" dirty="0"/>
              <a:t>Explore </a:t>
            </a:r>
            <a:r>
              <a:rPr spc="-180" dirty="0"/>
              <a:t>the </a:t>
            </a:r>
            <a:r>
              <a:rPr spc="-191" dirty="0"/>
              <a:t>Iris</a:t>
            </a:r>
            <a:r>
              <a:rPr spc="312" dirty="0"/>
              <a:t> </a:t>
            </a:r>
            <a:r>
              <a:rPr spc="-175" dirty="0"/>
              <a:t>dataset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37" dirty="0"/>
              <a:t>Trying </a:t>
            </a:r>
            <a:r>
              <a:rPr sz="1481" spc="-59" dirty="0"/>
              <a:t>useful </a:t>
            </a:r>
            <a:r>
              <a:rPr sz="1481" spc="-37" dirty="0"/>
              <a:t>functions </a:t>
            </a:r>
            <a:r>
              <a:rPr sz="1481" spc="-48" dirty="0"/>
              <a:t>from</a:t>
            </a:r>
            <a:r>
              <a:rPr sz="1481" spc="243" dirty="0"/>
              <a:t> </a:t>
            </a:r>
            <a:r>
              <a:rPr sz="1481" spc="-116" dirty="0">
                <a:latin typeface="Courier New"/>
                <a:cs typeface="Courier New"/>
              </a:rPr>
              <a:t>pandas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2375" y="1765345"/>
            <a:ext cx="5869937" cy="2064347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40299" marR="32239">
              <a:lnSpc>
                <a:spcPct val="107400"/>
              </a:lnSpc>
              <a:spcBef>
                <a:spcPts val="100"/>
              </a:spcBef>
            </a:pPr>
            <a:r>
              <a:rPr sz="1799" spc="-111" dirty="0">
                <a:latin typeface="Tahoma"/>
                <a:cs typeface="Tahoma"/>
              </a:rPr>
              <a:t>Second </a:t>
            </a:r>
            <a:r>
              <a:rPr sz="1799" spc="-120" dirty="0">
                <a:latin typeface="Tahoma"/>
                <a:cs typeface="Tahoma"/>
              </a:rPr>
              <a:t>command, </a:t>
            </a:r>
            <a:r>
              <a:rPr sz="1799" spc="-148" dirty="0">
                <a:latin typeface="Courier New"/>
                <a:cs typeface="Courier New"/>
              </a:rPr>
              <a:t>info() </a:t>
            </a:r>
            <a:r>
              <a:rPr sz="1799" spc="-75" dirty="0">
                <a:latin typeface="Tahoma"/>
                <a:cs typeface="Tahoma"/>
              </a:rPr>
              <a:t>, </a:t>
            </a:r>
            <a:r>
              <a:rPr sz="1799" spc="-111" dirty="0">
                <a:latin typeface="Tahoma"/>
                <a:cs typeface="Tahoma"/>
              </a:rPr>
              <a:t>can give </a:t>
            </a:r>
            <a:r>
              <a:rPr sz="1799" spc="-127" dirty="0">
                <a:latin typeface="Tahoma"/>
                <a:cs typeface="Tahoma"/>
              </a:rPr>
              <a:t>a </a:t>
            </a:r>
            <a:r>
              <a:rPr sz="1799" spc="-148" dirty="0">
                <a:latin typeface="Tahoma"/>
                <a:cs typeface="Tahoma"/>
              </a:rPr>
              <a:t>more </a:t>
            </a:r>
            <a:r>
              <a:rPr sz="1799" spc="-120" dirty="0">
                <a:latin typeface="Tahoma"/>
                <a:cs typeface="Tahoma"/>
              </a:rPr>
              <a:t>precise </a:t>
            </a:r>
            <a:r>
              <a:rPr sz="1799" spc="-89" dirty="0">
                <a:latin typeface="Tahoma"/>
                <a:cs typeface="Tahoma"/>
              </a:rPr>
              <a:t>information  </a:t>
            </a:r>
            <a:r>
              <a:rPr sz="1799" spc="-120" dirty="0">
                <a:latin typeface="Tahoma"/>
                <a:cs typeface="Tahoma"/>
              </a:rPr>
              <a:t>on </a:t>
            </a:r>
            <a:r>
              <a:rPr sz="1799" spc="-105" dirty="0">
                <a:latin typeface="Tahoma"/>
                <a:cs typeface="Tahoma"/>
              </a:rPr>
              <a:t>what </a:t>
            </a:r>
            <a:r>
              <a:rPr sz="1799" spc="-89" dirty="0">
                <a:latin typeface="Tahoma"/>
                <a:cs typeface="Tahoma"/>
              </a:rPr>
              <a:t>data </a:t>
            </a:r>
            <a:r>
              <a:rPr sz="1799" spc="-116" dirty="0">
                <a:latin typeface="Tahoma"/>
                <a:cs typeface="Tahoma"/>
              </a:rPr>
              <a:t>types </a:t>
            </a:r>
            <a:r>
              <a:rPr sz="1799" spc="-207" dirty="0">
                <a:latin typeface="Tahoma"/>
                <a:cs typeface="Tahoma"/>
              </a:rPr>
              <a:t>we </a:t>
            </a:r>
            <a:r>
              <a:rPr sz="1799" spc="-111" dirty="0">
                <a:latin typeface="Tahoma"/>
                <a:cs typeface="Tahoma"/>
              </a:rPr>
              <a:t>operate</a:t>
            </a:r>
            <a:r>
              <a:rPr sz="1799" spc="312" dirty="0">
                <a:latin typeface="Tahoma"/>
                <a:cs typeface="Tahoma"/>
              </a:rPr>
              <a:t> </a:t>
            </a:r>
            <a:r>
              <a:rPr sz="1799" spc="-105" dirty="0">
                <a:latin typeface="Tahoma"/>
                <a:cs typeface="Tahoma"/>
              </a:rPr>
              <a:t>on.</a:t>
            </a:r>
            <a:endParaRPr sz="1799" dirty="0">
              <a:latin typeface="Tahoma"/>
              <a:cs typeface="Tahoma"/>
            </a:endParaRPr>
          </a:p>
          <a:p>
            <a:pPr marL="549405" indent="-253210">
              <a:spcBef>
                <a:spcPts val="2057"/>
              </a:spcBef>
              <a:buClr>
                <a:srgbClr val="3333B2"/>
              </a:buClr>
              <a:buSzPct val="70588"/>
              <a:buFont typeface="Lucida Sans Unicode"/>
              <a:buChar char="►"/>
              <a:tabLst>
                <a:tab pos="550077" algn="l"/>
              </a:tabLst>
            </a:pPr>
            <a:r>
              <a:rPr sz="1799" spc="-69" dirty="0">
                <a:latin typeface="Tahoma"/>
                <a:cs typeface="Tahoma"/>
              </a:rPr>
              <a:t>The </a:t>
            </a:r>
            <a:r>
              <a:rPr sz="1799" spc="-100" dirty="0">
                <a:latin typeface="Tahoma"/>
                <a:cs typeface="Tahoma"/>
              </a:rPr>
              <a:t>dataset </a:t>
            </a:r>
            <a:r>
              <a:rPr sz="1799" spc="-137" dirty="0">
                <a:latin typeface="Tahoma"/>
                <a:cs typeface="Tahoma"/>
              </a:rPr>
              <a:t>has </a:t>
            </a:r>
            <a:r>
              <a:rPr sz="1799" spc="-127" dirty="0">
                <a:latin typeface="Tahoma"/>
                <a:cs typeface="Tahoma"/>
              </a:rPr>
              <a:t>150</a:t>
            </a:r>
            <a:r>
              <a:rPr sz="1799" spc="-105" dirty="0">
                <a:latin typeface="Tahoma"/>
                <a:cs typeface="Tahoma"/>
              </a:rPr>
              <a:t> entries</a:t>
            </a:r>
            <a:endParaRPr sz="1799" dirty="0">
              <a:latin typeface="Tahoma"/>
              <a:cs typeface="Tahoma"/>
            </a:endParaRPr>
          </a:p>
          <a:p>
            <a:pPr marL="549405" indent="-253210">
              <a:spcBef>
                <a:spcPts val="1423"/>
              </a:spcBef>
              <a:buClr>
                <a:srgbClr val="3333B2"/>
              </a:buClr>
              <a:buSzPct val="70588"/>
              <a:buFont typeface="Lucida Sans Unicode"/>
              <a:buChar char="►"/>
              <a:tabLst>
                <a:tab pos="550077" algn="l"/>
              </a:tabLst>
            </a:pPr>
            <a:r>
              <a:rPr sz="1799" spc="-100" dirty="0">
                <a:latin typeface="Tahoma"/>
                <a:cs typeface="Tahoma"/>
              </a:rPr>
              <a:t>Sepal </a:t>
            </a:r>
            <a:r>
              <a:rPr sz="1799" spc="-127" dirty="0">
                <a:latin typeface="Tahoma"/>
                <a:cs typeface="Tahoma"/>
              </a:rPr>
              <a:t>and </a:t>
            </a:r>
            <a:r>
              <a:rPr sz="1799" spc="-79" dirty="0">
                <a:latin typeface="Tahoma"/>
                <a:cs typeface="Tahoma"/>
              </a:rPr>
              <a:t>petal </a:t>
            </a:r>
            <a:r>
              <a:rPr sz="1799" spc="-120" dirty="0">
                <a:latin typeface="Tahoma"/>
                <a:cs typeface="Tahoma"/>
              </a:rPr>
              <a:t>parameters </a:t>
            </a:r>
            <a:r>
              <a:rPr sz="1799" spc="-143" dirty="0">
                <a:latin typeface="Tahoma"/>
                <a:cs typeface="Tahoma"/>
              </a:rPr>
              <a:t>are </a:t>
            </a:r>
            <a:r>
              <a:rPr sz="1799" spc="-69" dirty="0">
                <a:latin typeface="Tahoma"/>
                <a:cs typeface="Tahoma"/>
              </a:rPr>
              <a:t>floating-point</a:t>
            </a:r>
            <a:r>
              <a:rPr sz="1799" spc="-253" dirty="0">
                <a:latin typeface="Tahoma"/>
                <a:cs typeface="Tahoma"/>
              </a:rPr>
              <a:t> </a:t>
            </a:r>
            <a:r>
              <a:rPr sz="1799" spc="-127" dirty="0">
                <a:latin typeface="Tahoma"/>
                <a:cs typeface="Tahoma"/>
              </a:rPr>
              <a:t>numbers</a:t>
            </a:r>
            <a:endParaRPr sz="1799" dirty="0">
              <a:latin typeface="Tahoma"/>
              <a:cs typeface="Tahoma"/>
            </a:endParaRPr>
          </a:p>
          <a:p>
            <a:pPr marL="549405" indent="-253210">
              <a:spcBef>
                <a:spcPts val="1428"/>
              </a:spcBef>
              <a:buClr>
                <a:srgbClr val="3333B2"/>
              </a:buClr>
              <a:buSzPct val="70588"/>
              <a:buFont typeface="Lucida Sans Unicode"/>
              <a:buChar char="►"/>
              <a:tabLst>
                <a:tab pos="550077" algn="l"/>
              </a:tabLst>
            </a:pPr>
            <a:r>
              <a:rPr sz="1799" spc="-105" dirty="0">
                <a:latin typeface="Tahoma"/>
                <a:cs typeface="Tahoma"/>
              </a:rPr>
              <a:t>Species</a:t>
            </a:r>
            <a:r>
              <a:rPr sz="1799" spc="-43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is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105" dirty="0">
                <a:latin typeface="Tahoma"/>
                <a:cs typeface="Tahoma"/>
              </a:rPr>
              <a:t>recognized</a:t>
            </a:r>
            <a:r>
              <a:rPr sz="1799" spc="-32" dirty="0">
                <a:latin typeface="Tahoma"/>
                <a:cs typeface="Tahoma"/>
              </a:rPr>
              <a:t> </a:t>
            </a:r>
            <a:r>
              <a:rPr sz="1799" spc="-137" dirty="0">
                <a:latin typeface="Tahoma"/>
                <a:cs typeface="Tahoma"/>
              </a:rPr>
              <a:t>as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89" dirty="0">
                <a:latin typeface="Tahoma"/>
                <a:cs typeface="Tahoma"/>
              </a:rPr>
              <a:t>object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105" dirty="0">
                <a:latin typeface="Tahoma"/>
                <a:cs typeface="Tahoma"/>
              </a:rPr>
              <a:t>type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127" dirty="0">
                <a:latin typeface="Tahoma"/>
                <a:cs typeface="Tahoma"/>
              </a:rPr>
              <a:t>–</a:t>
            </a:r>
            <a:r>
              <a:rPr sz="1799" spc="-32" dirty="0">
                <a:latin typeface="Tahoma"/>
                <a:cs typeface="Tahoma"/>
              </a:rPr>
              <a:t> </a:t>
            </a:r>
            <a:r>
              <a:rPr sz="1799" spc="-69" dirty="0">
                <a:latin typeface="Tahoma"/>
                <a:cs typeface="Tahoma"/>
              </a:rPr>
              <a:t>in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64" dirty="0">
                <a:latin typeface="Tahoma"/>
                <a:cs typeface="Tahoma"/>
              </a:rPr>
              <a:t>fact,</a:t>
            </a:r>
            <a:r>
              <a:rPr sz="1799" spc="-32" dirty="0">
                <a:latin typeface="Tahoma"/>
                <a:cs typeface="Tahoma"/>
              </a:rPr>
              <a:t> </a:t>
            </a:r>
            <a:r>
              <a:rPr sz="1799" spc="-69" dirty="0">
                <a:latin typeface="Tahoma"/>
                <a:cs typeface="Tahoma"/>
              </a:rPr>
              <a:t>this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is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127" dirty="0">
                <a:latin typeface="Tahoma"/>
                <a:cs typeface="Tahoma"/>
              </a:rPr>
              <a:t>a</a:t>
            </a:r>
            <a:r>
              <a:rPr sz="1799" spc="-37" dirty="0">
                <a:latin typeface="Tahoma"/>
                <a:cs typeface="Tahoma"/>
              </a:rPr>
              <a:t> </a:t>
            </a:r>
            <a:r>
              <a:rPr sz="1799" spc="-69" dirty="0">
                <a:latin typeface="Tahoma"/>
                <a:cs typeface="Tahoma"/>
              </a:rPr>
              <a:t>text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93033" y="1760401"/>
            <a:ext cx="1719537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</a:t>
            </a:r>
            <a:r>
              <a:rPr sz="1057" spc="75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16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69" dirty="0">
                <a:latin typeface="Tahoma"/>
                <a:cs typeface="Tahoma"/>
              </a:rPr>
              <a:t>n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21" dirty="0">
                <a:latin typeface="Tahoma"/>
                <a:cs typeface="Tahoma"/>
              </a:rPr>
              <a:t>f</a:t>
            </a:r>
            <a:r>
              <a:rPr sz="1481" spc="-216" dirty="0">
                <a:latin typeface="Tahoma"/>
                <a:cs typeface="Tahoma"/>
              </a:rPr>
              <a:t> </a:t>
            </a:r>
            <a:r>
              <a:rPr sz="1481" spc="-64" dirty="0">
                <a:latin typeface="Tahoma"/>
                <a:cs typeface="Tahoma"/>
              </a:rPr>
              <a:t>o</a:t>
            </a:r>
            <a:r>
              <a:rPr sz="1481" spc="-1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59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6862" y="4422778"/>
            <a:ext cx="2767381" cy="483392"/>
          </a:xfrm>
          <a:prstGeom prst="rect">
            <a:avLst/>
          </a:prstGeom>
        </p:spPr>
        <p:txBody>
          <a:bodyPr vert="horz" wrap="square" lIns="0" tIns="28883" rIns="0" bIns="0" rtlCol="0">
            <a:spAutoFit/>
          </a:bodyPr>
          <a:lstStyle/>
          <a:p>
            <a:pPr marL="13433" marR="5373">
              <a:lnSpc>
                <a:spcPts val="1164"/>
              </a:lnSpc>
              <a:spcBef>
                <a:spcPts val="228"/>
              </a:spcBef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&lt;class ’pandas.core.frame.DataFrame’&gt;  </a:t>
            </a:r>
            <a:r>
              <a:rPr sz="105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Int64Index: 150 entries, 0 to</a:t>
            </a:r>
            <a:r>
              <a:rPr sz="1057" spc="-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149</a:t>
            </a:r>
            <a:endParaRPr sz="1057" dirty="0">
              <a:latin typeface="Courier New"/>
              <a:cs typeface="Courier New"/>
            </a:endParaRPr>
          </a:p>
          <a:p>
            <a:pPr marL="13433">
              <a:lnSpc>
                <a:spcPts val="1132"/>
              </a:lnSpc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Data columns (total 6</a:t>
            </a:r>
            <a:r>
              <a:rPr sz="1057" spc="-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columns):</a:t>
            </a:r>
            <a:endParaRPr sz="1057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6862" y="4864444"/>
            <a:ext cx="1010900" cy="800787"/>
          </a:xfrm>
          <a:prstGeom prst="rect">
            <a:avLst/>
          </a:prstGeom>
        </p:spPr>
        <p:txBody>
          <a:bodyPr vert="horz" wrap="square" lIns="0" tIns="28883" rIns="0" bIns="0" rtlCol="0">
            <a:spAutoFit/>
          </a:bodyPr>
          <a:lstStyle/>
          <a:p>
            <a:pPr marL="13433" marR="5373">
              <a:lnSpc>
                <a:spcPts val="1164"/>
              </a:lnSpc>
              <a:spcBef>
                <a:spcPts val="228"/>
              </a:spcBef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Unnamed: 0  #</a:t>
            </a:r>
            <a:r>
              <a:rPr sz="1057" spc="-148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Sepal.Length  </a:t>
            </a:r>
            <a:r>
              <a:rPr sz="105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Sepal.Width  #</a:t>
            </a:r>
            <a:r>
              <a:rPr sz="1057" spc="-148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Petal.Length  </a:t>
            </a:r>
            <a:r>
              <a:rPr sz="105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</a:t>
            </a:r>
            <a:r>
              <a:rPr sz="1057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Petal.Width</a:t>
            </a:r>
            <a:endParaRPr sz="1057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91617" y="4864444"/>
            <a:ext cx="1432724" cy="784509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lnSpc>
                <a:spcPts val="1216"/>
              </a:lnSpc>
              <a:spcBef>
                <a:spcPts val="100"/>
              </a:spcBef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150 non-null</a:t>
            </a:r>
            <a:r>
              <a:rPr sz="1057" spc="-116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int64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159"/>
              </a:lnSpc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150 non-null</a:t>
            </a:r>
            <a:r>
              <a:rPr sz="1057" spc="-13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float64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159"/>
              </a:lnSpc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150 non-null</a:t>
            </a:r>
            <a:r>
              <a:rPr sz="1057" spc="-13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float64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159"/>
              </a:lnSpc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150 non-null</a:t>
            </a:r>
            <a:r>
              <a:rPr sz="1057" spc="-13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float64</a:t>
            </a:r>
            <a:endParaRPr sz="1057">
              <a:latin typeface="Courier New"/>
              <a:cs typeface="Courier New"/>
            </a:endParaRPr>
          </a:p>
          <a:p>
            <a:pPr marL="13433">
              <a:lnSpc>
                <a:spcPts val="1216"/>
              </a:lnSpc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150 non-null</a:t>
            </a:r>
            <a:r>
              <a:rPr sz="1057" spc="-13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float64</a:t>
            </a:r>
            <a:endParaRPr sz="1057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26862" y="5643702"/>
            <a:ext cx="2626997" cy="175561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>
              <a:spcBef>
                <a:spcPts val="100"/>
              </a:spcBef>
              <a:tabLst>
                <a:tab pos="1277467" algn="l"/>
              </a:tabLst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</a:t>
            </a:r>
            <a:r>
              <a:rPr sz="1057" spc="-7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Species	150 non-null</a:t>
            </a:r>
            <a:r>
              <a:rPr sz="1057" spc="-132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object</a:t>
            </a:r>
            <a:endParaRPr sz="1057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26862" y="5747761"/>
            <a:ext cx="2907765" cy="339122"/>
          </a:xfrm>
          <a:prstGeom prst="rect">
            <a:avLst/>
          </a:prstGeom>
        </p:spPr>
        <p:txBody>
          <a:bodyPr vert="horz" wrap="square" lIns="0" tIns="28883" rIns="0" bIns="0" rtlCol="0">
            <a:spAutoFit/>
          </a:bodyPr>
          <a:lstStyle/>
          <a:p>
            <a:pPr marL="13433" marR="5373">
              <a:lnSpc>
                <a:spcPts val="1164"/>
              </a:lnSpc>
              <a:spcBef>
                <a:spcPts val="228"/>
              </a:spcBef>
            </a:pP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dtypes: float64(4), int64(1), object(1)  </a:t>
            </a:r>
            <a:r>
              <a:rPr sz="1057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# memory usage: 8.2+</a:t>
            </a:r>
            <a:r>
              <a:rPr sz="1057" spc="-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057" spc="-84" dirty="0">
                <a:solidFill>
                  <a:srgbClr val="7F7F7F"/>
                </a:solidFill>
                <a:latin typeface="Courier New"/>
                <a:cs typeface="Courier New"/>
              </a:rPr>
              <a:t>KB</a:t>
            </a:r>
            <a:endParaRPr sz="1057">
              <a:latin typeface="Courier New"/>
              <a:cs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85D352-2B27-420D-B892-2C5FE643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D2550C7-9401-4CF6-959C-A5F68C40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05047" y="672462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4" name="object 4"/>
          <p:cNvSpPr/>
          <p:nvPr/>
        </p:nvSpPr>
        <p:spPr>
          <a:xfrm>
            <a:off x="9920830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5" name="object 5"/>
          <p:cNvSpPr/>
          <p:nvPr/>
        </p:nvSpPr>
        <p:spPr>
          <a:xfrm>
            <a:off x="10108907" y="6720436"/>
            <a:ext cx="26868" cy="403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6" name="object 6"/>
          <p:cNvSpPr/>
          <p:nvPr/>
        </p:nvSpPr>
        <p:spPr>
          <a:xfrm>
            <a:off x="10274288" y="6735334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7" name="object 7"/>
          <p:cNvSpPr/>
          <p:nvPr/>
        </p:nvSpPr>
        <p:spPr>
          <a:xfrm>
            <a:off x="10285385" y="6724468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8" name="object 8"/>
          <p:cNvSpPr/>
          <p:nvPr/>
        </p:nvSpPr>
        <p:spPr>
          <a:xfrm>
            <a:off x="10296133" y="6713720"/>
            <a:ext cx="45675" cy="32241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9" name="object 9"/>
          <p:cNvSpPr/>
          <p:nvPr/>
        </p:nvSpPr>
        <p:spPr>
          <a:xfrm>
            <a:off x="10207469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0" name="object 10"/>
          <p:cNvSpPr/>
          <p:nvPr/>
        </p:nvSpPr>
        <p:spPr>
          <a:xfrm>
            <a:off x="10588146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1" name="object 11"/>
          <p:cNvSpPr/>
          <p:nvPr/>
        </p:nvSpPr>
        <p:spPr>
          <a:xfrm>
            <a:off x="10494107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2" name="object 12"/>
          <p:cNvSpPr/>
          <p:nvPr/>
        </p:nvSpPr>
        <p:spPr>
          <a:xfrm>
            <a:off x="10574712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3" name="object 13"/>
          <p:cNvSpPr/>
          <p:nvPr/>
        </p:nvSpPr>
        <p:spPr>
          <a:xfrm>
            <a:off x="10588146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4" name="object 14"/>
          <p:cNvSpPr/>
          <p:nvPr/>
        </p:nvSpPr>
        <p:spPr>
          <a:xfrm>
            <a:off x="10574712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5" name="object 15"/>
          <p:cNvSpPr/>
          <p:nvPr/>
        </p:nvSpPr>
        <p:spPr>
          <a:xfrm>
            <a:off x="10588146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6" name="object 16"/>
          <p:cNvSpPr/>
          <p:nvPr/>
        </p:nvSpPr>
        <p:spPr>
          <a:xfrm>
            <a:off x="10861338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7" name="object 17"/>
          <p:cNvSpPr/>
          <p:nvPr/>
        </p:nvSpPr>
        <p:spPr>
          <a:xfrm>
            <a:off x="10874771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8" name="object 18"/>
          <p:cNvSpPr/>
          <p:nvPr/>
        </p:nvSpPr>
        <p:spPr>
          <a:xfrm>
            <a:off x="10874771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19" name="object 19"/>
          <p:cNvSpPr/>
          <p:nvPr/>
        </p:nvSpPr>
        <p:spPr>
          <a:xfrm>
            <a:off x="10780733" y="6720436"/>
            <a:ext cx="214943" cy="403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0" name="object 20"/>
          <p:cNvSpPr/>
          <p:nvPr/>
        </p:nvSpPr>
        <p:spPr>
          <a:xfrm>
            <a:off x="10861338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1" name="object 21"/>
          <p:cNvSpPr/>
          <p:nvPr/>
        </p:nvSpPr>
        <p:spPr>
          <a:xfrm>
            <a:off x="10874771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2" name="object 22"/>
          <p:cNvSpPr/>
          <p:nvPr/>
        </p:nvSpPr>
        <p:spPr>
          <a:xfrm>
            <a:off x="11147976" y="6713719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3" name="object 23"/>
          <p:cNvSpPr/>
          <p:nvPr/>
        </p:nvSpPr>
        <p:spPr>
          <a:xfrm>
            <a:off x="11161410" y="6727153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4" name="object 24"/>
          <p:cNvSpPr/>
          <p:nvPr/>
        </p:nvSpPr>
        <p:spPr>
          <a:xfrm>
            <a:off x="11161410" y="6740587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5" name="object 25"/>
          <p:cNvSpPr/>
          <p:nvPr/>
        </p:nvSpPr>
        <p:spPr>
          <a:xfrm>
            <a:off x="11147976" y="6754020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6" name="object 26"/>
          <p:cNvSpPr/>
          <p:nvPr/>
        </p:nvSpPr>
        <p:spPr>
          <a:xfrm>
            <a:off x="11161410" y="6767455"/>
            <a:ext cx="40301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7" name="object 27"/>
          <p:cNvSpPr/>
          <p:nvPr/>
        </p:nvSpPr>
        <p:spPr>
          <a:xfrm>
            <a:off x="11466857" y="6745961"/>
            <a:ext cx="21495" cy="21495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8" name="object 28"/>
          <p:cNvSpPr/>
          <p:nvPr/>
        </p:nvSpPr>
        <p:spPr>
          <a:xfrm>
            <a:off x="11438229" y="6717936"/>
            <a:ext cx="32241" cy="3224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9" name="object 29"/>
          <p:cNvSpPr/>
          <p:nvPr/>
        </p:nvSpPr>
        <p:spPr>
          <a:xfrm>
            <a:off x="1135400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0" name="object 30"/>
          <p:cNvSpPr/>
          <p:nvPr/>
        </p:nvSpPr>
        <p:spPr>
          <a:xfrm>
            <a:off x="11337889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1" name="object 31"/>
          <p:cNvSpPr/>
          <p:nvPr/>
        </p:nvSpPr>
        <p:spPr>
          <a:xfrm>
            <a:off x="11515219" y="6713719"/>
            <a:ext cx="53736" cy="53736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2" name="object 32"/>
          <p:cNvSpPr/>
          <p:nvPr/>
        </p:nvSpPr>
        <p:spPr>
          <a:xfrm>
            <a:off x="11552836" y="6732528"/>
            <a:ext cx="32241" cy="13433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361838" y="454499"/>
            <a:ext cx="10756799" cy="888749"/>
          </a:xfrm>
          <a:prstGeom prst="rect">
            <a:avLst/>
          </a:prstGeom>
        </p:spPr>
        <p:txBody>
          <a:bodyPr vert="horz" wrap="square" lIns="0" tIns="100755" rIns="0" bIns="0" rtlCol="0" anchor="ctr">
            <a:spAutoFit/>
          </a:bodyPr>
          <a:lstStyle/>
          <a:p>
            <a:pPr marL="13433">
              <a:lnSpc>
                <a:spcPct val="100000"/>
              </a:lnSpc>
              <a:spcBef>
                <a:spcPts val="793"/>
              </a:spcBef>
            </a:pPr>
            <a:r>
              <a:rPr spc="-164" dirty="0"/>
              <a:t>Explore </a:t>
            </a:r>
            <a:r>
              <a:rPr spc="-180" dirty="0"/>
              <a:t>the </a:t>
            </a:r>
            <a:r>
              <a:rPr spc="-191" dirty="0"/>
              <a:t>Iris</a:t>
            </a:r>
            <a:r>
              <a:rPr spc="312" dirty="0"/>
              <a:t> </a:t>
            </a:r>
            <a:r>
              <a:rPr spc="-175" dirty="0"/>
              <a:t>dataset</a:t>
            </a:r>
          </a:p>
          <a:p>
            <a:pPr marL="13433">
              <a:lnSpc>
                <a:spcPct val="100000"/>
              </a:lnSpc>
              <a:spcBef>
                <a:spcPts val="360"/>
              </a:spcBef>
            </a:pPr>
            <a:r>
              <a:rPr sz="1481" spc="-37" dirty="0"/>
              <a:t>Trying </a:t>
            </a:r>
            <a:r>
              <a:rPr sz="1481" spc="-59" dirty="0"/>
              <a:t>useful </a:t>
            </a:r>
            <a:r>
              <a:rPr sz="1481" spc="-37" dirty="0"/>
              <a:t>functions </a:t>
            </a:r>
            <a:r>
              <a:rPr sz="1481" spc="-48" dirty="0"/>
              <a:t>from</a:t>
            </a:r>
            <a:r>
              <a:rPr sz="1481" spc="243" dirty="0"/>
              <a:t> </a:t>
            </a:r>
            <a:r>
              <a:rPr sz="1481" spc="-116" dirty="0">
                <a:latin typeface="Courier New"/>
                <a:cs typeface="Courier New"/>
              </a:rPr>
              <a:t>pandas</a:t>
            </a:r>
            <a:endParaRPr sz="1481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0760" y="1471925"/>
            <a:ext cx="5719477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69" dirty="0">
                <a:latin typeface="Tahoma"/>
                <a:cs typeface="Tahoma"/>
              </a:rPr>
              <a:t>The last </a:t>
            </a:r>
            <a:r>
              <a:rPr sz="1799" spc="-127" dirty="0">
                <a:latin typeface="Tahoma"/>
                <a:cs typeface="Tahoma"/>
              </a:rPr>
              <a:t>command </a:t>
            </a:r>
            <a:r>
              <a:rPr sz="1799" spc="-79" dirty="0">
                <a:latin typeface="Tahoma"/>
                <a:cs typeface="Tahoma"/>
              </a:rPr>
              <a:t>is </a:t>
            </a:r>
            <a:r>
              <a:rPr sz="1799" spc="-148" dirty="0">
                <a:latin typeface="Tahoma"/>
                <a:cs typeface="Tahoma"/>
              </a:rPr>
              <a:t>more </a:t>
            </a:r>
            <a:r>
              <a:rPr sz="1799" spc="-132" dirty="0">
                <a:latin typeface="Tahoma"/>
                <a:cs typeface="Tahoma"/>
              </a:rPr>
              <a:t>advanced:</a:t>
            </a:r>
            <a:r>
              <a:rPr sz="1799" spc="268" dirty="0">
                <a:latin typeface="Tahoma"/>
                <a:cs typeface="Tahoma"/>
              </a:rPr>
              <a:t> </a:t>
            </a:r>
            <a:r>
              <a:rPr sz="1799" spc="-143" dirty="0">
                <a:latin typeface="Courier New"/>
                <a:cs typeface="Courier New"/>
              </a:rPr>
              <a:t>ourData.describe()</a:t>
            </a:r>
            <a:r>
              <a:rPr sz="1799" spc="-143" dirty="0">
                <a:latin typeface="Tahoma"/>
                <a:cs typeface="Tahoma"/>
              </a:rPr>
              <a:t>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0407" y="2367144"/>
            <a:ext cx="5817545" cy="578684"/>
          </a:xfrm>
          <a:prstGeom prst="rect">
            <a:avLst/>
          </a:prstGeom>
        </p:spPr>
        <p:txBody>
          <a:bodyPr vert="horz" wrap="square" lIns="0" tIns="12763" rIns="0" bIns="0" rtlCol="0">
            <a:spAutoFit/>
          </a:bodyPr>
          <a:lstStyle/>
          <a:p>
            <a:pPr marL="13433" marR="5373">
              <a:lnSpc>
                <a:spcPct val="107400"/>
              </a:lnSpc>
              <a:spcBef>
                <a:spcPts val="100"/>
              </a:spcBef>
            </a:pPr>
            <a:r>
              <a:rPr sz="1799" spc="-48" dirty="0">
                <a:latin typeface="Tahoma"/>
                <a:cs typeface="Tahoma"/>
              </a:rPr>
              <a:t>This </a:t>
            </a:r>
            <a:r>
              <a:rPr sz="1799" spc="-127" dirty="0">
                <a:latin typeface="Tahoma"/>
                <a:cs typeface="Tahoma"/>
              </a:rPr>
              <a:t>command </a:t>
            </a:r>
            <a:r>
              <a:rPr sz="1799" spc="-120" dirty="0">
                <a:latin typeface="Tahoma"/>
                <a:cs typeface="Tahoma"/>
              </a:rPr>
              <a:t>gives </a:t>
            </a:r>
            <a:r>
              <a:rPr sz="1799" spc="-153" dirty="0">
                <a:latin typeface="Tahoma"/>
                <a:cs typeface="Tahoma"/>
              </a:rPr>
              <a:t>some </a:t>
            </a:r>
            <a:r>
              <a:rPr sz="1799" spc="-53" dirty="0">
                <a:latin typeface="Tahoma"/>
                <a:cs typeface="Tahoma"/>
              </a:rPr>
              <a:t>statistical </a:t>
            </a:r>
            <a:r>
              <a:rPr sz="1799" spc="-89" dirty="0">
                <a:latin typeface="Tahoma"/>
                <a:cs typeface="Tahoma"/>
              </a:rPr>
              <a:t>information </a:t>
            </a:r>
            <a:r>
              <a:rPr sz="1799" spc="-84" dirty="0">
                <a:latin typeface="Tahoma"/>
                <a:cs typeface="Tahoma"/>
              </a:rPr>
              <a:t>about </a:t>
            </a:r>
            <a:r>
              <a:rPr sz="1799" spc="-111" dirty="0">
                <a:latin typeface="Tahoma"/>
                <a:cs typeface="Tahoma"/>
              </a:rPr>
              <a:t>numeric  </a:t>
            </a:r>
            <a:r>
              <a:rPr sz="1799" spc="-120" dirty="0">
                <a:latin typeface="Tahoma"/>
                <a:cs typeface="Tahoma"/>
              </a:rPr>
              <a:t>values </a:t>
            </a:r>
            <a:r>
              <a:rPr sz="1799" spc="-69" dirty="0">
                <a:latin typeface="Tahoma"/>
                <a:cs typeface="Tahoma"/>
              </a:rPr>
              <a:t>in </a:t>
            </a:r>
            <a:r>
              <a:rPr sz="1799" spc="-120" dirty="0">
                <a:latin typeface="Tahoma"/>
                <a:cs typeface="Tahoma"/>
              </a:rPr>
              <a:t>your</a:t>
            </a:r>
            <a:r>
              <a:rPr sz="1799" spc="201" dirty="0">
                <a:latin typeface="Tahoma"/>
                <a:cs typeface="Tahoma"/>
              </a:rPr>
              <a:t> </a:t>
            </a:r>
            <a:r>
              <a:rPr sz="1799" spc="-100" dirty="0">
                <a:latin typeface="Tahoma"/>
                <a:cs typeface="Tahoma"/>
              </a:rPr>
              <a:t>dataset.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0407" y="3401325"/>
            <a:ext cx="5333925" cy="293148"/>
          </a:xfrm>
          <a:prstGeom prst="rect">
            <a:avLst/>
          </a:prstGeom>
        </p:spPr>
        <p:txBody>
          <a:bodyPr vert="horz" wrap="square" lIns="0" tIns="16120" rIns="0" bIns="0" rtlCol="0">
            <a:spAutoFit/>
          </a:bodyPr>
          <a:lstStyle/>
          <a:p>
            <a:pPr marL="13433">
              <a:spcBef>
                <a:spcPts val="127"/>
              </a:spcBef>
            </a:pPr>
            <a:r>
              <a:rPr sz="1799" spc="-95" dirty="0">
                <a:latin typeface="Tahoma"/>
                <a:cs typeface="Tahoma"/>
              </a:rPr>
              <a:t>It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is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111" dirty="0">
                <a:latin typeface="Tahoma"/>
                <a:cs typeface="Tahoma"/>
              </a:rPr>
              <a:t>useful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59" dirty="0">
                <a:latin typeface="Tahoma"/>
                <a:cs typeface="Tahoma"/>
              </a:rPr>
              <a:t>to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116" dirty="0">
                <a:latin typeface="Tahoma"/>
                <a:cs typeface="Tahoma"/>
              </a:rPr>
              <a:t>understand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105" dirty="0">
                <a:latin typeface="Tahoma"/>
                <a:cs typeface="Tahoma"/>
              </a:rPr>
              <a:t>what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79" dirty="0">
                <a:latin typeface="Tahoma"/>
                <a:cs typeface="Tahoma"/>
              </a:rPr>
              <a:t>is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100" dirty="0">
                <a:latin typeface="Tahoma"/>
                <a:cs typeface="Tahoma"/>
              </a:rPr>
              <a:t>the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127" dirty="0">
                <a:latin typeface="Tahoma"/>
                <a:cs typeface="Tahoma"/>
              </a:rPr>
              <a:t>range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89" dirty="0">
                <a:latin typeface="Tahoma"/>
                <a:cs typeface="Tahoma"/>
              </a:rPr>
              <a:t>of</a:t>
            </a:r>
            <a:r>
              <a:rPr sz="1799" spc="11" dirty="0">
                <a:latin typeface="Tahoma"/>
                <a:cs typeface="Tahoma"/>
              </a:rPr>
              <a:t> </a:t>
            </a:r>
            <a:r>
              <a:rPr sz="1799" spc="-120" dirty="0">
                <a:latin typeface="Tahoma"/>
                <a:cs typeface="Tahoma"/>
              </a:rPr>
              <a:t>your</a:t>
            </a:r>
            <a:r>
              <a:rPr sz="1799" spc="5" dirty="0">
                <a:latin typeface="Tahoma"/>
                <a:cs typeface="Tahoma"/>
              </a:rPr>
              <a:t> </a:t>
            </a:r>
            <a:r>
              <a:rPr sz="1799" spc="-116" dirty="0">
                <a:latin typeface="Tahoma"/>
                <a:cs typeface="Tahoma"/>
              </a:rPr>
              <a:t>values.</a:t>
            </a:r>
            <a:endParaRPr sz="1799" dirty="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93032" y="1760401"/>
            <a:ext cx="2172259" cy="246196"/>
          </a:xfrm>
          <a:prstGeom prst="rect">
            <a:avLst/>
          </a:prstGeom>
        </p:spPr>
        <p:txBody>
          <a:bodyPr vert="horz" wrap="square" lIns="0" tIns="18136" rIns="0" bIns="0" rtlCol="0">
            <a:spAutoFit/>
          </a:bodyPr>
          <a:lstStyle/>
          <a:p>
            <a:pPr marL="13433">
              <a:spcBef>
                <a:spcPts val="143"/>
              </a:spcBef>
            </a:pPr>
            <a:r>
              <a:rPr sz="1057" spc="-5" dirty="0">
                <a:solidFill>
                  <a:srgbClr val="000099"/>
                </a:solidFill>
                <a:latin typeface="Gill Sans MT"/>
                <a:cs typeface="Gill Sans MT"/>
              </a:rPr>
              <a:t>1</a:t>
            </a:r>
            <a:r>
              <a:rPr sz="1057" spc="79" dirty="0">
                <a:solidFill>
                  <a:srgbClr val="000099"/>
                </a:solidFill>
                <a:latin typeface="Gill Sans MT"/>
                <a:cs typeface="Gill Sans MT"/>
              </a:rPr>
              <a:t> </a:t>
            </a:r>
            <a:r>
              <a:rPr sz="1481" spc="48" dirty="0">
                <a:latin typeface="Tahoma"/>
                <a:cs typeface="Tahoma"/>
              </a:rPr>
              <a:t>our</a:t>
            </a:r>
            <a:r>
              <a:rPr sz="1481" spc="-323" dirty="0">
                <a:latin typeface="Tahoma"/>
                <a:cs typeface="Tahoma"/>
              </a:rPr>
              <a:t> </a:t>
            </a:r>
            <a:r>
              <a:rPr sz="1481" spc="100" dirty="0">
                <a:latin typeface="Tahoma"/>
                <a:cs typeface="Tahoma"/>
              </a:rPr>
              <a:t>Data</a:t>
            </a:r>
            <a:r>
              <a:rPr sz="1481" spc="-79" dirty="0">
                <a:latin typeface="Tahoma"/>
                <a:cs typeface="Tahoma"/>
              </a:rPr>
              <a:t> </a:t>
            </a:r>
            <a:r>
              <a:rPr sz="1481" spc="-37" dirty="0">
                <a:latin typeface="Tahoma"/>
                <a:cs typeface="Tahoma"/>
              </a:rPr>
              <a:t>.</a:t>
            </a:r>
            <a:r>
              <a:rPr sz="1481" spc="16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d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95" dirty="0">
                <a:latin typeface="Tahoma"/>
                <a:cs typeface="Tahoma"/>
              </a:rPr>
              <a:t>s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27" dirty="0">
                <a:latin typeface="Tahoma"/>
                <a:cs typeface="Tahoma"/>
              </a:rPr>
              <a:t>c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32" dirty="0">
                <a:latin typeface="Tahoma"/>
                <a:cs typeface="Tahoma"/>
              </a:rPr>
              <a:t>r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i</a:t>
            </a:r>
            <a:r>
              <a:rPr sz="1481" spc="-228" dirty="0">
                <a:latin typeface="Tahoma"/>
                <a:cs typeface="Tahoma"/>
              </a:rPr>
              <a:t> </a:t>
            </a:r>
            <a:r>
              <a:rPr sz="1481" spc="-59" dirty="0">
                <a:latin typeface="Tahoma"/>
                <a:cs typeface="Tahoma"/>
              </a:rPr>
              <a:t>b</a:t>
            </a:r>
            <a:r>
              <a:rPr sz="1481" spc="-223" dirty="0">
                <a:latin typeface="Tahoma"/>
                <a:cs typeface="Tahoma"/>
              </a:rPr>
              <a:t> </a:t>
            </a:r>
            <a:r>
              <a:rPr sz="1481" spc="-120" dirty="0">
                <a:latin typeface="Tahoma"/>
                <a:cs typeface="Tahoma"/>
              </a:rPr>
              <a:t>e</a:t>
            </a:r>
            <a:r>
              <a:rPr sz="1481" spc="-21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(</a:t>
            </a:r>
            <a:r>
              <a:rPr sz="1481" spc="-253" dirty="0">
                <a:latin typeface="Tahoma"/>
                <a:cs typeface="Tahoma"/>
              </a:rPr>
              <a:t> </a:t>
            </a:r>
            <a:r>
              <a:rPr sz="1481" spc="11" dirty="0">
                <a:latin typeface="Tahoma"/>
                <a:cs typeface="Tahoma"/>
              </a:rPr>
              <a:t>)</a:t>
            </a:r>
            <a:endParaRPr sz="1481">
              <a:latin typeface="Tahoma"/>
              <a:cs typeface="Tahoma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6306711" y="2367144"/>
          <a:ext cx="5194882" cy="2258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951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Unnamed:</a:t>
                      </a:r>
                      <a:r>
                        <a:rPr sz="1100" spc="-15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Sepal.Length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Sepal.Width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Petal.Length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Petal.Width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34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2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150.000000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150.000000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150.000000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150.000000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150.000000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1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75.500000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5.843333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3.057333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3.758000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1.199333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0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43.445368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0.828066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0.435866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1.765298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0.762238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0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4.300000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2.000000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0.100000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0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38.250000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5.100000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2.800000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1.600000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0.300000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0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75.500000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5.800000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4.350000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1.300000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0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112.750000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6.400000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3.300000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5.100000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1.800000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100" spc="-10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8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150.000000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7.900000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4.400000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6.900000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95"/>
                        </a:lnSpc>
                      </a:pPr>
                      <a:r>
                        <a:rPr sz="1100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2.500000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BE4427-3279-40C2-9AF0-8E323B1A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Start-Up_Example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FA08DD8-D261-4FF6-83C5-1C0E211B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2019</Words>
  <Application>Microsoft Office PowerPoint</Application>
  <PresentationFormat>Widescreen</PresentationFormat>
  <Paragraphs>420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 MT</vt:lpstr>
      <vt:lpstr>Lucida Sans Unicode</vt:lpstr>
      <vt:lpstr>Tahoma</vt:lpstr>
      <vt:lpstr>Office Theme</vt:lpstr>
      <vt:lpstr>N. Rizk</vt:lpstr>
      <vt:lpstr>PowerPoint Presentation</vt:lpstr>
      <vt:lpstr>Outline </vt:lpstr>
      <vt:lpstr>PowerPoint Presentation</vt:lpstr>
      <vt:lpstr>Get the Iris dataset Example data for clustering</vt:lpstr>
      <vt:lpstr>Get the Iris dataset</vt:lpstr>
      <vt:lpstr>PowerPoint Presentation</vt:lpstr>
      <vt:lpstr>Explore the Iris dataset Trying useful functions from pandas</vt:lpstr>
      <vt:lpstr>Explore the Iris dataset Trying useful functions from pandas</vt:lpstr>
      <vt:lpstr>PowerPoint Presentation</vt:lpstr>
      <vt:lpstr>PowerPoint Presentation</vt:lpstr>
      <vt:lpstr>PowerPoint Presentation</vt:lpstr>
      <vt:lpstr>Prepare data Split input and labels</vt:lpstr>
      <vt:lpstr>PowerPoint Presentation</vt:lpstr>
      <vt:lpstr>Principal Component analysis Using sklearn.decomposition</vt:lpstr>
      <vt:lpstr>PowerPoint Presentation</vt:lpstr>
      <vt:lpstr>K-means clustering Using sklearn.cluster</vt:lpstr>
      <vt:lpstr>K-means clustering Using sklearn.cluster</vt:lpstr>
      <vt:lpstr>Assess clustering quality Using pandas</vt:lpstr>
      <vt:lpstr>Bonus: DBSCAN Using sklearn.cluster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15</cp:revision>
  <dcterms:created xsi:type="dcterms:W3CDTF">2020-04-11T17:12:32Z</dcterms:created>
  <dcterms:modified xsi:type="dcterms:W3CDTF">2020-04-14T17:37:43Z</dcterms:modified>
</cp:coreProperties>
</file>