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4541E72-6962-411F-AA12-E6B0E78909C0}">
  <a:tblStyle styleId="{E4541E72-6962-411F-AA12-E6B0E78909C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562100" y="6356350"/>
            <a:ext cx="25526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720"/>
              </a:spcBef>
              <a:buClr>
                <a:schemeClr val="accent3"/>
              </a:buClr>
              <a:buFont typeface="Arial"/>
              <a:buNone/>
              <a:defRPr b="0" i="0" sz="2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480"/>
              </a:spcBef>
              <a:buClr>
                <a:schemeClr val="accent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480"/>
              </a:spcBef>
              <a:buClr>
                <a:schemeClr val="accent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Cambria"/>
              <a:buNone/>
              <a:defRPr b="0" i="0" sz="60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1562100" y="6356350"/>
            <a:ext cx="25526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4282280" y="-894556"/>
            <a:ext cx="4351338" cy="9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840"/>
              </a:spcBef>
              <a:buClr>
                <a:schemeClr val="accent3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720"/>
              </a:spcBef>
              <a:buClr>
                <a:schemeClr val="accent3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2324100" y="365125"/>
            <a:ext cx="9029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44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0" type="dt"/>
          </p:nvPr>
        </p:nvSpPr>
        <p:spPr>
          <a:xfrm>
            <a:off x="1562100" y="6356350"/>
            <a:ext cx="25526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2161380" y="-234156"/>
            <a:ext cx="5811838" cy="7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840"/>
              </a:spcBef>
              <a:buClr>
                <a:schemeClr val="accent3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720"/>
              </a:spcBef>
              <a:buClr>
                <a:schemeClr val="accent3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44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0" type="dt"/>
          </p:nvPr>
        </p:nvSpPr>
        <p:spPr>
          <a:xfrm>
            <a:off x="1562100" y="6356350"/>
            <a:ext cx="25526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8" name="Shape 88"/>
          <p:cNvSpPr/>
          <p:nvPr>
            <p:ph idx="2" type="pic"/>
          </p:nvPr>
        </p:nvSpPr>
        <p:spPr>
          <a:xfrm>
            <a:off x="5678903" y="987425"/>
            <a:ext cx="5678423" cy="4873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562100" y="2101850"/>
            <a:ext cx="3932237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6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4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2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10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10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10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10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10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1562100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0" type="dt"/>
          </p:nvPr>
        </p:nvSpPr>
        <p:spPr>
          <a:xfrm>
            <a:off x="1562100" y="6356350"/>
            <a:ext cx="25526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840"/>
              </a:spcBef>
              <a:buClr>
                <a:schemeClr val="accent3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720"/>
              </a:spcBef>
              <a:buClr>
                <a:schemeClr val="accent3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2324100" y="365125"/>
            <a:ext cx="9029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44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0" type="dt"/>
          </p:nvPr>
        </p:nvSpPr>
        <p:spPr>
          <a:xfrm>
            <a:off x="1562100" y="6356350"/>
            <a:ext cx="25526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605325" y="1825625"/>
            <a:ext cx="475487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1569700" y="1825625"/>
            <a:ext cx="475487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2324100" y="365125"/>
            <a:ext cx="9029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44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0" type="dt"/>
          </p:nvPr>
        </p:nvSpPr>
        <p:spPr>
          <a:xfrm>
            <a:off x="1562100" y="6356350"/>
            <a:ext cx="25526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241658" y="4589462"/>
            <a:ext cx="1010579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1241658" y="1709738"/>
            <a:ext cx="10105791" cy="28622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6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0" type="dt"/>
          </p:nvPr>
        </p:nvSpPr>
        <p:spPr>
          <a:xfrm>
            <a:off x="1562100" y="6356350"/>
            <a:ext cx="25526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598920" y="2193925"/>
            <a:ext cx="4754879" cy="3978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598920" y="1489075"/>
            <a:ext cx="4754879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accent3"/>
              </a:buClr>
              <a:buFont typeface="Calibri"/>
              <a:buNone/>
              <a:defRPr b="0" sz="2400">
                <a:solidFill>
                  <a:schemeClr val="accent3"/>
                </a:solidFill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1562100" y="2193925"/>
            <a:ext cx="4754879" cy="3978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1562100" y="1489075"/>
            <a:ext cx="4754879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accent3"/>
              </a:buClr>
              <a:buFont typeface="Calibri"/>
              <a:buNone/>
              <a:defRPr b="0" sz="2400">
                <a:solidFill>
                  <a:schemeClr val="accent3"/>
                </a:solidFill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324100" y="274637"/>
            <a:ext cx="9023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44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1562100" y="6356350"/>
            <a:ext cx="25526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2324100" y="365125"/>
            <a:ext cx="9029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44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1562100" y="6356350"/>
            <a:ext cx="25526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1562100" y="6356350"/>
            <a:ext cx="25526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5678905" y="987425"/>
            <a:ext cx="5676483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562100" y="2101850"/>
            <a:ext cx="3932237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6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4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2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10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10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10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10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10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1562100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0" type="dt"/>
          </p:nvPr>
        </p:nvSpPr>
        <p:spPr>
          <a:xfrm>
            <a:off x="1562100" y="6356350"/>
            <a:ext cx="25526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5678903" y="987425"/>
            <a:ext cx="5678423" cy="4873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562100" y="2101850"/>
            <a:ext cx="3932237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6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4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2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10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10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10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10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10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1562100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0" type="dt"/>
          </p:nvPr>
        </p:nvSpPr>
        <p:spPr>
          <a:xfrm>
            <a:off x="1562100" y="6356350"/>
            <a:ext cx="25526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accent3"/>
              </a:buClr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720"/>
              </a:spcBef>
              <a:buClr>
                <a:schemeClr val="accent3"/>
              </a:buClr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2324100" y="365125"/>
            <a:ext cx="9029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ambria"/>
              <a:buNone/>
              <a:defRPr b="0" i="0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Relationship Id="rId5" Type="http://schemas.openxmlformats.org/officeDocument/2006/relationships/image" Target="../media/image04.png"/><Relationship Id="rId6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subTitle"/>
          </p:nvPr>
        </p:nvSpPr>
        <p:spPr>
          <a:xfrm>
            <a:off x="1524000" y="5090393"/>
            <a:ext cx="91440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lang="en-US"/>
              <a:t>SWEG Capstone 2016</a:t>
            </a:r>
          </a:p>
        </p:txBody>
      </p:sp>
      <p:sp>
        <p:nvSpPr>
          <p:cNvPr id="96" name="Shape 96"/>
          <p:cNvSpPr txBox="1"/>
          <p:nvPr>
            <p:ph type="ctrTitle"/>
          </p:nvPr>
        </p:nvSpPr>
        <p:spPr>
          <a:xfrm>
            <a:off x="1481725" y="4144500"/>
            <a:ext cx="91440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ambria"/>
              <a:buNone/>
            </a:pPr>
            <a:r>
              <a:rPr b="0" i="0" lang="en-US" sz="60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IRIS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00" y="1559549"/>
            <a:ext cx="2387599" cy="23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839075" y="1825625"/>
            <a:ext cx="5394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</a:pPr>
            <a:r>
              <a:rPr lang="en-US"/>
              <a:t>Client wanted Apple App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</a:pPr>
            <a:r>
              <a:rPr lang="en-US"/>
              <a:t>Wanted buttons to keep or delete a message as it was read.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</a:pPr>
            <a:r>
              <a:rPr lang="en-US"/>
              <a:t>Ability to stop or start the service.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</a:pPr>
            <a:r>
              <a:rPr lang="en-US"/>
              <a:t>Determine APIs and libraries needed.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</a:pPr>
            <a:r>
              <a:rPr lang="en-US"/>
              <a:t>Determine the minimum version of Android that supported APIs and libraries needed for development.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2324100" y="365125"/>
            <a:ext cx="902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mbria"/>
              <a:buNone/>
            </a:pPr>
            <a:r>
              <a:rPr lang="en-US"/>
              <a:t>Requirements Elicitation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98" y="1825624"/>
            <a:ext cx="51198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2324100" y="365125"/>
            <a:ext cx="902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mbria"/>
              <a:buNone/>
            </a:pPr>
            <a:r>
              <a:rPr lang="en-US"/>
              <a:t>Design - 1st Semester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161" y="1690825"/>
            <a:ext cx="8567664" cy="39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2324100" y="365125"/>
            <a:ext cx="902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mbria"/>
              <a:buNone/>
            </a:pPr>
            <a:r>
              <a:rPr lang="en-US"/>
              <a:t>System Architecture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101" y="1462225"/>
            <a:ext cx="6436500" cy="505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223750" y="1465525"/>
            <a:ext cx="47100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Divided into four main parts: business logic, data access, data, and views. Three of those parts are visible in the diagram here.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b="1" lang="en-US" sz="2400"/>
              <a:t>Business logic:</a:t>
            </a:r>
            <a:r>
              <a:rPr lang="en-US" sz="2400"/>
              <a:t> What will the app do with data or input it receives?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b="1" lang="en-US" sz="2400"/>
              <a:t>Data Access:</a:t>
            </a:r>
            <a:r>
              <a:rPr lang="en-US" sz="2400"/>
              <a:t> How will the application receive and manage data and input?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b="1" lang="en-US" sz="2400"/>
              <a:t>Data:</a:t>
            </a:r>
            <a:r>
              <a:rPr lang="en-US" sz="2400"/>
              <a:t> Local and remote data sources or stores.</a:t>
            </a: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b="1" lang="en-US" sz="2400"/>
              <a:t>Views:</a:t>
            </a:r>
            <a:r>
              <a:rPr lang="en-US" sz="2400"/>
              <a:t> How is the data displayed to the user?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1562100" y="1825625"/>
            <a:ext cx="97917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-US"/>
              <a:t>Java </a:t>
            </a:r>
            <a:r>
              <a:rPr lang="en-US"/>
              <a:t>- Main Programming Language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XML </a:t>
            </a:r>
            <a:r>
              <a:rPr lang="en-US"/>
              <a:t>- Extensible Markup Language defines the UI views.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SVG </a:t>
            </a:r>
            <a:r>
              <a:rPr lang="en-US"/>
              <a:t>- Scalable Vector Graphics for our images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Android SDK</a:t>
            </a:r>
            <a:r>
              <a:rPr lang="en-US"/>
              <a:t> - Software Development Kit that integrates with Java to allow execution on Android Devices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2324100" y="365125"/>
            <a:ext cx="9029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Development - Technologies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1562100" y="1825625"/>
            <a:ext cx="97917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-US"/>
              <a:t>Gmail API for Android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Google Play Services v8.3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Google Identity Library</a:t>
            </a:r>
            <a:r>
              <a:rPr lang="en-US"/>
              <a:t> (Dependence of Gmail API)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Javax.Mail</a:t>
            </a:r>
            <a:r>
              <a:rPr lang="en-US"/>
              <a:t> - Allowed for easily parsed email headers (find the sender etc)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Android Support Design Library v7 </a:t>
            </a:r>
            <a:r>
              <a:rPr lang="en-US"/>
              <a:t>- Allowed backwards compatible design on older versions of Android</a:t>
            </a:r>
          </a:p>
          <a:p>
            <a:pPr indent="-228600" lvl="0" marL="457200">
              <a:spcBef>
                <a:spcPts val="0"/>
              </a:spcBef>
            </a:pPr>
            <a:r>
              <a:rPr b="1" lang="en-US"/>
              <a:t>Android App Compat v23 </a:t>
            </a:r>
            <a:r>
              <a:rPr lang="en-US"/>
              <a:t>- Allowed backwards compatible features on older versions of Android</a:t>
            </a:r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2324100" y="365125"/>
            <a:ext cx="9029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Development - Libraries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1562100" y="2130425"/>
            <a:ext cx="9791700" cy="349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Reviewed Project Schedule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Reviewed Project Requirements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Reviewed Project Risks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Add new feature requirements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Update design to accommodate new features</a:t>
            </a: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2324100" y="365125"/>
            <a:ext cx="9029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New This Semester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1562100" y="1825625"/>
            <a:ext cx="9791700" cy="351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Support multiple Gmail Accounts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Second battery-saving sync frequency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Improve syncing logic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-US"/>
              <a:t>Bug Fixes</a:t>
            </a: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2324100" y="365125"/>
            <a:ext cx="9029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New Features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2324100" y="365125"/>
            <a:ext cx="902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mbria"/>
              <a:buNone/>
            </a:pPr>
            <a:r>
              <a:rPr lang="en-US"/>
              <a:t>Design - 2nd Semester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274" y="1924275"/>
            <a:ext cx="2394374" cy="442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174" y="1924249"/>
            <a:ext cx="2394374" cy="442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4074" y="1924249"/>
            <a:ext cx="2394374" cy="442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03974" y="1899774"/>
            <a:ext cx="2394374" cy="4424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1562100" y="1825625"/>
            <a:ext cx="97917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Determine what would need to be changed, added, or removed to accommodate our new requirements.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 assumed most of the email sync logic would need to be re-designed to work with multiple accounts.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As we got into implementing multiple accounts, we found that we would be able to leave most of the sync code as-is. Android handled it itself smoothly.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Bulk of the changes were to the UI to accommodate logging in, out of, and selecting the multiple accounts.</a:t>
            </a:r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2324100" y="365125"/>
            <a:ext cx="9029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Development - New Semester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1562100" y="1825625"/>
            <a:ext cx="97917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Bulk of testing was from an independent testing team who were taking the Software Engineering course, Software Testing and Verification.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started testing as we were finishing up development.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 followed up with our testing after resolving their findings, as to avoid duplicates.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After the independent testing team had executed their testing and those issues were resolved, the rest of the issues we found were mostly cosmetic UI issues.</a:t>
            </a:r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2324100" y="365125"/>
            <a:ext cx="9029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Testing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1562100" y="1825625"/>
            <a:ext cx="97917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Scott Arnette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Joseph LaCava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Derek Ouzia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-US"/>
              <a:t>Bryan Smith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2324100" y="365125"/>
            <a:ext cx="9029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Project Members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7651700" y="1825625"/>
            <a:ext cx="4029599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accent3"/>
              </a:buClr>
              <a:buSzPct val="100000"/>
              <a:buFont typeface="Arial"/>
              <a:buChar char="•"/>
            </a:pPr>
            <a:r>
              <a:rPr lang="en-US"/>
              <a:t>Application enhancement and testing is completed.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accent3"/>
              </a:buClr>
              <a:buSzPct val="100000"/>
              <a:buFont typeface="Arial"/>
              <a:buChar char="•"/>
            </a:pPr>
            <a:r>
              <a:rPr lang="en-US"/>
              <a:t>Project as initially defined by requirements is complete, with some features dropped due to time constraints.</a:t>
            </a:r>
          </a:p>
          <a:p>
            <a:pPr indent="0" lvl="0" marL="0" marR="0" rtl="0" algn="l">
              <a:lnSpc>
                <a:spcPct val="90000"/>
              </a:lnSpc>
              <a:spcBef>
                <a:spcPts val="84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31" name="Shape 231"/>
          <p:cNvGraphicFramePr/>
          <p:nvPr/>
        </p:nvGraphicFramePr>
        <p:xfrm>
          <a:off x="1289112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{E4541E72-6962-411F-AA12-E6B0E78909C0}</a:tableStyleId>
              </a:tblPr>
              <a:tblGrid>
                <a:gridCol w="1549775"/>
                <a:gridCol w="1549775"/>
                <a:gridCol w="1549775"/>
                <a:gridCol w="1549775"/>
              </a:tblGrid>
              <a:tr h="746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Task </a:t>
                      </a:r>
                    </a:p>
                  </a:txBody>
                  <a:tcPr marT="45725" marB="45725" marR="91075" marL="910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Duration</a:t>
                      </a:r>
                    </a:p>
                  </a:txBody>
                  <a:tcPr marT="45725" marB="45725" marR="91075" marL="910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Date to be Started</a:t>
                      </a:r>
                    </a:p>
                  </a:txBody>
                  <a:tcPr marT="45725" marB="45725" marR="91075" marL="910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Date to be Completed</a:t>
                      </a:r>
                    </a:p>
                  </a:txBody>
                  <a:tcPr marT="45725" marB="45725" marR="91075" marL="91075" anchor="ctr"/>
                </a:tc>
              </a:tr>
              <a:tr h="603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Review and Requirements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15 days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1/12/2016</a:t>
                      </a:r>
                    </a:p>
                  </a:txBody>
                  <a:tcPr marT="45725" marB="45725" marR="91075" marL="910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2/1/2016</a:t>
                      </a:r>
                    </a:p>
                  </a:txBody>
                  <a:tcPr marT="45725" marB="45725" marR="91075" marL="91075" anchor="ctr"/>
                </a:tc>
              </a:tr>
              <a:tr h="603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Design/Risks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 days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2/2/2016</a:t>
                      </a:r>
                    </a:p>
                  </a:txBody>
                  <a:tcPr marT="45725" marB="45725" marR="91075" marL="910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2/15/2016</a:t>
                      </a:r>
                    </a:p>
                  </a:txBody>
                  <a:tcPr marT="45725" marB="45725" marR="91075" marL="91075" anchor="ctr"/>
                </a:tc>
              </a:tr>
              <a:tr h="603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25 days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2/16/2016</a:t>
                      </a:r>
                    </a:p>
                  </a:txBody>
                  <a:tcPr marT="45725" marB="45725" marR="91075" marL="910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3/28/2016</a:t>
                      </a:r>
                    </a:p>
                  </a:txBody>
                  <a:tcPr marT="45725" marB="45725" marR="91075" marL="91075" anchor="ctr"/>
                </a:tc>
              </a:tr>
              <a:tr h="603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Testing</a:t>
                      </a:r>
                    </a:p>
                  </a:txBody>
                  <a:tcPr marT="45725" marB="45725" marR="91075" marL="910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15 days</a:t>
                      </a:r>
                    </a:p>
                  </a:txBody>
                  <a:tcPr marT="45725" marB="45725" marR="91075" marL="910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3/29/2016</a:t>
                      </a:r>
                    </a:p>
                  </a:txBody>
                  <a:tcPr marT="45725" marB="45725" marR="91075" marL="910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4/18/2016</a:t>
                      </a:r>
                    </a:p>
                  </a:txBody>
                  <a:tcPr marT="45725" marB="45725" marR="91075" marL="91075" anchor="ctr"/>
                </a:tc>
              </a:tr>
              <a:tr h="603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Demo/Papers/Etc.</a:t>
                      </a:r>
                    </a:p>
                  </a:txBody>
                  <a:tcPr marT="45725" marB="45725" marR="91075" marL="910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6 days</a:t>
                      </a:r>
                    </a:p>
                  </a:txBody>
                  <a:tcPr marT="45725" marB="45725" marR="91075" marL="910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4/19/2016</a:t>
                      </a:r>
                    </a:p>
                  </a:txBody>
                  <a:tcPr marT="45725" marB="45725" marR="91075" marL="910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4/26/2016</a:t>
                      </a:r>
                    </a:p>
                  </a:txBody>
                  <a:tcPr marT="45725" marB="45725" marR="91075" marL="91075" anchor="ctr"/>
                </a:tc>
              </a:tr>
            </a:tbl>
          </a:graphicData>
        </a:graphic>
      </p:graphicFrame>
      <p:sp>
        <p:nvSpPr>
          <p:cNvPr id="232" name="Shape 232"/>
          <p:cNvSpPr txBox="1"/>
          <p:nvPr>
            <p:ph type="title"/>
          </p:nvPr>
        </p:nvSpPr>
        <p:spPr>
          <a:xfrm>
            <a:off x="2324100" y="365125"/>
            <a:ext cx="9029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mbria"/>
              <a:buNone/>
            </a:pPr>
            <a:r>
              <a:rPr lang="en-US"/>
              <a:t>Project Progression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/>
              <a:buChar char="•"/>
            </a:pPr>
            <a:r>
              <a:rPr lang="en-US"/>
              <a:t>IBM ClearQuest Bug Tracking (Shared with independent testing team)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/>
              <a:buChar char="•"/>
            </a:pPr>
            <a:r>
              <a:rPr lang="en-US"/>
              <a:t>BitBucket as the code repository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/>
              <a:buChar char="•"/>
            </a:pPr>
            <a:r>
              <a:rPr lang="en-US"/>
              <a:t>Contains branches, wiki, change management, and issue tracking all in one location</a:t>
            </a:r>
          </a:p>
        </p:txBody>
      </p:sp>
      <p:sp>
        <p:nvSpPr>
          <p:cNvPr id="238" name="Shape 238"/>
          <p:cNvSpPr txBox="1"/>
          <p:nvPr>
            <p:ph type="title"/>
          </p:nvPr>
        </p:nvSpPr>
        <p:spPr>
          <a:xfrm>
            <a:off x="2324100" y="365125"/>
            <a:ext cx="9029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mbria"/>
              <a:buNone/>
            </a:pPr>
            <a:r>
              <a:rPr lang="en-US"/>
              <a:t>Configuration Management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100" y="4458875"/>
            <a:ext cx="6597474" cy="19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1562100" y="1825625"/>
            <a:ext cx="97917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Published to the Google Play Store pending UVA Wise Approval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Can also be installed via APK file if the Google Play Store is not available.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No current plan to have continue support unless expanded on or maintained by a class.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</a:pPr>
            <a:r>
              <a:rPr lang="en-US"/>
              <a:t>Documentation has been developed giving detailed notes on requirements for distribution and updating.</a:t>
            </a:r>
          </a:p>
        </p:txBody>
      </p:sp>
      <p:sp>
        <p:nvSpPr>
          <p:cNvPr id="246" name="Shape 246"/>
          <p:cNvSpPr txBox="1"/>
          <p:nvPr>
            <p:ph type="title"/>
          </p:nvPr>
        </p:nvSpPr>
        <p:spPr>
          <a:xfrm>
            <a:off x="2324100" y="365125"/>
            <a:ext cx="9029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Deployment &amp; Maintenance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1562100" y="1825625"/>
            <a:ext cx="97917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Can help users maintain important focus while simultaneously alerting them to new emails.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However, Iris still requires some touch interaction and should be used with caution.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Users should of course abide by all applicable laws (I.E Driving)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Email messages are never permanently deleted by Iris. (Only ‘trashed’)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Iris never has access to the user's password for their Gmail accounts. (Android OS Handles the account credentials)</a:t>
            </a:r>
          </a:p>
        </p:txBody>
      </p:sp>
      <p:sp>
        <p:nvSpPr>
          <p:cNvPr id="253" name="Shape 253"/>
          <p:cNvSpPr txBox="1"/>
          <p:nvPr>
            <p:ph type="title"/>
          </p:nvPr>
        </p:nvSpPr>
        <p:spPr>
          <a:xfrm>
            <a:off x="2324100" y="365125"/>
            <a:ext cx="9029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Social Impacts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581150" y="2766150"/>
            <a:ext cx="902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mbria"/>
              <a:buNone/>
            </a:pPr>
            <a:r>
              <a:rPr lang="en-US"/>
              <a:t>Questions?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1562100" y="1825625"/>
            <a:ext cx="97917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Iris is an application that will provide users the ability to be read emails received to the Google Accounts they choose to use during application use on a device running the Android operating system.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After being read an email, users will additionally be prompted whether to keep or delete the previously read message.</a:t>
            </a: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2324100" y="365125"/>
            <a:ext cx="9029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Project Overview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1562100" y="1825625"/>
            <a:ext cx="97917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Project Development Plan.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Team Dynamics.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Project Documentation.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Project Risks.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Project Reporting.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2324100" y="365125"/>
            <a:ext cx="9029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Project Planning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1562100" y="1825625"/>
            <a:ext cx="97917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Software Development Life Cycle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Planning.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Analysis.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Design.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Implementation.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Maintenance.</a:t>
            </a: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2324100" y="365125"/>
            <a:ext cx="9029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Project Development Plan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605325" y="1825625"/>
            <a:ext cx="47550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Content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Adequate Resources.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Leadership.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Climate of Trust.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Process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Common Purpose and Goals.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Confidence.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Very low conflict level.</a:t>
            </a:r>
          </a:p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1569700" y="1825625"/>
            <a:ext cx="47550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Work Design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Autonomy.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Skill Variety.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Composition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Ability.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Personality.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Roles and Diversity.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Size.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Flexibility.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2324100" y="365125"/>
            <a:ext cx="9029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Team Dynamics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1562100" y="1825625"/>
            <a:ext cx="97917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Project Vision and Scope.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Software Requirements Specification Document.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Software Design Document.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Source Code.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-US"/>
              <a:t>Software Maintenance Records.</a:t>
            </a: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2324100" y="365125"/>
            <a:ext cx="9029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Project 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1562100" y="1825625"/>
            <a:ext cx="97917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Identification of Project Risks.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Qualitative and Quantitative Risk Analysis.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Risk Response Planning.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-US"/>
              <a:t>Risk Monitoring and Control.</a:t>
            </a: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2324100" y="365125"/>
            <a:ext cx="9029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Project Risks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1562100" y="1825625"/>
            <a:ext cx="97917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Weekly Status Report.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Communication of project status to the project manager.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Identification of issues with the project.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-US"/>
              <a:t>Prompt planning and action.</a:t>
            </a: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2324100" y="365125"/>
            <a:ext cx="9029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Project Reporting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oud skipper design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