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69" r:id="rId5"/>
    <p:sldId id="258" r:id="rId6"/>
    <p:sldId id="259" r:id="rId7"/>
    <p:sldId id="264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81" r:id="rId16"/>
    <p:sldId id="28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42:57.655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16 1,'-9'13,"9"-13,-1 0,1 1,-1-1,1 0,0 1,-1-1,1 0,-1 0,1 1,0-1,0 1,-1-1,1 0,0 1,0-1,-1 1,1-1,0 1,0-1,0 1,0-1,0 0,-1 1,1-1,0 1,0-1,0 1,0-1,0 1,1-1,-1 1,0-1,0 1,0-1,0 1,1-1,-1 1,0-1,0 0,1 1,-1-1,0 1,0-1,1 0,-1 1,1-1,-1 0,0 0,1 1,-1-1,1 0,-1 0,0 1,1-1,-1 0,1 0,-1 0,1 0,0 0,5 4,0-1,0 0,0-1,1 1,-1-1,1-1,0 1,-1-1,1 0,7 0,77-2,-49-1,894 1,-794 3,138-5,-279 3,1 0,-1 0,0 0,1 0,-1 0,0 0,0 0,1 0,-1-1,0 1,0 0,0-1,1 1,-1-1,0 0,0 1,0-1,0 0,0 0,0 0,0 1,1-2,-2 0,0 0,-1 0,1 0,0 1,-1-1,1 0,-1 0,1 1,-1-1,0 0,0 1,1-1,-1 1,-2-3,-5-10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43:05.308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43 1,'-2'0,"1"-1,-1 1,1 0,-1 0,1 0,-1 0,0 0,1 1,-1-1,1 0,-1 1,1-1,0 1,-1 0,1-1,-1 1,1 0,0 0,0 0,-1 0,1 0,0 0,0 0,0 0,0 0,0 1,0-1,1 0,-1 1,0-1,1 1,-1-1,1 0,-1 1,1-1,0 1,-1-1,1 1,0 0,0-1,0 1,0-1,0 1,1-1,-1 1,0-1,1 1,-1-1,1 1,0-1,1 3,1 5,2 1,-1-1,1 0,0 0,1-1,12 15,11 4,2-1,0-2,52 31,-27-18,339 192,-235-143,-154-82,41 27,-47-31,1 1,0-1,0 1,-1 0,1-1,0 1,-1 0,1 0,-1-1,1 1,-1 0,1 0,-1 0,0 0,1 0,-1 0,0-1,0 1,0 0,0 0,1 0,-1 0,0 0,-1 0,1 0,0 0,0 0,0 0,-1 0,1 0,0 0,-1-1,1 1,0 0,-1 0,0 0,1 0,-1-1,1 1,-1 0,0-1,1 1,-1 0,0-1,0 1,0-1,1 1,-2-1,-159 90,34-5,-218 163,298-210,25-22,2 1,0 0,1 1,0 2,-26 35,40-43,5-2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43:15.836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37 116,'-37'0,"58"0,63 0,228-13,-65 1,75-2,103-1,-388 13,51-8,-65 6,0 0,0 2,0 1,0 1,1 1,23 4,-45-5,-1 0,0 0,1 0,-1 0,1 0,-1 0,1 0,-1 0,0 0,1-1,-1 1,1-1,-1 1,0-1,1 1,-1-1,0 0,0 0,0 0,1 1,-1-1,0 0,0 0,0-1,0 1,-1 0,1 0,0 0,0-1,-1 1,1 0,-1-1,1-1,2-2,4-7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43:20.197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27 14,'-23'-11,"20"9,15 10,255 162,94 67,-267-168,61 47,-154-115,1 0,-1 0,0 0,1 1,-1-1,0 0,0 1,0-1,0 1,0-1,0 1,-1-1,1 1,0 0,-1-1,1 1,-1 0,0-1,1 1,-1 0,0 0,0-1,0 1,0 0,-1 0,1-1,0 1,-1 0,1 0,-1-1,0 1,0 1,-4 5,0 0,-1-1,0 0,0 0,-9 7,-7 9,-136 176,22-26,23-27,-144 244,255-386,0-1,0 0,0 0,0 0,0-1,-1 1,1-1,-6 5,-1-3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50:43.852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3284 6648,'-82'0,"-58"1,-143-18,125 2,-54-7,50-8,2-7,-233-86,183 35,-199-115,136 45,86 48,133 79,2-3,2-2,1-2,2-2,1-2,3-2,-42-56,62 70,1-1,2-1,1-1,2 0,1-1,2-1,1-1,2 0,1 0,2-1,2 0,-3-73,9 58,2 0,3 1,2-1,2 1,3 1,1 0,41-95,-9 49,4 3,105-150,-108 186,56-54,-68 76,23-24,2 2,3 3,2 2,3 4,1 2,120-59,-43 41,2 6,3 6,1 7,3 7,240-29,584 11,-503 54,365 6,-562 8,122 2,1278-15,-1272-13,-10 1,9-3,-202 6,313-17,70-1,-93 3,-284 14,149-5,-14 3,20 0,-19 0,-3 0,-4-1,1 1,70 0,18 0,3465 14,-3450 12,-32 0,-311-12,681 14,565-1,-821-17,-151 4,418-3,-192-24,801-109,-1209 101,294-94,-396 94,-2-3,-2-4,124-81,-185 105,0-1,-1-1,-2 0,0-2,-1-1,32-45,-39 48,-1-1,0 0,-2 0,-1-1,0-1,-1 1,-2-1,0-1,3-30,-8 32,-1-1,-1 1,-1-1,0 1,-2-1,-1 1,-1 0,-13-32,5 20,-1 0,-2 1,-2 1,-29-39,20 36,-2 1,-1 2,-2 1,-44-32,-155-91,212 141,-329-193,273 162,-266-132,-241-126,477 250,-206-68,225 90,-34-9,-3 5,0 6,-230-20,272 41,-1 3,-86 9,148-2,21-4,-1 0,1 0,0 0,-1 0,1 0,-1 0,1 0,-1 0,1 0,0 0,-1 0,1 1,-1-1,1 0,0 0,-1 1,1-1,0 0,-1 0,1 1,0-1,-1 0,1 1,0-1,0 0,-1 1,1-1,0 0,0 1,0-1,0 1,-1-1,1 0,0 1,0-1,0 1,0-1,0 1,0-1,0 1,6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6:50:45.754"/>
    </inkml:context>
    <inkml:brush xml:id="br0">
      <inkml:brushProperty name="width" value="0.2" units="cm"/>
      <inkml:brushProperty name="height" value="0.2" units="cm"/>
      <inkml:brushProperty name="color" value="#002050"/>
      <inkml:brushProperty name="ignorePressure" value="1"/>
    </inkml:brush>
  </inkml:definitions>
  <inkml:trace contextRef="#ctx0" brushRef="#br0">76 3,'13'-1,"-11"1,-1-1,1 1,-1 0,1 0,-1 0,1 0,-1 0,1 1,-1-1,1 0,-1 1,1-1,-1 1,1-1,-1 1,0 0,1-1,-1 1,2 2,26 21,0 2,-2 1,43 55,10 11,154 183,-157-180,-66-83,3 4,-1-1,-1 2,11 18,-22-33,-1-1,1 1,-1-1,0 1,0-1,0 1,0-1,0 0,0 1,-1-1,1 1,-1-1,0 1,1-1,-1 0,0 1,-1-1,1 0,-3 4,-35 45,26-34,-328 373,238-279,69-72,23-24,-1-1,0 0,-1-1,-1 0,0-1,0-1,-2 0,-27 15,41-25,0 0,0-1,1 1,-1-1,0 1,0-1,0 0,0 0,0 0,0 0,1 0,-1 0,0 0,0 0,0-1,0 1,1-1,-4-1,-7-6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0724-738A-4922-9F83-6833B7C03633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B32D-7C65-4405-ACBE-80E03967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yansolt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tiswe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8" Type="http://schemas.openxmlformats.org/officeDocument/2006/relationships/image" Target="../media/image19.png"/><Relationship Id="rId26" Type="http://schemas.openxmlformats.org/officeDocument/2006/relationships/image" Target="../media/image200.png"/><Relationship Id="rId3" Type="http://schemas.openxmlformats.org/officeDocument/2006/relationships/image" Target="../media/image5.svg"/><Relationship Id="rId21" Type="http://schemas.openxmlformats.org/officeDocument/2006/relationships/customXml" Target="../ink/ink3.xml"/><Relationship Id="rId34" Type="http://schemas.openxmlformats.org/officeDocument/2006/relationships/image" Target="../media/image17.png"/><Relationship Id="rId7" Type="http://schemas.openxmlformats.org/officeDocument/2006/relationships/image" Target="../media/image9.svg"/><Relationship Id="rId12" Type="http://schemas.openxmlformats.org/officeDocument/2006/relationships/customXml" Target="../ink/ink1.xml"/><Relationship Id="rId25" Type="http://schemas.openxmlformats.org/officeDocument/2006/relationships/customXml" Target="../ink/ink5.xml"/><Relationship Id="rId33" Type="http://schemas.openxmlformats.org/officeDocument/2006/relationships/image" Target="../media/image16.png"/><Relationship Id="rId2" Type="http://schemas.openxmlformats.org/officeDocument/2006/relationships/image" Target="../media/image4.png"/><Relationship Id="rId20" Type="http://schemas.openxmlformats.org/officeDocument/2006/relationships/image" Target="../media/image20.png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2.png"/><Relationship Id="rId32" Type="http://schemas.openxmlformats.org/officeDocument/2006/relationships/image" Target="../media/image2.png"/><Relationship Id="rId5" Type="http://schemas.openxmlformats.org/officeDocument/2006/relationships/image" Target="../media/image7.svg"/><Relationship Id="rId23" Type="http://schemas.openxmlformats.org/officeDocument/2006/relationships/customXml" Target="../ink/ink4.xml"/><Relationship Id="rId28" Type="http://schemas.openxmlformats.org/officeDocument/2006/relationships/image" Target="../media/image210.png"/><Relationship Id="rId10" Type="http://schemas.openxmlformats.org/officeDocument/2006/relationships/image" Target="../media/image12.png"/><Relationship Id="rId19" Type="http://schemas.openxmlformats.org/officeDocument/2006/relationships/customXml" Target="../ink/ink2.xml"/><Relationship Id="rId31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22" Type="http://schemas.openxmlformats.org/officeDocument/2006/relationships/image" Target="../media/image21.png"/><Relationship Id="rId27" Type="http://schemas.openxmlformats.org/officeDocument/2006/relationships/customXml" Target="../ink/ink6.xml"/><Relationship Id="rId3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F483-0C35-8459-9A50-462129684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968" y="1122363"/>
            <a:ext cx="9144000" cy="1916511"/>
          </a:xfrm>
        </p:spPr>
        <p:txBody>
          <a:bodyPr/>
          <a:lstStyle/>
          <a:p>
            <a:r>
              <a:rPr lang="en-US" dirty="0"/>
              <a:t>2022 Code on the Beach</a:t>
            </a:r>
            <a:br>
              <a:rPr lang="en-US" dirty="0"/>
            </a:br>
            <a:r>
              <a:rPr lang="en-US" dirty="0"/>
              <a:t>Azure Logic Apps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9A84-6D37-2152-764B-D340FAE3E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968" y="3131149"/>
            <a:ext cx="9144000" cy="1655762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Bryan Soltis – Microsoft Cloud Solution Architect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3CCE87F3-FFB0-69CF-17C9-4F6533C3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540D6-7F95-18C2-2759-F1219839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76" y="4714362"/>
            <a:ext cx="1770185" cy="143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5747-8D58-1459-A194-2549BFEE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Basic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8EBD-D5D2-A927-2679-4247B4DE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</a:t>
            </a:r>
            <a:r>
              <a:rPr lang="en-US" b="1" dirty="0"/>
              <a:t>Beginner</a:t>
            </a:r>
          </a:p>
          <a:p>
            <a:r>
              <a:rPr lang="en-US" dirty="0"/>
              <a:t>Audience: General</a:t>
            </a:r>
          </a:p>
          <a:p>
            <a:r>
              <a:rPr lang="en-US" dirty="0"/>
              <a:t>Easy to implement in any environment</a:t>
            </a:r>
          </a:p>
          <a:p>
            <a:r>
              <a:rPr lang="en-US" dirty="0"/>
              <a:t>Basic data handling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10A0C93A-7C8E-5C1E-5CCC-C0C9980F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08269-0E0B-0CBB-D7B8-947A2BA7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B1A93-65AE-027F-124E-66C05220FEE1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4171-05CD-2FD2-30D8-69D2AE46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Convert Azure Blob Storage JSON 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CB51-BD22-423D-F6A3-8750713E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</a:t>
            </a:r>
            <a:r>
              <a:rPr lang="en-US" b="1" dirty="0"/>
              <a:t>Moderate</a:t>
            </a:r>
          </a:p>
          <a:p>
            <a:r>
              <a:rPr lang="en-US" dirty="0"/>
              <a:t>Audience: Developer / Data</a:t>
            </a:r>
          </a:p>
          <a:p>
            <a:r>
              <a:rPr lang="en-US" dirty="0"/>
              <a:t>Interaction with Azure Blob Storage</a:t>
            </a:r>
          </a:p>
          <a:p>
            <a:r>
              <a:rPr lang="en-US" dirty="0"/>
              <a:t>JSON data handling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D392A0B6-5DA3-4EFE-864D-D2F932EE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AD120E-6AB1-19D0-6249-80C3EC5F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DE04B-974D-CC50-3027-DF87D00CB4E0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0435-D179-6161-C91F-582B7848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#3: Deploy a container on a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FA3B-707A-BAEE-5309-2F6D5736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</a:t>
            </a:r>
            <a:r>
              <a:rPr lang="en-US" b="1" dirty="0"/>
              <a:t>Moderate</a:t>
            </a:r>
          </a:p>
          <a:p>
            <a:r>
              <a:rPr lang="en-US" dirty="0"/>
              <a:t>Audience: Developer / Infrastructure</a:t>
            </a:r>
          </a:p>
          <a:p>
            <a:r>
              <a:rPr lang="en-US" dirty="0"/>
              <a:t>Requires deploying Azure Container Instance</a:t>
            </a:r>
          </a:p>
          <a:p>
            <a:r>
              <a:rPr lang="en-US" dirty="0"/>
              <a:t>Requires an Azure Container Registry (</a:t>
            </a:r>
            <a:r>
              <a:rPr lang="en-US" dirty="0" err="1"/>
              <a:t>indluded</a:t>
            </a:r>
            <a:r>
              <a:rPr lang="en-US" dirty="0"/>
              <a:t> in lab)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6AB9C337-365D-0811-F0E7-CBF4A70C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8A825-BCD2-DF36-5AE4-C94F5DAC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44BD3-9017-473E-4B9A-60A8723DE3A6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B21A-0C7D-4524-9495-2C4D12B3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#4: Call An Azure Function and Post to 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6BAB-B87D-633F-BCEC-1CA5226E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</a:t>
            </a:r>
            <a:r>
              <a:rPr lang="en-US" b="1" dirty="0"/>
              <a:t>Advanced</a:t>
            </a:r>
          </a:p>
          <a:p>
            <a:r>
              <a:rPr lang="en-US" dirty="0"/>
              <a:t>Audience: Developer</a:t>
            </a:r>
          </a:p>
          <a:p>
            <a:r>
              <a:rPr lang="en-US" dirty="0"/>
              <a:t>Interaction with Azure Functions</a:t>
            </a:r>
          </a:p>
          <a:p>
            <a:r>
              <a:rPr lang="en-US" dirty="0"/>
              <a:t>Requires building/deploying an Azure Function (demo source code provided in lab)</a:t>
            </a:r>
          </a:p>
          <a:p>
            <a:r>
              <a:rPr lang="en-US" dirty="0"/>
              <a:t>Data Manipulation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24945855-AECA-7906-77B5-E50ED7E2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203C2-9B1B-1F95-9CB2-A7888D4C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5FCE5-E4DB-DFD7-FC2A-F6C3D963BD02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5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B4C-712E-AB76-5DDC-B56948B8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#5: Automate GitHub Pull </a:t>
            </a:r>
            <a:r>
              <a:rPr lang="en-US" dirty="0" err="1"/>
              <a:t>Reuqest</a:t>
            </a:r>
            <a:r>
              <a:rPr lang="en-US" dirty="0"/>
              <a:t>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636A-DCD1-1235-B1CE-0E3849ED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</a:t>
            </a:r>
            <a:r>
              <a:rPr lang="en-US" b="1" dirty="0"/>
              <a:t>Moderate</a:t>
            </a:r>
          </a:p>
          <a:p>
            <a:r>
              <a:rPr lang="en-US" dirty="0"/>
              <a:t>Audience: General/Developer</a:t>
            </a:r>
          </a:p>
          <a:p>
            <a:r>
              <a:rPr lang="en-US" dirty="0"/>
              <a:t>Interaction with GitHub/Slack team</a:t>
            </a:r>
          </a:p>
          <a:p>
            <a:r>
              <a:rPr lang="en-US" dirty="0"/>
              <a:t>Requires GitHub project</a:t>
            </a:r>
          </a:p>
          <a:p>
            <a:r>
              <a:rPr lang="en-US" dirty="0"/>
              <a:t>Requires Slack team (demo team provided in lab)</a:t>
            </a: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94F161A9-6829-011C-C1F8-994E3CD0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63971-0C5B-B7B4-8A83-779A5E0A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E6AF04-B5A9-6B6F-F4C0-CB82E230F41A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ECD-65C6-BE16-3FE2-3D1045F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5E27-8483-02C7-79E6-6BF09FDC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802" y="5254580"/>
            <a:ext cx="4838163" cy="548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http://aka.ms/azurenamingtool</a:t>
            </a:r>
          </a:p>
        </p:txBody>
      </p:sp>
      <p:pic>
        <p:nvPicPr>
          <p:cNvPr id="4098" name="Picture 2" descr="Azure Naming Tool">
            <a:extLst>
              <a:ext uri="{FF2B5EF4-FFF2-40B4-BE49-F238E27FC236}">
                <a16:creationId xmlns:a16="http://schemas.microsoft.com/office/drawing/2014/main" id="{8AA74EF2-5EA1-0D88-0163-8C5AEB41B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95" y="1293683"/>
            <a:ext cx="6293610" cy="37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4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1A309B8-F20E-63E6-1F0E-DCA46609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3FC59927-DB9C-C687-C49D-89E67D67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2" y="2639972"/>
            <a:ext cx="4290074" cy="15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0E2E0F-1A18-37BA-0E0C-2A56BC81077C}"/>
              </a:ext>
            </a:extLst>
          </p:cNvPr>
          <p:cNvSpPr txBox="1"/>
          <p:nvPr/>
        </p:nvSpPr>
        <p:spPr>
          <a:xfrm>
            <a:off x="6280339" y="2305615"/>
            <a:ext cx="51950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Bryan Soltis</a:t>
            </a:r>
            <a:br>
              <a:rPr lang="en-US" sz="2800" dirty="0"/>
            </a:br>
            <a:r>
              <a:rPr lang="en-US" sz="2800" dirty="0"/>
              <a:t>Microsoft Cloud Solution Architect</a:t>
            </a:r>
          </a:p>
          <a:p>
            <a:r>
              <a:rPr lang="en-US" sz="2800" dirty="0"/>
              <a:t>@bryan_soltis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https://github.com/bryansoltis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http://soltisweb.com</a:t>
            </a: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567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57A661D-790B-5828-A3B9-11AFF1323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1021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7698-DC0D-438E-B3CB-2D2F6A27E0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Functions</a:t>
            </a:r>
          </a:p>
          <a:p>
            <a:pPr lvl="1"/>
            <a:r>
              <a:rPr lang="en-US" dirty="0"/>
              <a:t>Single executions</a:t>
            </a:r>
          </a:p>
          <a:p>
            <a:pPr lvl="1"/>
            <a:r>
              <a:rPr lang="en-US" dirty="0"/>
              <a:t>Durable functions</a:t>
            </a:r>
          </a:p>
          <a:p>
            <a:r>
              <a:rPr lang="en-US" dirty="0"/>
              <a:t>Azure Logic Apps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Integrations</a:t>
            </a:r>
          </a:p>
          <a:p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Web Apps</a:t>
            </a:r>
          </a:p>
          <a:p>
            <a:pPr lvl="1"/>
            <a:r>
              <a:rPr lang="en-US" dirty="0"/>
              <a:t>Mobile Apps</a:t>
            </a:r>
          </a:p>
          <a:p>
            <a:pPr lvl="1"/>
            <a:r>
              <a:rPr lang="en-US" dirty="0"/>
              <a:t>APIs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0A5248-ED31-4BEC-B41F-D97468ACC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as a Service (SaaS)</a:t>
            </a:r>
          </a:p>
          <a:p>
            <a:pPr lvl="1"/>
            <a:r>
              <a:rPr lang="en-US" dirty="0"/>
              <a:t>Office365</a:t>
            </a:r>
          </a:p>
          <a:p>
            <a:pPr lvl="1"/>
            <a:r>
              <a:rPr lang="en-US"/>
              <a:t>Dynamics CRM</a:t>
            </a:r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Azure SQL Database</a:t>
            </a:r>
          </a:p>
          <a:p>
            <a:pPr lvl="1"/>
            <a:r>
              <a:rPr lang="en-US" dirty="0"/>
              <a:t>Azure Cosmos DB</a:t>
            </a:r>
          </a:p>
          <a:p>
            <a:r>
              <a:rPr lang="en-US" dirty="0"/>
              <a:t>Anything where you don’t worry about/access the OS</a:t>
            </a:r>
          </a:p>
          <a:p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2D9BA7-0026-43E7-8363-6F2B9544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8C322-F57F-3BA0-1D40-70049FCA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Serverless in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9F7B6-48CB-9604-BF19-E137AAF3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4558E-B197-3E06-D4E0-764381ADF308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65C-3679-4DD5-BE3D-84F9AFFE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Code / No Code workflows</a:t>
            </a:r>
          </a:p>
          <a:p>
            <a:r>
              <a:rPr lang="en-US" dirty="0"/>
              <a:t>Rapid development</a:t>
            </a:r>
          </a:p>
          <a:p>
            <a:r>
              <a:rPr lang="en-US" dirty="0"/>
              <a:t>Integrate services/systems</a:t>
            </a:r>
          </a:p>
          <a:p>
            <a:r>
              <a:rPr lang="en-US" dirty="0"/>
              <a:t>Quickly configure complex workflows</a:t>
            </a:r>
          </a:p>
          <a:p>
            <a:r>
              <a:rPr lang="en-US" dirty="0"/>
              <a:t>Detailed reporting / logging</a:t>
            </a:r>
          </a:p>
        </p:txBody>
      </p:sp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BB30193E-7B9F-4991-94D6-F5DF8DE7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D2F15-AA83-56DD-BA85-2423AC41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Azure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8D4D0-1F3E-EF05-DA6C-C16714CB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20607-E0AA-DBC1-DEFE-59948671EE95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D29A-03F2-4073-A92E-4C98D9B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  <a:p>
            <a:pPr lvl="1"/>
            <a:r>
              <a:rPr lang="en-US" dirty="0"/>
              <a:t>Machine to Machine communication</a:t>
            </a:r>
          </a:p>
          <a:p>
            <a:pPr lvl="1"/>
            <a:r>
              <a:rPr lang="en-US" dirty="0"/>
              <a:t>Event processing</a:t>
            </a:r>
          </a:p>
          <a:p>
            <a:r>
              <a:rPr lang="en-US" dirty="0"/>
              <a:t>Manual workflows</a:t>
            </a:r>
          </a:p>
          <a:p>
            <a:pPr lvl="1"/>
            <a:r>
              <a:rPr lang="en-US" dirty="0"/>
              <a:t>Data manipulation/replication</a:t>
            </a:r>
          </a:p>
          <a:p>
            <a:pPr lvl="1"/>
            <a:r>
              <a:rPr lang="en-US" dirty="0"/>
              <a:t>Recurring actions</a:t>
            </a:r>
          </a:p>
          <a:p>
            <a:r>
              <a:rPr lang="en-US" dirty="0"/>
              <a:t>System integrations</a:t>
            </a:r>
          </a:p>
          <a:p>
            <a:pPr lvl="1"/>
            <a:r>
              <a:rPr lang="en-US" dirty="0"/>
              <a:t>B2B/B2C</a:t>
            </a:r>
          </a:p>
          <a:p>
            <a:r>
              <a:rPr lang="en-US" dirty="0"/>
              <a:t>Notifications</a:t>
            </a:r>
          </a:p>
        </p:txBody>
      </p: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BBE732EB-FE28-4196-8106-ADBB8E13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2367B7-BCEE-0197-3DF6-18B24F2D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a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90AF6-EFFB-EDAE-0FFC-A0FA7889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D23F1-B8B1-0B1F-3D0E-C8F437ABF110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1B8D-AECC-44F2-943D-07912F20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Recipes vs Blank Templates</a:t>
            </a:r>
          </a:p>
          <a:p>
            <a:r>
              <a:rPr lang="en-US" dirty="0"/>
              <a:t>Connect Functions, Logic Apps, CRM, Office</a:t>
            </a:r>
          </a:p>
          <a:p>
            <a:r>
              <a:rPr lang="en-US" dirty="0"/>
              <a:t>Automated executions</a:t>
            </a:r>
          </a:p>
          <a:p>
            <a:r>
              <a:rPr lang="en-US" dirty="0"/>
              <a:t>“Peek-lock receive a Service Bus Message and complete it”</a:t>
            </a:r>
          </a:p>
          <a:p>
            <a:r>
              <a:rPr lang="en-US" dirty="0"/>
              <a:t>“Process and Post a message when an FTP file is uploaded”</a:t>
            </a:r>
          </a:p>
          <a:p>
            <a:r>
              <a:rPr lang="en-US" dirty="0"/>
              <a:t>“Once a day, process Azure Storage files and send a summary”</a:t>
            </a:r>
          </a:p>
          <a:p>
            <a:r>
              <a:rPr lang="en-US" dirty="0"/>
              <a:t>“Watch Twitter for a </a:t>
            </a:r>
            <a:r>
              <a:rPr lang="en-US" dirty="0" err="1"/>
              <a:t>hastag</a:t>
            </a:r>
            <a:r>
              <a:rPr lang="en-US" dirty="0"/>
              <a:t> and translate it to Klingon”</a:t>
            </a:r>
          </a:p>
        </p:txBody>
      </p:sp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FBF29646-57E9-44E4-8432-F0EF870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0B6DD-5B50-FBF7-945C-58B2D0BD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942F3-C7D4-D40F-30E7-1E8F87DA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92D9F-9D3E-4474-4311-B0FC3A2D4CA1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0D0DEDD-D2E4-4F6C-9D86-A4A8855CC285}"/>
              </a:ext>
            </a:extLst>
          </p:cNvPr>
          <p:cNvSpPr txBox="1"/>
          <p:nvPr/>
        </p:nvSpPr>
        <p:spPr>
          <a:xfrm>
            <a:off x="1760356" y="1820249"/>
            <a:ext cx="19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writes message</a:t>
            </a:r>
            <a:br>
              <a:rPr lang="en-US" dirty="0"/>
            </a:br>
            <a:r>
              <a:rPr lang="en-US" dirty="0"/>
              <a:t>to Service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A02AD-A4CD-4EB0-8255-FCA3FFB150D6}"/>
              </a:ext>
            </a:extLst>
          </p:cNvPr>
          <p:cNvSpPr txBox="1"/>
          <p:nvPr/>
        </p:nvSpPr>
        <p:spPr>
          <a:xfrm>
            <a:off x="5810617" y="1828741"/>
            <a:ext cx="21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App picks up</a:t>
            </a:r>
            <a:br>
              <a:rPr lang="en-US" dirty="0"/>
            </a:br>
            <a:r>
              <a:rPr lang="en-US" dirty="0"/>
              <a:t>Service Bus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D91C1-A293-4F22-B8A2-27F17EACB62F}"/>
              </a:ext>
            </a:extLst>
          </p:cNvPr>
          <p:cNvSpPr txBox="1"/>
          <p:nvPr/>
        </p:nvSpPr>
        <p:spPr>
          <a:xfrm>
            <a:off x="3253421" y="4671167"/>
            <a:ext cx="269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App sends message to Function for 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A6097-E3DB-4FE4-90D1-FE5CE7DB1029}"/>
              </a:ext>
            </a:extLst>
          </p:cNvPr>
          <p:cNvSpPr txBox="1"/>
          <p:nvPr/>
        </p:nvSpPr>
        <p:spPr>
          <a:xfrm>
            <a:off x="8197370" y="4694306"/>
            <a:ext cx="31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processed, send a notification email with message details</a:t>
            </a:r>
          </a:p>
        </p:txBody>
      </p:sp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A0978618-F7C4-474A-92A8-765A1B32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0564" y="5374725"/>
            <a:ext cx="771513" cy="7715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0B1476-5BDF-449F-ADDE-935B76B32B34}"/>
              </a:ext>
            </a:extLst>
          </p:cNvPr>
          <p:cNvSpPr txBox="1"/>
          <p:nvPr/>
        </p:nvSpPr>
        <p:spPr>
          <a:xfrm>
            <a:off x="8726330" y="5477733"/>
            <a:ext cx="923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DE94231-9D81-4474-BDF0-B8F4DA7645C1}"/>
              </a:ext>
            </a:extLst>
          </p:cNvPr>
          <p:cNvSpPr/>
          <p:nvPr/>
        </p:nvSpPr>
        <p:spPr>
          <a:xfrm>
            <a:off x="2408815" y="2915136"/>
            <a:ext cx="352425" cy="378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6F5EDC-55A2-4E3D-A603-9EB70965AECC}"/>
              </a:ext>
            </a:extLst>
          </p:cNvPr>
          <p:cNvSpPr/>
          <p:nvPr/>
        </p:nvSpPr>
        <p:spPr>
          <a:xfrm>
            <a:off x="6788934" y="2843972"/>
            <a:ext cx="352425" cy="378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4986A5F-3FDC-408F-8157-AA52638A9578}"/>
              </a:ext>
            </a:extLst>
          </p:cNvPr>
          <p:cNvSpPr/>
          <p:nvPr/>
        </p:nvSpPr>
        <p:spPr>
          <a:xfrm>
            <a:off x="4426595" y="5752801"/>
            <a:ext cx="352425" cy="378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417B9FA-2AA4-449A-BBA8-470C76BA2C76}"/>
              </a:ext>
            </a:extLst>
          </p:cNvPr>
          <p:cNvSpPr/>
          <p:nvPr/>
        </p:nvSpPr>
        <p:spPr>
          <a:xfrm>
            <a:off x="9596305" y="5704350"/>
            <a:ext cx="352425" cy="378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Badge with solid fill">
            <a:extLst>
              <a:ext uri="{FF2B5EF4-FFF2-40B4-BE49-F238E27FC236}">
                <a16:creationId xmlns:a16="http://schemas.microsoft.com/office/drawing/2014/main" id="{BEF076DC-EA59-4137-A31D-18F98CC12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7444" y="1694706"/>
            <a:ext cx="914400" cy="914400"/>
          </a:xfrm>
          <a:prstGeom prst="rect">
            <a:avLst/>
          </a:prstGeom>
        </p:spPr>
      </p:pic>
      <p:pic>
        <p:nvPicPr>
          <p:cNvPr id="57" name="Graphic 56" descr="Badge 3 with solid fill">
            <a:extLst>
              <a:ext uri="{FF2B5EF4-FFF2-40B4-BE49-F238E27FC236}">
                <a16:creationId xmlns:a16="http://schemas.microsoft.com/office/drawing/2014/main" id="{34EC52B3-D57F-46AA-ADDA-AB87E7EAB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7691" y="4537132"/>
            <a:ext cx="914400" cy="914400"/>
          </a:xfrm>
          <a:prstGeom prst="rect">
            <a:avLst/>
          </a:prstGeom>
        </p:spPr>
      </p:pic>
      <p:pic>
        <p:nvPicPr>
          <p:cNvPr id="59" name="Graphic 58" descr="Badge 1 with solid fill">
            <a:extLst>
              <a:ext uri="{FF2B5EF4-FFF2-40B4-BE49-F238E27FC236}">
                <a16:creationId xmlns:a16="http://schemas.microsoft.com/office/drawing/2014/main" id="{6F8E3E09-B7BA-4B41-8029-1ED54406F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383" y="1686214"/>
            <a:ext cx="914400" cy="914400"/>
          </a:xfrm>
          <a:prstGeom prst="rect">
            <a:avLst/>
          </a:prstGeom>
        </p:spPr>
      </p:pic>
      <p:pic>
        <p:nvPicPr>
          <p:cNvPr id="61" name="Graphic 60" descr="Badge 4 with solid fill">
            <a:extLst>
              <a:ext uri="{FF2B5EF4-FFF2-40B4-BE49-F238E27FC236}">
                <a16:creationId xmlns:a16="http://schemas.microsoft.com/office/drawing/2014/main" id="{8267D44D-D4D1-4D02-8004-64C6B0A47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5418" y="456027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2814826-6C2D-4942-9248-CCA06985C9E8}"/>
                  </a:ext>
                </a:extLst>
              </p14:cNvPr>
              <p14:cNvContentPartPr/>
              <p14:nvPr/>
            </p14:nvContentPartPr>
            <p14:xfrm>
              <a:off x="4061385" y="2714040"/>
              <a:ext cx="578880" cy="20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2814826-6C2D-4942-9248-CCA06985C9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5407" y="2678040"/>
                <a:ext cx="650475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00E361F-154E-4F44-AE33-F19D3A2FED96}"/>
                  </a:ext>
                </a:extLst>
              </p14:cNvPr>
              <p14:cNvContentPartPr/>
              <p14:nvPr/>
            </p14:nvContentPartPr>
            <p14:xfrm>
              <a:off x="4414671" y="2487600"/>
              <a:ext cx="324000" cy="473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00E361F-154E-4F44-AE33-F19D3A2FED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78711" y="2451600"/>
                <a:ext cx="3955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330D33B-0478-4F9F-95C9-9A7BA4A9DA74}"/>
                  </a:ext>
                </a:extLst>
              </p14:cNvPr>
              <p14:cNvContentPartPr/>
              <p14:nvPr/>
            </p14:nvContentPartPr>
            <p14:xfrm>
              <a:off x="6539946" y="5387318"/>
              <a:ext cx="637920" cy="41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330D33B-0478-4F9F-95C9-9A7BA4A9DA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03946" y="5351678"/>
                <a:ext cx="709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E50B2A1-4440-4228-B3F2-BB1E57A2DB7E}"/>
                  </a:ext>
                </a:extLst>
              </p14:cNvPr>
              <p14:cNvContentPartPr/>
              <p14:nvPr/>
            </p14:nvContentPartPr>
            <p14:xfrm>
              <a:off x="6923860" y="5145704"/>
              <a:ext cx="326880" cy="601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E50B2A1-4440-4228-B3F2-BB1E57A2DB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87860" y="5109704"/>
                <a:ext cx="398520" cy="67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ECE8D5D6-CFD8-4F71-BC18-E12062F2523E}"/>
              </a:ext>
            </a:extLst>
          </p:cNvPr>
          <p:cNvGrpSpPr/>
          <p:nvPr/>
        </p:nvGrpSpPr>
        <p:grpSpPr>
          <a:xfrm>
            <a:off x="1056060" y="2988405"/>
            <a:ext cx="9162000" cy="2665440"/>
            <a:chOff x="1056060" y="2988405"/>
            <a:chExt cx="9162000" cy="26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FD6D4C-64D6-4CC0-99BB-431B8C439304}"/>
                    </a:ext>
                  </a:extLst>
                </p14:cNvPr>
                <p14:cNvContentPartPr/>
                <p14:nvPr/>
              </p14:nvContentPartPr>
              <p14:xfrm>
                <a:off x="1056060" y="2988405"/>
                <a:ext cx="9162000" cy="2393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FD6D4C-64D6-4CC0-99BB-431B8C4393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0420" y="2952765"/>
                  <a:ext cx="9233640" cy="24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5059BF-1AFF-42A4-825B-5FF483009C30}"/>
                    </a:ext>
                  </a:extLst>
                </p14:cNvPr>
                <p14:cNvContentPartPr/>
                <p14:nvPr/>
              </p14:nvContentPartPr>
              <p14:xfrm>
                <a:off x="2001420" y="5104125"/>
                <a:ext cx="267120" cy="549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5059BF-1AFF-42A4-825B-5FF483009C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420" y="5068485"/>
                  <a:ext cx="338760" cy="62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AD555C41-A67A-46EB-BACC-CF8782E1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1EBE-2C0D-368E-A743-13AE92E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CA1CC-0C18-EFEF-77F5-522C9910C73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3251" y="2610472"/>
            <a:ext cx="1013127" cy="1013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CCE700-7D2C-57DA-D0C8-20DFEE1A93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310290" y="2590687"/>
            <a:ext cx="1685767" cy="8855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1387E-D9C1-2AAB-CF50-0CF0902EF08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271213" y="2600614"/>
            <a:ext cx="1111384" cy="898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660D18-941A-8EC3-89B0-36BD62873B6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33124" y="5501066"/>
            <a:ext cx="1111384" cy="8985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1EEE11-E3F1-9E9C-C61A-3A399711361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47892" y="5461288"/>
            <a:ext cx="998829" cy="9988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EB3D02-2139-F8FF-F978-12589D3FEC4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140798" y="5363988"/>
            <a:ext cx="1072660" cy="10797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85C376-AFB5-65A8-E97B-4F251199108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58741" y="2656005"/>
            <a:ext cx="1685767" cy="8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2" grpId="0"/>
      <p:bldP spid="44" grpId="0"/>
      <p:bldP spid="45" grpId="0" animBg="1"/>
      <p:bldP spid="47" grpId="0" animBg="1"/>
      <p:bldP spid="49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47E4667-3A01-6EDC-7FDA-4FD9215B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69841"/>
            <a:ext cx="10905066" cy="53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286F-3313-B49B-D2D1-646D7BA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Labs!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0621-FE03-8DC4-DC61-A39A559D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https://aka.ms/2022COTBLogicApps</a:t>
            </a:r>
            <a:endParaRPr 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B946CB61-0BBE-2952-E846-8776CE28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6" y="170226"/>
            <a:ext cx="1380067" cy="5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2E754-917B-8C90-842D-E89DBF2F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0" y="5795371"/>
            <a:ext cx="862702" cy="697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87EA0-6D89-359D-E454-D5F3E006DCF8}"/>
              </a:ext>
            </a:extLst>
          </p:cNvPr>
          <p:cNvSpPr txBox="1"/>
          <p:nvPr/>
        </p:nvSpPr>
        <p:spPr>
          <a:xfrm>
            <a:off x="8384579" y="6127234"/>
            <a:ext cx="356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https://aka.ms/2022COTBLogicApps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491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2022 Code on the Beach Azure Logic Apps Workshop</vt:lpstr>
      <vt:lpstr>PowerPoint Presentation</vt:lpstr>
      <vt:lpstr>Serverless in Azure</vt:lpstr>
      <vt:lpstr>Azure Logic Apps</vt:lpstr>
      <vt:lpstr>Identifying a Workflow</vt:lpstr>
      <vt:lpstr>Workflows</vt:lpstr>
      <vt:lpstr>Sample Approach</vt:lpstr>
      <vt:lpstr>PowerPoint Presentation</vt:lpstr>
      <vt:lpstr>Get the Labs!</vt:lpstr>
      <vt:lpstr>#1: Basic HTTP Request</vt:lpstr>
      <vt:lpstr>#2: Convert Azure Blob Storage JSON to CSV</vt:lpstr>
      <vt:lpstr>#3: Deploy a container on a schedule</vt:lpstr>
      <vt:lpstr>#4: Call An Azure Function and Post to Slack</vt:lpstr>
      <vt:lpstr>#5: Automate GitHub Pull Reuqest Merging</vt:lpstr>
      <vt:lpstr>Shameless Plug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Code on the Beach Azure Logic Apps</dc:title>
  <dc:creator>Bryan Soltis</dc:creator>
  <cp:lastModifiedBy>Bryan Soltis</cp:lastModifiedBy>
  <cp:revision>23</cp:revision>
  <dcterms:created xsi:type="dcterms:W3CDTF">2022-07-25T16:02:35Z</dcterms:created>
  <dcterms:modified xsi:type="dcterms:W3CDTF">2022-07-26T18:30:11Z</dcterms:modified>
</cp:coreProperties>
</file>