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Arvo" charset="1" panose="02000000000000000000"/>
      <p:regular r:id="rId12"/>
    </p:embeddedFont>
    <p:embeddedFont>
      <p:font typeface="Arvo Bold" charset="1" panose="02000000000000000000"/>
      <p:regular r:id="rId13"/>
    </p:embeddedFont>
    <p:embeddedFont>
      <p:font typeface="Arvo Italics" charset="1" panose="02000000000000000000"/>
      <p:regular r:id="rId14"/>
    </p:embeddedFont>
    <p:embeddedFont>
      <p:font typeface="Arvo Bold Italics" charset="1" panose="02000000000000000000"/>
      <p:regular r:id="rId15"/>
    </p:embeddedFont>
    <p:embeddedFont>
      <p:font typeface="HK Grotesk Bold" charset="1" panose="00000800000000000000"/>
      <p:regular r:id="rId16"/>
    </p:embeddedFont>
    <p:embeddedFont>
      <p:font typeface="HK Grotesk Bold Italics" charset="1" panose="00000800000000000000"/>
      <p:regular r:id="rId17"/>
    </p:embeddedFont>
    <p:embeddedFont>
      <p:font typeface="HK Grotesk Medium" charset="1" panose="00000600000000000000"/>
      <p:regular r:id="rId18"/>
    </p:embeddedFont>
    <p:embeddedFont>
      <p:font typeface="HK Grotesk Medium Bold" charset="1" panose="00000700000000000000"/>
      <p:regular r:id="rId19"/>
    </p:embeddedFont>
    <p:embeddedFont>
      <p:font typeface="HK Grotesk Medium Italics" charset="1" panose="00000600000000000000"/>
      <p:regular r:id="rId20"/>
    </p:embeddedFont>
    <p:embeddedFont>
      <p:font typeface="HK Grotesk Medium Bold Italics" charset="1" panose="000007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56864" y="1324841"/>
            <a:ext cx="529603" cy="763691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318544"/>
            <a:ext cx="6140349" cy="931798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9356689" y="2860605"/>
            <a:ext cx="5896841" cy="6768323"/>
            <a:chOff x="0" y="0"/>
            <a:chExt cx="7862455" cy="902443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9525"/>
              <a:ext cx="7862455" cy="67770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061"/>
                </a:lnSpc>
              </a:pPr>
              <a:r>
                <a:rPr lang="en-US" spc="419" sz="8384">
                  <a:solidFill>
                    <a:srgbClr val="FF5722"/>
                  </a:solidFill>
                  <a:latin typeface="Oswald Bold"/>
                </a:rPr>
                <a:t>TOKYO OLYMPICS 2020</a:t>
              </a:r>
            </a:p>
            <a:p>
              <a:pPr>
                <a:lnSpc>
                  <a:spcPts val="10061"/>
                </a:lnSpc>
              </a:pPr>
              <a:r>
                <a:rPr lang="en-US" spc="419" sz="8384">
                  <a:solidFill>
                    <a:srgbClr val="FF5722"/>
                  </a:solidFill>
                  <a:latin typeface="Oswald Bold"/>
                </a:rPr>
                <a:t>ANALYSIS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7232992"/>
              <a:ext cx="7862455" cy="5660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66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620178"/>
              <a:ext cx="7862455" cy="386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01"/>
                </a:lnSpc>
              </a:pPr>
              <a:r>
                <a:rPr lang="en-US" spc="171" sz="1715">
                  <a:solidFill>
                    <a:srgbClr val="121435"/>
                  </a:solidFill>
                  <a:latin typeface="Arvo Bold"/>
                </a:rPr>
                <a:t>28 DECEMBER 2021 | BRYAN TAMIN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1442446" y="3701054"/>
            <a:ext cx="5769786" cy="288489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301391"/>
            <a:ext cx="2104203" cy="195690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2263298" y="4624468"/>
            <a:ext cx="1243190" cy="103806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5346" y="1028700"/>
            <a:ext cx="1620593" cy="86701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4840941" y="1028700"/>
            <a:ext cx="8606118" cy="82296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6057457" y="3477972"/>
            <a:ext cx="6173087" cy="4369120"/>
            <a:chOff x="0" y="0"/>
            <a:chExt cx="8230782" cy="582549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01634"/>
              <a:ext cx="8230782" cy="4562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200"/>
                </a:lnSpc>
              </a:pPr>
              <a:r>
                <a:rPr lang="en-US" sz="12000">
                  <a:solidFill>
                    <a:srgbClr val="ED5F65"/>
                  </a:solidFill>
                  <a:latin typeface="HK Grotesk Bold"/>
                </a:rPr>
                <a:t>Thank you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298766"/>
              <a:ext cx="8230782" cy="5273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10800000">
            <a:off x="14781512" y="1028700"/>
            <a:ext cx="3506488" cy="8229600"/>
            <a:chOff x="0" y="0"/>
            <a:chExt cx="4675317" cy="10972800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1923262" y="3563138"/>
              <a:ext cx="7693048" cy="3846524"/>
            </a:xfrm>
            <a:prstGeom prst="rect">
              <a:avLst/>
            </a:prstGeom>
          </p:spPr>
        </p:pic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371600" y="8363588"/>
              <a:ext cx="2805604" cy="2609212"/>
            </a:xfrm>
            <a:prstGeom prst="rect">
              <a:avLst/>
            </a:prstGeom>
          </p:spPr>
        </p:pic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3017731" y="4794358"/>
              <a:ext cx="1657586" cy="1384085"/>
            </a:xfrm>
            <a:prstGeom prst="rect">
              <a:avLst/>
            </a:prstGeom>
          </p:spPr>
        </p:pic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433795" y="0"/>
              <a:ext cx="2160790" cy="11560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577494" y="691516"/>
            <a:ext cx="2497947" cy="2057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577494" y="4114800"/>
            <a:ext cx="1862882" cy="2057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01938" y="7389977"/>
            <a:ext cx="1638439" cy="2057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2937474" y="7890814"/>
            <a:ext cx="700100" cy="2396186"/>
            <a:chOff x="0" y="0"/>
            <a:chExt cx="236824" cy="810562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6824" cy="810562"/>
            </a:xfrm>
            <a:custGeom>
              <a:avLst/>
              <a:gdLst/>
              <a:ahLst/>
              <a:cxnLst/>
              <a:rect r="r" b="b" t="t" l="l"/>
              <a:pathLst>
                <a:path h="810562" w="236824">
                  <a:moveTo>
                    <a:pt x="0" y="0"/>
                  </a:moveTo>
                  <a:lnTo>
                    <a:pt x="236824" y="0"/>
                  </a:lnTo>
                  <a:lnTo>
                    <a:pt x="236824" y="810562"/>
                  </a:lnTo>
                  <a:lnTo>
                    <a:pt x="0" y="810562"/>
                  </a:lnTo>
                  <a:close/>
                </a:path>
              </a:pathLst>
            </a:custGeom>
            <a:solidFill>
              <a:srgbClr val="FF5722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3734248"/>
            <a:ext cx="5705362" cy="2743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pc="450" sz="9000">
                <a:solidFill>
                  <a:srgbClr val="FF5722"/>
                </a:solidFill>
                <a:latin typeface="Oswald Bold"/>
              </a:rPr>
              <a:t>Problem</a:t>
            </a:r>
          </a:p>
          <a:p>
            <a:pPr>
              <a:lnSpc>
                <a:spcPts val="10800"/>
              </a:lnSpc>
            </a:pPr>
            <a:r>
              <a:rPr lang="en-US" spc="450" sz="9000">
                <a:solidFill>
                  <a:srgbClr val="FF5722"/>
                </a:solidFill>
                <a:latin typeface="Oswald Bold"/>
              </a:rPr>
              <a:t>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20825" y="560288"/>
            <a:ext cx="5143139" cy="218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27348B"/>
                </a:solidFill>
                <a:latin typeface="Oswald"/>
              </a:rPr>
              <a:t>What is the scoring factor 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27348B"/>
                </a:solidFill>
                <a:latin typeface="Oswald"/>
              </a:rPr>
              <a:t>for the rank 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27348B"/>
                </a:solidFill>
                <a:latin typeface="Oswald"/>
              </a:rPr>
              <a:t>and rank by total?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20825" y="3978160"/>
            <a:ext cx="6308057" cy="218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27348B"/>
                </a:solidFill>
                <a:latin typeface="Oswald"/>
              </a:rPr>
              <a:t>What is the correlation between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27348B"/>
                </a:solidFill>
                <a:latin typeface="Oswald"/>
              </a:rPr>
              <a:t>income of a country and 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27348B"/>
                </a:solidFill>
                <a:latin typeface="Oswald"/>
              </a:rPr>
              <a:t>its rank in Tokyo Olympic 2020?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20825" y="7323302"/>
            <a:ext cx="6176818" cy="218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27348B"/>
                </a:solidFill>
                <a:latin typeface="Oswald"/>
              </a:rPr>
              <a:t>How the population of a country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27348B"/>
                </a:solidFill>
                <a:latin typeface="Oswald"/>
              </a:rPr>
              <a:t>affects their rank in 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27348B"/>
                </a:solidFill>
                <a:latin typeface="Oswald"/>
              </a:rPr>
              <a:t>Tokyo Olympics 2020?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937474" y="0"/>
            <a:ext cx="700100" cy="2636886"/>
            <a:chOff x="0" y="0"/>
            <a:chExt cx="236824" cy="891984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36824" cy="891984"/>
            </a:xfrm>
            <a:custGeom>
              <a:avLst/>
              <a:gdLst/>
              <a:ahLst/>
              <a:cxnLst/>
              <a:rect r="r" b="b" t="t" l="l"/>
              <a:pathLst>
                <a:path h="891984" w="236824">
                  <a:moveTo>
                    <a:pt x="0" y="0"/>
                  </a:moveTo>
                  <a:lnTo>
                    <a:pt x="236824" y="0"/>
                  </a:lnTo>
                  <a:lnTo>
                    <a:pt x="236824" y="891984"/>
                  </a:lnTo>
                  <a:lnTo>
                    <a:pt x="0" y="891984"/>
                  </a:lnTo>
                  <a:close/>
                </a:path>
              </a:pathLst>
            </a:custGeom>
            <a:solidFill>
              <a:srgbClr val="FF5722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05090" y="1321817"/>
            <a:ext cx="8277820" cy="600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pc="199" sz="3999">
                <a:solidFill>
                  <a:srgbClr val="FF5722"/>
                </a:solidFill>
                <a:latin typeface="Oswald Bold"/>
              </a:rPr>
              <a:t>EXECUTIVE SUMMARY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8866774" y="-3550768"/>
            <a:ext cx="529603" cy="763691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396567" y="2356304"/>
            <a:ext cx="13470016" cy="627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3219" indent="-386610" lvl="1">
              <a:lnSpc>
                <a:spcPts val="5013"/>
              </a:lnSpc>
              <a:buFont typeface="Arial"/>
              <a:buChar char="•"/>
            </a:pPr>
            <a:r>
              <a:rPr lang="en-US" sz="3581">
                <a:solidFill>
                  <a:srgbClr val="000000"/>
                </a:solidFill>
                <a:latin typeface="Oswald"/>
              </a:rPr>
              <a:t>Rank is based on the highest gold medal first, then the highest silver medal, then the highest bronze medal counts</a:t>
            </a:r>
          </a:p>
          <a:p>
            <a:pPr>
              <a:lnSpc>
                <a:spcPts val="5013"/>
              </a:lnSpc>
            </a:pPr>
          </a:p>
          <a:p>
            <a:pPr marL="773219" indent="-386610" lvl="1">
              <a:lnSpc>
                <a:spcPts val="5013"/>
              </a:lnSpc>
              <a:buFont typeface="Arial"/>
              <a:buChar char="•"/>
            </a:pPr>
            <a:r>
              <a:rPr lang="en-US" sz="3581">
                <a:solidFill>
                  <a:srgbClr val="000000"/>
                </a:solidFill>
                <a:latin typeface="Oswald"/>
              </a:rPr>
              <a:t>Rank by total is based on the highest total medal</a:t>
            </a:r>
          </a:p>
          <a:p>
            <a:pPr>
              <a:lnSpc>
                <a:spcPts val="5013"/>
              </a:lnSpc>
            </a:pPr>
          </a:p>
          <a:p>
            <a:pPr marL="773219" indent="-386610" lvl="1">
              <a:lnSpc>
                <a:spcPts val="5013"/>
              </a:lnSpc>
              <a:buFont typeface="Arial"/>
              <a:buChar char="•"/>
            </a:pPr>
            <a:r>
              <a:rPr lang="en-US" sz="3581">
                <a:solidFill>
                  <a:srgbClr val="000000"/>
                </a:solidFill>
                <a:latin typeface="Oswald"/>
              </a:rPr>
              <a:t>Countries with high income tend to rank high in Tokyo Olympics 2020 (high impact)</a:t>
            </a:r>
          </a:p>
          <a:p>
            <a:pPr>
              <a:lnSpc>
                <a:spcPts val="5013"/>
              </a:lnSpc>
            </a:pPr>
          </a:p>
          <a:p>
            <a:pPr marL="773219" indent="-386610" lvl="1">
              <a:lnSpc>
                <a:spcPts val="5013"/>
              </a:lnSpc>
              <a:buFont typeface="Arial"/>
              <a:buChar char="•"/>
            </a:pPr>
            <a:r>
              <a:rPr lang="en-US" sz="3581">
                <a:solidFill>
                  <a:srgbClr val="000000"/>
                </a:solidFill>
                <a:latin typeface="Oswald"/>
              </a:rPr>
              <a:t>Countries with high population tend to rank high in Tokyo Olympics 2020 (slight impact)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1200668" y="-3852382"/>
            <a:ext cx="574123" cy="827888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1200668" y="5860495"/>
            <a:ext cx="574123" cy="827888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479112" y="3089565"/>
            <a:ext cx="8017235" cy="4205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sz="8034">
                <a:solidFill>
                  <a:srgbClr val="FF5722"/>
                </a:solidFill>
                <a:latin typeface="Oswald Bold"/>
              </a:rPr>
              <a:t>What is the scoring</a:t>
            </a:r>
          </a:p>
          <a:p>
            <a:pPr algn="ctr">
              <a:lnSpc>
                <a:spcPts val="11248"/>
              </a:lnSpc>
            </a:pPr>
            <a:r>
              <a:rPr lang="en-US" sz="8034">
                <a:solidFill>
                  <a:srgbClr val="FF5722"/>
                </a:solidFill>
                <a:latin typeface="Oswald Bold"/>
              </a:rPr>
              <a:t>factor for the rank</a:t>
            </a:r>
          </a:p>
          <a:p>
            <a:pPr algn="ctr">
              <a:lnSpc>
                <a:spcPts val="11248"/>
              </a:lnSpc>
            </a:pPr>
            <a:r>
              <a:rPr lang="en-US" sz="8034">
                <a:solidFill>
                  <a:srgbClr val="FF5722"/>
                </a:solidFill>
                <a:latin typeface="Oswald Bold"/>
              </a:rPr>
              <a:t>and rank by total?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176637" y="3656419"/>
            <a:ext cx="5948322" cy="29741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32399" y="7301391"/>
            <a:ext cx="2104203" cy="195690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92734" y="4624468"/>
            <a:ext cx="1243190" cy="103806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316009" y="1028700"/>
            <a:ext cx="1620593" cy="8670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76112" y="367192"/>
            <a:ext cx="7629179" cy="531927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2407" r="0" b="0"/>
          <a:stretch>
            <a:fillRect/>
          </a:stretch>
        </p:blipFill>
        <p:spPr>
          <a:xfrm flipH="false" flipV="false" rot="0">
            <a:off x="9463311" y="474255"/>
            <a:ext cx="7795989" cy="521221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74399" y="5979869"/>
            <a:ext cx="16384901" cy="2725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swald Bold"/>
              </a:rPr>
              <a:t>Rank</a:t>
            </a:r>
            <a:r>
              <a:rPr lang="en-US" sz="5199">
                <a:solidFill>
                  <a:srgbClr val="000000"/>
                </a:solidFill>
                <a:latin typeface="Oswald"/>
              </a:rPr>
              <a:t> is sorted by </a:t>
            </a:r>
            <a:r>
              <a:rPr lang="en-US" sz="5199">
                <a:solidFill>
                  <a:srgbClr val="000000"/>
                </a:solidFill>
                <a:latin typeface="Oswald Bold"/>
              </a:rPr>
              <a:t>gold</a:t>
            </a:r>
            <a:r>
              <a:rPr lang="en-US" sz="5199">
                <a:solidFill>
                  <a:srgbClr val="000000"/>
                </a:solidFill>
                <a:latin typeface="Oswald"/>
              </a:rPr>
              <a:t> medal counts first, then </a:t>
            </a:r>
            <a:r>
              <a:rPr lang="en-US" sz="5199">
                <a:solidFill>
                  <a:srgbClr val="000000"/>
                </a:solidFill>
                <a:latin typeface="Oswald Bold"/>
              </a:rPr>
              <a:t>silver</a:t>
            </a:r>
            <a:r>
              <a:rPr lang="en-US" sz="5199">
                <a:solidFill>
                  <a:srgbClr val="000000"/>
                </a:solidFill>
                <a:latin typeface="Oswald"/>
              </a:rPr>
              <a:t> medal counts, and then </a:t>
            </a:r>
            <a:r>
              <a:rPr lang="en-US" sz="5199">
                <a:solidFill>
                  <a:srgbClr val="000000"/>
                </a:solidFill>
                <a:latin typeface="Oswald Bold"/>
              </a:rPr>
              <a:t>bronze</a:t>
            </a:r>
            <a:r>
              <a:rPr lang="en-US" sz="5199">
                <a:solidFill>
                  <a:srgbClr val="000000"/>
                </a:solidFill>
                <a:latin typeface="Oswald"/>
              </a:rPr>
              <a:t> medal counts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swald Bold"/>
              </a:rPr>
              <a:t>Rank by total</a:t>
            </a:r>
            <a:r>
              <a:rPr lang="en-US" sz="5199">
                <a:solidFill>
                  <a:srgbClr val="000000"/>
                </a:solidFill>
                <a:latin typeface="Oswald"/>
              </a:rPr>
              <a:t> is sorted by the highest </a:t>
            </a:r>
            <a:r>
              <a:rPr lang="en-US" sz="5199">
                <a:solidFill>
                  <a:srgbClr val="000000"/>
                </a:solidFill>
                <a:latin typeface="Oswald Bold"/>
              </a:rPr>
              <a:t>total</a:t>
            </a:r>
            <a:r>
              <a:rPr lang="en-US" sz="5199">
                <a:solidFill>
                  <a:srgbClr val="000000"/>
                </a:solidFill>
                <a:latin typeface="Oswald"/>
              </a:rPr>
              <a:t> medal counts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1200668" y="-3852382"/>
            <a:ext cx="574123" cy="827888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1200668" y="5860495"/>
            <a:ext cx="574123" cy="827888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348286" y="2424086"/>
            <a:ext cx="8278888" cy="6362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5722"/>
                </a:solidFill>
                <a:latin typeface="Oswald Bold"/>
              </a:rPr>
              <a:t>What is the correlation between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5722"/>
                </a:solidFill>
                <a:latin typeface="Arimo Bold"/>
              </a:rPr>
              <a:t>income of a country and 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5722"/>
                </a:solidFill>
                <a:latin typeface="Arimo Bold"/>
              </a:rPr>
              <a:t>its rank in Tokyo Olympic 2020?</a:t>
            </a:r>
          </a:p>
          <a:p>
            <a:pPr algn="ctr">
              <a:lnSpc>
                <a:spcPts val="8400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176637" y="3656419"/>
            <a:ext cx="5948322" cy="29741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32399" y="7301391"/>
            <a:ext cx="2104203" cy="195690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92734" y="4624468"/>
            <a:ext cx="1243190" cy="103806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316009" y="1028700"/>
            <a:ext cx="1620593" cy="8670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323737" y="0"/>
            <a:ext cx="12790673" cy="699106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6914866"/>
            <a:ext cx="16384901" cy="317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swald Bold"/>
              </a:rPr>
              <a:t>Countries </a:t>
            </a:r>
            <a:r>
              <a:rPr lang="en-US" sz="3600">
                <a:solidFill>
                  <a:srgbClr val="000000"/>
                </a:solidFill>
                <a:latin typeface="Oswald"/>
              </a:rPr>
              <a:t>with </a:t>
            </a:r>
            <a:r>
              <a:rPr lang="en-US" sz="3600">
                <a:solidFill>
                  <a:srgbClr val="000000"/>
                </a:solidFill>
                <a:latin typeface="Oswald Bold"/>
              </a:rPr>
              <a:t>high-income</a:t>
            </a:r>
            <a:r>
              <a:rPr lang="en-US" sz="3600">
                <a:solidFill>
                  <a:srgbClr val="000000"/>
                </a:solidFill>
                <a:latin typeface="Oswald"/>
              </a:rPr>
              <a:t> group tend to have a</a:t>
            </a:r>
            <a:r>
              <a:rPr lang="en-US" sz="3600">
                <a:solidFill>
                  <a:srgbClr val="000000"/>
                </a:solidFill>
                <a:latin typeface="Oswald Bold"/>
              </a:rPr>
              <a:t> higher rank</a:t>
            </a:r>
            <a:r>
              <a:rPr lang="en-US" sz="3600">
                <a:solidFill>
                  <a:srgbClr val="000000"/>
                </a:solidFill>
                <a:latin typeface="Oswald"/>
              </a:rPr>
              <a:t> compared to the one with lower income group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swald"/>
              </a:rPr>
              <a:t>The </a:t>
            </a:r>
            <a:r>
              <a:rPr lang="en-US" sz="3600">
                <a:solidFill>
                  <a:srgbClr val="000000"/>
                </a:solidFill>
                <a:latin typeface="Oswald Bold"/>
              </a:rPr>
              <a:t>top 50%</a:t>
            </a:r>
            <a:r>
              <a:rPr lang="en-US" sz="3600">
                <a:solidFill>
                  <a:srgbClr val="000000"/>
                </a:solidFill>
                <a:latin typeface="Oswald"/>
              </a:rPr>
              <a:t> of the rank is </a:t>
            </a:r>
            <a:r>
              <a:rPr lang="en-US" sz="3600">
                <a:solidFill>
                  <a:srgbClr val="000000"/>
                </a:solidFill>
                <a:latin typeface="Oswald Bold"/>
              </a:rPr>
              <a:t>populated by</a:t>
            </a:r>
            <a:r>
              <a:rPr lang="en-US" sz="3600">
                <a:solidFill>
                  <a:srgbClr val="000000"/>
                </a:solidFill>
                <a:latin typeface="Oswald"/>
              </a:rPr>
              <a:t> more than 50% </a:t>
            </a:r>
            <a:r>
              <a:rPr lang="en-US" sz="3600">
                <a:solidFill>
                  <a:srgbClr val="000000"/>
                </a:solidFill>
                <a:latin typeface="Oswald Bold"/>
              </a:rPr>
              <a:t>high-income</a:t>
            </a:r>
            <a:r>
              <a:rPr lang="en-US" sz="3600">
                <a:solidFill>
                  <a:srgbClr val="000000"/>
                </a:solidFill>
                <a:latin typeface="Oswald"/>
              </a:rPr>
              <a:t> group, on the other hand, the</a:t>
            </a:r>
            <a:r>
              <a:rPr lang="en-US" sz="3600">
                <a:solidFill>
                  <a:srgbClr val="000000"/>
                </a:solidFill>
                <a:latin typeface="Oswald Bold"/>
              </a:rPr>
              <a:t> bottom 50%</a:t>
            </a:r>
            <a:r>
              <a:rPr lang="en-US" sz="3600">
                <a:solidFill>
                  <a:srgbClr val="000000"/>
                </a:solidFill>
                <a:latin typeface="Oswald"/>
              </a:rPr>
              <a:t> of the rank is mostly populated by</a:t>
            </a:r>
            <a:r>
              <a:rPr lang="en-US" sz="3600">
                <a:solidFill>
                  <a:srgbClr val="000000"/>
                </a:solidFill>
                <a:latin typeface="Oswald Bold"/>
              </a:rPr>
              <a:t> upper-middle</a:t>
            </a:r>
            <a:r>
              <a:rPr lang="en-US" sz="3600">
                <a:solidFill>
                  <a:srgbClr val="000000"/>
                </a:solidFill>
                <a:latin typeface="Oswald"/>
              </a:rPr>
              <a:t> (almost 50%) and </a:t>
            </a:r>
            <a:r>
              <a:rPr lang="en-US" sz="3600">
                <a:solidFill>
                  <a:srgbClr val="000000"/>
                </a:solidFill>
                <a:latin typeface="Oswald Bold"/>
              </a:rPr>
              <a:t>lower middle</a:t>
            </a:r>
            <a:r>
              <a:rPr lang="en-US" sz="3600">
                <a:solidFill>
                  <a:srgbClr val="000000"/>
                </a:solidFill>
                <a:latin typeface="Oswald"/>
              </a:rPr>
              <a:t> (almost 25%) income group countries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1200668" y="-3852382"/>
            <a:ext cx="574123" cy="827888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1200668" y="5860495"/>
            <a:ext cx="574123" cy="827888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348286" y="3490868"/>
            <a:ext cx="8278888" cy="422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5722"/>
                </a:solidFill>
                <a:latin typeface="Oswald Bold"/>
              </a:rPr>
              <a:t>How the population of a country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5722"/>
                </a:solidFill>
                <a:latin typeface="Arimo Bold"/>
              </a:rPr>
              <a:t>affects their rank in 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5722"/>
                </a:solidFill>
                <a:latin typeface="Arimo Bold"/>
              </a:rPr>
              <a:t>Tokyo Olympics 2020?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176637" y="3656419"/>
            <a:ext cx="5948322" cy="29741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32399" y="7301391"/>
            <a:ext cx="2104203" cy="195690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92734" y="4624468"/>
            <a:ext cx="1243190" cy="103806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316009" y="1028700"/>
            <a:ext cx="1620593" cy="8670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05016" y="413213"/>
            <a:ext cx="16808585" cy="624591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6886291"/>
            <a:ext cx="16384901" cy="1749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swald"/>
              </a:rPr>
              <a:t>The regression line shows that countries with a high population tend to have a high rank in Tokyo olympics 2020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DAEzzi2InvA</dc:identifier>
  <dcterms:modified xsi:type="dcterms:W3CDTF">2011-08-01T06:04:30Z</dcterms:modified>
  <cp:revision>1</cp:revision>
  <dc:title>Tokyo Olympics 2020 Analysis</dc:title>
</cp:coreProperties>
</file>