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9"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952"/>
  </p:normalViewPr>
  <p:slideViewPr>
    <p:cSldViewPr snapToGrid="0" snapToObjects="1">
      <p:cViewPr varScale="1">
        <p:scale>
          <a:sx n="121" d="100"/>
          <a:sy n="121" d="100"/>
        </p:scale>
        <p:origin x="200" y="3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7/4/20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68465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7/4/20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78071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7/4/20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90540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7/4/20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84747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7/4/20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18070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7/4/20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30699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7/4/20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24645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7/4/20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08652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7/4/20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89081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7/4/20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64463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7/4/20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8748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7/4/20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101152643"/>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8" r:id="rId6"/>
    <p:sldLayoutId id="2147483733" r:id="rId7"/>
    <p:sldLayoutId id="2147483734" r:id="rId8"/>
    <p:sldLayoutId id="2147483735" r:id="rId9"/>
    <p:sldLayoutId id="2147483737" r:id="rId10"/>
    <p:sldLayoutId id="2147483736"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jpmiller/police-violence-in-the-us" TargetMode="External"/><Relationship Id="rId2" Type="http://schemas.openxmlformats.org/officeDocument/2006/relationships/hyperlink" Target="https://www.kaggle.com/kwullum/fatal-police-shootings-in-the-us"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1">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27DCB5D-111C-1A4B-AC77-1A1BBB9500B1}"/>
              </a:ext>
            </a:extLst>
          </p:cNvPr>
          <p:cNvSpPr>
            <a:spLocks noGrp="1"/>
          </p:cNvSpPr>
          <p:nvPr>
            <p:ph type="title"/>
          </p:nvPr>
        </p:nvSpPr>
        <p:spPr>
          <a:xfrm>
            <a:off x="7537704" y="5"/>
            <a:ext cx="4654296" cy="2340854"/>
          </a:xfrm>
          <a:pattFill prst="pct60">
            <a:fgClr>
              <a:schemeClr val="accent5">
                <a:lumMod val="60000"/>
                <a:lumOff val="40000"/>
              </a:schemeClr>
            </a:fgClr>
            <a:bgClr>
              <a:schemeClr val="bg1"/>
            </a:bgClr>
          </a:pattFill>
          <a:effectLst>
            <a:outerShdw dist="50800" sx="1000" sy="1000" algn="ctr" rotWithShape="0">
              <a:srgbClr val="000000"/>
            </a:outerShdw>
          </a:effectLst>
        </p:spPr>
        <p:txBody>
          <a:bodyPr>
            <a:normAutofit/>
          </a:bodyPr>
          <a:lstStyle/>
          <a:p>
            <a:r>
              <a:rPr lang="en-US" dirty="0">
                <a:solidFill>
                  <a:srgbClr val="002060"/>
                </a:solidFill>
              </a:rPr>
              <a:t>Fatal Police Encounters</a:t>
            </a:r>
          </a:p>
        </p:txBody>
      </p:sp>
      <p:pic>
        <p:nvPicPr>
          <p:cNvPr id="5" name="Content Placeholder 4" descr="A group of people walking down the street&#10;&#10;Description automatically generated">
            <a:extLst>
              <a:ext uri="{FF2B5EF4-FFF2-40B4-BE49-F238E27FC236}">
                <a16:creationId xmlns:a16="http://schemas.microsoft.com/office/drawing/2014/main" id="{A2368FE4-62D1-014C-A77E-5AD648BA3BC2}"/>
              </a:ext>
            </a:extLst>
          </p:cNvPr>
          <p:cNvPicPr>
            <a:picLocks noChangeAspect="1"/>
          </p:cNvPicPr>
          <p:nvPr/>
        </p:nvPicPr>
        <p:blipFill rotWithShape="1">
          <a:blip r:embed="rId2"/>
          <a:srcRect l="26635" r="-1" b="-1"/>
          <a:stretch/>
        </p:blipFill>
        <p:spPr>
          <a:xfrm>
            <a:off x="20" y="10"/>
            <a:ext cx="7537685" cy="6857990"/>
          </a:xfrm>
          <a:prstGeom prst="rect">
            <a:avLst/>
          </a:prstGeom>
          <a:scene3d>
            <a:camera prst="orthographicFront"/>
            <a:lightRig rig="threePt" dir="t"/>
          </a:scene3d>
          <a:sp3d>
            <a:bevelB prst="convex"/>
          </a:sp3d>
        </p:spPr>
      </p:pic>
      <p:sp>
        <p:nvSpPr>
          <p:cNvPr id="17" name="Rectangle 13">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00E7DA22-E9F7-4702-8C03-21DBC2544F6D}"/>
              </a:ext>
            </a:extLst>
          </p:cNvPr>
          <p:cNvSpPr>
            <a:spLocks noGrp="1"/>
          </p:cNvSpPr>
          <p:nvPr>
            <p:ph idx="1"/>
          </p:nvPr>
        </p:nvSpPr>
        <p:spPr>
          <a:xfrm>
            <a:off x="7537704" y="2340864"/>
            <a:ext cx="4654275" cy="4517126"/>
          </a:xfrm>
          <a:pattFill prst="pct5">
            <a:fgClr>
              <a:schemeClr val="accent1"/>
            </a:fgClr>
            <a:bgClr>
              <a:schemeClr val="bg1"/>
            </a:bgClr>
          </a:pattFill>
        </p:spPr>
        <p:txBody>
          <a:bodyPr>
            <a:normAutofit/>
          </a:bodyPr>
          <a:lstStyle/>
          <a:p>
            <a:pPr>
              <a:buClr>
                <a:srgbClr val="002060"/>
              </a:buClr>
            </a:pPr>
            <a:r>
              <a:rPr lang="en-US" sz="2400" b="1" i="1" dirty="0">
                <a:solidFill>
                  <a:schemeClr val="accent2">
                    <a:lumMod val="50000"/>
                  </a:schemeClr>
                </a:solidFill>
              </a:rPr>
              <a:t>Archna Ashish</a:t>
            </a:r>
          </a:p>
          <a:p>
            <a:pPr>
              <a:buClr>
                <a:srgbClr val="002060"/>
              </a:buClr>
            </a:pPr>
            <a:r>
              <a:rPr lang="en-US" sz="2400" b="1" i="1" dirty="0">
                <a:solidFill>
                  <a:schemeClr val="accent2">
                    <a:lumMod val="50000"/>
                  </a:schemeClr>
                </a:solidFill>
              </a:rPr>
              <a:t>Rick Shevlin</a:t>
            </a:r>
          </a:p>
          <a:p>
            <a:pPr>
              <a:buClr>
                <a:srgbClr val="002060"/>
              </a:buClr>
            </a:pPr>
            <a:r>
              <a:rPr lang="en-US" sz="2400" b="1" i="1" dirty="0">
                <a:solidFill>
                  <a:schemeClr val="accent2">
                    <a:lumMod val="50000"/>
                  </a:schemeClr>
                </a:solidFill>
              </a:rPr>
              <a:t>Hasti Patel</a:t>
            </a:r>
          </a:p>
          <a:p>
            <a:pPr>
              <a:buClr>
                <a:srgbClr val="002060"/>
              </a:buClr>
            </a:pPr>
            <a:r>
              <a:rPr lang="en-US" sz="2400" b="1" i="1" dirty="0">
                <a:solidFill>
                  <a:schemeClr val="accent2">
                    <a:lumMod val="50000"/>
                  </a:schemeClr>
                </a:solidFill>
              </a:rPr>
              <a:t>Bryan Wilson</a:t>
            </a:r>
          </a:p>
        </p:txBody>
      </p:sp>
    </p:spTree>
    <p:extLst>
      <p:ext uri="{BB962C8B-B14F-4D97-AF65-F5344CB8AC3E}">
        <p14:creationId xmlns:p14="http://schemas.microsoft.com/office/powerpoint/2010/main" val="2924384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207CD-52A5-1A4B-85CB-1070A345A1BE}"/>
              </a:ext>
            </a:extLst>
          </p:cNvPr>
          <p:cNvSpPr>
            <a:spLocks noGrp="1"/>
          </p:cNvSpPr>
          <p:nvPr>
            <p:ph type="title"/>
          </p:nvPr>
        </p:nvSpPr>
        <p:spPr>
          <a:xfrm>
            <a:off x="415636" y="221673"/>
            <a:ext cx="11346873" cy="1530658"/>
          </a:xfrm>
        </p:spPr>
        <p:txBody>
          <a:bodyPr>
            <a:normAutofit/>
          </a:bodyPr>
          <a:lstStyle/>
          <a:p>
            <a:pPr algn="just"/>
            <a:r>
              <a:rPr lang="en-US" dirty="0">
                <a:solidFill>
                  <a:schemeClr val="tx1"/>
                </a:solidFill>
              </a:rPr>
              <a:t>										 SCOPE</a:t>
            </a:r>
          </a:p>
        </p:txBody>
      </p:sp>
      <p:sp>
        <p:nvSpPr>
          <p:cNvPr id="3" name="Content Placeholder 2">
            <a:extLst>
              <a:ext uri="{FF2B5EF4-FFF2-40B4-BE49-F238E27FC236}">
                <a16:creationId xmlns:a16="http://schemas.microsoft.com/office/drawing/2014/main" id="{6AA90C09-E9C3-5840-BF86-092646210765}"/>
              </a:ext>
            </a:extLst>
          </p:cNvPr>
          <p:cNvSpPr>
            <a:spLocks noGrp="1"/>
          </p:cNvSpPr>
          <p:nvPr>
            <p:ph idx="1"/>
          </p:nvPr>
        </p:nvSpPr>
        <p:spPr>
          <a:xfrm>
            <a:off x="581192" y="1995055"/>
            <a:ext cx="11029615" cy="3980295"/>
          </a:xfrm>
        </p:spPr>
        <p:txBody>
          <a:bodyPr>
            <a:normAutofit/>
          </a:bodyPr>
          <a:lstStyle/>
          <a:p>
            <a:pPr>
              <a:buClr>
                <a:schemeClr val="tx2"/>
              </a:buClr>
              <a:buFont typeface="Wingdings" pitchFamily="2" charset="2"/>
              <a:buChar char="v"/>
            </a:pPr>
            <a:r>
              <a:rPr lang="en-US" sz="2400" dirty="0">
                <a:solidFill>
                  <a:schemeClr val="tx1"/>
                </a:solidFill>
              </a:rPr>
              <a:t>The scope of the project is to highlight the regions with fatal police shootings in the United State, within the last decade, and analyze the factors that might have an impact on these shootings nationwide. </a:t>
            </a:r>
          </a:p>
          <a:p>
            <a:pPr>
              <a:buClr>
                <a:schemeClr val="tx2"/>
              </a:buClr>
              <a:buFont typeface="Wingdings" pitchFamily="2" charset="2"/>
              <a:buChar char="v"/>
            </a:pPr>
            <a:r>
              <a:rPr lang="en-US" sz="2400" dirty="0">
                <a:solidFill>
                  <a:schemeClr val="tx1"/>
                </a:solidFill>
              </a:rPr>
              <a:t>In addition, our project aims to compare the number of deceased by race/ethnicity, age, gender. Shooting versus the cause for police intervention.</a:t>
            </a:r>
          </a:p>
          <a:p>
            <a:pPr>
              <a:buClr>
                <a:schemeClr val="tx2"/>
              </a:buClr>
              <a:buFont typeface="Wingdings" pitchFamily="2" charset="2"/>
              <a:buChar char="v"/>
            </a:pPr>
            <a:r>
              <a:rPr lang="en-US" sz="2400" dirty="0">
                <a:solidFill>
                  <a:schemeClr val="tx1"/>
                </a:solidFill>
              </a:rPr>
              <a:t>Funding/Resources to the police department is that a factor impacting the police actions.</a:t>
            </a:r>
          </a:p>
        </p:txBody>
      </p:sp>
    </p:spTree>
    <p:extLst>
      <p:ext uri="{BB962C8B-B14F-4D97-AF65-F5344CB8AC3E}">
        <p14:creationId xmlns:p14="http://schemas.microsoft.com/office/powerpoint/2010/main" val="3994740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FBF21-F187-8447-86CD-70EF43D755DF}"/>
              </a:ext>
            </a:extLst>
          </p:cNvPr>
          <p:cNvSpPr>
            <a:spLocks noGrp="1"/>
          </p:cNvSpPr>
          <p:nvPr>
            <p:ph type="title"/>
          </p:nvPr>
        </p:nvSpPr>
        <p:spPr/>
        <p:txBody>
          <a:bodyPr>
            <a:normAutofit/>
          </a:bodyPr>
          <a:lstStyle/>
          <a:p>
            <a:pPr algn="just"/>
            <a:r>
              <a:rPr lang="en-US" dirty="0">
                <a:solidFill>
                  <a:schemeClr val="tx1"/>
                </a:solidFill>
              </a:rPr>
              <a:t>								 Data Sources</a:t>
            </a:r>
          </a:p>
        </p:txBody>
      </p:sp>
      <p:graphicFrame>
        <p:nvGraphicFramePr>
          <p:cNvPr id="4" name="Content Placeholder 3">
            <a:extLst>
              <a:ext uri="{FF2B5EF4-FFF2-40B4-BE49-F238E27FC236}">
                <a16:creationId xmlns:a16="http://schemas.microsoft.com/office/drawing/2014/main" id="{6E69BF93-90A5-FC40-9562-03F5AD4110FB}"/>
              </a:ext>
            </a:extLst>
          </p:cNvPr>
          <p:cNvGraphicFramePr>
            <a:graphicFrameLocks noGrp="1"/>
          </p:cNvGraphicFramePr>
          <p:nvPr>
            <p:ph idx="1"/>
            <p:extLst>
              <p:ext uri="{D42A27DB-BD31-4B8C-83A1-F6EECF244321}">
                <p14:modId xmlns:p14="http://schemas.microsoft.com/office/powerpoint/2010/main" val="2112418290"/>
              </p:ext>
            </p:extLst>
          </p:nvPr>
        </p:nvGraphicFramePr>
        <p:xfrm>
          <a:off x="581025" y="2341562"/>
          <a:ext cx="11029950" cy="2036474"/>
        </p:xfrm>
        <a:graphic>
          <a:graphicData uri="http://schemas.openxmlformats.org/drawingml/2006/table">
            <a:tbl>
              <a:tblPr firstRow="1" bandRow="1">
                <a:tableStyleId>{5202B0CA-FC54-4496-8BCA-5EF66A818D29}</a:tableStyleId>
              </a:tblPr>
              <a:tblGrid>
                <a:gridCol w="5514975">
                  <a:extLst>
                    <a:ext uri="{9D8B030D-6E8A-4147-A177-3AD203B41FA5}">
                      <a16:colId xmlns:a16="http://schemas.microsoft.com/office/drawing/2014/main" val="2908338130"/>
                    </a:ext>
                  </a:extLst>
                </a:gridCol>
                <a:gridCol w="5514975">
                  <a:extLst>
                    <a:ext uri="{9D8B030D-6E8A-4147-A177-3AD203B41FA5}">
                      <a16:colId xmlns:a16="http://schemas.microsoft.com/office/drawing/2014/main" val="829367913"/>
                    </a:ext>
                  </a:extLst>
                </a:gridCol>
              </a:tblGrid>
              <a:tr h="1018237">
                <a:tc>
                  <a:txBody>
                    <a:bodyPr/>
                    <a:lstStyle/>
                    <a:p>
                      <a:r>
                        <a:rPr lang="en-US" sz="1800" i="1" u="none" strike="noStrike" kern="1200" dirty="0">
                          <a:solidFill>
                            <a:schemeClr val="tx1"/>
                          </a:solidFill>
                          <a:effectLst/>
                        </a:rPr>
                        <a:t>Fatal Police Shootings in the US</a:t>
                      </a:r>
                      <a:endParaRPr lang="en-US" i="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u="sng" strike="noStrike" kern="1200" dirty="0">
                          <a:solidFill>
                            <a:srgbClr val="00B0F0"/>
                          </a:solidFill>
                          <a:effectLst/>
                          <a:hlinkClick r:id="rId2">
                            <a:extLst>
                              <a:ext uri="{A12FA001-AC4F-418D-AE19-62706E023703}">
                                <ahyp:hlinkClr xmlns:ahyp="http://schemas.microsoft.com/office/drawing/2018/hyperlinkcolor" val="tx"/>
                              </a:ext>
                            </a:extLst>
                          </a:hlinkClick>
                        </a:rPr>
                        <a:t>https://www.kaggle.com/kwullum/fatal-police-shootings-in-the-us</a:t>
                      </a:r>
                      <a:endParaRPr lang="en-US" dirty="0">
                        <a:solidFill>
                          <a:srgbClr val="00B0F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26934735"/>
                  </a:ext>
                </a:extLst>
              </a:tr>
              <a:tr h="1018237">
                <a:tc>
                  <a:txBody>
                    <a:bodyPr/>
                    <a:lstStyle/>
                    <a:p>
                      <a:r>
                        <a:rPr lang="en-US" sz="1800" b="1" i="1" u="none" strike="noStrike" kern="1200" dirty="0">
                          <a:solidFill>
                            <a:schemeClr val="tx1"/>
                          </a:solidFill>
                          <a:effectLst/>
                        </a:rPr>
                        <a:t>US Police Violence and Fatal Shootings</a:t>
                      </a:r>
                      <a:endParaRPr lang="en-US" b="1" i="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1" u="sng" strike="noStrike" kern="1200" dirty="0">
                          <a:solidFill>
                            <a:srgbClr val="00B0F0"/>
                          </a:solidFill>
                          <a:effectLst/>
                          <a:hlinkClick r:id="rId3">
                            <a:extLst>
                              <a:ext uri="{A12FA001-AC4F-418D-AE19-62706E023703}">
                                <ahyp:hlinkClr xmlns:ahyp="http://schemas.microsoft.com/office/drawing/2018/hyperlinkcolor" val="tx"/>
                              </a:ext>
                            </a:extLst>
                          </a:hlinkClick>
                        </a:rPr>
                        <a:t>https://www.kaggle.com/jpmiller/police-violence-in-the-us</a:t>
                      </a:r>
                      <a:endParaRPr lang="en-US" b="1" dirty="0">
                        <a:solidFill>
                          <a:srgbClr val="00B0F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38572020"/>
                  </a:ext>
                </a:extLst>
              </a:tr>
            </a:tbl>
          </a:graphicData>
        </a:graphic>
      </p:graphicFrame>
      <p:pic>
        <p:nvPicPr>
          <p:cNvPr id="10" name="Picture 9" descr="A picture containing drawing, food&#10;&#10;Description automatically generated">
            <a:extLst>
              <a:ext uri="{FF2B5EF4-FFF2-40B4-BE49-F238E27FC236}">
                <a16:creationId xmlns:a16="http://schemas.microsoft.com/office/drawing/2014/main" id="{983EF0F5-78D6-2C49-B3BE-16AF61B296B7}"/>
              </a:ext>
            </a:extLst>
          </p:cNvPr>
          <p:cNvPicPr>
            <a:picLocks noChangeAspect="1"/>
          </p:cNvPicPr>
          <p:nvPr/>
        </p:nvPicPr>
        <p:blipFill>
          <a:blip r:embed="rId4"/>
          <a:stretch>
            <a:fillRect/>
          </a:stretch>
        </p:blipFill>
        <p:spPr>
          <a:xfrm>
            <a:off x="4101148" y="4828722"/>
            <a:ext cx="3989703" cy="1531958"/>
          </a:xfrm>
          <a:prstGeom prst="rect">
            <a:avLst/>
          </a:prstGeom>
        </p:spPr>
      </p:pic>
    </p:spTree>
    <p:extLst>
      <p:ext uri="{BB962C8B-B14F-4D97-AF65-F5344CB8AC3E}">
        <p14:creationId xmlns:p14="http://schemas.microsoft.com/office/powerpoint/2010/main" val="2767444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F9D90-1115-1D43-B14D-C088E5131D0A}"/>
              </a:ext>
            </a:extLst>
          </p:cNvPr>
          <p:cNvSpPr>
            <a:spLocks noGrp="1"/>
          </p:cNvSpPr>
          <p:nvPr>
            <p:ph type="title"/>
          </p:nvPr>
        </p:nvSpPr>
        <p:spPr/>
        <p:txBody>
          <a:bodyPr/>
          <a:lstStyle/>
          <a:p>
            <a:r>
              <a:rPr lang="en-US" dirty="0">
                <a:solidFill>
                  <a:schemeClr val="tx1"/>
                </a:solidFill>
              </a:rPr>
              <a:t>Data Analysis - Fatal Police Encounters over 2015-2020</a:t>
            </a:r>
          </a:p>
        </p:txBody>
      </p:sp>
      <p:sp>
        <p:nvSpPr>
          <p:cNvPr id="3" name="Content Placeholder 2">
            <a:extLst>
              <a:ext uri="{FF2B5EF4-FFF2-40B4-BE49-F238E27FC236}">
                <a16:creationId xmlns:a16="http://schemas.microsoft.com/office/drawing/2014/main" id="{55B32164-40AC-8F44-BAB0-F67F5699980F}"/>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270868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08847-9F9E-F947-B54B-EFE73084B1A2}"/>
              </a:ext>
            </a:extLst>
          </p:cNvPr>
          <p:cNvSpPr>
            <a:spLocks noGrp="1"/>
          </p:cNvSpPr>
          <p:nvPr>
            <p:ph type="title"/>
          </p:nvPr>
        </p:nvSpPr>
        <p:spPr/>
        <p:txBody>
          <a:bodyPr/>
          <a:lstStyle/>
          <a:p>
            <a:r>
              <a:rPr lang="en-US" dirty="0">
                <a:solidFill>
                  <a:schemeClr val="tx1"/>
                </a:solidFill>
              </a:rPr>
              <a:t>								Conclusion</a:t>
            </a:r>
          </a:p>
        </p:txBody>
      </p:sp>
      <p:sp>
        <p:nvSpPr>
          <p:cNvPr id="3" name="Content Placeholder 2">
            <a:extLst>
              <a:ext uri="{FF2B5EF4-FFF2-40B4-BE49-F238E27FC236}">
                <a16:creationId xmlns:a16="http://schemas.microsoft.com/office/drawing/2014/main" id="{EF05FB07-9EC9-E54B-AB7D-D2A954F2985A}"/>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46877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8DD2392-397B-48BF-BEFA-EA1FB881C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360FE987-B51A-EF41-BE89-7B162EBBAABD}"/>
              </a:ext>
            </a:extLst>
          </p:cNvPr>
          <p:cNvPicPr>
            <a:picLocks noChangeAspect="1"/>
          </p:cNvPicPr>
          <p:nvPr/>
        </p:nvPicPr>
        <p:blipFill>
          <a:blip r:embed="rId2"/>
          <a:srcRect/>
          <a:stretch/>
        </p:blipFill>
        <p:spPr>
          <a:xfrm>
            <a:off x="20" y="81752"/>
            <a:ext cx="12191980" cy="6694505"/>
          </a:xfrm>
          <a:prstGeom prst="rect">
            <a:avLst/>
          </a:prstGeom>
        </p:spPr>
      </p:pic>
      <p:sp>
        <p:nvSpPr>
          <p:cNvPr id="2" name="Title 1">
            <a:extLst>
              <a:ext uri="{FF2B5EF4-FFF2-40B4-BE49-F238E27FC236}">
                <a16:creationId xmlns:a16="http://schemas.microsoft.com/office/drawing/2014/main" id="{FC41BF13-2268-DB4D-8011-AC5D17AC15A8}"/>
              </a:ext>
            </a:extLst>
          </p:cNvPr>
          <p:cNvSpPr>
            <a:spLocks noGrp="1"/>
          </p:cNvSpPr>
          <p:nvPr>
            <p:ph type="title"/>
          </p:nvPr>
        </p:nvSpPr>
        <p:spPr>
          <a:xfrm>
            <a:off x="1561752" y="583353"/>
            <a:ext cx="10144260" cy="1013800"/>
          </a:xfrm>
        </p:spPr>
        <p:txBody>
          <a:bodyPr>
            <a:normAutofit/>
          </a:bodyPr>
          <a:lstStyle/>
          <a:p>
            <a:r>
              <a:rPr lang="en-US" dirty="0">
                <a:solidFill>
                  <a:schemeClr val="tx1"/>
                </a:solidFill>
              </a:rPr>
              <a:t>				</a:t>
            </a:r>
          </a:p>
        </p:txBody>
      </p:sp>
      <p:sp>
        <p:nvSpPr>
          <p:cNvPr id="9" name="Content Placeholder 8">
            <a:extLst>
              <a:ext uri="{FF2B5EF4-FFF2-40B4-BE49-F238E27FC236}">
                <a16:creationId xmlns:a16="http://schemas.microsoft.com/office/drawing/2014/main" id="{746CDBD7-DE78-4942-AB5D-A256BC68EF91}"/>
              </a:ext>
            </a:extLst>
          </p:cNvPr>
          <p:cNvSpPr>
            <a:spLocks noGrp="1"/>
          </p:cNvSpPr>
          <p:nvPr>
            <p:ph idx="1"/>
          </p:nvPr>
        </p:nvSpPr>
        <p:spPr>
          <a:xfrm>
            <a:off x="965199" y="2180496"/>
            <a:ext cx="10261602" cy="3678303"/>
          </a:xfrm>
        </p:spPr>
        <p:txBody>
          <a:bodyPr>
            <a:normAutofit/>
          </a:bodyPr>
          <a:lstStyle/>
          <a:p>
            <a:pPr marL="2571400" lvl="8" indent="0">
              <a:buNone/>
            </a:pPr>
            <a:r>
              <a:rPr lang="en-US" sz="6000" b="1" dirty="0">
                <a:solidFill>
                  <a:srgbClr val="FF0000"/>
                </a:solidFill>
                <a:latin typeface="+mj-lt"/>
                <a:cs typeface="Aldhabi" panose="020F0502020204030204" pitchFamily="34" charset="0"/>
              </a:rPr>
              <a:t>			</a:t>
            </a:r>
          </a:p>
        </p:txBody>
      </p:sp>
    </p:spTree>
    <p:extLst>
      <p:ext uri="{BB962C8B-B14F-4D97-AF65-F5344CB8AC3E}">
        <p14:creationId xmlns:p14="http://schemas.microsoft.com/office/powerpoint/2010/main" val="937036414"/>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DividendVTI">
  <a:themeElements>
    <a:clrScheme name="AnalogousFromRegularSeedRightStep">
      <a:dk1>
        <a:srgbClr val="000000"/>
      </a:dk1>
      <a:lt1>
        <a:srgbClr val="FFFFFF"/>
      </a:lt1>
      <a:dk2>
        <a:srgbClr val="412435"/>
      </a:dk2>
      <a:lt2>
        <a:srgbClr val="E2E8E3"/>
      </a:lt2>
      <a:accent1>
        <a:srgbClr val="DA36B3"/>
      </a:accent1>
      <a:accent2>
        <a:srgbClr val="C8245D"/>
      </a:accent2>
      <a:accent3>
        <a:srgbClr val="DA4136"/>
      </a:accent3>
      <a:accent4>
        <a:srgbClr val="C87424"/>
      </a:accent4>
      <a:accent5>
        <a:srgbClr val="B3A62C"/>
      </a:accent5>
      <a:accent6>
        <a:srgbClr val="83B220"/>
      </a:accent6>
      <a:hlink>
        <a:srgbClr val="319449"/>
      </a:hlink>
      <a:folHlink>
        <a:srgbClr val="7F7F7F"/>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10</TotalTime>
  <Words>175</Words>
  <Application>Microsoft Macintosh PowerPoint</Application>
  <PresentationFormat>Widescreen</PresentationFormat>
  <Paragraphs>18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Franklin Gothic Book</vt:lpstr>
      <vt:lpstr>Franklin Gothic Demi</vt:lpstr>
      <vt:lpstr>Wingdings</vt:lpstr>
      <vt:lpstr>Wingdings 2</vt:lpstr>
      <vt:lpstr>DividendVTI</vt:lpstr>
      <vt:lpstr>Fatal Police Encounters</vt:lpstr>
      <vt:lpstr>           SCOPE</vt:lpstr>
      <vt:lpstr>         Data Sources</vt:lpstr>
      <vt:lpstr>Data Analysis - Fatal Police Encounters over 2015-2020</vt:lpstr>
      <vt:lpstr>        Conclusion</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Fatal Police Encounters</dc:title>
  <dc:creator>hasti patel</dc:creator>
  <cp:lastModifiedBy>hasti patel</cp:lastModifiedBy>
  <cp:revision>6</cp:revision>
  <dcterms:created xsi:type="dcterms:W3CDTF">2020-07-04T22:45:59Z</dcterms:created>
  <dcterms:modified xsi:type="dcterms:W3CDTF">2020-07-04T23:00:46Z</dcterms:modified>
</cp:coreProperties>
</file>