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20"/>
  </p:notesMasterIdLst>
  <p:sldIdLst>
    <p:sldId id="256" r:id="rId4"/>
    <p:sldId id="257" r:id="rId5"/>
    <p:sldId id="300" r:id="rId6"/>
    <p:sldId id="280" r:id="rId7"/>
    <p:sldId id="318" r:id="rId8"/>
    <p:sldId id="317" r:id="rId9"/>
    <p:sldId id="303" r:id="rId10"/>
    <p:sldId id="306" r:id="rId11"/>
    <p:sldId id="315" r:id="rId12"/>
    <p:sldId id="319" r:id="rId13"/>
    <p:sldId id="321" r:id="rId14"/>
    <p:sldId id="323" r:id="rId15"/>
    <p:sldId id="304" r:id="rId16"/>
    <p:sldId id="320" r:id="rId17"/>
    <p:sldId id="272" r:id="rId18"/>
    <p:sldId id="273" r:id="rId19"/>
  </p:sldIdLst>
  <p:sldSz cx="9144000" cy="6858000" type="screen4x3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MB/s per GB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Sheet1!$B$2:$B$21</c:f>
              <c:numCache>
                <c:formatCode>General</c:formatCode>
                <c:ptCount val="20"/>
                <c:pt idx="0">
                  <c:v>169.46</c:v>
                </c:pt>
                <c:pt idx="1">
                  <c:v>115.93</c:v>
                </c:pt>
                <c:pt idx="2">
                  <c:v>86.52</c:v>
                </c:pt>
                <c:pt idx="3">
                  <c:v>70.16</c:v>
                </c:pt>
                <c:pt idx="4">
                  <c:v>58.36</c:v>
                </c:pt>
                <c:pt idx="5">
                  <c:v>47.4</c:v>
                </c:pt>
                <c:pt idx="6">
                  <c:v>37.76</c:v>
                </c:pt>
                <c:pt idx="7">
                  <c:v>31.95</c:v>
                </c:pt>
                <c:pt idx="8">
                  <c:v>26.14</c:v>
                </c:pt>
                <c:pt idx="9">
                  <c:v>20.67</c:v>
                </c:pt>
                <c:pt idx="10">
                  <c:v>15.15</c:v>
                </c:pt>
                <c:pt idx="11">
                  <c:v>11.5</c:v>
                </c:pt>
                <c:pt idx="12">
                  <c:v>8.1</c:v>
                </c:pt>
                <c:pt idx="13">
                  <c:v>5.33</c:v>
                </c:pt>
                <c:pt idx="14">
                  <c:v>3.14</c:v>
                </c:pt>
                <c:pt idx="15">
                  <c:v>1.66</c:v>
                </c:pt>
                <c:pt idx="16">
                  <c:v>0.59</c:v>
                </c:pt>
                <c:pt idx="17">
                  <c:v>0.13</c:v>
                </c:pt>
                <c:pt idx="18">
                  <c:v>0.02</c:v>
                </c:pt>
                <c:pt idx="19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91078816"/>
        <c:axId val="891084304"/>
      </c:barChart>
      <c:catAx>
        <c:axId val="891078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91084304"/>
        <c:crosses val="autoZero"/>
        <c:auto val="1"/>
        <c:lblAlgn val="ctr"/>
        <c:lblOffset val="100"/>
        <c:noMultiLvlLbl val="0"/>
      </c:catAx>
      <c:valAx>
        <c:axId val="8910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107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1D519-79A0-40D8-A13A-E26C108EA8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AB041-409A-4BAF-A122-3D233B390357}">
      <dgm:prSet phldrT="[Text]"/>
      <dgm:spPr>
        <a:xfrm>
          <a:off x="182880" y="73737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DIMM Capacity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FA661FE4-0A4B-4A04-8D16-11D5087B1188}" type="parTrans" cxnId="{73637014-6C17-4205-91FD-22F1752F5CD7}">
      <dgm:prSet/>
      <dgm:spPr/>
      <dgm:t>
        <a:bodyPr/>
        <a:lstStyle/>
        <a:p>
          <a:endParaRPr lang="en-US"/>
        </a:p>
      </dgm:t>
    </dgm:pt>
    <dgm:pt modelId="{BE80C049-79E6-42EB-BA64-17B25B5CA00D}" type="sibTrans" cxnId="{73637014-6C17-4205-91FD-22F1752F5CD7}">
      <dgm:prSet/>
      <dgm:spPr/>
      <dgm:t>
        <a:bodyPr/>
        <a:lstStyle/>
        <a:p>
          <a:endParaRPr lang="en-US"/>
        </a:p>
      </dgm:t>
    </dgm:pt>
    <dgm:pt modelId="{DCD093B5-06C8-4AFF-A5F8-0812E3539282}">
      <dgm:prSet phldrT="[Text]"/>
      <dgm:spPr>
        <a:xfrm>
          <a:off x="0" y="28037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128, 256, 512GB</a:t>
          </a:r>
          <a:endParaRPr lang="en-US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7629F241-A6E6-4A6B-9098-2C479768933A}" type="parTrans" cxnId="{7EC26154-88CD-44F1-B9D9-1B355DFD75ED}">
      <dgm:prSet/>
      <dgm:spPr/>
      <dgm:t>
        <a:bodyPr/>
        <a:lstStyle/>
        <a:p>
          <a:endParaRPr lang="en-US"/>
        </a:p>
      </dgm:t>
    </dgm:pt>
    <dgm:pt modelId="{B8D1BC81-FE46-441C-864B-CB1C332F000B}" type="sibTrans" cxnId="{7EC26154-88CD-44F1-B9D9-1B355DFD75ED}">
      <dgm:prSet/>
      <dgm:spPr/>
      <dgm:t>
        <a:bodyPr/>
        <a:lstStyle/>
        <a:p>
          <a:endParaRPr lang="en-US"/>
        </a:p>
      </dgm:t>
    </dgm:pt>
    <dgm:pt modelId="{9BF268AC-7D8D-472B-8DA9-A1796E54155F}">
      <dgm:prSet phldrT="[Text]"/>
      <dgm:spPr>
        <a:xfrm>
          <a:off x="182880" y="951328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Speed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16F24FF5-5737-4256-BBD9-76F257157384}" type="parTrans" cxnId="{971EEF49-CAC5-415E-8971-44EE5E3356D5}">
      <dgm:prSet/>
      <dgm:spPr/>
      <dgm:t>
        <a:bodyPr/>
        <a:lstStyle/>
        <a:p>
          <a:endParaRPr lang="en-US"/>
        </a:p>
      </dgm:t>
    </dgm:pt>
    <dgm:pt modelId="{5738E34E-BF18-423F-929F-DBF76A71781B}" type="sibTrans" cxnId="{971EEF49-CAC5-415E-8971-44EE5E3356D5}">
      <dgm:prSet/>
      <dgm:spPr/>
      <dgm:t>
        <a:bodyPr/>
        <a:lstStyle/>
        <a:p>
          <a:endParaRPr lang="en-US"/>
        </a:p>
      </dgm:t>
    </dgm:pt>
    <dgm:pt modelId="{EE1D8A10-FDF5-4473-B517-716A2EE73983}">
      <dgm:prSet phldrT="[Text]"/>
      <dgm:spPr>
        <a:xfrm>
          <a:off x="0" y="115796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2666 MT/sec</a:t>
          </a:r>
          <a:endParaRPr lang="en-US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9312E23-E51A-49CC-A38C-F0963A0988D8}" type="parTrans" cxnId="{D5510E85-0A7D-490E-A416-8CD58B299C35}">
      <dgm:prSet/>
      <dgm:spPr/>
      <dgm:t>
        <a:bodyPr/>
        <a:lstStyle/>
        <a:p>
          <a:endParaRPr lang="en-US"/>
        </a:p>
      </dgm:t>
    </dgm:pt>
    <dgm:pt modelId="{C8A74AE1-DC25-4707-AB42-C8737AC67832}" type="sibTrans" cxnId="{D5510E85-0A7D-490E-A416-8CD58B299C35}">
      <dgm:prSet/>
      <dgm:spPr/>
      <dgm:t>
        <a:bodyPr/>
        <a:lstStyle/>
        <a:p>
          <a:endParaRPr lang="en-US"/>
        </a:p>
      </dgm:t>
    </dgm:pt>
    <dgm:pt modelId="{8280E10B-146A-43C0-96DF-C161B755604C}">
      <dgm:prSet phldrT="[Text]"/>
      <dgm:spPr>
        <a:xfrm>
          <a:off x="182880" y="1828918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Capacity per CPU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F3A88392-91A4-48F9-AEFB-8FF3D3EB7F28}" type="parTrans" cxnId="{7EF17737-9711-417D-AE2D-E4E024323219}">
      <dgm:prSet/>
      <dgm:spPr/>
      <dgm:t>
        <a:bodyPr/>
        <a:lstStyle/>
        <a:p>
          <a:endParaRPr lang="en-US"/>
        </a:p>
      </dgm:t>
    </dgm:pt>
    <dgm:pt modelId="{E3B4ACE2-1214-49B4-928B-354580145826}" type="sibTrans" cxnId="{7EF17737-9711-417D-AE2D-E4E024323219}">
      <dgm:prSet/>
      <dgm:spPr/>
      <dgm:t>
        <a:bodyPr/>
        <a:lstStyle/>
        <a:p>
          <a:endParaRPr lang="en-US"/>
        </a:p>
      </dgm:t>
    </dgm:pt>
    <dgm:pt modelId="{FAC00822-CDF9-494C-BEA9-92E4FAB00DFB}">
      <dgm:prSet phldrT="[Text]" custT="1"/>
      <dgm:spPr>
        <a:xfrm>
          <a:off x="0" y="203555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sz="1000" b="1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3TB </a:t>
          </a:r>
          <a:r>
            <a:rPr lang="en-US" sz="900" b="1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(not including DRAM)</a:t>
          </a:r>
          <a:endParaRPr lang="en-US" sz="900" b="1" dirty="0">
            <a:solidFill>
              <a:schemeClr val="tx1"/>
            </a:solidFill>
            <a:latin typeface="Verdana"/>
            <a:ea typeface="+mn-ea"/>
            <a:cs typeface="Arial"/>
          </a:endParaRPr>
        </a:p>
      </dgm:t>
    </dgm:pt>
    <dgm:pt modelId="{47C4A0C5-96C4-44A7-BFAE-9B11FA1193AA}" type="parTrans" cxnId="{8DA55CF8-1F62-4703-A73D-6480FAEB3BFB}">
      <dgm:prSet/>
      <dgm:spPr/>
      <dgm:t>
        <a:bodyPr/>
        <a:lstStyle/>
        <a:p>
          <a:endParaRPr lang="en-US"/>
        </a:p>
      </dgm:t>
    </dgm:pt>
    <dgm:pt modelId="{419BF735-0BDA-469F-88A9-710A1464FA53}" type="sibTrans" cxnId="{8DA55CF8-1F62-4703-A73D-6480FAEB3BFB}">
      <dgm:prSet/>
      <dgm:spPr/>
      <dgm:t>
        <a:bodyPr/>
        <a:lstStyle/>
        <a:p>
          <a:endParaRPr lang="en-US"/>
        </a:p>
      </dgm:t>
    </dgm:pt>
    <dgm:pt modelId="{0CAFDCDC-1519-466D-9B83-6F042A4A5C74}" type="pres">
      <dgm:prSet presAssocID="{B5A1D519-79A0-40D8-A13A-E26C108EA8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A8046-6160-41C7-B092-43DAF4FC5789}" type="pres">
      <dgm:prSet presAssocID="{692AB041-409A-4BAF-A122-3D233B390357}" presName="parentLin" presStyleCnt="0"/>
      <dgm:spPr/>
    </dgm:pt>
    <dgm:pt modelId="{DCCCC4C6-347D-4B65-8922-484E21A28F59}" type="pres">
      <dgm:prSet presAssocID="{692AB041-409A-4BAF-A122-3D233B390357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DDD9410-6216-41FA-9CF2-252535349E9D}" type="pres">
      <dgm:prSet presAssocID="{692AB041-409A-4BAF-A122-3D233B3903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22936-76C3-4553-BC33-8939B457DA3B}" type="pres">
      <dgm:prSet presAssocID="{692AB041-409A-4BAF-A122-3D233B390357}" presName="negativeSpace" presStyleCnt="0"/>
      <dgm:spPr/>
    </dgm:pt>
    <dgm:pt modelId="{19E3C460-C259-48B1-85DB-DBCC9641053C}" type="pres">
      <dgm:prSet presAssocID="{692AB041-409A-4BAF-A122-3D233B390357}" presName="childText" presStyleLbl="conFgAcc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3AC6D30-907D-4EB7-BF12-924EF5469F8C}" type="pres">
      <dgm:prSet presAssocID="{BE80C049-79E6-42EB-BA64-17B25B5CA00D}" presName="spaceBetweenRectangles" presStyleCnt="0"/>
      <dgm:spPr/>
    </dgm:pt>
    <dgm:pt modelId="{7A57A557-D8E6-42E0-9E2D-9F263A86E172}" type="pres">
      <dgm:prSet presAssocID="{9BF268AC-7D8D-472B-8DA9-A1796E54155F}" presName="parentLin" presStyleCnt="0"/>
      <dgm:spPr/>
    </dgm:pt>
    <dgm:pt modelId="{C1E77EFF-9DED-4AA9-B107-58C787CD40F4}" type="pres">
      <dgm:prSet presAssocID="{9BF268AC-7D8D-472B-8DA9-A1796E54155F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2C16D47-288A-4765-8753-285E10435D81}" type="pres">
      <dgm:prSet presAssocID="{9BF268AC-7D8D-472B-8DA9-A1796E5415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E727E-7A9D-4C3C-A7A9-109E2442D857}" type="pres">
      <dgm:prSet presAssocID="{9BF268AC-7D8D-472B-8DA9-A1796E54155F}" presName="negativeSpace" presStyleCnt="0"/>
      <dgm:spPr/>
    </dgm:pt>
    <dgm:pt modelId="{30EA993A-2461-4F3D-AC56-FE2240E8FED9}" type="pres">
      <dgm:prSet presAssocID="{9BF268AC-7D8D-472B-8DA9-A1796E54155F}" presName="childText" presStyleLbl="conFgAcc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95723B4-FA7E-4ADE-BE4D-A81E7421BD0A}" type="pres">
      <dgm:prSet presAssocID="{5738E34E-BF18-423F-929F-DBF76A71781B}" presName="spaceBetweenRectangles" presStyleCnt="0"/>
      <dgm:spPr/>
    </dgm:pt>
    <dgm:pt modelId="{66E415F6-BAF7-4F0B-A07D-DC3E26B9756A}" type="pres">
      <dgm:prSet presAssocID="{8280E10B-146A-43C0-96DF-C161B755604C}" presName="parentLin" presStyleCnt="0"/>
      <dgm:spPr/>
    </dgm:pt>
    <dgm:pt modelId="{EAA9A38E-C664-4701-B5A8-6202B6EE8B8B}" type="pres">
      <dgm:prSet presAssocID="{8280E10B-146A-43C0-96DF-C161B755604C}" presName="parentLeftMargin" presStyleLbl="node1" presStyleIdx="1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8D23A1F-27A0-4B84-BAD7-860713AA4DC8}" type="pres">
      <dgm:prSet presAssocID="{8280E10B-146A-43C0-96DF-C161B75560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CDCA0-4DF0-4E95-AE84-CBF4919E17D1}" type="pres">
      <dgm:prSet presAssocID="{8280E10B-146A-43C0-96DF-C161B755604C}" presName="negativeSpace" presStyleCnt="0"/>
      <dgm:spPr/>
    </dgm:pt>
    <dgm:pt modelId="{C6A8FB28-F9A0-48BA-AC32-987593218FC2}" type="pres">
      <dgm:prSet presAssocID="{8280E10B-146A-43C0-96DF-C161B755604C}" presName="childText" presStyleLbl="conFgAcc1" presStyleIdx="2" presStyleCnt="3" custLinFactNeighborX="-35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8713D6B-A714-4CC4-A273-AA6F96A5615D}" type="presOf" srcId="{9BF268AC-7D8D-472B-8DA9-A1796E54155F}" destId="{C1E77EFF-9DED-4AA9-B107-58C787CD40F4}" srcOrd="0" destOrd="0" presId="urn:microsoft.com/office/officeart/2005/8/layout/list1"/>
    <dgm:cxn modelId="{7EC26154-88CD-44F1-B9D9-1B355DFD75ED}" srcId="{692AB041-409A-4BAF-A122-3D233B390357}" destId="{DCD093B5-06C8-4AFF-A5F8-0812E3539282}" srcOrd="0" destOrd="0" parTransId="{7629F241-A6E6-4A6B-9098-2C479768933A}" sibTransId="{B8D1BC81-FE46-441C-864B-CB1C332F000B}"/>
    <dgm:cxn modelId="{DCFAA032-9EAB-4C03-A380-BE5AFC089EF6}" type="presOf" srcId="{B5A1D519-79A0-40D8-A13A-E26C108EA868}" destId="{0CAFDCDC-1519-466D-9B83-6F042A4A5C74}" srcOrd="0" destOrd="0" presId="urn:microsoft.com/office/officeart/2005/8/layout/list1"/>
    <dgm:cxn modelId="{73637014-6C17-4205-91FD-22F1752F5CD7}" srcId="{B5A1D519-79A0-40D8-A13A-E26C108EA868}" destId="{692AB041-409A-4BAF-A122-3D233B390357}" srcOrd="0" destOrd="0" parTransId="{FA661FE4-0A4B-4A04-8D16-11D5087B1188}" sibTransId="{BE80C049-79E6-42EB-BA64-17B25B5CA00D}"/>
    <dgm:cxn modelId="{ED9CB913-55AF-4222-A613-0F2D5D04A542}" type="presOf" srcId="{8280E10B-146A-43C0-96DF-C161B755604C}" destId="{EAA9A38E-C664-4701-B5A8-6202B6EE8B8B}" srcOrd="0" destOrd="0" presId="urn:microsoft.com/office/officeart/2005/8/layout/list1"/>
    <dgm:cxn modelId="{971EEF49-CAC5-415E-8971-44EE5E3356D5}" srcId="{B5A1D519-79A0-40D8-A13A-E26C108EA868}" destId="{9BF268AC-7D8D-472B-8DA9-A1796E54155F}" srcOrd="1" destOrd="0" parTransId="{16F24FF5-5737-4256-BBD9-76F257157384}" sibTransId="{5738E34E-BF18-423F-929F-DBF76A71781B}"/>
    <dgm:cxn modelId="{D5510E85-0A7D-490E-A416-8CD58B299C35}" srcId="{9BF268AC-7D8D-472B-8DA9-A1796E54155F}" destId="{EE1D8A10-FDF5-4473-B517-716A2EE73983}" srcOrd="0" destOrd="0" parTransId="{99312E23-E51A-49CC-A38C-F0963A0988D8}" sibTransId="{C8A74AE1-DC25-4707-AB42-C8737AC67832}"/>
    <dgm:cxn modelId="{54FA69C8-271A-41B4-92EB-A70CD9A5096A}" type="presOf" srcId="{692AB041-409A-4BAF-A122-3D233B390357}" destId="{DCCCC4C6-347D-4B65-8922-484E21A28F59}" srcOrd="0" destOrd="0" presId="urn:microsoft.com/office/officeart/2005/8/layout/list1"/>
    <dgm:cxn modelId="{170B335B-28A0-4AD3-9E67-64D8465B57E6}" type="presOf" srcId="{692AB041-409A-4BAF-A122-3D233B390357}" destId="{7DDD9410-6216-41FA-9CF2-252535349E9D}" srcOrd="1" destOrd="0" presId="urn:microsoft.com/office/officeart/2005/8/layout/list1"/>
    <dgm:cxn modelId="{8DA55CF8-1F62-4703-A73D-6480FAEB3BFB}" srcId="{8280E10B-146A-43C0-96DF-C161B755604C}" destId="{FAC00822-CDF9-494C-BEA9-92E4FAB00DFB}" srcOrd="0" destOrd="0" parTransId="{47C4A0C5-96C4-44A7-BFAE-9B11FA1193AA}" sibTransId="{419BF735-0BDA-469F-88A9-710A1464FA53}"/>
    <dgm:cxn modelId="{70A60891-6711-42D3-8DCD-469A535CE632}" type="presOf" srcId="{EE1D8A10-FDF5-4473-B517-716A2EE73983}" destId="{30EA993A-2461-4F3D-AC56-FE2240E8FED9}" srcOrd="0" destOrd="0" presId="urn:microsoft.com/office/officeart/2005/8/layout/list1"/>
    <dgm:cxn modelId="{C0CD42E5-6544-4703-9FCE-1DA08F7BEAE3}" type="presOf" srcId="{9BF268AC-7D8D-472B-8DA9-A1796E54155F}" destId="{A2C16D47-288A-4765-8753-285E10435D81}" srcOrd="1" destOrd="0" presId="urn:microsoft.com/office/officeart/2005/8/layout/list1"/>
    <dgm:cxn modelId="{8D659A47-A467-4DC7-82AA-930DD0184D1F}" type="presOf" srcId="{FAC00822-CDF9-494C-BEA9-92E4FAB00DFB}" destId="{C6A8FB28-F9A0-48BA-AC32-987593218FC2}" srcOrd="0" destOrd="0" presId="urn:microsoft.com/office/officeart/2005/8/layout/list1"/>
    <dgm:cxn modelId="{7EF17737-9711-417D-AE2D-E4E024323219}" srcId="{B5A1D519-79A0-40D8-A13A-E26C108EA868}" destId="{8280E10B-146A-43C0-96DF-C161B755604C}" srcOrd="2" destOrd="0" parTransId="{F3A88392-91A4-48F9-AEFB-8FF3D3EB7F28}" sibTransId="{E3B4ACE2-1214-49B4-928B-354580145826}"/>
    <dgm:cxn modelId="{AAD62E70-BD44-4533-B603-5DAAD5A1E839}" type="presOf" srcId="{DCD093B5-06C8-4AFF-A5F8-0812E3539282}" destId="{19E3C460-C259-48B1-85DB-DBCC9641053C}" srcOrd="0" destOrd="0" presId="urn:microsoft.com/office/officeart/2005/8/layout/list1"/>
    <dgm:cxn modelId="{D8225550-0CF7-4DA0-A97B-F00E603FBEBE}" type="presOf" srcId="{8280E10B-146A-43C0-96DF-C161B755604C}" destId="{28D23A1F-27A0-4B84-BAD7-860713AA4DC8}" srcOrd="1" destOrd="0" presId="urn:microsoft.com/office/officeart/2005/8/layout/list1"/>
    <dgm:cxn modelId="{B83C9AE9-270E-44F8-9082-A16B966F0706}" type="presParOf" srcId="{0CAFDCDC-1519-466D-9B83-6F042A4A5C74}" destId="{757A8046-6160-41C7-B092-43DAF4FC5789}" srcOrd="0" destOrd="0" presId="urn:microsoft.com/office/officeart/2005/8/layout/list1"/>
    <dgm:cxn modelId="{159713DA-5D6C-4651-B00F-C22C8EEB9E3F}" type="presParOf" srcId="{757A8046-6160-41C7-B092-43DAF4FC5789}" destId="{DCCCC4C6-347D-4B65-8922-484E21A28F59}" srcOrd="0" destOrd="0" presId="urn:microsoft.com/office/officeart/2005/8/layout/list1"/>
    <dgm:cxn modelId="{2936094A-F145-4DFC-8190-FCE1FDEC317A}" type="presParOf" srcId="{757A8046-6160-41C7-B092-43DAF4FC5789}" destId="{7DDD9410-6216-41FA-9CF2-252535349E9D}" srcOrd="1" destOrd="0" presId="urn:microsoft.com/office/officeart/2005/8/layout/list1"/>
    <dgm:cxn modelId="{CC3CFF0D-9D84-40DA-A345-87125FBCE0FA}" type="presParOf" srcId="{0CAFDCDC-1519-466D-9B83-6F042A4A5C74}" destId="{14722936-76C3-4553-BC33-8939B457DA3B}" srcOrd="1" destOrd="0" presId="urn:microsoft.com/office/officeart/2005/8/layout/list1"/>
    <dgm:cxn modelId="{01C3B82B-5EE1-418C-B4BF-D334BFBFA1DF}" type="presParOf" srcId="{0CAFDCDC-1519-466D-9B83-6F042A4A5C74}" destId="{19E3C460-C259-48B1-85DB-DBCC9641053C}" srcOrd="2" destOrd="0" presId="urn:microsoft.com/office/officeart/2005/8/layout/list1"/>
    <dgm:cxn modelId="{63B0F60F-116B-4896-8911-384D62CDC673}" type="presParOf" srcId="{0CAFDCDC-1519-466D-9B83-6F042A4A5C74}" destId="{E3AC6D30-907D-4EB7-BF12-924EF5469F8C}" srcOrd="3" destOrd="0" presId="urn:microsoft.com/office/officeart/2005/8/layout/list1"/>
    <dgm:cxn modelId="{B2F6E3D7-8C3D-4A40-8035-4BBBA796BB62}" type="presParOf" srcId="{0CAFDCDC-1519-466D-9B83-6F042A4A5C74}" destId="{7A57A557-D8E6-42E0-9E2D-9F263A86E172}" srcOrd="4" destOrd="0" presId="urn:microsoft.com/office/officeart/2005/8/layout/list1"/>
    <dgm:cxn modelId="{9B3369FC-7DC0-421D-8327-71D10F655F89}" type="presParOf" srcId="{7A57A557-D8E6-42E0-9E2D-9F263A86E172}" destId="{C1E77EFF-9DED-4AA9-B107-58C787CD40F4}" srcOrd="0" destOrd="0" presId="urn:microsoft.com/office/officeart/2005/8/layout/list1"/>
    <dgm:cxn modelId="{3AE5F193-5905-4B16-BB62-55C884D9F053}" type="presParOf" srcId="{7A57A557-D8E6-42E0-9E2D-9F263A86E172}" destId="{A2C16D47-288A-4765-8753-285E10435D81}" srcOrd="1" destOrd="0" presId="urn:microsoft.com/office/officeart/2005/8/layout/list1"/>
    <dgm:cxn modelId="{5EAAD579-33B7-41B5-876C-4D6119F721BC}" type="presParOf" srcId="{0CAFDCDC-1519-466D-9B83-6F042A4A5C74}" destId="{B54E727E-7A9D-4C3C-A7A9-109E2442D857}" srcOrd="5" destOrd="0" presId="urn:microsoft.com/office/officeart/2005/8/layout/list1"/>
    <dgm:cxn modelId="{6C2F89C5-72B2-43D3-BBE6-61A51D132948}" type="presParOf" srcId="{0CAFDCDC-1519-466D-9B83-6F042A4A5C74}" destId="{30EA993A-2461-4F3D-AC56-FE2240E8FED9}" srcOrd="6" destOrd="0" presId="urn:microsoft.com/office/officeart/2005/8/layout/list1"/>
    <dgm:cxn modelId="{1284DF02-770B-48A7-ABB3-5004D113DD35}" type="presParOf" srcId="{0CAFDCDC-1519-466D-9B83-6F042A4A5C74}" destId="{595723B4-FA7E-4ADE-BE4D-A81E7421BD0A}" srcOrd="7" destOrd="0" presId="urn:microsoft.com/office/officeart/2005/8/layout/list1"/>
    <dgm:cxn modelId="{52E1337A-E181-454A-BEDC-7275DAA927AD}" type="presParOf" srcId="{0CAFDCDC-1519-466D-9B83-6F042A4A5C74}" destId="{66E415F6-BAF7-4F0B-A07D-DC3E26B9756A}" srcOrd="8" destOrd="0" presId="urn:microsoft.com/office/officeart/2005/8/layout/list1"/>
    <dgm:cxn modelId="{709B9443-2228-464C-A7E5-B5CB73491D8C}" type="presParOf" srcId="{66E415F6-BAF7-4F0B-A07D-DC3E26B9756A}" destId="{EAA9A38E-C664-4701-B5A8-6202B6EE8B8B}" srcOrd="0" destOrd="0" presId="urn:microsoft.com/office/officeart/2005/8/layout/list1"/>
    <dgm:cxn modelId="{4EA6C817-6545-448C-BD6B-90151B908785}" type="presParOf" srcId="{66E415F6-BAF7-4F0B-A07D-DC3E26B9756A}" destId="{28D23A1F-27A0-4B84-BAD7-860713AA4DC8}" srcOrd="1" destOrd="0" presId="urn:microsoft.com/office/officeart/2005/8/layout/list1"/>
    <dgm:cxn modelId="{9E1950FD-0C51-4604-81B1-B47CF7520A3B}" type="presParOf" srcId="{0CAFDCDC-1519-466D-9B83-6F042A4A5C74}" destId="{5DDCDCA0-4DF0-4E95-AE84-CBF4919E17D1}" srcOrd="9" destOrd="0" presId="urn:microsoft.com/office/officeart/2005/8/layout/list1"/>
    <dgm:cxn modelId="{81439C59-27A5-4AE3-AA12-8ED7CD8FD4FC}" type="presParOf" srcId="{0CAFDCDC-1519-466D-9B83-6F042A4A5C74}" destId="{C6A8FB28-F9A0-48BA-AC32-987593218F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9D32E-BAB4-49E1-950A-1E175B055BF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0D76-E742-415A-99B7-840552CD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7342C-8373-4345-8086-0F065B35EE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7342C-8373-4345-8086-0F065B35EE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-1"/>
          <p:cNvPicPr/>
          <p:nvPr/>
        </p:nvPicPr>
        <p:blipFill>
          <a:blip r:embed="rId14"/>
          <a:stretch>
            <a:fillRect/>
          </a:stretch>
        </p:blipFill>
        <p:spPr>
          <a:xfrm>
            <a:off x="7699320" y="5433840"/>
            <a:ext cx="1122120" cy="127944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/>
          <p:nvPr/>
        </p:nvPicPr>
        <p:blipFill>
          <a:blip r:embed="rId15"/>
          <a:stretch>
            <a:fillRect/>
          </a:stretch>
        </p:blipFill>
        <p:spPr>
          <a:xfrm>
            <a:off x="7331040" y="473040"/>
            <a:ext cx="1249200" cy="8236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52600" y="1246320"/>
            <a:ext cx="182160" cy="39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870444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BB8D1B39-BBA5-4675-8C43-9A4B3B5B07EB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0" y="6029280"/>
            <a:ext cx="9138960" cy="826920"/>
          </a:xfrm>
          <a:prstGeom prst="rect">
            <a:avLst/>
          </a:prstGeom>
          <a:solidFill>
            <a:srgbClr val="0860A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0" name="Picture 89"/>
          <p:cNvPicPr/>
          <p:nvPr/>
        </p:nvPicPr>
        <p:blipFill>
          <a:blip r:embed="rId14"/>
          <a:stretch>
            <a:fillRect/>
          </a:stretch>
        </p:blipFill>
        <p:spPr>
          <a:xfrm>
            <a:off x="7700400" y="6129720"/>
            <a:ext cx="919080" cy="6904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5029200" y="6341400"/>
            <a:ext cx="277164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Software and Services Group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870120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F67A9948-D8E0-4989-9E93-C0DDC1338C0E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0" y="0"/>
            <a:ext cx="9142200" cy="836280"/>
          </a:xfrm>
          <a:prstGeom prst="rect">
            <a:avLst/>
          </a:prstGeom>
          <a:solidFill>
            <a:srgbClr val="A6CAE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15"/>
          <a:srcRect l="3175" t="3866" r="2284" b="9404"/>
          <a:stretch>
            <a:fillRect/>
          </a:stretch>
        </p:blipFill>
        <p:spPr>
          <a:xfrm>
            <a:off x="915840" y="6095880"/>
            <a:ext cx="1304640" cy="63972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2491200" y="6354720"/>
            <a:ext cx="274140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Intel Confidential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52600" y="1246320"/>
            <a:ext cx="182160" cy="39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870444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815ACB35-C6A8-4682-A958-06410B810106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6029280"/>
            <a:ext cx="9138960" cy="826920"/>
          </a:xfrm>
          <a:prstGeom prst="rect">
            <a:avLst/>
          </a:prstGeom>
          <a:solidFill>
            <a:srgbClr val="0860A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37" name="Picture 136"/>
          <p:cNvPicPr/>
          <p:nvPr/>
        </p:nvPicPr>
        <p:blipFill>
          <a:blip r:embed="rId14"/>
          <a:stretch>
            <a:fillRect/>
          </a:stretch>
        </p:blipFill>
        <p:spPr>
          <a:xfrm>
            <a:off x="7700400" y="6129720"/>
            <a:ext cx="919080" cy="6904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5029200" y="6341400"/>
            <a:ext cx="277164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Software and Services Group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70120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C7A7A6ED-1E27-44D4-9A6D-8B0EE4E48DA9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0" y="0"/>
            <a:ext cx="9142200" cy="836280"/>
          </a:xfrm>
          <a:prstGeom prst="rect">
            <a:avLst/>
          </a:prstGeom>
          <a:solidFill>
            <a:srgbClr val="A6CAE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1" name="Picture 140"/>
          <p:cNvPicPr/>
          <p:nvPr/>
        </p:nvPicPr>
        <p:blipFill>
          <a:blip r:embed="rId15"/>
          <a:srcRect l="3175" t="3866" r="2284" b="9404"/>
          <a:stretch>
            <a:fillRect/>
          </a:stretch>
        </p:blipFill>
        <p:spPr>
          <a:xfrm>
            <a:off x="915840" y="6095880"/>
            <a:ext cx="1304640" cy="63972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2491200" y="6354720"/>
            <a:ext cx="274140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Intel Confidential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4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n.du@intel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engguang.wu@inte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memory-optimizer/blob/master/profile_tool/READ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kml.org/lkml/2019/10/16/11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907.1201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0" y="410040"/>
            <a:ext cx="1369800" cy="95976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67750" y="1897811"/>
            <a:ext cx="8816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NVDIMM Internals </a:t>
            </a:r>
            <a:r>
              <a:rPr lang="en-US" altLang="zh-CN" sz="3600" b="1" dirty="0" smtClean="0"/>
              <a:t>And</a:t>
            </a:r>
          </a:p>
          <a:p>
            <a:r>
              <a:rPr lang="en-US" altLang="zh-CN" sz="3600" b="1" dirty="0" smtClean="0"/>
              <a:t>Data </a:t>
            </a:r>
            <a:r>
              <a:rPr lang="en-US" altLang="zh-CN" sz="3600" b="1" dirty="0"/>
              <a:t>Center W</a:t>
            </a:r>
            <a:r>
              <a:rPr lang="en-US" altLang="zh-CN" sz="3600" b="1" dirty="0" smtClean="0"/>
              <a:t>orkload Profile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75848" y="3976778"/>
            <a:ext cx="383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Intel AIPG/SSP</a:t>
            </a:r>
          </a:p>
          <a:p>
            <a:r>
              <a:rPr lang="en-US" altLang="zh-CN" dirty="0" smtClean="0">
                <a:hlinkClick r:id="rId3"/>
              </a:rPr>
              <a:t>fan.du@intel.com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fengguang.wu@intel.com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69" y="-80083"/>
            <a:ext cx="8229240" cy="1144800"/>
          </a:xfrm>
        </p:spPr>
        <p:txBody>
          <a:bodyPr/>
          <a:lstStyle/>
          <a:p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 contents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3597419"/>
              </p:ext>
            </p:extLst>
          </p:nvPr>
        </p:nvGraphicFramePr>
        <p:xfrm>
          <a:off x="1736154" y="1168235"/>
          <a:ext cx="6013870" cy="448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963"/>
                <a:gridCol w="1740938"/>
                <a:gridCol w="2102969"/>
              </a:tblGrid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metrics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threshold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721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Total BW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MB/s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Read%,  Write%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Seq</a:t>
                      </a:r>
                      <a:r>
                        <a:rPr lang="en-US" sz="1100" dirty="0" smtClean="0"/>
                        <a:t>%,  </a:t>
                      </a:r>
                      <a:r>
                        <a:rPr lang="en-US" sz="1100" dirty="0" err="1" smtClean="0"/>
                        <a:t>Rnd</a:t>
                      </a:r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BW-per-GB histogram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plot </a:t>
                      </a:r>
                      <a:r>
                        <a:rPr lang="en-US" sz="1100" dirty="0" smtClean="0"/>
                        <a:t>distribution</a:t>
                      </a:r>
                      <a:r>
                        <a:rPr lang="en-US" sz="1100" baseline="0" dirty="0" smtClean="0"/>
                        <a:t> curve</a:t>
                      </a:r>
                    </a:p>
                    <a:p>
                      <a:r>
                        <a:rPr lang="en-US" sz="1100" baseline="0" dirty="0" smtClean="0"/>
                        <a:t>and the threshold line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pages BW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MB/s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BW percent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</a:t>
                      </a:r>
                      <a:r>
                        <a:rPr lang="en-US" sz="1100" baseline="0" dirty="0" smtClean="0"/>
                        <a:t>defined,</a:t>
                      </a:r>
                    </a:p>
                    <a:p>
                      <a:r>
                        <a:rPr lang="en-US" sz="1100" baseline="0" dirty="0" smtClean="0"/>
                        <a:t>if latency sensitive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pages percent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&gt; System AEP</a:t>
                      </a:r>
                      <a:r>
                        <a:rPr lang="en-US" sz="1100" baseline="0" dirty="0" smtClean="0"/>
                        <a:t>%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e.g. &gt; 50-80%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6532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Hot drift rate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%/minute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5% AEP BW</a:t>
                      </a:r>
                      <a:r>
                        <a:rPr lang="en-US" sz="1100" baseline="0" dirty="0" smtClean="0"/>
                        <a:t> on added costs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e.g. </a:t>
                      </a:r>
                      <a:r>
                        <a:rPr lang="en-US" sz="1100" dirty="0" smtClean="0"/>
                        <a:t>&lt; 1%/minute</a:t>
                      </a:r>
                    </a:p>
                  </a:txBody>
                  <a:tcPr marL="68580" marR="68580" marT="34290" marB="34290"/>
                </a:tc>
              </a:tr>
              <a:tr h="6202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IPC: </a:t>
                      </a:r>
                      <a:r>
                        <a:rPr lang="en-US" sz="1100" dirty="0" err="1" smtClean="0"/>
                        <a:t>insn</a:t>
                      </a:r>
                      <a:r>
                        <a:rPr lang="en-US" sz="1100" dirty="0" smtClean="0"/>
                        <a:t> per cycle</a:t>
                      </a:r>
                    </a:p>
                    <a:p>
                      <a:r>
                        <a:rPr lang="en-US" sz="1100" baseline="0" dirty="0" smtClean="0"/>
                        <a:t>local vs remote DRAM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 dropped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44" y="223306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Methodology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1" y="1690776"/>
            <a:ext cx="7323496" cy="3096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1" y="-97336"/>
            <a:ext cx="8229240" cy="1144800"/>
          </a:xfrm>
        </p:spPr>
        <p:txBody>
          <a:bodyPr/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Bandwidth Distribution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76059062"/>
              </p:ext>
            </p:extLst>
          </p:nvPr>
        </p:nvGraphicFramePr>
        <p:xfrm>
          <a:off x="585518" y="143283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2734" y="432578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axis: </a:t>
            </a:r>
            <a:r>
              <a:rPr lang="en-US" sz="900" dirty="0" err="1"/>
              <a:t>RefCount</a:t>
            </a:r>
            <a:r>
              <a:rPr lang="en-US" sz="900" dirty="0"/>
              <a:t> 19 =&gt;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09729"/>
              </p:ext>
            </p:extLst>
          </p:nvPr>
        </p:nvGraphicFramePr>
        <p:xfrm>
          <a:off x="4002153" y="2420953"/>
          <a:ext cx="3434667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89"/>
                <a:gridCol w="1144889"/>
                <a:gridCol w="1144889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bandwidth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734" y="4775665"/>
            <a:ext cx="2935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Test: </a:t>
            </a:r>
            <a:r>
              <a:rPr lang="en-US" sz="900" dirty="0" err="1"/>
              <a:t>sysbench</a:t>
            </a:r>
            <a:r>
              <a:rPr lang="en-US" sz="900" dirty="0"/>
              <a:t> random reads in Gaussian distribution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5170" y="4119378"/>
            <a:ext cx="747113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9862" y="3965725"/>
            <a:ext cx="161200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Reference AEP MB-per-GB</a:t>
            </a:r>
          </a:p>
        </p:txBody>
      </p:sp>
    </p:spTree>
    <p:extLst>
      <p:ext uri="{BB962C8B-B14F-4D97-AF65-F5344CB8AC3E}">
        <p14:creationId xmlns:p14="http://schemas.microsoft.com/office/powerpoint/2010/main" val="3859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185" y="231932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– Sample Log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6" y="849793"/>
            <a:ext cx="5291877" cy="515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185" y="231932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Recap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13" y="1647645"/>
            <a:ext cx="771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NVDIMM basics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How to get insights of workload in </a:t>
            </a:r>
            <a:r>
              <a:rPr lang="en-US" altLang="zh-CN" dirty="0" smtClean="0"/>
              <a:t>tiered </a:t>
            </a:r>
            <a:r>
              <a:rPr lang="en-US" altLang="zh-CN" dirty="0"/>
              <a:t>memory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8136" y="3027872"/>
            <a:ext cx="71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125" y="2732235"/>
            <a:ext cx="831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Source Code:</a:t>
            </a:r>
          </a:p>
          <a:p>
            <a:r>
              <a:rPr lang="en-US" altLang="zh-CN" u="sng" dirty="0">
                <a:hlinkClick r:id="rId3"/>
              </a:rPr>
              <a:t>https://github.com/intel/memory-optimizer/blob/master/profile_tool/README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Verdana" panose="020B0604030504040204"/>
                <a:ea typeface="DejaVu Sans" panose="020B0603030804020204"/>
              </a:rPr>
              <a:t>Legal Information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INFORMATION IN THIS DOCUMENT IS PROVIDED IN CONNECTION WITH INTEL® PRODUCTS.  EXCEPT AS PROVIDED IN INTEL'S TERMS AND CONDITIONS OF SALE FOR SUCH PRODUCTS, INTEL ASSUMES NO LIABILITY WHATSOEVER, AND INTEL DISCLAIMS ANY EXPRESS OR IMPLIED WARRANTY RELATING TO SALE AND/OR USE OF INTEL PRODUCTS, INCLUDING LIABILITY OR WARRANTIES RELATING TO FITNESS FOR A PARTICULAR PURPOSE, MERCHANTABILITY, OR INFRINGEMENT OF ANY PATENT, COPYRIGHT, OR OTHER INTELLECTUAL PROPERTY RIGHT.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Intel may make changes to specifications, product descriptions, and plans at any time, without notice.  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All dates provided are subject to change without notice.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Intel is a trademark of Intel Corporation in the U.S. and other countries.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*Other names and brands may be claimed as the property of others.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Copyright © 2007, Intel Corporation. All rights are protected.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11296"/>
            <a:ext cx="1914525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440"/>
            <a:ext cx="9142200" cy="685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zh-CN" sz="2600" b="1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Outline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spc="-1" dirty="0" smtClean="0">
                <a:solidFill>
                  <a:srgbClr val="333333"/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NVDIMM </a:t>
            </a:r>
            <a:r>
              <a:rPr lang="en-US" altLang="zh-CN" sz="2400" spc="-1" dirty="0" smtClean="0">
                <a:solidFill>
                  <a:srgbClr val="333333"/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Basics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Data Center Workload Profile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ounded Rectangle 367"/>
          <p:cNvSpPr/>
          <p:nvPr/>
        </p:nvSpPr>
        <p:spPr>
          <a:xfrm>
            <a:off x="5421260" y="4059433"/>
            <a:ext cx="3108022" cy="881630"/>
          </a:xfrm>
          <a:prstGeom prst="roundRect">
            <a:avLst/>
          </a:prstGeom>
          <a:gradFill>
            <a:gsLst>
              <a:gs pos="0">
                <a:srgbClr val="83DCFF"/>
              </a:gs>
              <a:gs pos="100000">
                <a:srgbClr val="5C9BB4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-41187"/>
            <a:ext cx="8229600" cy="8686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Intel® Optane™ DC Persistent Memory - Product Overview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01100" y="5321300"/>
            <a:ext cx="342900" cy="2746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b="1" smtClean="0">
                <a:solidFill>
                  <a:schemeClr val="bg1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841" y="2807895"/>
            <a:ext cx="2628900" cy="23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C2E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24558" y="1576513"/>
            <a:ext cx="822960" cy="798272"/>
            <a:chOff x="691479" y="1403131"/>
            <a:chExt cx="2194560" cy="2128723"/>
          </a:xfrm>
        </p:grpSpPr>
        <p:sp>
          <p:nvSpPr>
            <p:cNvPr id="6" name="Rectangle 5"/>
            <p:cNvSpPr/>
            <p:nvPr/>
          </p:nvSpPr>
          <p:spPr bwMode="auto">
            <a:xfrm>
              <a:off x="691479" y="1403131"/>
              <a:ext cx="2194560" cy="2128723"/>
            </a:xfrm>
            <a:prstGeom prst="rect">
              <a:avLst/>
            </a:prstGeom>
            <a:solidFill>
              <a:srgbClr val="006600"/>
            </a:solidFill>
            <a:ln w="25400" cap="flat" cmpd="sng" algn="ctr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89015" y="1497741"/>
              <a:ext cx="2011680" cy="1951329"/>
            </a:xfrm>
            <a:prstGeom prst="roundRect">
              <a:avLst>
                <a:gd name="adj" fmla="val 7576"/>
              </a:avLst>
            </a:prstGeom>
            <a:solidFill>
              <a:srgbClr val="FFFFFF">
                <a:lumMod val="8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1350" b="1" kern="0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 bwMode="auto">
            <a:xfrm>
              <a:off x="752439" y="3354460"/>
              <a:ext cx="121920" cy="118262"/>
            </a:xfrm>
            <a:prstGeom prst="rtTriangle">
              <a:avLst/>
            </a:prstGeom>
            <a:solidFill>
              <a:srgbClr val="FFCC00"/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 bwMode="auto">
            <a:xfrm>
              <a:off x="752439" y="1462262"/>
              <a:ext cx="73152" cy="70957"/>
            </a:xfrm>
            <a:prstGeom prst="flowChartConnector">
              <a:avLst/>
            </a:prstGeom>
            <a:solidFill>
              <a:srgbClr val="FFCC00"/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</p:grp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265757" y="2122152"/>
            <a:ext cx="300309" cy="174982"/>
          </a:xfrm>
          <a:prstGeom prst="rect">
            <a:avLst/>
          </a:prstGeom>
          <a:solidFill>
            <a:srgbClr val="92D050"/>
          </a:solidFill>
          <a:ln w="12700">
            <a:solidFill>
              <a:srgbClr val="0C2E8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b="1" dirty="0">
                <a:solidFill>
                  <a:srgbClr val="FFFFFF"/>
                </a:solidFill>
                <a:latin typeface="Intel Clear" panose="020B0604020203020204" pitchFamily="34" charset="0"/>
              </a:rPr>
              <a:t>IMC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9253" y="1692482"/>
            <a:ext cx="953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900" b="1" kern="0" dirty="0">
                <a:solidFill>
                  <a:srgbClr val="000000"/>
                </a:solidFill>
                <a:latin typeface="Intel Clear" panose="020B0604020203020204" pitchFamily="34" charset="0"/>
              </a:rPr>
              <a:t>Cascade Lake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810868" y="3121933"/>
            <a:ext cx="362102" cy="94646"/>
            <a:chOff x="3667" y="1613"/>
            <a:chExt cx="876" cy="15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" name="Rectangle 28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" name="Rectangle 29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 bwMode="auto">
          <a:xfrm>
            <a:off x="1203965" y="3122665"/>
            <a:ext cx="362102" cy="94646"/>
            <a:chOff x="3667" y="1613"/>
            <a:chExt cx="876" cy="152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2" name="Rectangle 51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3" name="Rectangle 52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 bwMode="auto">
          <a:xfrm>
            <a:off x="1597061" y="3121933"/>
            <a:ext cx="362102" cy="94646"/>
            <a:chOff x="3667" y="1613"/>
            <a:chExt cx="876" cy="152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5" name="Rectangle 74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6" name="Rectangle 75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 bwMode="auto">
          <a:xfrm>
            <a:off x="1986899" y="3122764"/>
            <a:ext cx="362102" cy="94646"/>
            <a:chOff x="3667" y="1613"/>
            <a:chExt cx="876" cy="152"/>
          </a:xfrm>
        </p:grpSpPr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8" name="Rectangle 97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9" name="Rectangle 98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 bwMode="auto">
          <a:xfrm>
            <a:off x="2376530" y="3122392"/>
            <a:ext cx="362102" cy="94646"/>
            <a:chOff x="3667" y="1613"/>
            <a:chExt cx="876" cy="152"/>
          </a:xfrm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1" name="Rectangle 120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2" name="Rectangle 121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127" name="Group 126"/>
          <p:cNvGrpSpPr>
            <a:grpSpLocks noChangeAspect="1"/>
          </p:cNvGrpSpPr>
          <p:nvPr/>
        </p:nvGrpSpPr>
        <p:grpSpPr bwMode="auto">
          <a:xfrm>
            <a:off x="2764406" y="3122392"/>
            <a:ext cx="362102" cy="94646"/>
            <a:chOff x="3667" y="1613"/>
            <a:chExt cx="876" cy="152"/>
          </a:xfrm>
        </p:grpSpPr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4" name="Rectangle 143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5" name="Rectangle 144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150" name="Arc 149"/>
          <p:cNvSpPr/>
          <p:nvPr/>
        </p:nvSpPr>
        <p:spPr>
          <a:xfrm>
            <a:off x="1185252" y="2733557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151" name="Arc 150"/>
          <p:cNvSpPr/>
          <p:nvPr/>
        </p:nvSpPr>
        <p:spPr>
          <a:xfrm rot="10800000">
            <a:off x="1004115" y="2533219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002681" y="2285787"/>
            <a:ext cx="0" cy="83614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>
            <a:grpSpLocks noChangeAspect="1"/>
          </p:cNvGrpSpPr>
          <p:nvPr/>
        </p:nvGrpSpPr>
        <p:grpSpPr bwMode="auto">
          <a:xfrm>
            <a:off x="810868" y="2870014"/>
            <a:ext cx="362102" cy="94646"/>
            <a:chOff x="3667" y="1613"/>
            <a:chExt cx="876" cy="152"/>
          </a:xfrm>
        </p:grpSpPr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0" name="Rectangle 169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1" name="Rectangle 170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176" name="Rectangle 20"/>
          <p:cNvSpPr>
            <a:spLocks noChangeArrowheads="1"/>
          </p:cNvSpPr>
          <p:nvPr/>
        </p:nvSpPr>
        <p:spPr bwMode="auto">
          <a:xfrm>
            <a:off x="915999" y="2121504"/>
            <a:ext cx="300309" cy="174982"/>
          </a:xfrm>
          <a:prstGeom prst="rect">
            <a:avLst/>
          </a:prstGeom>
          <a:solidFill>
            <a:srgbClr val="92D050"/>
          </a:solidFill>
          <a:ln w="12700">
            <a:solidFill>
              <a:srgbClr val="0C2E8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b="1" dirty="0">
                <a:solidFill>
                  <a:srgbClr val="FFFFFF"/>
                </a:solidFill>
                <a:latin typeface="Intel Clear" panose="020B0604020203020204" pitchFamily="34" charset="0"/>
              </a:rPr>
              <a:t>IMC</a:t>
            </a:r>
          </a:p>
        </p:txBody>
      </p:sp>
      <p:sp>
        <p:nvSpPr>
          <p:cNvPr id="177" name="Arc 176"/>
          <p:cNvSpPr/>
          <p:nvPr/>
        </p:nvSpPr>
        <p:spPr>
          <a:xfrm>
            <a:off x="1581042" y="2736182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096192" y="2731311"/>
            <a:ext cx="585437" cy="7972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384797" y="2832717"/>
            <a:ext cx="0" cy="28921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 bwMode="auto">
          <a:xfrm>
            <a:off x="1203965" y="2870746"/>
            <a:ext cx="362102" cy="94646"/>
            <a:chOff x="3667" y="1613"/>
            <a:chExt cx="876" cy="152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7" name="Rectangle 196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8" name="Rectangle 197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1783383" y="2832717"/>
            <a:ext cx="0" cy="28921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>
            <a:grpSpLocks noChangeAspect="1"/>
          </p:cNvGrpSpPr>
          <p:nvPr/>
        </p:nvGrpSpPr>
        <p:grpSpPr bwMode="auto">
          <a:xfrm>
            <a:off x="1597061" y="2870014"/>
            <a:ext cx="362102" cy="94646"/>
            <a:chOff x="3667" y="1613"/>
            <a:chExt cx="876" cy="152"/>
          </a:xfrm>
        </p:grpSpPr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1" name="Rectangle 220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2" name="Rectangle 221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227" name="Arc 226"/>
          <p:cNvSpPr/>
          <p:nvPr/>
        </p:nvSpPr>
        <p:spPr>
          <a:xfrm rot="10800000">
            <a:off x="1418358" y="2400024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H="1" flipV="1">
            <a:off x="1412809" y="2297132"/>
            <a:ext cx="2447" cy="20205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7" idx="0"/>
          </p:cNvCxnSpPr>
          <p:nvPr/>
        </p:nvCxnSpPr>
        <p:spPr>
          <a:xfrm>
            <a:off x="1518943" y="2598344"/>
            <a:ext cx="133780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Arc 229"/>
          <p:cNvSpPr/>
          <p:nvPr/>
        </p:nvSpPr>
        <p:spPr>
          <a:xfrm>
            <a:off x="2744861" y="2599826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231" name="Arc 230"/>
          <p:cNvSpPr/>
          <p:nvPr/>
        </p:nvSpPr>
        <p:spPr>
          <a:xfrm>
            <a:off x="2354481" y="2599549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232" name="Arc 231"/>
          <p:cNvSpPr/>
          <p:nvPr/>
        </p:nvSpPr>
        <p:spPr>
          <a:xfrm>
            <a:off x="1964618" y="2597880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2165476" y="2695137"/>
            <a:ext cx="6518" cy="4267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553365" y="2694351"/>
            <a:ext cx="6518" cy="4267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2947388" y="2695975"/>
            <a:ext cx="296" cy="42455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>
            <a:grpSpLocks noChangeAspect="1"/>
          </p:cNvGrpSpPr>
          <p:nvPr/>
        </p:nvGrpSpPr>
        <p:grpSpPr bwMode="auto">
          <a:xfrm>
            <a:off x="2764979" y="2870473"/>
            <a:ext cx="362102" cy="94646"/>
            <a:chOff x="3667" y="1613"/>
            <a:chExt cx="876" cy="152"/>
          </a:xfrm>
        </p:grpSpPr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3" name="Rectangle 252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4" name="Rectangle 253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259" name="Group 258"/>
          <p:cNvGrpSpPr>
            <a:grpSpLocks noChangeAspect="1"/>
          </p:cNvGrpSpPr>
          <p:nvPr/>
        </p:nvGrpSpPr>
        <p:grpSpPr bwMode="auto">
          <a:xfrm>
            <a:off x="2377102" y="2870473"/>
            <a:ext cx="362102" cy="94646"/>
            <a:chOff x="3667" y="1613"/>
            <a:chExt cx="876" cy="152"/>
          </a:xfrm>
        </p:grpSpPr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6" name="Rectangle 275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7" name="Rectangle 276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282" name="Group 281"/>
          <p:cNvGrpSpPr>
            <a:grpSpLocks noChangeAspect="1"/>
          </p:cNvGrpSpPr>
          <p:nvPr/>
        </p:nvGrpSpPr>
        <p:grpSpPr bwMode="auto">
          <a:xfrm>
            <a:off x="1986899" y="2870845"/>
            <a:ext cx="362102" cy="94646"/>
            <a:chOff x="3667" y="1613"/>
            <a:chExt cx="876" cy="152"/>
          </a:xfrm>
        </p:grpSpPr>
        <p:sp>
          <p:nvSpPr>
            <p:cNvPr id="283" name="Rectangle 282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4" name="Rectangle 283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8" name="Rectangle 297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9" name="Rectangle 298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0" name="Rectangle 299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339" name="Diagram 338"/>
          <p:cNvGraphicFramePr/>
          <p:nvPr>
            <p:extLst>
              <p:ext uri="{D42A27DB-BD31-4B8C-83A1-F6EECF244321}">
                <p14:modId xmlns:p14="http://schemas.microsoft.com/office/powerpoint/2010/main" val="1771418287"/>
              </p:ext>
            </p:extLst>
          </p:nvPr>
        </p:nvGraphicFramePr>
        <p:xfrm>
          <a:off x="2945456" y="3458647"/>
          <a:ext cx="1558422" cy="157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40" name="Straight Connector 339"/>
          <p:cNvCxnSpPr>
            <a:stCxn id="356" idx="2"/>
          </p:cNvCxnSpPr>
          <p:nvPr/>
        </p:nvCxnSpPr>
        <p:spPr bwMode="auto">
          <a:xfrm flipH="1">
            <a:off x="501243" y="2914792"/>
            <a:ext cx="269278" cy="635333"/>
          </a:xfrm>
          <a:prstGeom prst="line">
            <a:avLst/>
          </a:prstGeom>
          <a:solidFill>
            <a:srgbClr val="6AADE4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1" name="Straight Connector 340"/>
          <p:cNvCxnSpPr>
            <a:stCxn id="356" idx="6"/>
          </p:cNvCxnSpPr>
          <p:nvPr/>
        </p:nvCxnSpPr>
        <p:spPr bwMode="auto">
          <a:xfrm>
            <a:off x="1182001" y="2914792"/>
            <a:ext cx="1185376" cy="605584"/>
          </a:xfrm>
          <a:prstGeom prst="line">
            <a:avLst/>
          </a:prstGeom>
          <a:solidFill>
            <a:srgbClr val="6AADE4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3" name="Freeform 342"/>
          <p:cNvSpPr/>
          <p:nvPr/>
        </p:nvSpPr>
        <p:spPr>
          <a:xfrm>
            <a:off x="6929081" y="1626493"/>
            <a:ext cx="1600200" cy="1230614"/>
          </a:xfrm>
          <a:custGeom>
            <a:avLst/>
            <a:gdLst>
              <a:gd name="connsiteX0" fmla="*/ 0 w 1868557"/>
              <a:gd name="connsiteY0" fmla="*/ 636104 h 1113182"/>
              <a:gd name="connsiteX1" fmla="*/ 970059 w 1868557"/>
              <a:gd name="connsiteY1" fmla="*/ 636104 h 1113182"/>
              <a:gd name="connsiteX2" fmla="*/ 962108 w 1868557"/>
              <a:gd name="connsiteY2" fmla="*/ 1113182 h 1113182"/>
              <a:gd name="connsiteX3" fmla="*/ 1868557 w 1868557"/>
              <a:gd name="connsiteY3" fmla="*/ 1097280 h 1113182"/>
              <a:gd name="connsiteX4" fmla="*/ 1868557 w 1868557"/>
              <a:gd name="connsiteY4" fmla="*/ 0 h 1113182"/>
              <a:gd name="connsiteX5" fmla="*/ 23854 w 1868557"/>
              <a:gd name="connsiteY5" fmla="*/ 7951 h 1113182"/>
              <a:gd name="connsiteX6" fmla="*/ 0 w 1868557"/>
              <a:gd name="connsiteY6" fmla="*/ 636104 h 1113182"/>
              <a:gd name="connsiteX0" fmla="*/ 7951 w 1876508"/>
              <a:gd name="connsiteY0" fmla="*/ 644056 h 1121134"/>
              <a:gd name="connsiteX1" fmla="*/ 978010 w 1876508"/>
              <a:gd name="connsiteY1" fmla="*/ 644056 h 1121134"/>
              <a:gd name="connsiteX2" fmla="*/ 970059 w 1876508"/>
              <a:gd name="connsiteY2" fmla="*/ 1121134 h 1121134"/>
              <a:gd name="connsiteX3" fmla="*/ 1876508 w 1876508"/>
              <a:gd name="connsiteY3" fmla="*/ 1105232 h 1121134"/>
              <a:gd name="connsiteX4" fmla="*/ 1876508 w 1876508"/>
              <a:gd name="connsiteY4" fmla="*/ 7952 h 1121134"/>
              <a:gd name="connsiteX5" fmla="*/ 0 w 1876508"/>
              <a:gd name="connsiteY5" fmla="*/ 0 h 1121134"/>
              <a:gd name="connsiteX6" fmla="*/ 7951 w 1876508"/>
              <a:gd name="connsiteY6" fmla="*/ 644056 h 1121134"/>
              <a:gd name="connsiteX0" fmla="*/ 7951 w 1876508"/>
              <a:gd name="connsiteY0" fmla="*/ 644056 h 1121134"/>
              <a:gd name="connsiteX1" fmla="*/ 978010 w 1876508"/>
              <a:gd name="connsiteY1" fmla="*/ 644056 h 1121134"/>
              <a:gd name="connsiteX2" fmla="*/ 970059 w 1876508"/>
              <a:gd name="connsiteY2" fmla="*/ 1121134 h 1121134"/>
              <a:gd name="connsiteX3" fmla="*/ 1876508 w 1876508"/>
              <a:gd name="connsiteY3" fmla="*/ 1120304 h 1121134"/>
              <a:gd name="connsiteX4" fmla="*/ 1876508 w 1876508"/>
              <a:gd name="connsiteY4" fmla="*/ 7952 h 1121134"/>
              <a:gd name="connsiteX5" fmla="*/ 0 w 1876508"/>
              <a:gd name="connsiteY5" fmla="*/ 0 h 1121134"/>
              <a:gd name="connsiteX6" fmla="*/ 7951 w 1876508"/>
              <a:gd name="connsiteY6" fmla="*/ 644056 h 1121134"/>
              <a:gd name="connsiteX0" fmla="*/ 2650 w 1871207"/>
              <a:gd name="connsiteY0" fmla="*/ 636104 h 1113182"/>
              <a:gd name="connsiteX1" fmla="*/ 972709 w 1871207"/>
              <a:gd name="connsiteY1" fmla="*/ 636104 h 1113182"/>
              <a:gd name="connsiteX2" fmla="*/ 964758 w 1871207"/>
              <a:gd name="connsiteY2" fmla="*/ 1113182 h 1113182"/>
              <a:gd name="connsiteX3" fmla="*/ 1871207 w 1871207"/>
              <a:gd name="connsiteY3" fmla="*/ 1112352 h 1113182"/>
              <a:gd name="connsiteX4" fmla="*/ 1871207 w 1871207"/>
              <a:gd name="connsiteY4" fmla="*/ 0 h 1113182"/>
              <a:gd name="connsiteX5" fmla="*/ 9772 w 1871207"/>
              <a:gd name="connsiteY5" fmla="*/ 2097 h 1113182"/>
              <a:gd name="connsiteX6" fmla="*/ 2650 w 1871207"/>
              <a:gd name="connsiteY6" fmla="*/ 636104 h 1113182"/>
              <a:gd name="connsiteX0" fmla="*/ 2650 w 1871207"/>
              <a:gd name="connsiteY0" fmla="*/ 637296 h 1114374"/>
              <a:gd name="connsiteX1" fmla="*/ 972709 w 1871207"/>
              <a:gd name="connsiteY1" fmla="*/ 637296 h 1114374"/>
              <a:gd name="connsiteX2" fmla="*/ 964758 w 1871207"/>
              <a:gd name="connsiteY2" fmla="*/ 1114374 h 1114374"/>
              <a:gd name="connsiteX3" fmla="*/ 1871207 w 1871207"/>
              <a:gd name="connsiteY3" fmla="*/ 1113544 h 1114374"/>
              <a:gd name="connsiteX4" fmla="*/ 1871207 w 1871207"/>
              <a:gd name="connsiteY4" fmla="*/ 1192 h 1114374"/>
              <a:gd name="connsiteX5" fmla="*/ 6482 w 1871207"/>
              <a:gd name="connsiteY5" fmla="*/ 0 h 1114374"/>
              <a:gd name="connsiteX6" fmla="*/ 2650 w 1871207"/>
              <a:gd name="connsiteY6" fmla="*/ 637296 h 1114374"/>
              <a:gd name="connsiteX0" fmla="*/ 2650 w 1871207"/>
              <a:gd name="connsiteY0" fmla="*/ 637296 h 1114374"/>
              <a:gd name="connsiteX1" fmla="*/ 965474 w 1871207"/>
              <a:gd name="connsiteY1" fmla="*/ 637296 h 1114374"/>
              <a:gd name="connsiteX2" fmla="*/ 964758 w 1871207"/>
              <a:gd name="connsiteY2" fmla="*/ 1114374 h 1114374"/>
              <a:gd name="connsiteX3" fmla="*/ 1871207 w 1871207"/>
              <a:gd name="connsiteY3" fmla="*/ 1113544 h 1114374"/>
              <a:gd name="connsiteX4" fmla="*/ 1871207 w 1871207"/>
              <a:gd name="connsiteY4" fmla="*/ 1192 h 1114374"/>
              <a:gd name="connsiteX5" fmla="*/ 6482 w 1871207"/>
              <a:gd name="connsiteY5" fmla="*/ 0 h 1114374"/>
              <a:gd name="connsiteX6" fmla="*/ 2650 w 1871207"/>
              <a:gd name="connsiteY6" fmla="*/ 637296 h 11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207" h="1114374">
                <a:moveTo>
                  <a:pt x="2650" y="637296"/>
                </a:moveTo>
                <a:lnTo>
                  <a:pt x="965474" y="637296"/>
                </a:lnTo>
                <a:cubicBezTo>
                  <a:pt x="965235" y="796322"/>
                  <a:pt x="964997" y="955348"/>
                  <a:pt x="964758" y="1114374"/>
                </a:cubicBezTo>
                <a:lnTo>
                  <a:pt x="1871207" y="1113544"/>
                </a:lnTo>
                <a:lnTo>
                  <a:pt x="1871207" y="1192"/>
                </a:lnTo>
                <a:lnTo>
                  <a:pt x="6482" y="0"/>
                </a:lnTo>
                <a:cubicBezTo>
                  <a:pt x="9132" y="214685"/>
                  <a:pt x="0" y="422611"/>
                  <a:pt x="2650" y="63729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59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US" sz="1350" b="1" kern="0" dirty="0">
              <a:solidFill>
                <a:sysClr val="window" lastClr="FFFFFF"/>
              </a:solidFill>
              <a:latin typeface="Intel Clear" panose="020B0604020203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939259" y="1657733"/>
            <a:ext cx="1617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kern="0" dirty="0">
                <a:solidFill>
                  <a:srgbClr val="000000"/>
                </a:solidFill>
                <a:latin typeface="Intel Clear" panose="020B0604020203020204" pitchFamily="34" charset="0"/>
              </a:rPr>
              <a:t>Non-Volatile Memory Pool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279403" y="288432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DDR4 DRAM*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382594" y="2298292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DCPMM*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7785887" y="1869101"/>
            <a:ext cx="682425" cy="908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App Direct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8162600" y="1914715"/>
            <a:ext cx="222535" cy="794906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Storage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6970722" y="1869101"/>
            <a:ext cx="754380" cy="393939"/>
          </a:xfrm>
          <a:prstGeom prst="rect">
            <a:avLst/>
          </a:prstGeom>
          <a:solidFill>
            <a:srgbClr val="99FF66"/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Memory</a:t>
            </a:r>
          </a:p>
        </p:txBody>
      </p:sp>
      <p:cxnSp>
        <p:nvCxnSpPr>
          <p:cNvPr id="350" name="Straight Arrow Connector 349"/>
          <p:cNvCxnSpPr/>
          <p:nvPr/>
        </p:nvCxnSpPr>
        <p:spPr>
          <a:xfrm>
            <a:off x="7318132" y="2266658"/>
            <a:ext cx="0" cy="1104138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H="1">
            <a:off x="7961097" y="2777389"/>
            <a:ext cx="4558" cy="1282043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H="1">
            <a:off x="8256974" y="2702695"/>
            <a:ext cx="16893" cy="1838855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Content Placeholder 6"/>
          <p:cNvSpPr txBox="1">
            <a:spLocks/>
          </p:cNvSpPr>
          <p:nvPr/>
        </p:nvSpPr>
        <p:spPr bwMode="auto">
          <a:xfrm>
            <a:off x="620201" y="4475814"/>
            <a:ext cx="2054636" cy="5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7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185738" indent="-184150" algn="l" rtl="0" fontAlgn="base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414338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charset="0"/>
              <a:buChar char="–"/>
              <a:defRPr sz="18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568325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charset="0"/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762000" indent="-1920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DDR4 electrical &amp; physical</a:t>
            </a:r>
          </a:p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Close to DRAM latency</a:t>
            </a:r>
          </a:p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Cache line size access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930634" y="2357581"/>
            <a:ext cx="798548" cy="49952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Intel Clear" panose="020B0604020203020204" pitchFamily="34" charset="0"/>
              </a:rPr>
              <a:t>DRAM, or </a:t>
            </a:r>
          </a:p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Intel Clear" panose="020B0604020203020204" pitchFamily="34" charset="0"/>
              </a:rPr>
              <a:t>DRAM as cache</a:t>
            </a:r>
          </a:p>
        </p:txBody>
      </p:sp>
      <p:sp>
        <p:nvSpPr>
          <p:cNvPr id="356" name="Oval 355"/>
          <p:cNvSpPr/>
          <p:nvPr/>
        </p:nvSpPr>
        <p:spPr>
          <a:xfrm>
            <a:off x="770521" y="2709052"/>
            <a:ext cx="411480" cy="411480"/>
          </a:xfrm>
          <a:prstGeom prst="ellipse">
            <a:avLst/>
          </a:prstGeom>
          <a:noFill/>
          <a:ln>
            <a:solidFill>
              <a:schemeClr val="accent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134819" y="5037429"/>
            <a:ext cx="22493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* DIMM population shown as an example only.</a:t>
            </a:r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6115558" y="2679610"/>
            <a:ext cx="764603" cy="204716"/>
          </a:xfrm>
          <a:prstGeom prst="line">
            <a:avLst/>
          </a:prstGeom>
          <a:ln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6114006" y="2157598"/>
            <a:ext cx="769388" cy="199983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ounded Rectangle 365"/>
          <p:cNvSpPr/>
          <p:nvPr/>
        </p:nvSpPr>
        <p:spPr>
          <a:xfrm>
            <a:off x="5392979" y="3368881"/>
            <a:ext cx="2384490" cy="460280"/>
          </a:xfrm>
          <a:prstGeom prst="roundRect">
            <a:avLst/>
          </a:prstGeom>
          <a:gradFill>
            <a:gsLst>
              <a:gs pos="0">
                <a:srgbClr val="9AFB66"/>
              </a:gs>
              <a:gs pos="100000">
                <a:srgbClr val="76C14E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67" name="Oval 366"/>
          <p:cNvSpPr/>
          <p:nvPr/>
        </p:nvSpPr>
        <p:spPr>
          <a:xfrm>
            <a:off x="5154539" y="3353316"/>
            <a:ext cx="508578" cy="469282"/>
          </a:xfrm>
          <a:prstGeom prst="ellipse">
            <a:avLst/>
          </a:prstGeom>
          <a:solidFill>
            <a:srgbClr val="9AFB66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5601263" y="4578129"/>
            <a:ext cx="2800214" cy="300517"/>
          </a:xfrm>
          <a:prstGeom prst="roundRect">
            <a:avLst/>
          </a:prstGeom>
          <a:gradFill>
            <a:gsLst>
              <a:gs pos="0">
                <a:srgbClr val="FFFC55"/>
              </a:gs>
              <a:gs pos="100000">
                <a:srgbClr val="BEBE3F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77" name="TextBox 376"/>
          <p:cNvSpPr txBox="1"/>
          <p:nvPr/>
        </p:nvSpPr>
        <p:spPr>
          <a:xfrm>
            <a:off x="6059986" y="3434166"/>
            <a:ext cx="1348945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50" b="1" dirty="0"/>
              <a:t>MEMORY mode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6486947" y="4597178"/>
            <a:ext cx="1404158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50" b="1" dirty="0"/>
              <a:t>Storage </a:t>
            </a:r>
            <a:r>
              <a:rPr lang="en-US" sz="700" b="1" dirty="0"/>
              <a:t>over APP DIRECT</a:t>
            </a:r>
            <a:endParaRPr lang="en-US" sz="11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5825490" y="3612034"/>
            <a:ext cx="1960473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Large memory at lower cost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048709" y="4270474"/>
            <a:ext cx="2184893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Low latency persistent memory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497859" y="4758760"/>
            <a:ext cx="1215076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</a:rPr>
              <a:t>● Fast direct-attach storage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6047965" y="4399448"/>
            <a:ext cx="2321148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Persistent data for rapid recovery</a:t>
            </a:r>
          </a:p>
        </p:txBody>
      </p:sp>
      <p:sp>
        <p:nvSpPr>
          <p:cNvPr id="369" name="Oval 368"/>
          <p:cNvSpPr/>
          <p:nvPr/>
        </p:nvSpPr>
        <p:spPr>
          <a:xfrm>
            <a:off x="4941558" y="4018850"/>
            <a:ext cx="1012033" cy="933837"/>
          </a:xfrm>
          <a:prstGeom prst="ellipse">
            <a:avLst/>
          </a:prstGeom>
          <a:solidFill>
            <a:srgbClr val="83DCFF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72" name="Picture 37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11" y="3340241"/>
            <a:ext cx="2398174" cy="872063"/>
          </a:xfrm>
          <a:prstGeom prst="rect">
            <a:avLst/>
          </a:prstGeom>
        </p:spPr>
      </p:pic>
      <p:sp>
        <p:nvSpPr>
          <p:cNvPr id="378" name="TextBox 377"/>
          <p:cNvSpPr txBox="1"/>
          <p:nvPr/>
        </p:nvSpPr>
        <p:spPr>
          <a:xfrm>
            <a:off x="6165306" y="4114857"/>
            <a:ext cx="1807759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50" b="1" dirty="0"/>
              <a:t>APP DIRECT mode</a:t>
            </a:r>
          </a:p>
        </p:txBody>
      </p:sp>
      <p:pic>
        <p:nvPicPr>
          <p:cNvPr id="353" name="Picture 3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85" y="4009386"/>
            <a:ext cx="1612159" cy="312496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OS transparent Usage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b="0" strike="noStrike" spc="-1" dirty="0" smtClean="0">
                <a:solidFill>
                  <a:srgbClr val="333333"/>
                </a:solidFill>
                <a:ea typeface="SimSun"/>
              </a:rPr>
              <a:t>HW 2LM (Memory Mode)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OS transparent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OS visible size: DCPMM size</a:t>
            </a:r>
          </a:p>
          <a:p>
            <a:pPr marL="127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479" y="2091276"/>
            <a:ext cx="3389803" cy="3461866"/>
          </a:xfrm>
          <a:prstGeom prst="rect">
            <a:avLst/>
          </a:prstGeom>
          <a:solidFill>
            <a:srgbClr val="00B050"/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800" b="1" dirty="0"/>
              <a:t>Memory Mode</a:t>
            </a:r>
          </a:p>
          <a:p>
            <a:pPr algn="ctr"/>
            <a:r>
              <a:rPr lang="en-US" sz="1600" dirty="0"/>
              <a:t>(MM)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56996" y="3068972"/>
            <a:ext cx="2873099" cy="1517548"/>
            <a:chOff x="642027" y="4975880"/>
            <a:chExt cx="2320574" cy="1371147"/>
          </a:xfrm>
          <a:solidFill>
            <a:srgbClr val="00B050"/>
          </a:solidFill>
        </p:grpSpPr>
        <p:sp>
          <p:nvSpPr>
            <p:cNvPr id="9" name="Rounded Rectangle 8"/>
            <p:cNvSpPr/>
            <p:nvPr/>
          </p:nvSpPr>
          <p:spPr>
            <a:xfrm>
              <a:off x="642027" y="4975880"/>
              <a:ext cx="2320574" cy="1371147"/>
            </a:xfrm>
            <a:prstGeom prst="round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100" y="5451294"/>
              <a:ext cx="592183" cy="4267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800" b="1" kern="0" dirty="0">
                  <a:solidFill>
                    <a:prstClr val="white"/>
                  </a:solidFill>
                </a:rPr>
                <a:t>DRAM</a:t>
              </a:r>
            </a:p>
            <a:p>
              <a:pPr algn="ctr" defTabSz="914377">
                <a:defRPr/>
              </a:pPr>
              <a:r>
                <a:rPr lang="en-US" sz="800" kern="0" dirty="0">
                  <a:solidFill>
                    <a:prstClr val="white"/>
                  </a:solidFill>
                </a:rPr>
                <a:t>Cache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2333" y="5131273"/>
              <a:ext cx="862148" cy="94484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000" b="1" kern="0" dirty="0">
                  <a:solidFill>
                    <a:prstClr val="white"/>
                  </a:solidFill>
                </a:rPr>
                <a:t>DCPMM</a:t>
              </a:r>
            </a:p>
            <a:p>
              <a:pPr algn="ctr" defTabSz="914377">
                <a:defRPr/>
              </a:pPr>
              <a:r>
                <a:rPr lang="en-US" sz="1000" b="1" kern="0" dirty="0">
                  <a:solidFill>
                    <a:prstClr val="white"/>
                  </a:solidFill>
                </a:rPr>
                <a:t>Volatile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428750" y="5129213"/>
              <a:ext cx="357188" cy="942975"/>
            </a:xfrm>
            <a:custGeom>
              <a:avLst/>
              <a:gdLst>
                <a:gd name="connsiteX0" fmla="*/ 0 w 357188"/>
                <a:gd name="connsiteY0" fmla="*/ 323850 h 942975"/>
                <a:gd name="connsiteX1" fmla="*/ 0 w 357188"/>
                <a:gd name="connsiteY1" fmla="*/ 747712 h 942975"/>
                <a:gd name="connsiteX2" fmla="*/ 357188 w 357188"/>
                <a:gd name="connsiteY2" fmla="*/ 942975 h 942975"/>
                <a:gd name="connsiteX3" fmla="*/ 357188 w 357188"/>
                <a:gd name="connsiteY3" fmla="*/ 0 h 942975"/>
                <a:gd name="connsiteX4" fmla="*/ 0 w 357188"/>
                <a:gd name="connsiteY4" fmla="*/ 3238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8" h="942975">
                  <a:moveTo>
                    <a:pt x="0" y="323850"/>
                  </a:moveTo>
                  <a:lnTo>
                    <a:pt x="0" y="747712"/>
                  </a:lnTo>
                  <a:lnTo>
                    <a:pt x="357188" y="942975"/>
                  </a:lnTo>
                  <a:lnTo>
                    <a:pt x="357188" y="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192673" y="4839087"/>
            <a:ext cx="3389803" cy="776587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Memory Mode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(2nd Level Memory)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Volatile with DRAM caching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sz="2600" b="1" spc="-1" dirty="0">
                <a:solidFill>
                  <a:srgbClr val="000000"/>
                </a:solidFill>
                <a:latin typeface="Verdana" panose="020B0604030504040204"/>
                <a:ea typeface="SimSun"/>
              </a:rPr>
              <a:t>OS Visible Usage - App Direct </a:t>
            </a:r>
            <a:r>
              <a:rPr lang="en-US" altLang="zh-CN" sz="2600" b="1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Interfaces</a:t>
            </a:r>
            <a:endParaRPr lang="en-US" altLang="zh-CN" sz="2600" spc="-1" dirty="0"/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b="0" strike="noStrike" spc="-1" dirty="0" smtClean="0">
                <a:solidFill>
                  <a:srgbClr val="333333"/>
                </a:solidFill>
                <a:ea typeface="SimSun"/>
              </a:rPr>
              <a:t>Block Device   /dev/</a:t>
            </a:r>
            <a:r>
              <a:rPr lang="en-US" sz="2000" b="0" strike="noStrike" spc="-1" dirty="0" err="1" smtClean="0">
                <a:solidFill>
                  <a:srgbClr val="333333"/>
                </a:solidFill>
                <a:ea typeface="SimSun"/>
              </a:rPr>
              <a:t>pmemX.Y</a:t>
            </a:r>
            <a:endParaRPr lang="en-US" sz="2000" b="0" strike="noStrike" spc="-1" dirty="0" smtClean="0">
              <a:solidFill>
                <a:srgbClr val="333333"/>
              </a:solidFill>
              <a:ea typeface="SimSun"/>
            </a:endParaRP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spc="-1" dirty="0" smtClean="0">
                <a:solidFill>
                  <a:srgbClr val="333333"/>
                </a:solidFill>
                <a:ea typeface="SimSun"/>
              </a:rPr>
              <a:t>Char Device    /dev/</a:t>
            </a:r>
            <a:r>
              <a:rPr lang="en-US" sz="2000" spc="-1" dirty="0" err="1" smtClean="0">
                <a:solidFill>
                  <a:srgbClr val="333333"/>
                </a:solidFill>
                <a:ea typeface="SimSun"/>
              </a:rPr>
              <a:t>daxX.Y</a:t>
            </a:r>
            <a:endParaRPr lang="en-US" sz="2000" b="0" strike="noStrike" spc="-1" dirty="0" smtClean="0">
              <a:solidFill>
                <a:srgbClr val="333333"/>
              </a:solidFill>
              <a:ea typeface="SimSun"/>
            </a:endParaRP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Memory only NUMA node</a:t>
            </a:r>
          </a:p>
          <a:p>
            <a:pPr marL="127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-41187"/>
            <a:ext cx="8229600" cy="8686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Heterogeneous Memory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Tiering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" y="1014620"/>
            <a:ext cx="709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58" y="4281111"/>
            <a:ext cx="74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Question:</a:t>
            </a:r>
          </a:p>
          <a:p>
            <a:r>
              <a:rPr lang="en-US" altLang="zh-CN" dirty="0" smtClean="0"/>
              <a:t>How to know workload fit best to what types of memory beforehand?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058" y="2825935"/>
            <a:ext cx="7418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Heterogeneous memory solutions: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Software-Defined Far Memory in Warehouse-Scale </a:t>
            </a:r>
            <a:r>
              <a:rPr lang="en-US" altLang="zh-CN" sz="1600" dirty="0" smtClean="0"/>
              <a:t>Computers Paper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HMEM: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lkml.org/lkml/2019/10/16/1187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4"/>
              </a:rPr>
              <a:t>https://arxiv.org/abs/1907.12014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58" y="1237003"/>
            <a:ext cx="7099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HBM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DRAM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NVDIMM(DCPMM)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Memory mode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NUMA node</a:t>
            </a:r>
          </a:p>
          <a:p>
            <a:pPr lvl="1"/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sz="2600" b="1" spc="-1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Outline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NVDIMM </a:t>
            </a:r>
            <a:r>
              <a:rPr lang="en-US" altLang="zh-CN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Basics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400" spc="-1" dirty="0">
                <a:ea typeface="Gulim" panose="020B0600000101010101" pitchFamily="34" charset="-127"/>
                <a:cs typeface="Consolas" panose="020B0609020204030204" pitchFamily="49" charset="0"/>
              </a:rPr>
              <a:t>Data Center Workload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44" y="223306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Why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3967" y="13252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Customer puzzles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Shall I use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Intel DCPMM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for my workload?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=&gt; good performance (per $)?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If yes, how much AEP to </a:t>
            </a:r>
            <a:r>
              <a:rPr lang="en-US" altLang="zh-CN" sz="1800" dirty="0" smtClean="0">
                <a:solidFill>
                  <a:sysClr val="windowText" lastClr="000000"/>
                </a:solidFill>
              </a:rPr>
              <a:t>be d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eployed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?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=&gt; best DRAM:AEP ratio?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Fix chicken-and-egg problem by providing a measuring tool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Run everywhere in legacy customer environment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Measure online get real characteristics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Generate reports that help make </a:t>
            </a:r>
            <a:r>
              <a:rPr lang="en-US" altLang="zh-CN" sz="1800" dirty="0" smtClean="0">
                <a:solidFill>
                  <a:sysClr val="windowText" lastClr="000000"/>
                </a:solidFill>
                <a:cs typeface="Courier New" panose="02070309020205020404" pitchFamily="49" charset="0"/>
              </a:rPr>
              <a:t>Intel DCPMM deployment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decision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432733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68" y="-84949"/>
            <a:ext cx="8229240" cy="1144800"/>
          </a:xfrm>
        </p:spPr>
        <p:txBody>
          <a:bodyPr/>
          <a:lstStyle/>
          <a:p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7435" y="1588115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  <a:r>
              <a:rPr lang="en-US" b="1" dirty="0" smtClean="0"/>
              <a:t>Bandwidth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Idle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Low read/write BW, esp. write BW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Lots of cold pages that meet (2)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Memory </a:t>
            </a:r>
            <a:r>
              <a:rPr lang="en-US" b="1" dirty="0" smtClean="0"/>
              <a:t>Capacity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Large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Large comparing to BW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Large percent of cold pages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b="1" dirty="0" smtClean="0">
                <a:solidFill>
                  <a:srgbClr val="FF0000"/>
                </a:solidFill>
              </a:rPr>
              <a:t>Latency</a:t>
            </a:r>
          </a:p>
          <a:p>
            <a:pPr lvl="1"/>
            <a:r>
              <a:rPr lang="en-US" dirty="0" smtClean="0"/>
              <a:t>Not sensitive	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2177199" y="4090104"/>
            <a:ext cx="2352125" cy="1280918"/>
          </a:xfrm>
          <a:prstGeom prst="triangle">
            <a:avLst/>
          </a:prstGeom>
          <a:solidFill>
            <a:srgbClr val="FF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b="1" dirty="0"/>
              <a:t>App specific</a:t>
            </a:r>
          </a:p>
          <a:p>
            <a:pPr algn="ctr"/>
            <a:endParaRPr lang="en-US" sz="1350" b="1" dirty="0"/>
          </a:p>
          <a:p>
            <a:pPr algn="ctr"/>
            <a:r>
              <a:rPr lang="en-US" sz="1050" b="1" dirty="0"/>
              <a:t>Not auto detectable</a:t>
            </a:r>
          </a:p>
          <a:p>
            <a:pPr algn="ctr"/>
            <a:endParaRPr lang="en-US" sz="900" b="1" dirty="0"/>
          </a:p>
        </p:txBody>
      </p:sp>
      <p:sp>
        <p:nvSpPr>
          <p:cNvPr id="6" name="Cloud Callout 5"/>
          <p:cNvSpPr/>
          <p:nvPr/>
        </p:nvSpPr>
        <p:spPr>
          <a:xfrm>
            <a:off x="4558607" y="2733620"/>
            <a:ext cx="1864697" cy="960007"/>
          </a:xfrm>
          <a:prstGeom prst="cloudCallout">
            <a:avLst>
              <a:gd name="adj1" fmla="val -69157"/>
              <a:gd name="adj2" fmla="val -463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/>
              <a:t>need hotness</a:t>
            </a:r>
          </a:p>
          <a:p>
            <a:pPr algn="ctr"/>
            <a:r>
              <a:rPr lang="en-US" sz="1350" dirty="0"/>
              <a:t>scan &amp; migration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124247" y="1175829"/>
            <a:ext cx="1848481" cy="841823"/>
          </a:xfrm>
          <a:prstGeom prst="wedgeEllipseCallout">
            <a:avLst>
              <a:gd name="adj1" fmla="val -46632"/>
              <a:gd name="adj2" fmla="val 5332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Just put task in AEP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24309</TotalTime>
  <Words>539</Words>
  <Application>Microsoft Office PowerPoint</Application>
  <PresentationFormat>On-screen Show (4:3)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Cortoba</vt:lpstr>
      <vt:lpstr>DejaVu Sans</vt:lpstr>
      <vt:lpstr>Gulim</vt:lpstr>
      <vt:lpstr>ＭＳ Ｐゴシック</vt:lpstr>
      <vt:lpstr>Neo Sans Intel</vt:lpstr>
      <vt:lpstr>宋体</vt:lpstr>
      <vt:lpstr>宋体</vt:lpstr>
      <vt:lpstr>Arial</vt:lpstr>
      <vt:lpstr>Calibri</vt:lpstr>
      <vt:lpstr>Consolas</vt:lpstr>
      <vt:lpstr>Courier New</vt:lpstr>
      <vt:lpstr>Intel Clear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Intel® Optane™ DC Persistent Memory - Product Overview</vt:lpstr>
      <vt:lpstr>PowerPoint Presentation</vt:lpstr>
      <vt:lpstr>PowerPoint Presentation</vt:lpstr>
      <vt:lpstr>Heterogeneous Memory Tiering Ideas</vt:lpstr>
      <vt:lpstr>PowerPoint Presentation</vt:lpstr>
      <vt:lpstr>DCPMM Profiling Tool - Why</vt:lpstr>
      <vt:lpstr>DCPMM Profiling Tool - Metrics</vt:lpstr>
      <vt:lpstr>DCPMM Profiling Tool - Report contents</vt:lpstr>
      <vt:lpstr>DCPMM Profiling Tool - Methodology</vt:lpstr>
      <vt:lpstr>Task Bandwidth Distribution</vt:lpstr>
      <vt:lpstr>DCPMM Profiling Tool – Sample Log</vt:lpstr>
      <vt:lpstr>Recap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SSG-OTC Presentation Template Contents</dc:title>
  <dc:creator>narnold</dc:creator>
  <cp:keywords>CTPClassification=CTP_NT</cp:keywords>
  <cp:lastModifiedBy>Du, Fan</cp:lastModifiedBy>
  <cp:revision>374</cp:revision>
  <dcterms:created xsi:type="dcterms:W3CDTF">2018-11-21T13:37:42Z</dcterms:created>
  <dcterms:modified xsi:type="dcterms:W3CDTF">2019-10-23T02:10:06Z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  <property fmtid="{D5CDD505-2E9C-101B-9397-08002B2CF9AE}" pid="6" name="KSOProductBuildVer">
    <vt:lpwstr>1033-10.1.0.6757</vt:lpwstr>
  </property>
  <property fmtid="{D5CDD505-2E9C-101B-9397-08002B2CF9AE}" pid="7" name="TitusGUID">
    <vt:lpwstr>28a67886-35c5-431e-8e14-6d01afe45dfb</vt:lpwstr>
  </property>
  <property fmtid="{D5CDD505-2E9C-101B-9397-08002B2CF9AE}" pid="8" name="CTP_TimeStamp">
    <vt:lpwstr>2019-10-19 05:31:58Z</vt:lpwstr>
  </property>
  <property fmtid="{D5CDD505-2E9C-101B-9397-08002B2CF9AE}" pid="9" name="CTP_BU">
    <vt:lpwstr>NA</vt:lpwstr>
  </property>
  <property fmtid="{D5CDD505-2E9C-101B-9397-08002B2CF9AE}" pid="10" name="CTP_IDSID">
    <vt:lpwstr>NA</vt:lpwstr>
  </property>
  <property fmtid="{D5CDD505-2E9C-101B-9397-08002B2CF9AE}" pid="11" name="CTP_WWID">
    <vt:lpwstr>NA</vt:lpwstr>
  </property>
  <property fmtid="{D5CDD505-2E9C-101B-9397-08002B2CF9AE}" pid="12" name="CTPClassification">
    <vt:lpwstr>CTP_NT</vt:lpwstr>
  </property>
</Properties>
</file>