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9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2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i" initials="2" lastIdx="9" clrIdx="0"/>
  <p:cmAuthor id="1" name="作者" initials="作" lastIdx="3" clrIdx="2"/>
  <p:cmAuthor id="2" name="许远超" initials="许" lastIdx="8" clrIdx="3"/>
  <p:cmAuthor id="3" name="Administrator" initials="A" lastIdx="1" clrIdx="2"/>
  <p:cmAuthor id="4" name="kingsoft" initials="k" lastIdx="1" clrIdx="0"/>
  <p:cmAuthor id="5" name="刘 译璟" initials="刘" lastIdx="32" clrIdx="0"/>
  <p:cmAuthor id="6" name="番茄花园" initials="番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2364A"/>
    <a:srgbClr val="031722"/>
    <a:srgbClr val="F1F1F1"/>
    <a:srgbClr val="2881B0"/>
    <a:srgbClr val="97D2F4"/>
    <a:srgbClr val="547893"/>
    <a:srgbClr val="71BBDE"/>
    <a:srgbClr val="A6D3EA"/>
    <a:srgbClr val="C0D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1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8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4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51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5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8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7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2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42240" y="-63500"/>
            <a:ext cx="12334240" cy="6984365"/>
          </a:xfrm>
          <a:prstGeom prst="rect">
            <a:avLst/>
          </a:prstGeom>
          <a:gradFill>
            <a:gsLst>
              <a:gs pos="0">
                <a:srgbClr val="163E55"/>
              </a:gs>
              <a:gs pos="57000">
                <a:srgbClr val="03172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71120" y="-73660"/>
            <a:ext cx="12334240" cy="6984365"/>
          </a:xfrm>
          <a:prstGeom prst="rect">
            <a:avLst/>
          </a:prstGeom>
          <a:gradFill>
            <a:gsLst>
              <a:gs pos="0">
                <a:srgbClr val="163E55"/>
              </a:gs>
              <a:gs pos="57000">
                <a:srgbClr val="03172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合成 23"/>
          <p:cNvPicPr>
            <a:picLocks noChangeAspect="1"/>
          </p:cNvPicPr>
          <p:nvPr/>
        </p:nvPicPr>
        <p:blipFill>
          <a:blip r:embed="rId4">
            <a:lum bright="-18000" contrast="-12000"/>
          </a:blip>
          <a:stretch>
            <a:fillRect/>
          </a:stretch>
        </p:blipFill>
        <p:spPr>
          <a:xfrm>
            <a:off x="-142240" y="489585"/>
            <a:ext cx="8554085" cy="6421120"/>
          </a:xfrm>
          <a:prstGeom prst="rect">
            <a:avLst/>
          </a:prstGeom>
        </p:spPr>
      </p:pic>
      <p:pic>
        <p:nvPicPr>
          <p:cNvPr id="8" name="图片 7" descr="合成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l="45328"/>
          <a:stretch>
            <a:fillRect/>
          </a:stretch>
        </p:blipFill>
        <p:spPr>
          <a:xfrm rot="15840000">
            <a:off x="6699866" y="1787623"/>
            <a:ext cx="5499100" cy="5655310"/>
          </a:xfrm>
          <a:prstGeom prst="rect">
            <a:avLst/>
          </a:prstGeom>
        </p:spPr>
      </p:pic>
      <p:sp>
        <p:nvSpPr>
          <p:cNvPr id="10" name="PA_矩形 7"/>
          <p:cNvSpPr/>
          <p:nvPr>
            <p:custDataLst>
              <p:tags r:id="rId2"/>
            </p:custDataLst>
          </p:nvPr>
        </p:nvSpPr>
        <p:spPr>
          <a:xfrm>
            <a:off x="1032827" y="2684780"/>
            <a:ext cx="9933305" cy="10153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经典综艺体简" panose="02010609000101010101" pitchFamily="49" charset="-122"/>
                <a:sym typeface="+mn-ea"/>
              </a:rPr>
              <a:t>阿里云基于 </a:t>
            </a:r>
            <a:r>
              <a:rPr kumimoji="0" lang="en" altLang="zh-CN" sz="60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经典综艺体简" panose="02010609000101010101" pitchFamily="49" charset="-122"/>
                <a:sym typeface="+mn-ea"/>
              </a:rPr>
              <a:t>ublk</a:t>
            </a:r>
            <a:r>
              <a:rPr kumimoji="0" lang="en" altLang="zh-CN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经典综艺体简" panose="02010609000101010101" pitchFamily="49" charset="-122"/>
                <a:sym typeface="+mn-ea"/>
              </a:rPr>
              <a:t> </a:t>
            </a: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经典综艺体简" panose="02010609000101010101" pitchFamily="49" charset="-122"/>
                <a:sym typeface="+mn-ea"/>
              </a:rPr>
              <a:t>的实践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75691" y="4400685"/>
            <a:ext cx="7929421" cy="123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entury Gothic" panose="020B0502020202020204" charset="0"/>
                <a:ea typeface="思源黑体 ExtraLight" panose="020B0200000000000000" charset="-122"/>
                <a:cs typeface="Century Gothic" panose="020B0502020202020204" charset="0"/>
                <a:sym typeface="微软雅黑" panose="020B0503020204020204" charset="-122"/>
              </a:rPr>
              <a:t>演讲人</a:t>
            </a:r>
            <a:endParaRPr lang="en-US" altLang="zh-CN" sz="2000" dirty="0">
              <a:solidFill>
                <a:schemeClr val="bg1"/>
              </a:solidFill>
              <a:latin typeface="Century Gothic" panose="020B0502020202020204" charset="0"/>
              <a:ea typeface="思源黑体 ExtraLight" panose="020B0200000000000000" charset="-122"/>
              <a:cs typeface="Century Gothic" panose="020B0502020202020204" charset="0"/>
              <a:sym typeface="微软雅黑" panose="020B0503020204020204" charset="-122"/>
            </a:endParaRPr>
          </a:p>
          <a:p>
            <a:pPr algn="ctr" defTabSz="914400">
              <a:lnSpc>
                <a:spcPct val="120000"/>
              </a:lnSpc>
              <a:defRPr sz="3000" spc="132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b="1" dirty="0"/>
              <a:t>张子扬 </a:t>
            </a:r>
            <a:r>
              <a:rPr kumimoji="1" lang="en-US" altLang="zh-CN" sz="2000" b="1" dirty="0">
                <a:solidFill>
                  <a:schemeClr val="bg1"/>
                </a:solidFill>
                <a:ea typeface="Alibaba PuHuiTi B" pitchFamily="18" charset="-122"/>
              </a:rPr>
              <a:t>&lt;</a:t>
            </a:r>
            <a:r>
              <a:rPr kumimoji="1" lang="en" altLang="zh-CN" sz="2000" b="1" dirty="0" err="1">
                <a:solidFill>
                  <a:schemeClr val="bg1"/>
                </a:solidFill>
                <a:ea typeface="Alibaba PuHuiTi B" pitchFamily="18" charset="-122"/>
              </a:rPr>
              <a:t>ZiyangZhang@linux.alibaba.com</a:t>
            </a:r>
            <a:r>
              <a:rPr kumimoji="1" lang="en" altLang="zh-CN" sz="2000" b="1" dirty="0">
                <a:solidFill>
                  <a:schemeClr val="bg1"/>
                </a:solidFill>
                <a:ea typeface="Alibaba PuHuiTi B" pitchFamily="18" charset="-122"/>
              </a:rPr>
              <a:t>&gt;</a:t>
            </a:r>
          </a:p>
          <a:p>
            <a:pPr algn="ctr" defTabSz="914400">
              <a:lnSpc>
                <a:spcPct val="120000"/>
              </a:lnSpc>
              <a:defRPr sz="3000" spc="132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kumimoji="1" lang="zh-CN" altLang="en-US" sz="2000" b="1" dirty="0">
                <a:solidFill>
                  <a:schemeClr val="bg1"/>
                </a:solidFill>
                <a:ea typeface="Alibaba PuHuiTi B" pitchFamily="18" charset="-122"/>
              </a:rPr>
              <a:t>阿里云操作系统开发工程师</a:t>
            </a:r>
            <a:endParaRPr lang="zh-CN" altLang="en-US" sz="2000" b="1" dirty="0"/>
          </a:p>
        </p:txBody>
      </p:sp>
      <p:pic>
        <p:nvPicPr>
          <p:cNvPr id="6" name="图片 5" descr="微信图片_202105141956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9417" y="207596"/>
            <a:ext cx="764503" cy="756683"/>
          </a:xfrm>
          <a:prstGeom prst="rect">
            <a:avLst/>
          </a:prstGeom>
          <a:effectLst/>
        </p:spPr>
      </p:pic>
      <p:pic>
        <p:nvPicPr>
          <p:cNvPr id="11" name="Picture 10" descr="Text&#10;&#10;Description automatically generate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92" y="0"/>
            <a:ext cx="1468605" cy="1101777"/>
          </a:xfrm>
          <a:prstGeom prst="rect">
            <a:avLst/>
          </a:prstGeom>
        </p:spPr>
      </p:pic>
      <p:sp>
        <p:nvSpPr>
          <p:cNvPr id="32" name="文本框 15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BBAAD9C20180234D78A0072836F0B1E0A2B9B2011AC72BB0A9D98E33B1E92B0CFB48B53811635B0B22B92408C846DAEBD80921BAE1D0CB411BBFC24C713E29D624FAF0ADFE27E6B7E4162DD765424AB21C3CE1387799438E9889B19F6C260C68D7B6259B2E3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合成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45328"/>
          <a:stretch>
            <a:fillRect/>
          </a:stretch>
        </p:blipFill>
        <p:spPr>
          <a:xfrm rot="15840000">
            <a:off x="7412990" y="1367790"/>
            <a:ext cx="5499100" cy="5655310"/>
          </a:xfrm>
          <a:prstGeom prst="rect">
            <a:avLst/>
          </a:prstGeom>
        </p:spPr>
      </p:pic>
      <p:pic>
        <p:nvPicPr>
          <p:cNvPr id="15" name="Picture 14" descr="Tex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92" y="0"/>
            <a:ext cx="1468605" cy="1101777"/>
          </a:xfrm>
          <a:prstGeom prst="rect">
            <a:avLst/>
          </a:prstGeom>
        </p:spPr>
      </p:pic>
      <p:sp>
        <p:nvSpPr>
          <p:cNvPr id="18" name="文本框 25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BBAAD9C20180234D78A0072836F0B1E0A2B9B2011AC72BB0A9D98E33B1E92B0CFB48B53811635B0B22B92408C846DAEBD80921BAE1D0CB411BBFC24C713E29D624FAF0ADFE27E6B7E4162DD765424AB21C3CE1387799438E9889B19F6C260C68D7B6259B2E3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5E2FA4-AA83-0FEC-D03B-418B599556A4}"/>
              </a:ext>
            </a:extLst>
          </p:cNvPr>
          <p:cNvSpPr txBox="1"/>
          <p:nvPr/>
        </p:nvSpPr>
        <p:spPr>
          <a:xfrm>
            <a:off x="741045" y="175895"/>
            <a:ext cx="422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spc="13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关注 </a:t>
            </a:r>
            <a:r>
              <a:rPr lang="en" altLang="zh-CN" sz="3600" spc="13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ublk</a:t>
            </a:r>
            <a:r>
              <a:rPr lang="en" altLang="zh-CN" sz="3600" spc="13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zh-CN" altLang="en-US" sz="3600" spc="13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的背景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FEB178A-2C41-2531-9D5F-A3619226DD06}"/>
              </a:ext>
            </a:extLst>
          </p:cNvPr>
          <p:cNvSpPr txBox="1"/>
          <p:nvPr/>
        </p:nvSpPr>
        <p:spPr>
          <a:xfrm>
            <a:off x="244316" y="1165386"/>
            <a:ext cx="11703368" cy="2677656"/>
          </a:xfrm>
          <a:prstGeom prst="rect">
            <a:avLst/>
          </a:prstGeom>
          <a:ln w="25400">
            <a:miter lim="400000"/>
          </a:ln>
        </p:spPr>
        <p:txBody>
          <a:bodyPr wrap="square" lIns="45719" rIns="45719">
            <a:spAutoFit/>
          </a:bodyPr>
          <a:lstStyle>
            <a:lvl1pPr defTabSz="457200">
              <a:defRPr sz="4400" b="1">
                <a:solidFill>
                  <a:srgbClr val="3737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 err="1">
                <a:solidFill>
                  <a:schemeClr val="bg1"/>
                </a:solidFill>
              </a:rPr>
              <a:t>ublk</a:t>
            </a:r>
            <a:r>
              <a:rPr lang="zh-CN" altLang="en-US" sz="2400" dirty="0">
                <a:solidFill>
                  <a:schemeClr val="bg1"/>
                </a:solidFill>
              </a:rPr>
              <a:t> 是基于 </a:t>
            </a:r>
            <a:r>
              <a:rPr lang="en-US" altLang="zh-CN" sz="2400" dirty="0" err="1">
                <a:solidFill>
                  <a:schemeClr val="bg1"/>
                </a:solidFill>
              </a:rPr>
              <a:t>io_uring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passthrough</a:t>
            </a:r>
            <a:r>
              <a:rPr lang="zh-CN" altLang="en-US" sz="2400" dirty="0">
                <a:solidFill>
                  <a:schemeClr val="bg1"/>
                </a:solidFill>
              </a:rPr>
              <a:t> 技术实现的新型高性能通用块设备方案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bg1"/>
                </a:solidFill>
              </a:rPr>
              <a:t>阿里云操作系统团队一直积极拥抱 </a:t>
            </a:r>
            <a:r>
              <a:rPr lang="en-US" altLang="zh-CN" sz="2400" b="0" dirty="0" err="1">
                <a:solidFill>
                  <a:schemeClr val="bg1"/>
                </a:solidFill>
              </a:rPr>
              <a:t>io_uring</a:t>
            </a:r>
            <a:r>
              <a:rPr lang="zh-CN" altLang="en-US" sz="2400" b="0" dirty="0">
                <a:solidFill>
                  <a:schemeClr val="bg1"/>
                </a:solidFill>
              </a:rPr>
              <a:t> 等新技术并贡献上游</a:t>
            </a:r>
            <a:endParaRPr lang="en-US" altLang="zh-CN" sz="2400" b="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bg1"/>
                </a:solidFill>
              </a:rPr>
              <a:t>分布式存储业务场景在应用 </a:t>
            </a:r>
            <a:r>
              <a:rPr lang="en-US" altLang="zh-CN" sz="2400" b="0" dirty="0" err="1">
                <a:solidFill>
                  <a:schemeClr val="bg1"/>
                </a:solidFill>
              </a:rPr>
              <a:t>tcmu</a:t>
            </a:r>
            <a:r>
              <a:rPr lang="zh-CN" altLang="en-US" sz="2400" b="0" dirty="0">
                <a:solidFill>
                  <a:schemeClr val="bg1"/>
                </a:solidFill>
              </a:rPr>
              <a:t> 时遇到了性能瓶颈，即使做了很多针对性优化，仍然存在短板</a:t>
            </a:r>
            <a:endParaRPr lang="en-US" altLang="zh-CN" sz="2400" b="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0" dirty="0" err="1">
                <a:solidFill>
                  <a:schemeClr val="bg1"/>
                </a:solidFill>
              </a:rPr>
              <a:t>ublk</a:t>
            </a:r>
            <a:r>
              <a:rPr lang="zh-CN" altLang="en-US" sz="2400" b="0" dirty="0">
                <a:solidFill>
                  <a:schemeClr val="bg1"/>
                </a:solidFill>
              </a:rPr>
              <a:t> 从设计上很好地匹配了我们的诉求</a:t>
            </a:r>
            <a:endParaRPr lang="en-US" altLang="zh-CN" sz="2400" b="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bg1"/>
                </a:solidFill>
              </a:rPr>
              <a:t>应用场景：分布式存储块服务，高密容器场景等</a:t>
            </a:r>
            <a:endParaRPr lang="en-US" altLang="zh-CN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89918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470150" y="-91123"/>
            <a:ext cx="15460345" cy="7040245"/>
            <a:chOff x="-4000" y="-152"/>
            <a:chExt cx="24347" cy="11087"/>
          </a:xfrm>
        </p:grpSpPr>
        <p:pic>
          <p:nvPicPr>
            <p:cNvPr id="6" name="图片 5" descr="合成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/>
            <a:srcRect l="45328"/>
            <a:stretch>
              <a:fillRect/>
            </a:stretch>
          </p:blipFill>
          <p:spPr>
            <a:xfrm rot="15840000">
              <a:off x="11564" y="2152"/>
              <a:ext cx="8660" cy="8906"/>
            </a:xfrm>
            <a:prstGeom prst="rect">
              <a:avLst/>
            </a:prstGeom>
          </p:spPr>
        </p:pic>
        <p:pic>
          <p:nvPicPr>
            <p:cNvPr id="3" name="图片 2" descr="合成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rcRect r="41016"/>
            <a:stretch>
              <a:fillRect/>
            </a:stretch>
          </p:blipFill>
          <p:spPr>
            <a:xfrm flipH="1">
              <a:off x="-4000" y="-152"/>
              <a:ext cx="11267" cy="10999"/>
            </a:xfrm>
            <a:prstGeom prst="rect">
              <a:avLst/>
            </a:prstGeom>
          </p:spPr>
        </p:pic>
      </p:grpSp>
      <p:pic>
        <p:nvPicPr>
          <p:cNvPr id="15" name="Picture 14" descr="Text&#10;&#10;Description automatically generate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92" y="0"/>
            <a:ext cx="1468605" cy="1101777"/>
          </a:xfrm>
          <a:prstGeom prst="rect">
            <a:avLst/>
          </a:prstGeom>
        </p:spPr>
      </p:pic>
      <p:sp>
        <p:nvSpPr>
          <p:cNvPr id="18" name="文本框 25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BBAAD9C20180234D78A0072836F0B1E0A2B9B2011AC72BB0A9D98E33B1E92B0CFB48B53811635B0B22B92408C846DAEBD80921BAE1D0CB411BBFC24C713E29D624FAF0ADFE27E6B7E4162DD765424AB21C3CE1387799438E9889B19F6C260C68D7B6259B2E3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5E2FA4-AA83-0FEC-D03B-418B599556A4}"/>
              </a:ext>
            </a:extLst>
          </p:cNvPr>
          <p:cNvSpPr txBox="1"/>
          <p:nvPr/>
        </p:nvSpPr>
        <p:spPr>
          <a:xfrm>
            <a:off x="741044" y="175895"/>
            <a:ext cx="546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spc="13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用户态块存储</a:t>
            </a:r>
            <a:r>
              <a:rPr lang="en-US" altLang="zh-CN" sz="3600" spc="13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 </a:t>
            </a:r>
            <a:r>
              <a:rPr lang="en" altLang="zh-CN" sz="3600" spc="13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TCMU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FEB178A-2C41-2531-9D5F-A3619226DD06}"/>
              </a:ext>
            </a:extLst>
          </p:cNvPr>
          <p:cNvSpPr txBox="1"/>
          <p:nvPr/>
        </p:nvSpPr>
        <p:spPr>
          <a:xfrm>
            <a:off x="6203851" y="1165386"/>
            <a:ext cx="5743832" cy="3170099"/>
          </a:xfrm>
          <a:prstGeom prst="rect">
            <a:avLst/>
          </a:prstGeom>
          <a:ln w="25400">
            <a:miter lim="400000"/>
          </a:ln>
        </p:spPr>
        <p:txBody>
          <a:bodyPr wrap="square" lIns="45719" rIns="45719">
            <a:spAutoFit/>
          </a:bodyPr>
          <a:lstStyle>
            <a:lvl1pPr defTabSz="457200">
              <a:defRPr sz="4400" b="1">
                <a:solidFill>
                  <a:srgbClr val="3737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计算节点上提供块设备服务（如 </a:t>
            </a:r>
            <a:r>
              <a:rPr lang="en-US" altLang="zh-CN" sz="2000" b="0" dirty="0" err="1">
                <a:solidFill>
                  <a:schemeClr val="bg1"/>
                </a:solidFill>
              </a:rPr>
              <a:t>sdX</a:t>
            </a:r>
            <a:r>
              <a:rPr lang="zh-CN" altLang="en-US" sz="2000" b="0" dirty="0">
                <a:solidFill>
                  <a:schemeClr val="bg1"/>
                </a:solidFill>
              </a:rPr>
              <a:t>），供应用程序使用</a:t>
            </a:r>
          </a:p>
          <a:p>
            <a:endParaRPr lang="zh-CN" altLang="en-US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计算节点自身并不直接处理 </a:t>
            </a:r>
            <a:r>
              <a:rPr lang="en-US" altLang="zh-CN" sz="2000" b="0" dirty="0">
                <a:solidFill>
                  <a:schemeClr val="bg1"/>
                </a:solidFill>
              </a:rPr>
              <a:t>IO </a:t>
            </a:r>
            <a:r>
              <a:rPr lang="zh-CN" altLang="en-US" sz="2000" b="0" dirty="0">
                <a:solidFill>
                  <a:schemeClr val="bg1"/>
                </a:solidFill>
              </a:rPr>
              <a:t>请求，而是通过 </a:t>
            </a:r>
            <a:r>
              <a:rPr lang="en-US" altLang="zh-CN" sz="2000" b="0" dirty="0">
                <a:solidFill>
                  <a:schemeClr val="bg1"/>
                </a:solidFill>
              </a:rPr>
              <a:t>RPC </a:t>
            </a:r>
            <a:r>
              <a:rPr lang="zh-CN" altLang="en-US" sz="2000" b="0" dirty="0">
                <a:solidFill>
                  <a:schemeClr val="bg1"/>
                </a:solidFill>
              </a:rPr>
              <a:t>转发到分布式存储系统处理</a:t>
            </a:r>
          </a:p>
          <a:p>
            <a:endParaRPr lang="zh-CN" altLang="en-US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chemeClr val="bg1"/>
                </a:solidFill>
              </a:rPr>
              <a:t>TCMU </a:t>
            </a:r>
            <a:r>
              <a:rPr lang="zh-CN" altLang="en-US" sz="2000" b="0" dirty="0">
                <a:solidFill>
                  <a:schemeClr val="bg1"/>
                </a:solidFill>
              </a:rPr>
              <a:t>（</a:t>
            </a:r>
            <a:r>
              <a:rPr lang="en-US" altLang="zh-CN" sz="2000" b="0" dirty="0">
                <a:solidFill>
                  <a:schemeClr val="bg1"/>
                </a:solidFill>
              </a:rPr>
              <a:t>TCM in </a:t>
            </a:r>
            <a:r>
              <a:rPr lang="en-US" altLang="zh-CN" sz="2000" b="0" dirty="0" err="1">
                <a:solidFill>
                  <a:schemeClr val="bg1"/>
                </a:solidFill>
              </a:rPr>
              <a:t>Userspace</a:t>
            </a:r>
            <a:r>
              <a:rPr lang="zh-CN" altLang="en-US" sz="2000" b="0" dirty="0">
                <a:solidFill>
                  <a:schemeClr val="bg1"/>
                </a:solidFill>
              </a:rPr>
              <a:t>），</a:t>
            </a:r>
            <a:r>
              <a:rPr lang="en-US" altLang="zh-CN" sz="2000" b="0" dirty="0">
                <a:solidFill>
                  <a:schemeClr val="bg1"/>
                </a:solidFill>
              </a:rPr>
              <a:t>LIO </a:t>
            </a:r>
            <a:r>
              <a:rPr lang="zh-CN" altLang="en-US" sz="2000" b="0" dirty="0">
                <a:solidFill>
                  <a:schemeClr val="bg1"/>
                </a:solidFill>
              </a:rPr>
              <a:t>在用户态的实现，提供 </a:t>
            </a:r>
            <a:r>
              <a:rPr lang="en-US" altLang="zh-CN" sz="2000" b="0" dirty="0">
                <a:solidFill>
                  <a:schemeClr val="bg1"/>
                </a:solidFill>
              </a:rPr>
              <a:t>SCSI </a:t>
            </a:r>
            <a:r>
              <a:rPr lang="zh-CN" altLang="en-US" sz="2000" b="0" dirty="0">
                <a:solidFill>
                  <a:schemeClr val="bg1"/>
                </a:solidFill>
              </a:rPr>
              <a:t>块设备的模拟（</a:t>
            </a:r>
            <a:r>
              <a:rPr lang="en-US" altLang="zh-CN" sz="2000" b="0" dirty="0">
                <a:solidFill>
                  <a:schemeClr val="bg1"/>
                </a:solidFill>
              </a:rPr>
              <a:t>iSCSI target</a:t>
            </a:r>
            <a:r>
              <a:rPr lang="zh-CN" altLang="en-US" sz="2000" b="0" dirty="0">
                <a:solidFill>
                  <a:schemeClr val="bg1"/>
                </a:solidFill>
              </a:rPr>
              <a:t>），支持多种后端（</a:t>
            </a:r>
            <a:r>
              <a:rPr lang="en-US" altLang="zh-CN" sz="2000" b="0" dirty="0" err="1">
                <a:solidFill>
                  <a:schemeClr val="bg1"/>
                </a:solidFill>
              </a:rPr>
              <a:t>backstore</a:t>
            </a:r>
            <a:r>
              <a:rPr lang="zh-CN" altLang="en-US" sz="2000" b="0" dirty="0">
                <a:solidFill>
                  <a:schemeClr val="bg1"/>
                </a:solidFill>
              </a:rPr>
              <a:t>）：</a:t>
            </a:r>
            <a:r>
              <a:rPr lang="en-US" altLang="zh-CN" sz="2000" b="0" dirty="0">
                <a:solidFill>
                  <a:schemeClr val="bg1"/>
                </a:solidFill>
              </a:rPr>
              <a:t>file</a:t>
            </a:r>
            <a:r>
              <a:rPr lang="zh-CN" altLang="en-US" sz="2000" b="0" dirty="0">
                <a:solidFill>
                  <a:schemeClr val="bg1"/>
                </a:solidFill>
              </a:rPr>
              <a:t>，</a:t>
            </a:r>
            <a:r>
              <a:rPr lang="en-US" altLang="zh-CN" sz="2000" b="0" dirty="0">
                <a:solidFill>
                  <a:schemeClr val="bg1"/>
                </a:solidFill>
              </a:rPr>
              <a:t>block</a:t>
            </a:r>
            <a:r>
              <a:rPr lang="zh-CN" altLang="en-US" sz="2000" b="0" dirty="0">
                <a:solidFill>
                  <a:schemeClr val="bg1"/>
                </a:solidFill>
              </a:rPr>
              <a:t>，</a:t>
            </a:r>
            <a:r>
              <a:rPr lang="en-US" altLang="zh-CN" sz="2000" b="0" dirty="0" err="1">
                <a:solidFill>
                  <a:schemeClr val="bg1"/>
                </a:solidFill>
              </a:rPr>
              <a:t>ramdisk</a:t>
            </a:r>
            <a:r>
              <a:rPr lang="zh-CN" altLang="en-US" sz="2000" b="0" dirty="0">
                <a:solidFill>
                  <a:schemeClr val="bg1"/>
                </a:solidFill>
              </a:rPr>
              <a:t>，或其他 </a:t>
            </a:r>
            <a:r>
              <a:rPr lang="en-US" altLang="zh-CN" sz="2000" b="0" dirty="0">
                <a:solidFill>
                  <a:schemeClr val="bg1"/>
                </a:solidFill>
              </a:rPr>
              <a:t>iSCSI </a:t>
            </a:r>
            <a:r>
              <a:rPr lang="zh-CN" altLang="en-US" sz="2000" b="0" dirty="0">
                <a:solidFill>
                  <a:schemeClr val="bg1"/>
                </a:solidFill>
              </a:rPr>
              <a:t>设备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0E5724-051B-C02D-278E-9BAF716C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9" y="822226"/>
            <a:ext cx="5666375" cy="44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09010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484217" y="-91123"/>
            <a:ext cx="15460345" cy="7040245"/>
            <a:chOff x="-4000" y="-152"/>
            <a:chExt cx="24347" cy="11087"/>
          </a:xfrm>
        </p:grpSpPr>
        <p:pic>
          <p:nvPicPr>
            <p:cNvPr id="6" name="图片 5" descr="合成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/>
            <a:srcRect l="45328"/>
            <a:stretch>
              <a:fillRect/>
            </a:stretch>
          </p:blipFill>
          <p:spPr>
            <a:xfrm rot="15840000">
              <a:off x="11564" y="2152"/>
              <a:ext cx="8660" cy="8906"/>
            </a:xfrm>
            <a:prstGeom prst="rect">
              <a:avLst/>
            </a:prstGeom>
          </p:spPr>
        </p:pic>
        <p:pic>
          <p:nvPicPr>
            <p:cNvPr id="3" name="图片 2" descr="合成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rcRect r="41016"/>
            <a:stretch>
              <a:fillRect/>
            </a:stretch>
          </p:blipFill>
          <p:spPr>
            <a:xfrm flipH="1">
              <a:off x="-4000" y="-152"/>
              <a:ext cx="11267" cy="10999"/>
            </a:xfrm>
            <a:prstGeom prst="rect">
              <a:avLst/>
            </a:prstGeom>
          </p:spPr>
        </p:pic>
      </p:grpSp>
      <p:pic>
        <p:nvPicPr>
          <p:cNvPr id="15" name="Picture 14" descr="Text&#10;&#10;Description automatically generate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92" y="0"/>
            <a:ext cx="1468605" cy="1101777"/>
          </a:xfrm>
          <a:prstGeom prst="rect">
            <a:avLst/>
          </a:prstGeom>
        </p:spPr>
      </p:pic>
      <p:sp>
        <p:nvSpPr>
          <p:cNvPr id="18" name="文本框 25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BBAAD9C20180234D78A0072836F0B1E0A2B9B2011AC72BB0A9D98E33B1E92B0CFB48B53811635B0B22B92408C846DAEBD80921BAE1D0CB411BBFC24C713E29D624FAF0ADFE27E6B7E4162DD765424AB21C3CE1387799438E9889B19F6C260C68D7B6259B2E3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5E2FA4-AA83-0FEC-D03B-418B599556A4}"/>
              </a:ext>
            </a:extLst>
          </p:cNvPr>
          <p:cNvSpPr txBox="1"/>
          <p:nvPr/>
        </p:nvSpPr>
        <p:spPr>
          <a:xfrm>
            <a:off x="741044" y="175895"/>
            <a:ext cx="546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 sz="3200">
                <a:solidFill>
                  <a:srgbClr val="18181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3600" dirty="0">
                <a:solidFill>
                  <a:schemeClr val="bg1"/>
                </a:solidFill>
              </a:rPr>
              <a:t>TCMU </a:t>
            </a:r>
            <a:r>
              <a:rPr lang="zh-CN" altLang="en-US" sz="3600" dirty="0">
                <a:solidFill>
                  <a:schemeClr val="bg1"/>
                </a:solidFill>
              </a:rPr>
              <a:t>的缺陷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FEB178A-2C41-2531-9D5F-A3619226DD06}"/>
              </a:ext>
            </a:extLst>
          </p:cNvPr>
          <p:cNvSpPr txBox="1"/>
          <p:nvPr/>
        </p:nvSpPr>
        <p:spPr>
          <a:xfrm>
            <a:off x="6203851" y="1165386"/>
            <a:ext cx="5743832" cy="4708981"/>
          </a:xfrm>
          <a:prstGeom prst="rect">
            <a:avLst/>
          </a:prstGeom>
          <a:ln w="25400">
            <a:miter lim="400000"/>
          </a:ln>
        </p:spPr>
        <p:txBody>
          <a:bodyPr wrap="square" lIns="45719" rIns="45719">
            <a:spAutoFit/>
          </a:bodyPr>
          <a:lstStyle>
            <a:lvl1pPr defTabSz="457200">
              <a:defRPr sz="4400" b="1">
                <a:solidFill>
                  <a:srgbClr val="3737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FF0000"/>
                </a:solidFill>
              </a:rPr>
              <a:t>缺陷 </a:t>
            </a:r>
            <a:r>
              <a:rPr lang="en-US" altLang="zh-CN" sz="2000" b="0" dirty="0">
                <a:solidFill>
                  <a:srgbClr val="FF0000"/>
                </a:solidFill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</a:rPr>
              <a:t>：</a:t>
            </a:r>
            <a:r>
              <a:rPr lang="en-US" altLang="zh-CN" sz="2000" b="0" dirty="0">
                <a:solidFill>
                  <a:srgbClr val="FF0000"/>
                </a:solidFill>
              </a:rPr>
              <a:t>2 </a:t>
            </a:r>
            <a:r>
              <a:rPr lang="zh-CN" altLang="en-US" sz="2000" b="0" dirty="0">
                <a:solidFill>
                  <a:srgbClr val="FF0000"/>
                </a:solidFill>
              </a:rPr>
              <a:t>次拷贝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b="0" dirty="0" err="1">
                <a:solidFill>
                  <a:schemeClr val="bg1"/>
                </a:solidFill>
              </a:rPr>
              <a:t>biovec</a:t>
            </a:r>
            <a:r>
              <a:rPr lang="en" altLang="zh-CN" sz="2000" b="0" dirty="0">
                <a:solidFill>
                  <a:schemeClr val="bg1"/>
                </a:solidFill>
              </a:rPr>
              <a:t> &lt;-&gt; data area &lt;-&gt; user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altLang="zh-CN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FF0000"/>
                </a:solidFill>
              </a:rPr>
              <a:t>缺陷 </a:t>
            </a:r>
            <a:r>
              <a:rPr lang="en-US" altLang="zh-CN" sz="2000" b="0" dirty="0">
                <a:solidFill>
                  <a:srgbClr val="FF0000"/>
                </a:solidFill>
              </a:rPr>
              <a:t>2</a:t>
            </a:r>
            <a:r>
              <a:rPr lang="zh-CN" altLang="en-US" sz="2000" b="0" dirty="0">
                <a:solidFill>
                  <a:srgbClr val="FF0000"/>
                </a:solidFill>
              </a:rPr>
              <a:t>：不支持多队列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b="0" dirty="0" err="1">
                <a:solidFill>
                  <a:schemeClr val="bg1"/>
                </a:solidFill>
              </a:rPr>
              <a:t>tcmu</a:t>
            </a:r>
            <a:r>
              <a:rPr lang="en" altLang="zh-CN" sz="2000" b="0" dirty="0">
                <a:solidFill>
                  <a:schemeClr val="bg1"/>
                </a:solidFill>
              </a:rPr>
              <a:t> </a:t>
            </a:r>
            <a:r>
              <a:rPr lang="zh-CN" altLang="en-US" sz="2000" b="0" dirty="0">
                <a:solidFill>
                  <a:schemeClr val="bg1"/>
                </a:solidFill>
              </a:rPr>
              <a:t>多个 </a:t>
            </a:r>
            <a:r>
              <a:rPr lang="en" altLang="zh-CN" sz="2000" b="0" dirty="0">
                <a:solidFill>
                  <a:schemeClr val="bg1"/>
                </a:solidFill>
              </a:rPr>
              <a:t>worker </a:t>
            </a:r>
            <a:r>
              <a:rPr lang="zh-CN" altLang="en-US" sz="2000" b="0" dirty="0">
                <a:solidFill>
                  <a:schemeClr val="bg1"/>
                </a:solidFill>
              </a:rPr>
              <a:t>抢占单个 </a:t>
            </a:r>
            <a:r>
              <a:rPr lang="en" altLang="zh-CN" sz="2000" b="0" dirty="0">
                <a:solidFill>
                  <a:schemeClr val="bg1"/>
                </a:solidFill>
              </a:rPr>
              <a:t>command ring </a:t>
            </a:r>
            <a:r>
              <a:rPr lang="zh-CN" altLang="en-US" sz="2000" b="0" dirty="0">
                <a:solidFill>
                  <a:schemeClr val="bg1"/>
                </a:solidFill>
              </a:rPr>
              <a:t>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FF0000"/>
                </a:solidFill>
              </a:rPr>
              <a:t>缺陷 </a:t>
            </a:r>
            <a:r>
              <a:rPr lang="en-US" altLang="zh-CN" sz="2000" b="0" dirty="0">
                <a:solidFill>
                  <a:srgbClr val="FF0000"/>
                </a:solidFill>
              </a:rPr>
              <a:t>3</a:t>
            </a:r>
            <a:r>
              <a:rPr lang="zh-CN" altLang="en-US" sz="2000" b="0" dirty="0">
                <a:solidFill>
                  <a:srgbClr val="FF0000"/>
                </a:solidFill>
              </a:rPr>
              <a:t>：协议栈开销大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b="0" dirty="0" err="1">
                <a:solidFill>
                  <a:schemeClr val="bg1"/>
                </a:solidFill>
              </a:rPr>
              <a:t>tcmu</a:t>
            </a:r>
            <a:r>
              <a:rPr lang="en" altLang="zh-CN" sz="2000" b="0" dirty="0">
                <a:solidFill>
                  <a:schemeClr val="bg1"/>
                </a:solidFill>
              </a:rPr>
              <a:t> </a:t>
            </a:r>
            <a:r>
              <a:rPr lang="zh-CN" altLang="en-US" sz="2000" b="0" dirty="0">
                <a:solidFill>
                  <a:schemeClr val="bg1"/>
                </a:solidFill>
              </a:rPr>
              <a:t>走 </a:t>
            </a:r>
            <a:r>
              <a:rPr lang="en" altLang="zh-CN" sz="2000" b="0" dirty="0">
                <a:solidFill>
                  <a:schemeClr val="bg1"/>
                </a:solidFill>
              </a:rPr>
              <a:t>SCSI </a:t>
            </a:r>
            <a:r>
              <a:rPr lang="zh-CN" altLang="en-US" sz="2000" b="0" dirty="0">
                <a:solidFill>
                  <a:schemeClr val="bg1"/>
                </a:solidFill>
              </a:rPr>
              <a:t>协议栈，存在较大开销，这对很多场景实际没必要（如前面提到的分布式块存储服务）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我们针对这些问题进行了比较深入的分析，目前仅在内存拷贝上做了优化，而多队列支持和协议栈开销受限于整体架构，很难优化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D6F6AE-FF71-7B27-7118-F8ABFA46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5" y="797882"/>
            <a:ext cx="3665997" cy="606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69189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484217" y="-91123"/>
            <a:ext cx="15460345" cy="7040245"/>
            <a:chOff x="-4000" y="-152"/>
            <a:chExt cx="24347" cy="11087"/>
          </a:xfrm>
        </p:grpSpPr>
        <p:pic>
          <p:nvPicPr>
            <p:cNvPr id="6" name="图片 5" descr="合成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/>
            <a:srcRect l="45328"/>
            <a:stretch>
              <a:fillRect/>
            </a:stretch>
          </p:blipFill>
          <p:spPr>
            <a:xfrm rot="15840000">
              <a:off x="11564" y="2152"/>
              <a:ext cx="8660" cy="8906"/>
            </a:xfrm>
            <a:prstGeom prst="rect">
              <a:avLst/>
            </a:prstGeom>
          </p:spPr>
        </p:pic>
        <p:pic>
          <p:nvPicPr>
            <p:cNvPr id="3" name="图片 2" descr="合成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rcRect r="41016"/>
            <a:stretch>
              <a:fillRect/>
            </a:stretch>
          </p:blipFill>
          <p:spPr>
            <a:xfrm flipH="1">
              <a:off x="-4000" y="-152"/>
              <a:ext cx="11267" cy="10999"/>
            </a:xfrm>
            <a:prstGeom prst="rect">
              <a:avLst/>
            </a:prstGeom>
          </p:spPr>
        </p:pic>
      </p:grpSp>
      <p:pic>
        <p:nvPicPr>
          <p:cNvPr id="15" name="Picture 14" descr="Text&#10;&#10;Description automatically generate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92" y="0"/>
            <a:ext cx="1468605" cy="1101777"/>
          </a:xfrm>
          <a:prstGeom prst="rect">
            <a:avLst/>
          </a:prstGeom>
        </p:spPr>
      </p:pic>
      <p:sp>
        <p:nvSpPr>
          <p:cNvPr id="18" name="文本框 25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BBAAD9C20180234D78A0072836F0B1E0A2B9B2011AC72BB0A9D98E33B1E92B0CFB48B53811635B0B22B92408C846DAEBD80921BAE1D0CB411BBFC24C713E29D624FAF0ADFE27E6B7E4162DD765424AB21C3CE1387799438E9889B19F6C260C68D7B6259B2E3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5E2FA4-AA83-0FEC-D03B-418B599556A4}"/>
              </a:ext>
            </a:extLst>
          </p:cNvPr>
          <p:cNvSpPr txBox="1"/>
          <p:nvPr/>
        </p:nvSpPr>
        <p:spPr>
          <a:xfrm>
            <a:off x="741044" y="175895"/>
            <a:ext cx="678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 sz="3200">
                <a:solidFill>
                  <a:srgbClr val="18181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3600" dirty="0">
                <a:solidFill>
                  <a:schemeClr val="bg1"/>
                </a:solidFill>
              </a:rPr>
              <a:t>高性能用户态块存储服务</a:t>
            </a:r>
            <a:r>
              <a:rPr lang="en-US" altLang="zh-CN" sz="3600" dirty="0">
                <a:solidFill>
                  <a:schemeClr val="bg1"/>
                </a:solidFill>
              </a:rPr>
              <a:t>– </a:t>
            </a:r>
            <a:r>
              <a:rPr lang="en-US" altLang="zh-CN" sz="3600" dirty="0" err="1">
                <a:solidFill>
                  <a:schemeClr val="bg1"/>
                </a:solidFill>
              </a:rPr>
              <a:t>ublk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FEB178A-2C41-2531-9D5F-A3619226DD06}"/>
              </a:ext>
            </a:extLst>
          </p:cNvPr>
          <p:cNvSpPr txBox="1"/>
          <p:nvPr/>
        </p:nvSpPr>
        <p:spPr>
          <a:xfrm>
            <a:off x="6203851" y="1165386"/>
            <a:ext cx="5743832" cy="5355312"/>
          </a:xfrm>
          <a:prstGeom prst="rect">
            <a:avLst/>
          </a:prstGeom>
          <a:ln w="25400">
            <a:miter lim="400000"/>
          </a:ln>
        </p:spPr>
        <p:txBody>
          <a:bodyPr wrap="square" lIns="45719" rIns="45719">
            <a:spAutoFit/>
          </a:bodyPr>
          <a:lstStyle>
            <a:lvl1pPr defTabSz="457200">
              <a:defRPr sz="4400" b="1">
                <a:solidFill>
                  <a:srgbClr val="3737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1800" b="0" dirty="0" err="1">
                <a:solidFill>
                  <a:schemeClr val="bg1"/>
                </a:solidFill>
              </a:rPr>
              <a:t>ublk</a:t>
            </a:r>
            <a:r>
              <a:rPr lang="en" altLang="zh-CN" sz="1800" b="0" dirty="0">
                <a:solidFill>
                  <a:schemeClr val="bg1"/>
                </a:solidFill>
              </a:rPr>
              <a:t> </a:t>
            </a:r>
            <a:r>
              <a:rPr lang="zh-CN" altLang="en-US" sz="1800" b="0" dirty="0">
                <a:solidFill>
                  <a:schemeClr val="bg1"/>
                </a:solidFill>
              </a:rPr>
              <a:t>在设计上存在一些天然的优势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8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FF0000"/>
                </a:solidFill>
              </a:rPr>
              <a:t>多队列支持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1800" b="0" dirty="0" err="1">
                <a:solidFill>
                  <a:schemeClr val="bg1"/>
                </a:solidFill>
              </a:rPr>
              <a:t>ublk</a:t>
            </a:r>
            <a:r>
              <a:rPr lang="en" altLang="zh-CN" sz="1800" b="0" dirty="0">
                <a:solidFill>
                  <a:schemeClr val="bg1"/>
                </a:solidFill>
              </a:rPr>
              <a:t> </a:t>
            </a:r>
            <a:r>
              <a:rPr lang="zh-CN" altLang="en-US" sz="1800" b="0" dirty="0">
                <a:solidFill>
                  <a:schemeClr val="bg1"/>
                </a:solidFill>
              </a:rPr>
              <a:t>支持多队列，关键路径无锁操作，有并发优势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8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FF0000"/>
                </a:solidFill>
              </a:rPr>
              <a:t>软件栈开销小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1800" b="0" dirty="0" err="1">
                <a:solidFill>
                  <a:schemeClr val="bg1"/>
                </a:solidFill>
              </a:rPr>
              <a:t>ublk</a:t>
            </a:r>
            <a:r>
              <a:rPr lang="en" altLang="zh-CN" sz="1800" b="0" dirty="0">
                <a:solidFill>
                  <a:schemeClr val="bg1"/>
                </a:solidFill>
              </a:rPr>
              <a:t> </a:t>
            </a:r>
            <a:r>
              <a:rPr lang="zh-CN" altLang="en-US" sz="1800" b="0" dirty="0">
                <a:solidFill>
                  <a:schemeClr val="bg1"/>
                </a:solidFill>
              </a:rPr>
              <a:t>没有复杂的协议栈，软件栈开销很小，对多数场景有利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8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chemeClr val="bg1"/>
                </a:solidFill>
              </a:rPr>
              <a:t>我们在与业务交流的过程中也发现初始版本存在一些不足：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8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FF0000"/>
                </a:solidFill>
              </a:rPr>
              <a:t>不支持自定义 </a:t>
            </a:r>
            <a:r>
              <a:rPr lang="en" altLang="zh-CN" sz="1800" b="0" dirty="0">
                <a:solidFill>
                  <a:srgbClr val="FF0000"/>
                </a:solidFill>
              </a:rPr>
              <a:t>data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chemeClr val="bg1"/>
                </a:solidFill>
              </a:rPr>
              <a:t>分布式存储使用的网络</a:t>
            </a:r>
            <a:r>
              <a:rPr lang="en" altLang="zh-CN" sz="1800" b="0" dirty="0">
                <a:solidFill>
                  <a:schemeClr val="bg1"/>
                </a:solidFill>
              </a:rPr>
              <a:t>RPC</a:t>
            </a:r>
            <a:r>
              <a:rPr lang="zh-CN" altLang="en-US" sz="1800" b="0" dirty="0">
                <a:solidFill>
                  <a:schemeClr val="bg1"/>
                </a:solidFill>
              </a:rPr>
              <a:t>组件库（如</a:t>
            </a:r>
            <a:r>
              <a:rPr lang="en" altLang="zh-CN" sz="1800" b="0" dirty="0" err="1">
                <a:solidFill>
                  <a:schemeClr val="bg1"/>
                </a:solidFill>
              </a:rPr>
              <a:t>libeasy</a:t>
            </a:r>
            <a:r>
              <a:rPr lang="en" altLang="zh-CN" sz="1800" b="0" dirty="0">
                <a:solidFill>
                  <a:schemeClr val="bg1"/>
                </a:solidFill>
              </a:rPr>
              <a:t>)</a:t>
            </a:r>
            <a:r>
              <a:rPr lang="zh-CN" altLang="en-US" sz="1800" b="0" dirty="0">
                <a:solidFill>
                  <a:schemeClr val="bg1"/>
                </a:solidFill>
              </a:rPr>
              <a:t>自己维护 </a:t>
            </a:r>
            <a:r>
              <a:rPr lang="en" altLang="zh-CN" sz="1800" b="0" dirty="0">
                <a:solidFill>
                  <a:schemeClr val="bg1"/>
                </a:solidFill>
              </a:rPr>
              <a:t>data buffer</a:t>
            </a:r>
            <a:r>
              <a:rPr lang="zh-CN" altLang="en" sz="1800" b="0" dirty="0">
                <a:solidFill>
                  <a:schemeClr val="bg1"/>
                </a:solidFill>
              </a:rPr>
              <a:t>，</a:t>
            </a:r>
            <a:r>
              <a:rPr lang="zh-CN" altLang="en-US" sz="1800" b="0" dirty="0">
                <a:solidFill>
                  <a:schemeClr val="bg1"/>
                </a:solidFill>
              </a:rPr>
              <a:t>这将导致额外的数据拷贝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8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FF0000"/>
                </a:solidFill>
              </a:rPr>
              <a:t>不支持故障恢复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chemeClr val="bg1"/>
                </a:solidFill>
              </a:rPr>
              <a:t>用户态服务进程发生故障退出后，设备将消失，没法在生产环境使用</a:t>
            </a:r>
            <a:r>
              <a:rPr lang="en" altLang="zh-CN" sz="1800" b="0" dirty="0" err="1">
                <a:solidFill>
                  <a:schemeClr val="bg1"/>
                </a:solidFill>
              </a:rPr>
              <a:t>ublk</a:t>
            </a:r>
            <a:endParaRPr lang="en" altLang="zh-CN" sz="1800" b="0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4C17B9-9268-2BFE-6BD6-FA01F417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5" y="956332"/>
            <a:ext cx="5906026" cy="572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50476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合成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45328"/>
          <a:stretch>
            <a:fillRect/>
          </a:stretch>
        </p:blipFill>
        <p:spPr>
          <a:xfrm rot="15840000">
            <a:off x="7412990" y="1367790"/>
            <a:ext cx="5499100" cy="5655310"/>
          </a:xfrm>
          <a:prstGeom prst="rect">
            <a:avLst/>
          </a:prstGeom>
        </p:spPr>
      </p:pic>
      <p:pic>
        <p:nvPicPr>
          <p:cNvPr id="15" name="Picture 14" descr="Tex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92" y="0"/>
            <a:ext cx="1468605" cy="1101777"/>
          </a:xfrm>
          <a:prstGeom prst="rect">
            <a:avLst/>
          </a:prstGeom>
        </p:spPr>
      </p:pic>
      <p:sp>
        <p:nvSpPr>
          <p:cNvPr id="18" name="文本框 25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BBAAD9C20180234D78A0072836F0B1E0A2B9B2011AC72BB0A9D98E33B1E92B0CFB48B53811635B0B22B92408C846DAEBD80921BAE1D0CB411BBFC24C713E29D624FAF0ADFE27E6B7E4162DD765424AB21C3CE1387799438E9889B19F6C260C68D7B6259B2E3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5E2FA4-AA83-0FEC-D03B-418B599556A4}"/>
              </a:ext>
            </a:extLst>
          </p:cNvPr>
          <p:cNvSpPr txBox="1"/>
          <p:nvPr/>
        </p:nvSpPr>
        <p:spPr>
          <a:xfrm>
            <a:off x="741044" y="175895"/>
            <a:ext cx="768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3600" spc="13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ublk</a:t>
            </a:r>
            <a:r>
              <a:rPr lang="en" altLang="zh-CN" sz="3600" spc="13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– NEED_GET_DATA </a:t>
            </a:r>
            <a:r>
              <a:rPr lang="zh-CN" altLang="en-US" sz="3600" spc="13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特性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FEB178A-2C41-2531-9D5F-A3619226DD06}"/>
              </a:ext>
            </a:extLst>
          </p:cNvPr>
          <p:cNvSpPr txBox="1"/>
          <p:nvPr/>
        </p:nvSpPr>
        <p:spPr>
          <a:xfrm>
            <a:off x="244316" y="1165386"/>
            <a:ext cx="11703368" cy="3477875"/>
          </a:xfrm>
          <a:prstGeom prst="rect">
            <a:avLst/>
          </a:prstGeom>
          <a:ln w="25400">
            <a:miter lim="400000"/>
          </a:ln>
        </p:spPr>
        <p:txBody>
          <a:bodyPr wrap="square" lIns="45719" rIns="45719">
            <a:spAutoFit/>
          </a:bodyPr>
          <a:lstStyle>
            <a:lvl1pPr defTabSz="457200">
              <a:defRPr sz="4400" b="1">
                <a:solidFill>
                  <a:srgbClr val="3737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chemeClr val="bg1"/>
                </a:solidFill>
              </a:rPr>
              <a:t>ublk</a:t>
            </a:r>
            <a:r>
              <a:rPr lang="en-US" altLang="zh-CN" sz="2000" b="0" dirty="0">
                <a:solidFill>
                  <a:schemeClr val="bg1"/>
                </a:solidFill>
              </a:rPr>
              <a:t> server </a:t>
            </a:r>
            <a:r>
              <a:rPr lang="zh-CN" altLang="en-US" sz="2000" b="0" dirty="0">
                <a:solidFill>
                  <a:schemeClr val="bg1"/>
                </a:solidFill>
              </a:rPr>
              <a:t>自己维护 </a:t>
            </a:r>
            <a:r>
              <a:rPr lang="en-US" altLang="zh-CN" sz="2000" b="0" dirty="0">
                <a:solidFill>
                  <a:schemeClr val="bg1"/>
                </a:solidFill>
              </a:rPr>
              <a:t>data buffer</a:t>
            </a:r>
            <a:r>
              <a:rPr lang="zh-CN" altLang="en-US" sz="2000" b="0" dirty="0">
                <a:solidFill>
                  <a:schemeClr val="bg1"/>
                </a:solidFill>
              </a:rPr>
              <a:t>，新应用如直接使用现有的 </a:t>
            </a:r>
            <a:r>
              <a:rPr lang="en-US" altLang="zh-CN" sz="2000" b="0" dirty="0" err="1">
                <a:solidFill>
                  <a:schemeClr val="bg1"/>
                </a:solidFill>
              </a:rPr>
              <a:t>ublksrv_tgt</a:t>
            </a:r>
            <a:r>
              <a:rPr lang="zh-CN" altLang="en-US" sz="2000" b="0" dirty="0">
                <a:solidFill>
                  <a:schemeClr val="bg1"/>
                </a:solidFill>
              </a:rPr>
              <a:t>，无需再自行设计</a:t>
            </a:r>
            <a:r>
              <a:rPr lang="en-US" altLang="zh-CN" sz="2000" b="0" dirty="0">
                <a:solidFill>
                  <a:schemeClr val="bg1"/>
                </a:solidFill>
              </a:rPr>
              <a:t>data buffer</a:t>
            </a:r>
          </a:p>
          <a:p>
            <a:endParaRPr lang="en-US" altLang="zh-CN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现有的分布式存储可能会自己使用一些网络</a:t>
            </a:r>
            <a:r>
              <a:rPr lang="en-US" altLang="zh-CN" sz="2000" b="0" dirty="0">
                <a:solidFill>
                  <a:schemeClr val="bg1"/>
                </a:solidFill>
              </a:rPr>
              <a:t>RPC</a:t>
            </a:r>
            <a:r>
              <a:rPr lang="zh-CN" altLang="en-US" sz="2000" b="0" dirty="0">
                <a:solidFill>
                  <a:schemeClr val="bg1"/>
                </a:solidFill>
              </a:rPr>
              <a:t>组件，这些组件自己维护了</a:t>
            </a:r>
            <a:r>
              <a:rPr lang="en-US" altLang="zh-CN" sz="2000" b="0" dirty="0">
                <a:solidFill>
                  <a:schemeClr val="bg1"/>
                </a:solidFill>
              </a:rPr>
              <a:t>data buffer</a:t>
            </a:r>
            <a:r>
              <a:rPr lang="zh-CN" altLang="en-US" sz="2000" b="0" dirty="0">
                <a:solidFill>
                  <a:schemeClr val="bg1"/>
                </a:solidFill>
              </a:rPr>
              <a:t>（如内存池），导致单个 </a:t>
            </a:r>
            <a:r>
              <a:rPr lang="en-US" altLang="zh-CN" sz="2000" b="0" dirty="0">
                <a:solidFill>
                  <a:schemeClr val="bg1"/>
                </a:solidFill>
              </a:rPr>
              <a:t>IO </a:t>
            </a:r>
            <a:r>
              <a:rPr lang="zh-CN" altLang="en-US" sz="2000" b="0" dirty="0">
                <a:solidFill>
                  <a:schemeClr val="bg1"/>
                </a:solidFill>
              </a:rPr>
              <a:t>将产生 </a:t>
            </a:r>
            <a:r>
              <a:rPr lang="en-US" altLang="zh-CN" sz="2000" b="0" dirty="0">
                <a:solidFill>
                  <a:schemeClr val="bg1"/>
                </a:solidFill>
              </a:rPr>
              <a:t>2 </a:t>
            </a:r>
            <a:r>
              <a:rPr lang="zh-CN" altLang="en-US" sz="2000" b="0" dirty="0">
                <a:solidFill>
                  <a:schemeClr val="bg1"/>
                </a:solidFill>
              </a:rPr>
              <a:t>次数据拷贝：</a:t>
            </a:r>
          </a:p>
          <a:p>
            <a:r>
              <a:rPr lang="zh-CN" altLang="en-US" sz="2000" b="0" dirty="0">
                <a:solidFill>
                  <a:srgbClr val="FF0000"/>
                </a:solidFill>
              </a:rPr>
              <a:t>			</a:t>
            </a:r>
            <a:r>
              <a:rPr lang="en-US" altLang="zh-CN" sz="2000" b="0" dirty="0" err="1">
                <a:solidFill>
                  <a:srgbClr val="FF0000"/>
                </a:solidFill>
              </a:rPr>
              <a:t>biovec</a:t>
            </a:r>
            <a:r>
              <a:rPr lang="en-US" altLang="zh-CN" sz="2000" b="0" dirty="0">
                <a:solidFill>
                  <a:srgbClr val="FF0000"/>
                </a:solidFill>
              </a:rPr>
              <a:t> &lt;-&gt; </a:t>
            </a:r>
            <a:r>
              <a:rPr lang="en-US" altLang="zh-CN" sz="2000" b="0" dirty="0" err="1">
                <a:solidFill>
                  <a:srgbClr val="FF0000"/>
                </a:solidFill>
              </a:rPr>
              <a:t>ublk</a:t>
            </a:r>
            <a:r>
              <a:rPr lang="en-US" altLang="zh-CN" sz="2000" b="0" dirty="0">
                <a:solidFill>
                  <a:srgbClr val="FF0000"/>
                </a:solidFill>
              </a:rPr>
              <a:t> data buffer &lt;-&gt; user buffer (optional)</a:t>
            </a:r>
          </a:p>
          <a:p>
            <a:endParaRPr lang="en-US" altLang="zh-CN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chemeClr val="bg1"/>
                </a:solidFill>
              </a:rPr>
              <a:t>NEED_GET_DATA </a:t>
            </a:r>
            <a:r>
              <a:rPr lang="zh-CN" altLang="en-US" sz="2000" b="0" dirty="0">
                <a:solidFill>
                  <a:schemeClr val="bg1"/>
                </a:solidFill>
              </a:rPr>
              <a:t>特性，允许分布式存储中的网络</a:t>
            </a:r>
            <a:r>
              <a:rPr lang="en-US" altLang="zh-CN" sz="2000" b="0" dirty="0">
                <a:solidFill>
                  <a:schemeClr val="bg1"/>
                </a:solidFill>
              </a:rPr>
              <a:t>RPC</a:t>
            </a:r>
            <a:r>
              <a:rPr lang="zh-CN" altLang="en-US" sz="2000" b="0" dirty="0">
                <a:solidFill>
                  <a:schemeClr val="bg1"/>
                </a:solidFill>
              </a:rPr>
              <a:t>组件传递自定义的 </a:t>
            </a:r>
            <a:r>
              <a:rPr lang="en-US" altLang="zh-CN" sz="2000" b="0" dirty="0">
                <a:solidFill>
                  <a:schemeClr val="bg1"/>
                </a:solidFill>
              </a:rPr>
              <a:t>data buffer </a:t>
            </a:r>
            <a:r>
              <a:rPr lang="zh-CN" altLang="en-US" sz="2000" b="0" dirty="0">
                <a:solidFill>
                  <a:schemeClr val="bg1"/>
                </a:solidFill>
              </a:rPr>
              <a:t>给 </a:t>
            </a:r>
            <a:r>
              <a:rPr lang="en-US" altLang="zh-CN" sz="2000" b="0" dirty="0" err="1">
                <a:solidFill>
                  <a:schemeClr val="bg1"/>
                </a:solidFill>
              </a:rPr>
              <a:t>ublk</a:t>
            </a:r>
            <a:r>
              <a:rPr lang="en-US" altLang="zh-CN" sz="2000" b="0" dirty="0">
                <a:solidFill>
                  <a:schemeClr val="bg1"/>
                </a:solidFill>
              </a:rPr>
              <a:t> server</a:t>
            </a:r>
            <a:r>
              <a:rPr lang="zh-CN" altLang="en-US" sz="2000" b="0" dirty="0">
                <a:solidFill>
                  <a:schemeClr val="bg1"/>
                </a:solidFill>
              </a:rPr>
              <a:t>，使得数据从 </a:t>
            </a:r>
            <a:r>
              <a:rPr lang="en-US" altLang="zh-CN" sz="2000" b="0" dirty="0" err="1">
                <a:solidFill>
                  <a:schemeClr val="bg1"/>
                </a:solidFill>
              </a:rPr>
              <a:t>biovec</a:t>
            </a:r>
            <a:r>
              <a:rPr lang="en-US" altLang="zh-CN" sz="2000" b="0" dirty="0">
                <a:solidFill>
                  <a:schemeClr val="bg1"/>
                </a:solidFill>
              </a:rPr>
              <a:t> </a:t>
            </a:r>
            <a:r>
              <a:rPr lang="zh-CN" altLang="en-US" sz="2000" b="0" dirty="0">
                <a:solidFill>
                  <a:schemeClr val="bg1"/>
                </a:solidFill>
              </a:rPr>
              <a:t>直接拷贝到分布式存储的 </a:t>
            </a:r>
            <a:r>
              <a:rPr lang="en-US" altLang="zh-CN" sz="2000" b="0" dirty="0">
                <a:solidFill>
                  <a:schemeClr val="bg1"/>
                </a:solidFill>
              </a:rPr>
              <a:t>data buffer</a:t>
            </a:r>
            <a:r>
              <a:rPr lang="zh-CN" altLang="en-US" sz="2000" b="0" dirty="0">
                <a:solidFill>
                  <a:schemeClr val="bg1"/>
                </a:solidFill>
              </a:rPr>
              <a:t>，减少一次拷贝</a:t>
            </a:r>
          </a:p>
          <a:p>
            <a:endParaRPr lang="zh-CN" altLang="en-US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该特性目前已经合并到 </a:t>
            </a:r>
            <a:r>
              <a:rPr lang="en-US" altLang="zh-CN" sz="2000" b="0" dirty="0">
                <a:solidFill>
                  <a:schemeClr val="bg1"/>
                </a:solidFill>
              </a:rPr>
              <a:t>Linux 6.0 </a:t>
            </a:r>
            <a:r>
              <a:rPr lang="zh-CN" altLang="en-US" sz="2000" b="0" dirty="0">
                <a:solidFill>
                  <a:schemeClr val="bg1"/>
                </a:solidFill>
              </a:rPr>
              <a:t>主线，后续将在我们的业务场景中使用</a:t>
            </a:r>
          </a:p>
        </p:txBody>
      </p:sp>
    </p:spTree>
    <p:extLst>
      <p:ext uri="{BB962C8B-B14F-4D97-AF65-F5344CB8AC3E}">
        <p14:creationId xmlns:p14="http://schemas.microsoft.com/office/powerpoint/2010/main" val="1359103611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合成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45328"/>
          <a:stretch>
            <a:fillRect/>
          </a:stretch>
        </p:blipFill>
        <p:spPr>
          <a:xfrm rot="15840000">
            <a:off x="7412990" y="1367790"/>
            <a:ext cx="5499100" cy="5655310"/>
          </a:xfrm>
          <a:prstGeom prst="rect">
            <a:avLst/>
          </a:prstGeom>
        </p:spPr>
      </p:pic>
      <p:pic>
        <p:nvPicPr>
          <p:cNvPr id="15" name="Picture 14" descr="Tex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92" y="0"/>
            <a:ext cx="1468605" cy="1101777"/>
          </a:xfrm>
          <a:prstGeom prst="rect">
            <a:avLst/>
          </a:prstGeom>
        </p:spPr>
      </p:pic>
      <p:sp>
        <p:nvSpPr>
          <p:cNvPr id="18" name="文本框 25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BBAAD9C20180234D78A0072836F0B1E0A2B9B2011AC72BB0A9D98E33B1E92B0CFB48B53811635B0B22B92408C846DAEBD80921BAE1D0CB411BBFC24C713E29D624FAF0ADFE27E6B7E4162DD765424AB21C3CE1387799438E9889B19F6C260C68D7B6259B2E3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5E2FA4-AA83-0FEC-D03B-418B599556A4}"/>
              </a:ext>
            </a:extLst>
          </p:cNvPr>
          <p:cNvSpPr txBox="1"/>
          <p:nvPr/>
        </p:nvSpPr>
        <p:spPr>
          <a:xfrm>
            <a:off x="741044" y="175895"/>
            <a:ext cx="768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 sz="3200">
                <a:solidFill>
                  <a:srgbClr val="18181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3600" dirty="0" err="1">
                <a:solidFill>
                  <a:schemeClr val="bg1"/>
                </a:solidFill>
              </a:rPr>
              <a:t>ublk</a:t>
            </a:r>
            <a:r>
              <a:rPr lang="en-US" altLang="zh-CN" sz="3600" dirty="0">
                <a:solidFill>
                  <a:schemeClr val="bg1"/>
                </a:solidFill>
              </a:rPr>
              <a:t> – </a:t>
            </a:r>
            <a:r>
              <a:rPr lang="zh-CN" altLang="en-US" sz="3600" dirty="0">
                <a:solidFill>
                  <a:schemeClr val="bg1"/>
                </a:solidFill>
              </a:rPr>
              <a:t>故障恢复特性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FEB178A-2C41-2531-9D5F-A3619226DD06}"/>
              </a:ext>
            </a:extLst>
          </p:cNvPr>
          <p:cNvSpPr txBox="1"/>
          <p:nvPr/>
        </p:nvSpPr>
        <p:spPr>
          <a:xfrm>
            <a:off x="244316" y="1165386"/>
            <a:ext cx="11703368" cy="4708981"/>
          </a:xfrm>
          <a:prstGeom prst="rect">
            <a:avLst/>
          </a:prstGeom>
          <a:ln w="25400">
            <a:miter lim="400000"/>
          </a:ln>
        </p:spPr>
        <p:txBody>
          <a:bodyPr wrap="square" lIns="45719" rIns="45719">
            <a:spAutoFit/>
          </a:bodyPr>
          <a:lstStyle>
            <a:lvl1pPr defTabSz="457200">
              <a:defRPr sz="4400" b="1">
                <a:solidFill>
                  <a:srgbClr val="3737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用户态 </a:t>
            </a:r>
            <a:r>
              <a:rPr lang="en-US" altLang="zh-CN" sz="2000" b="0" dirty="0" err="1">
                <a:solidFill>
                  <a:schemeClr val="bg1"/>
                </a:solidFill>
              </a:rPr>
              <a:t>ublk</a:t>
            </a:r>
            <a:r>
              <a:rPr lang="en-US" altLang="zh-CN" sz="2000" b="0" dirty="0">
                <a:solidFill>
                  <a:schemeClr val="bg1"/>
                </a:solidFill>
              </a:rPr>
              <a:t> server </a:t>
            </a:r>
            <a:r>
              <a:rPr lang="zh-CN" altLang="en-US" sz="2000" b="0" dirty="0">
                <a:solidFill>
                  <a:schemeClr val="bg1"/>
                </a:solidFill>
              </a:rPr>
              <a:t>进程运行可能会 </a:t>
            </a:r>
            <a:r>
              <a:rPr lang="en-US" altLang="zh-CN" sz="2000" b="0" dirty="0">
                <a:solidFill>
                  <a:schemeClr val="bg1"/>
                </a:solidFill>
              </a:rPr>
              <a:t>crash</a:t>
            </a:r>
            <a:r>
              <a:rPr lang="zh-CN" altLang="en-US" sz="2000" b="0" dirty="0">
                <a:solidFill>
                  <a:schemeClr val="bg1"/>
                </a:solidFill>
              </a:rPr>
              <a:t>，如以下场景：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		</a:t>
            </a:r>
            <a:r>
              <a:rPr lang="en-US" altLang="zh-CN" sz="2000" b="0" dirty="0">
                <a:solidFill>
                  <a:schemeClr val="bg1"/>
                </a:solidFill>
              </a:rPr>
              <a:t>(1) </a:t>
            </a:r>
            <a:r>
              <a:rPr lang="zh-CN" altLang="en-US" sz="2000" b="0" dirty="0">
                <a:solidFill>
                  <a:schemeClr val="bg1"/>
                </a:solidFill>
              </a:rPr>
              <a:t>机器内存不足，导致</a:t>
            </a:r>
            <a:r>
              <a:rPr lang="en-US" altLang="zh-CN" sz="2000" b="0" dirty="0" err="1">
                <a:solidFill>
                  <a:schemeClr val="bg1"/>
                </a:solidFill>
              </a:rPr>
              <a:t>ublk</a:t>
            </a:r>
            <a:r>
              <a:rPr lang="en-US" altLang="zh-CN" sz="2000" b="0" dirty="0">
                <a:solidFill>
                  <a:schemeClr val="bg1"/>
                </a:solidFill>
              </a:rPr>
              <a:t> server</a:t>
            </a:r>
            <a:r>
              <a:rPr lang="zh-CN" altLang="en-US" sz="2000" b="0" dirty="0">
                <a:solidFill>
                  <a:schemeClr val="bg1"/>
                </a:solidFill>
              </a:rPr>
              <a:t>被内核干掉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		</a:t>
            </a:r>
            <a:r>
              <a:rPr lang="en-US" altLang="zh-CN" sz="2000" b="0" dirty="0">
                <a:solidFill>
                  <a:schemeClr val="bg1"/>
                </a:solidFill>
              </a:rPr>
              <a:t>(2) </a:t>
            </a:r>
            <a:r>
              <a:rPr lang="zh-CN" altLang="en-US" sz="2000" b="0" dirty="0">
                <a:solidFill>
                  <a:schemeClr val="bg1"/>
                </a:solidFill>
              </a:rPr>
              <a:t>段错误等异常，如用户态后端实现有问题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		</a:t>
            </a:r>
            <a:r>
              <a:rPr lang="en-US" altLang="zh-CN" sz="2000" b="0" dirty="0">
                <a:solidFill>
                  <a:schemeClr val="bg1"/>
                </a:solidFill>
              </a:rPr>
              <a:t>(3) </a:t>
            </a:r>
            <a:r>
              <a:rPr lang="en-US" altLang="zh-CN" sz="2000" b="0" dirty="0" err="1">
                <a:solidFill>
                  <a:schemeClr val="bg1"/>
                </a:solidFill>
              </a:rPr>
              <a:t>ublk</a:t>
            </a:r>
            <a:r>
              <a:rPr lang="en-US" altLang="zh-CN" sz="2000" b="0" dirty="0">
                <a:solidFill>
                  <a:schemeClr val="bg1"/>
                </a:solidFill>
              </a:rPr>
              <a:t> server</a:t>
            </a:r>
            <a:r>
              <a:rPr lang="zh-CN" altLang="en-US" sz="2000" b="0" dirty="0">
                <a:solidFill>
                  <a:schemeClr val="bg1"/>
                </a:solidFill>
              </a:rPr>
              <a:t>被用户自行退出（</a:t>
            </a:r>
            <a:r>
              <a:rPr lang="en-US" altLang="zh-CN" sz="2000" b="0" dirty="0">
                <a:solidFill>
                  <a:schemeClr val="bg1"/>
                </a:solidFill>
              </a:rPr>
              <a:t>kill -9 $</a:t>
            </a:r>
            <a:r>
              <a:rPr lang="en-US" altLang="zh-CN" sz="2000" b="0" dirty="0" err="1">
                <a:solidFill>
                  <a:schemeClr val="bg1"/>
                </a:solidFill>
              </a:rPr>
              <a:t>ublksrv_pid</a:t>
            </a:r>
            <a:r>
              <a:rPr lang="zh-CN" altLang="en-US" sz="2000" b="0" dirty="0">
                <a:solidFill>
                  <a:schemeClr val="bg1"/>
                </a:solidFill>
              </a:rPr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当用户态 </a:t>
            </a:r>
            <a:r>
              <a:rPr lang="en-US" altLang="zh-CN" sz="2000" b="0" dirty="0" err="1">
                <a:solidFill>
                  <a:schemeClr val="bg1"/>
                </a:solidFill>
              </a:rPr>
              <a:t>ublk</a:t>
            </a:r>
            <a:r>
              <a:rPr lang="en-US" altLang="zh-CN" sz="2000" b="0" dirty="0">
                <a:solidFill>
                  <a:schemeClr val="bg1"/>
                </a:solidFill>
              </a:rPr>
              <a:t> server crash </a:t>
            </a:r>
            <a:r>
              <a:rPr lang="zh-CN" altLang="en-US" sz="2000" b="0" dirty="0">
                <a:solidFill>
                  <a:schemeClr val="bg1"/>
                </a:solidFill>
              </a:rPr>
              <a:t>后，对应的 </a:t>
            </a:r>
            <a:r>
              <a:rPr lang="en-US" altLang="zh-CN" sz="2000" b="0" dirty="0" err="1">
                <a:solidFill>
                  <a:schemeClr val="bg1"/>
                </a:solidFill>
              </a:rPr>
              <a:t>ublk</a:t>
            </a:r>
            <a:r>
              <a:rPr lang="en-US" altLang="zh-CN" sz="2000" b="0" dirty="0">
                <a:solidFill>
                  <a:schemeClr val="bg1"/>
                </a:solidFill>
              </a:rPr>
              <a:t> </a:t>
            </a:r>
            <a:r>
              <a:rPr lang="zh-CN" altLang="en-US" sz="2000" b="0" dirty="0">
                <a:solidFill>
                  <a:schemeClr val="bg1"/>
                </a:solidFill>
              </a:rPr>
              <a:t>设备 </a:t>
            </a:r>
            <a:r>
              <a:rPr lang="en-US" altLang="zh-CN" sz="2000" b="0" dirty="0">
                <a:solidFill>
                  <a:schemeClr val="bg1"/>
                </a:solidFill>
              </a:rPr>
              <a:t>/dev/</a:t>
            </a:r>
            <a:r>
              <a:rPr lang="en-US" altLang="zh-CN" sz="2000" b="0" dirty="0" err="1">
                <a:solidFill>
                  <a:schemeClr val="bg1"/>
                </a:solidFill>
              </a:rPr>
              <a:t>ublkbX</a:t>
            </a:r>
            <a:r>
              <a:rPr lang="en-US" altLang="zh-CN" sz="2000" b="0" dirty="0">
                <a:solidFill>
                  <a:schemeClr val="bg1"/>
                </a:solidFill>
              </a:rPr>
              <a:t> </a:t>
            </a:r>
            <a:r>
              <a:rPr lang="zh-CN" altLang="en-US" sz="2000" b="0" dirty="0">
                <a:solidFill>
                  <a:schemeClr val="bg1"/>
                </a:solidFill>
              </a:rPr>
              <a:t>将消失，</a:t>
            </a:r>
            <a:r>
              <a:rPr lang="zh-CN" altLang="en-US" sz="2000" b="0" dirty="0">
                <a:solidFill>
                  <a:srgbClr val="FF0000"/>
                </a:solidFill>
              </a:rPr>
              <a:t>没法在生产环境使用</a:t>
            </a:r>
            <a:r>
              <a:rPr lang="en-US" altLang="zh-CN" sz="2000" b="0" dirty="0" err="1">
                <a:solidFill>
                  <a:srgbClr val="FF0000"/>
                </a:solidFill>
              </a:rPr>
              <a:t>ublk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方案设计：保留原设备，等待新的用户态服务进程 </a:t>
            </a:r>
            <a:r>
              <a:rPr lang="en-US" altLang="zh-CN" sz="2000" b="0" dirty="0">
                <a:solidFill>
                  <a:schemeClr val="bg1"/>
                </a:solidFill>
              </a:rPr>
              <a:t>reattach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chemeClr val="bg1"/>
                </a:solidFill>
              </a:rPr>
              <a:t>		(1) crash </a:t>
            </a:r>
            <a:r>
              <a:rPr lang="zh-CN" altLang="en-US" sz="2000" b="0" dirty="0">
                <a:solidFill>
                  <a:schemeClr val="bg1"/>
                </a:solidFill>
              </a:rPr>
              <a:t>前发送给用户态进程但尚未完成的 </a:t>
            </a:r>
            <a:r>
              <a:rPr lang="en-US" altLang="zh-CN" sz="2000" b="0" dirty="0">
                <a:solidFill>
                  <a:schemeClr val="bg1"/>
                </a:solidFill>
              </a:rPr>
              <a:t>IO</a:t>
            </a:r>
            <a:r>
              <a:rPr lang="zh-CN" altLang="en-US" sz="2000" b="0" dirty="0">
                <a:solidFill>
                  <a:schemeClr val="bg1"/>
                </a:solidFill>
              </a:rPr>
              <a:t>，可选地重发给新的服务进程（需要后端存储服    务能够处	理重复请求），业务应用无感知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		</a:t>
            </a:r>
            <a:r>
              <a:rPr lang="en-US" altLang="zh-CN" sz="2000" b="0" dirty="0">
                <a:solidFill>
                  <a:schemeClr val="bg1"/>
                </a:solidFill>
              </a:rPr>
              <a:t>(2) crash </a:t>
            </a:r>
            <a:r>
              <a:rPr lang="zh-CN" altLang="en-US" sz="2000" b="0" dirty="0">
                <a:solidFill>
                  <a:schemeClr val="bg1"/>
                </a:solidFill>
              </a:rPr>
              <a:t>后发送的 </a:t>
            </a:r>
            <a:r>
              <a:rPr lang="en-US" altLang="zh-CN" sz="2000" b="0" dirty="0">
                <a:solidFill>
                  <a:schemeClr val="bg1"/>
                </a:solidFill>
              </a:rPr>
              <a:t>IO</a:t>
            </a:r>
            <a:r>
              <a:rPr lang="zh-CN" altLang="en-US" sz="2000" b="0" dirty="0">
                <a:solidFill>
                  <a:schemeClr val="bg1"/>
                </a:solidFill>
              </a:rPr>
              <a:t>，暂不处理，等待恢复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		</a:t>
            </a:r>
            <a:r>
              <a:rPr lang="en-US" altLang="zh-CN" sz="2000" b="0" dirty="0">
                <a:solidFill>
                  <a:schemeClr val="bg1"/>
                </a:solidFill>
              </a:rPr>
              <a:t>(3) </a:t>
            </a:r>
            <a:r>
              <a:rPr lang="zh-CN" altLang="en-US" sz="2000" b="0" dirty="0">
                <a:solidFill>
                  <a:schemeClr val="bg1"/>
                </a:solidFill>
              </a:rPr>
              <a:t>新的控制命令： 先 </a:t>
            </a:r>
            <a:r>
              <a:rPr lang="en-US" altLang="zh-CN" sz="2000" b="0" dirty="0">
                <a:solidFill>
                  <a:schemeClr val="bg1"/>
                </a:solidFill>
              </a:rPr>
              <a:t>START_USER_RECOVERY </a:t>
            </a:r>
            <a:r>
              <a:rPr lang="zh-CN" altLang="en-US" sz="2000" b="0" dirty="0">
                <a:solidFill>
                  <a:schemeClr val="bg1"/>
                </a:solidFill>
              </a:rPr>
              <a:t>开始恢复，启动新的服务进程 </a:t>
            </a:r>
            <a:r>
              <a:rPr lang="en-US" altLang="zh-CN" sz="2000" b="0" dirty="0">
                <a:solidFill>
                  <a:schemeClr val="bg1"/>
                </a:solidFill>
              </a:rPr>
              <a:t>reattach </a:t>
            </a:r>
            <a:r>
              <a:rPr lang="zh-CN" altLang="en-US" sz="2000" b="0" dirty="0">
                <a:solidFill>
                  <a:schemeClr val="bg1"/>
                </a:solidFill>
              </a:rPr>
              <a:t>到 </a:t>
            </a:r>
            <a:r>
              <a:rPr lang="en-US" altLang="zh-CN" sz="2000" b="0" dirty="0" err="1">
                <a:solidFill>
                  <a:schemeClr val="bg1"/>
                </a:solidFill>
              </a:rPr>
              <a:t>ublk</a:t>
            </a:r>
            <a:r>
              <a:rPr lang="en-US" altLang="zh-CN" sz="2000" b="0" dirty="0">
                <a:solidFill>
                  <a:schemeClr val="bg1"/>
                </a:solidFill>
              </a:rPr>
              <a:t> </a:t>
            </a:r>
            <a:r>
              <a:rPr lang="zh-CN" altLang="en-US" sz="2000" b="0" dirty="0">
                <a:solidFill>
                  <a:schemeClr val="bg1"/>
                </a:solidFill>
              </a:rPr>
              <a:t>设备，再发送 </a:t>
            </a:r>
            <a:r>
              <a:rPr lang="en-US" altLang="zh-CN" sz="2000" b="0" dirty="0">
                <a:solidFill>
                  <a:schemeClr val="bg1"/>
                </a:solidFill>
              </a:rPr>
              <a:t>END_USER_RECOVERY </a:t>
            </a:r>
            <a:r>
              <a:rPr lang="zh-CN" altLang="en-US" sz="2000" b="0" dirty="0">
                <a:solidFill>
                  <a:schemeClr val="bg1"/>
                </a:solidFill>
              </a:rPr>
              <a:t>结束恢复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chemeClr val="bg1"/>
                </a:solidFill>
              </a:rPr>
              <a:t>ublk</a:t>
            </a:r>
            <a:r>
              <a:rPr lang="en-US" altLang="zh-CN" sz="2000" b="0" dirty="0">
                <a:solidFill>
                  <a:schemeClr val="bg1"/>
                </a:solidFill>
              </a:rPr>
              <a:t> </a:t>
            </a:r>
            <a:r>
              <a:rPr lang="zh-CN" altLang="en-US" sz="2000" b="0" dirty="0">
                <a:solidFill>
                  <a:schemeClr val="bg1"/>
                </a:solidFill>
              </a:rPr>
              <a:t>故障恢复特性已合并到 </a:t>
            </a:r>
            <a:r>
              <a:rPr lang="en-US" altLang="zh-CN" sz="2000" b="0" dirty="0">
                <a:solidFill>
                  <a:schemeClr val="bg1"/>
                </a:solidFill>
              </a:rPr>
              <a:t>Linux 6.1 </a:t>
            </a:r>
            <a:r>
              <a:rPr lang="zh-CN" altLang="en-US" sz="2000" b="0" dirty="0">
                <a:solidFill>
                  <a:schemeClr val="bg1"/>
                </a:solidFill>
              </a:rPr>
              <a:t>主线，后续将在我们的业务场景中使用</a:t>
            </a:r>
          </a:p>
        </p:txBody>
      </p:sp>
    </p:spTree>
    <p:extLst>
      <p:ext uri="{BB962C8B-B14F-4D97-AF65-F5344CB8AC3E}">
        <p14:creationId xmlns:p14="http://schemas.microsoft.com/office/powerpoint/2010/main" val="3721930768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合成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45328"/>
          <a:stretch>
            <a:fillRect/>
          </a:stretch>
        </p:blipFill>
        <p:spPr>
          <a:xfrm rot="15840000">
            <a:off x="7412990" y="1367790"/>
            <a:ext cx="5499100" cy="5655310"/>
          </a:xfrm>
          <a:prstGeom prst="rect">
            <a:avLst/>
          </a:prstGeom>
        </p:spPr>
      </p:pic>
      <p:pic>
        <p:nvPicPr>
          <p:cNvPr id="15" name="Picture 14" descr="Tex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92" y="0"/>
            <a:ext cx="1468605" cy="1101777"/>
          </a:xfrm>
          <a:prstGeom prst="rect">
            <a:avLst/>
          </a:prstGeom>
        </p:spPr>
      </p:pic>
      <p:sp>
        <p:nvSpPr>
          <p:cNvPr id="18" name="文本框 25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BBAAD9C20180234D78A0072836F0B1E0A2B9B2011AC72BB0A9D98E33B1E92B0CFB48B53811635B0B22B92408C846DAEBD80921BAE1D0CB411BBFC24C713E29D624FAF0ADFE27E6B7E4162DD765424AB21C3CE1387799438E9889B19F6C260C68D7B6259B2E3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5E2FA4-AA83-0FEC-D03B-418B599556A4}"/>
              </a:ext>
            </a:extLst>
          </p:cNvPr>
          <p:cNvSpPr txBox="1"/>
          <p:nvPr/>
        </p:nvSpPr>
        <p:spPr>
          <a:xfrm>
            <a:off x="741044" y="175895"/>
            <a:ext cx="768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 sz="3200">
                <a:solidFill>
                  <a:srgbClr val="18181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3600" dirty="0">
                <a:solidFill>
                  <a:schemeClr val="bg1"/>
                </a:solidFill>
              </a:rPr>
              <a:t>TODO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FEB178A-2C41-2531-9D5F-A3619226DD06}"/>
              </a:ext>
            </a:extLst>
          </p:cNvPr>
          <p:cNvSpPr txBox="1"/>
          <p:nvPr/>
        </p:nvSpPr>
        <p:spPr>
          <a:xfrm>
            <a:off x="244316" y="1165386"/>
            <a:ext cx="11703368" cy="5016758"/>
          </a:xfrm>
          <a:prstGeom prst="rect">
            <a:avLst/>
          </a:prstGeom>
          <a:ln w="25400">
            <a:miter lim="400000"/>
          </a:ln>
        </p:spPr>
        <p:txBody>
          <a:bodyPr wrap="square" lIns="45719" rIns="45719">
            <a:spAutoFit/>
          </a:bodyPr>
          <a:lstStyle>
            <a:lvl1pPr defTabSz="457200">
              <a:defRPr sz="4400" b="1">
                <a:solidFill>
                  <a:srgbClr val="3737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000" b="1" dirty="0">
                <a:solidFill>
                  <a:schemeClr val="bg1"/>
                </a:solidFill>
              </a:rPr>
              <a:t>数据拷贝优化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r>
              <a:rPr lang="zh-CN" altLang="en-US" sz="2000" b="0" dirty="0">
                <a:solidFill>
                  <a:schemeClr val="bg1"/>
                </a:solidFill>
              </a:rPr>
              <a:t>当前 </a:t>
            </a:r>
            <a:r>
              <a:rPr lang="en-US" altLang="zh-CN" sz="2000" b="0" dirty="0" err="1">
                <a:solidFill>
                  <a:schemeClr val="bg1"/>
                </a:solidFill>
              </a:rPr>
              <a:t>ublk</a:t>
            </a:r>
            <a:r>
              <a:rPr lang="zh-CN" altLang="en-US" sz="2000" b="0" dirty="0">
                <a:solidFill>
                  <a:schemeClr val="bg1"/>
                </a:solidFill>
              </a:rPr>
              <a:t> 支持需要一次数据拷贝，目前在调研的优化思路有：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endParaRPr lang="en-US" altLang="zh-CN" sz="2000" b="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结合硬件加速器优化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r>
              <a:rPr lang="en-US" altLang="zh-CN" sz="2000" b="0" dirty="0">
                <a:solidFill>
                  <a:schemeClr val="bg1"/>
                </a:solidFill>
              </a:rPr>
              <a:t>		Intel</a:t>
            </a:r>
            <a:r>
              <a:rPr lang="zh-CN" altLang="en-US" sz="2000" b="0" dirty="0">
                <a:solidFill>
                  <a:schemeClr val="bg1"/>
                </a:solidFill>
              </a:rPr>
              <a:t> </a:t>
            </a:r>
            <a:r>
              <a:rPr lang="en-US" altLang="zh-CN" sz="2000" b="0" dirty="0">
                <a:solidFill>
                  <a:schemeClr val="bg1"/>
                </a:solidFill>
              </a:rPr>
              <a:t>CBDMA/DSA</a:t>
            </a:r>
            <a:r>
              <a:rPr lang="zh-CN" altLang="en-US" sz="2000" b="0" dirty="0">
                <a:solidFill>
                  <a:schemeClr val="bg1"/>
                </a:solidFill>
              </a:rPr>
              <a:t> 实现 </a:t>
            </a:r>
            <a:r>
              <a:rPr lang="en-US" altLang="zh-CN" sz="2000" b="0" dirty="0">
                <a:solidFill>
                  <a:schemeClr val="bg1"/>
                </a:solidFill>
              </a:rPr>
              <a:t>kernel</a:t>
            </a:r>
            <a:r>
              <a:rPr lang="zh-CN" altLang="en-US" sz="2000" b="0" dirty="0">
                <a:solidFill>
                  <a:schemeClr val="bg1"/>
                </a:solidFill>
              </a:rPr>
              <a:t> </a:t>
            </a:r>
            <a:r>
              <a:rPr lang="en-US" altLang="zh-CN" sz="2000" b="0" dirty="0">
                <a:solidFill>
                  <a:schemeClr val="bg1"/>
                </a:solidFill>
              </a:rPr>
              <a:t>&lt;-&gt;</a:t>
            </a:r>
            <a:r>
              <a:rPr lang="zh-CN" altLang="en-US" sz="2000" b="0" dirty="0">
                <a:solidFill>
                  <a:schemeClr val="bg1"/>
                </a:solidFill>
              </a:rPr>
              <a:t> </a:t>
            </a:r>
            <a:r>
              <a:rPr lang="en-US" altLang="zh-CN" sz="2000" b="0" dirty="0">
                <a:solidFill>
                  <a:schemeClr val="bg1"/>
                </a:solidFill>
              </a:rPr>
              <a:t>user</a:t>
            </a:r>
            <a:r>
              <a:rPr lang="zh-CN" altLang="en-US" sz="2000" b="0" dirty="0">
                <a:solidFill>
                  <a:schemeClr val="bg1"/>
                </a:solidFill>
              </a:rPr>
              <a:t> </a:t>
            </a:r>
            <a:r>
              <a:rPr lang="en-US" altLang="zh-CN" sz="2000" b="0" dirty="0">
                <a:solidFill>
                  <a:schemeClr val="bg1"/>
                </a:solidFill>
              </a:rPr>
              <a:t>DMA</a:t>
            </a:r>
            <a:r>
              <a:rPr lang="zh-CN" altLang="en-US" sz="2000" b="0" dirty="0">
                <a:solidFill>
                  <a:schemeClr val="bg1"/>
                </a:solidFill>
              </a:rPr>
              <a:t> </a:t>
            </a:r>
            <a:r>
              <a:rPr lang="en-US" altLang="zh-CN" sz="2000" b="0" dirty="0">
                <a:solidFill>
                  <a:schemeClr val="bg1"/>
                </a:solidFill>
              </a:rPr>
              <a:t>offloading</a:t>
            </a:r>
          </a:p>
          <a:p>
            <a:endParaRPr lang="en-US" altLang="zh-CN" sz="2000" b="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零拷贝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r>
              <a:rPr lang="en-US" altLang="zh-CN" sz="2000" b="0" dirty="0">
                <a:solidFill>
                  <a:schemeClr val="bg1"/>
                </a:solidFill>
              </a:rPr>
              <a:t>		</a:t>
            </a:r>
            <a:r>
              <a:rPr lang="zh-CN" altLang="en-US" sz="2000" b="0" dirty="0">
                <a:solidFill>
                  <a:schemeClr val="bg1"/>
                </a:solidFill>
              </a:rPr>
              <a:t>我们曾在 </a:t>
            </a:r>
            <a:r>
              <a:rPr lang="en-US" altLang="zh-CN" sz="2000" b="0" dirty="0" err="1">
                <a:solidFill>
                  <a:schemeClr val="bg1"/>
                </a:solidFill>
              </a:rPr>
              <a:t>tcmu</a:t>
            </a:r>
            <a:r>
              <a:rPr lang="zh-CN" altLang="en-US" sz="2000" b="0" dirty="0">
                <a:solidFill>
                  <a:schemeClr val="bg1"/>
                </a:solidFill>
              </a:rPr>
              <a:t> 上做过尝试，实现了零拷贝的支持，这个需要 </a:t>
            </a:r>
            <a:r>
              <a:rPr lang="en-US" altLang="zh-CN" sz="2000" b="0" dirty="0">
                <a:solidFill>
                  <a:schemeClr val="bg1"/>
                </a:solidFill>
              </a:rPr>
              <a:t>mm</a:t>
            </a:r>
            <a:r>
              <a:rPr lang="zh-CN" altLang="en-US" sz="2000" b="0" dirty="0">
                <a:solidFill>
                  <a:schemeClr val="bg1"/>
                </a:solidFill>
              </a:rPr>
              <a:t> 层提供相关 </a:t>
            </a:r>
            <a:r>
              <a:rPr lang="en-US" altLang="zh-CN" sz="2000" b="0" dirty="0">
                <a:solidFill>
                  <a:schemeClr val="bg1"/>
                </a:solidFill>
              </a:rPr>
              <a:t>API</a:t>
            </a:r>
            <a:r>
              <a:rPr lang="zh-CN" altLang="en-US" sz="2000" b="0" dirty="0">
                <a:solidFill>
                  <a:schemeClr val="bg1"/>
                </a:solidFill>
              </a:rPr>
              <a:t> 的支持，但</a:t>
            </a:r>
            <a:r>
              <a:rPr lang="en-US" altLang="zh-CN" sz="2000" b="0" dirty="0">
                <a:solidFill>
                  <a:schemeClr val="bg1"/>
                </a:solidFill>
              </a:rPr>
              <a:t>		</a:t>
            </a:r>
            <a:r>
              <a:rPr lang="zh-CN" altLang="en-US" sz="2000" b="0" dirty="0">
                <a:solidFill>
                  <a:schemeClr val="bg1"/>
                </a:solidFill>
              </a:rPr>
              <a:t>可能存在安全问题，社区并没有接收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endParaRPr lang="en-US" altLang="zh-CN" sz="2000" b="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容器场景适配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业务场景：计算节点上运行上千个业务容器，每个容器都需要相应的块设备存储数据</a:t>
            </a:r>
          </a:p>
          <a:p>
            <a:endParaRPr lang="zh-CN" altLang="en-US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</a:rPr>
              <a:t>使用 </a:t>
            </a:r>
            <a:r>
              <a:rPr lang="en-US" altLang="zh-CN" sz="2000" b="0" dirty="0" err="1">
                <a:solidFill>
                  <a:schemeClr val="bg1"/>
                </a:solidFill>
              </a:rPr>
              <a:t>ublk</a:t>
            </a:r>
            <a:r>
              <a:rPr lang="en-US" altLang="zh-CN" sz="2000" b="0" dirty="0">
                <a:solidFill>
                  <a:schemeClr val="bg1"/>
                </a:solidFill>
              </a:rPr>
              <a:t> </a:t>
            </a:r>
            <a:r>
              <a:rPr lang="zh-CN" altLang="en-US" sz="2000" b="0" dirty="0">
                <a:solidFill>
                  <a:schemeClr val="bg1"/>
                </a:solidFill>
              </a:rPr>
              <a:t>作为后端分布式存储的接入层，为高密容器场景提供块存储服务</a:t>
            </a:r>
          </a:p>
          <a:p>
            <a:r>
              <a:rPr lang="zh-CN" altLang="en-US" sz="2000" b="0" dirty="0">
                <a:solidFill>
                  <a:schemeClr val="bg1"/>
                </a:solidFill>
              </a:rPr>
              <a:t>			各容器独享块设备，相互无干扰</a:t>
            </a:r>
          </a:p>
          <a:p>
            <a:r>
              <a:rPr lang="zh-CN" altLang="en-US" sz="2000" b="0" dirty="0">
                <a:solidFill>
                  <a:schemeClr val="bg1"/>
                </a:solidFill>
              </a:rPr>
              <a:t>			单节点允许导出上千个块设备</a:t>
            </a:r>
            <a:endParaRPr lang="en-US" altLang="zh-CN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16947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 descr="合成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106363" y="1341218"/>
            <a:ext cx="12404725" cy="7101840"/>
          </a:xfrm>
          <a:prstGeom prst="rect">
            <a:avLst/>
          </a:prstGeom>
        </p:spPr>
      </p:pic>
      <p:sp>
        <p:nvSpPr>
          <p:cNvPr id="10" name="PA_矩形 7"/>
          <p:cNvSpPr/>
          <p:nvPr>
            <p:custDataLst>
              <p:tags r:id="rId2"/>
            </p:custDataLst>
          </p:nvPr>
        </p:nvSpPr>
        <p:spPr>
          <a:xfrm>
            <a:off x="1569402" y="2478898"/>
            <a:ext cx="9052560" cy="155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经典综艺体简" panose="02010609000101010101" pitchFamily="49" charset="-122"/>
                <a:sym typeface="+mn-ea"/>
              </a:rPr>
              <a:t>Q&amp;A</a:t>
            </a:r>
            <a:endParaRPr kumimoji="0" lang="zh-CN" altLang="en-US" sz="7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经典综艺体简" panose="02010609000101010101" pitchFamily="49" charset="-122"/>
              <a:sym typeface="+mn-ea"/>
            </a:endParaRPr>
          </a:p>
        </p:txBody>
      </p:sp>
      <p:pic>
        <p:nvPicPr>
          <p:cNvPr id="8" name="Picture 7" descr="Tex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5" y="0"/>
            <a:ext cx="1468605" cy="1101777"/>
          </a:xfrm>
          <a:prstGeom prst="rect">
            <a:avLst/>
          </a:prstGeom>
        </p:spPr>
      </p:pic>
      <p:pic>
        <p:nvPicPr>
          <p:cNvPr id="9" name="图片 5" descr="微信图片_202105141956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1961" y="5839468"/>
            <a:ext cx="764503" cy="756683"/>
          </a:xfrm>
          <a:prstGeom prst="rect">
            <a:avLst/>
          </a:prstGeom>
          <a:effectLst/>
        </p:spPr>
      </p:pic>
      <p:sp>
        <p:nvSpPr>
          <p:cNvPr id="93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BBAAD9C20180234D78A0072836F0B1E0A2B9B2011AC72BB0A9D98E33B1E92B0CFB48B53811635B0B22B92408C846DAEBD80921BAE1D0CB411BBFC24C713E29D624FAF0ADFE27E6B7E4162DD765424AB21C3CE1387799438E9889B19F6C260C68D7B6259B2E3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9CAD85-A36D-EACA-1186-0E668C53F109}"/>
              </a:ext>
            </a:extLst>
          </p:cNvPr>
          <p:cNvSpPr txBox="1"/>
          <p:nvPr/>
        </p:nvSpPr>
        <p:spPr>
          <a:xfrm>
            <a:off x="3575691" y="4400685"/>
            <a:ext cx="7929421" cy="123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entury Gothic" panose="020B0502020202020204" charset="0"/>
                <a:ea typeface="思源黑体 ExtraLight" panose="020B0200000000000000" charset="-122"/>
                <a:cs typeface="Century Gothic" panose="020B0502020202020204" charset="0"/>
                <a:sym typeface="微软雅黑" panose="020B0503020204020204" charset="-122"/>
              </a:rPr>
              <a:t>演讲人</a:t>
            </a:r>
            <a:endParaRPr lang="en-US" altLang="zh-CN" sz="2000" dirty="0">
              <a:solidFill>
                <a:schemeClr val="bg1"/>
              </a:solidFill>
              <a:latin typeface="Century Gothic" panose="020B0502020202020204" charset="0"/>
              <a:ea typeface="思源黑体 ExtraLight" panose="020B0200000000000000" charset="-122"/>
              <a:cs typeface="Century Gothic" panose="020B0502020202020204" charset="0"/>
              <a:sym typeface="微软雅黑" panose="020B0503020204020204" charset="-122"/>
            </a:endParaRPr>
          </a:p>
          <a:p>
            <a:pPr algn="ctr" defTabSz="914400">
              <a:lnSpc>
                <a:spcPct val="120000"/>
              </a:lnSpc>
              <a:defRPr sz="3000" spc="132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b="1" dirty="0"/>
              <a:t>张子扬 </a:t>
            </a:r>
            <a:r>
              <a:rPr kumimoji="1" lang="en-US" altLang="zh-CN" sz="2000" b="1" dirty="0">
                <a:solidFill>
                  <a:schemeClr val="bg1"/>
                </a:solidFill>
                <a:ea typeface="Alibaba PuHuiTi B" pitchFamily="18" charset="-122"/>
              </a:rPr>
              <a:t>&lt;</a:t>
            </a:r>
            <a:r>
              <a:rPr kumimoji="1" lang="en" altLang="zh-CN" sz="2000" b="1" dirty="0" err="1">
                <a:solidFill>
                  <a:schemeClr val="bg1"/>
                </a:solidFill>
                <a:ea typeface="Alibaba PuHuiTi B" pitchFamily="18" charset="-122"/>
              </a:rPr>
              <a:t>ZiyangZhang@linux.alibaba.com</a:t>
            </a:r>
            <a:r>
              <a:rPr kumimoji="1" lang="en" altLang="zh-CN" sz="2000" b="1" dirty="0">
                <a:solidFill>
                  <a:schemeClr val="bg1"/>
                </a:solidFill>
                <a:ea typeface="Alibaba PuHuiTi B" pitchFamily="18" charset="-122"/>
              </a:rPr>
              <a:t>&gt;</a:t>
            </a:r>
          </a:p>
          <a:p>
            <a:pPr algn="ctr" defTabSz="914400">
              <a:lnSpc>
                <a:spcPct val="120000"/>
              </a:lnSpc>
              <a:defRPr sz="3000" spc="132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kumimoji="1" lang="zh-CN" altLang="en-US" sz="2000" b="1" dirty="0">
                <a:solidFill>
                  <a:schemeClr val="bg1"/>
                </a:solidFill>
                <a:ea typeface="Alibaba PuHuiTi B" pitchFamily="18" charset="-122"/>
              </a:rPr>
              <a:t>阿里云操作系统开发工程师</a:t>
            </a:r>
            <a:endParaRPr lang="zh-CN" altLang="en-US" sz="2000" b="1" dirty="0"/>
          </a:p>
        </p:txBody>
      </p:sp>
    </p:spTree>
  </p:cSld>
  <p:clrMapOvr>
    <a:masterClrMapping/>
  </p:clrMapOvr>
  <p:transition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06,&quot;width&quot;:158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977</Words>
  <Application>Microsoft Macintosh PowerPoint</Application>
  <PresentationFormat>宽屏</PresentationFormat>
  <Paragraphs>105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思源黑体 CN Bold</vt:lpstr>
      <vt:lpstr>Microsoft YaHei</vt:lpstr>
      <vt:lpstr>Microsoft YaHei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Microsoft Office User</cp:lastModifiedBy>
  <cp:revision>73</cp:revision>
  <dcterms:created xsi:type="dcterms:W3CDTF">2021-11-19T10:02:03Z</dcterms:created>
  <dcterms:modified xsi:type="dcterms:W3CDTF">2022-10-18T06:57:15Z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  <property fmtid="{D5CDD505-2E9C-101B-9397-08002B2CF9AE}" pid="3" name="KSOTemplateUUID">
    <vt:lpwstr>v1.0_mb_vl/vz/wgQ+lyx+R6Uu7LaQ==</vt:lpwstr>
  </property>
  <property fmtid="{D5CDD505-2E9C-101B-9397-08002B2CF9AE}" pid="4" name="ICV">
    <vt:lpwstr>EF50FA4927394A14B4C5FBCE40458ABF</vt:lpwstr>
  </property>
  <property fmtid="{D5CDD505-2E9C-101B-9397-08002B2CF9AE}" pid="5" name="property1">
    <vt:lpwstr>BBAAD9C20180234D78A0072836F0B1E0A2B9B2011AC72BB0A9D98E33B1E92B0CFB48B53811635B0B22B92408C846DAEBD80921BAE1D0CB411BBFC24C713E29D624FAF0ADFE27E6B7E4162DD765424AB21C3CE1387799438E9889B19F6C260C68D7B6259B2E3</vt:lpwstr>
  </property>
</Properties>
</file>