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76" r:id="rId5"/>
    <p:sldId id="277" r:id="rId6"/>
    <p:sldId id="278" r:id="rId7"/>
    <p:sldId id="284" r:id="rId8"/>
    <p:sldId id="279" r:id="rId9"/>
    <p:sldId id="280" r:id="rId10"/>
    <p:sldId id="283" r:id="rId11"/>
    <p:sldId id="281" r:id="rId12"/>
    <p:sldId id="285" r:id="rId13"/>
    <p:sldId id="286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 snapToObjects="1" showGuides="1">
      <p:cViewPr>
        <p:scale>
          <a:sx n="89" d="100"/>
          <a:sy n="89" d="100"/>
        </p:scale>
        <p:origin x="1432" y="632"/>
      </p:cViewPr>
      <p:guideLst>
        <p:guide orient="horz" pos="2160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从计算机领域常见的</a:t>
            </a:r>
            <a:r>
              <a:rPr lang="en-US" altLang="zh-CN"/>
              <a:t>cache</a:t>
            </a:r>
            <a:r>
              <a:rPr lang="zh-CN" altLang="en-US"/>
              <a:t>方法引入：高速介质缓存可能在未来会被使用的数据，避免再次使用时从低速介质中获取，从而提高系统</a:t>
            </a:r>
            <a:r>
              <a:rPr lang="zh-CN" altLang="en-US"/>
              <a:t>性能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shrinker</a:t>
            </a:r>
            <a:r>
              <a:rPr lang="zh-CN" altLang="en-US"/>
              <a:t>大都在内存紧张被调用，应该执行迅速，并且避免引入</a:t>
            </a:r>
            <a:r>
              <a:rPr lang="en-US" altLang="zh-CN"/>
              <a:t>overhead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阐述读写锁需要保护的</a:t>
            </a:r>
            <a:r>
              <a:rPr lang="zh-CN" altLang="en-US"/>
              <a:t>东西；读写锁竞争：</a:t>
            </a:r>
            <a:r>
              <a:rPr lang="en-US" altLang="zh-CN"/>
              <a:t>rwsem_is_contended</a:t>
            </a:r>
            <a:r>
              <a:rPr lang="zh-CN" altLang="en-US"/>
              <a:t>；内部经常发现</a:t>
            </a:r>
            <a:r>
              <a:rPr lang="en-US" altLang="zh-CN"/>
              <a:t>down_read_trylock</a:t>
            </a:r>
            <a:r>
              <a:rPr lang="zh-CN" altLang="en-US"/>
              <a:t>热点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阐述读写锁需要保护的</a:t>
            </a:r>
            <a:r>
              <a:rPr lang="zh-CN" altLang="en-US"/>
              <a:t>东西；读写锁竞争：</a:t>
            </a:r>
            <a:r>
              <a:rPr lang="en-US" altLang="zh-CN"/>
              <a:t>rwsem_is_contended</a:t>
            </a:r>
            <a:r>
              <a:rPr lang="zh-CN" altLang="en-US"/>
              <a:t>；内部经常发现</a:t>
            </a:r>
            <a:r>
              <a:rPr lang="en-US" altLang="zh-CN"/>
              <a:t>down_read_trylock</a:t>
            </a:r>
            <a:r>
              <a:rPr lang="zh-CN" altLang="en-US"/>
              <a:t>热点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synchronize_srcu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即使在没有读者的情况下也不会马上返回，导致</a:t>
            </a: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unregister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路径时延大幅增加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synchronize_srcu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即使在没有读者的情况下也不会马上返回，导致</a:t>
            </a: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unregister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路径时延大幅增加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914400" indent="0">
              <a:buNone/>
              <a:defRPr sz="1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3716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828800" indent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sv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6020" y="1978660"/>
            <a:ext cx="11506200" cy="1376680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Shrinking shrinker locking overhead</a:t>
            </a:r>
            <a:endParaRPr kumimoji="1" lang="en-US" altLang="zh-CN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233805" y="362362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郑琦</a:t>
            </a:r>
            <a:endParaRPr kumimoji="1"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字节跳动内核工程师</a:t>
            </a:r>
            <a:endParaRPr kumimoji="1"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refcount + RCU method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267460"/>
            <a:ext cx="6096000" cy="5203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refcount + RCU method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520" y="1205865"/>
            <a:ext cx="7172325" cy="5302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Cache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 descr="cache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37665" y="1972945"/>
            <a:ext cx="4535805" cy="384238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6336030" y="4208145"/>
            <a:ext cx="1146175" cy="308610"/>
          </a:xfrm>
          <a:prstGeom prst="rightArrow">
            <a:avLst/>
          </a:prstGeom>
          <a:gradFill flip="none">
            <a:gsLst>
              <a:gs pos="0">
                <a:srgbClr val="C00000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44765" y="3775075"/>
            <a:ext cx="32397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内核会激进的缓存以下数据：</a:t>
            </a:r>
            <a:endParaRPr lang="zh-CN" altLang="en-US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file data</a:t>
            </a:r>
            <a:endParaRPr lang="en-US" altLang="zh-CN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directory entries</a:t>
            </a:r>
            <a:endParaRPr lang="en-US" altLang="zh-CN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inodes</a:t>
            </a:r>
            <a:endParaRPr lang="en-US" altLang="zh-CN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other slab objects</a:t>
            </a:r>
            <a:endParaRPr lang="en-US" altLang="zh-CN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etc</a:t>
            </a:r>
            <a:endParaRPr lang="en-US" altLang="zh-CN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Shrinker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3385820"/>
            <a:ext cx="10668000" cy="3094990"/>
          </a:xfrm>
          <a:prstGeom prst="rect">
            <a:avLst/>
          </a:prstGeom>
        </p:spPr>
      </p:pic>
      <p:pic>
        <p:nvPicPr>
          <p:cNvPr id="2" name="Picture 1" descr="shrink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125" y="1334135"/>
            <a:ext cx="893000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Shrinker locking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4960" y="1563370"/>
            <a:ext cx="41719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global lock: shrinker_rwsem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047990" y="2775585"/>
            <a:ext cx="390588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  <a:sym typeface="+mn-ea"/>
              </a:rPr>
              <a:t>读写</a:t>
            </a:r>
            <a:r>
              <a:rPr lang="zh-CN" altLang="en-US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锁竞争</a:t>
            </a:r>
            <a:endParaRPr lang="zh-CN" altLang="en-US">
              <a:latin typeface="Weibei SC" panose="03000800000000000000" charset="-122"/>
              <a:ea typeface="Weibei SC" panose="03000800000000000000" charset="-122"/>
              <a:cs typeface="Weibei SC" panose="030008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一旦某个</a:t>
            </a: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shrinker</a:t>
            </a:r>
            <a:r>
              <a:rPr lang="en-US" altLang="zh-CN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(</a:t>
            </a:r>
            <a:r>
              <a:rPr lang="zh-CN" altLang="en-US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读者</a:t>
            </a:r>
            <a:r>
              <a:rPr lang="en-US" altLang="zh-CN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)</a:t>
            </a:r>
            <a:r>
              <a:rPr lang="zh-CN" altLang="en-US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执行时间过长，并且此时来了一个写者，然后就会阻塞所有后续读写操作</a:t>
            </a:r>
            <a:endParaRPr lang="zh-CN" altLang="en-US">
              <a:latin typeface="Weibei SC" panose="03000800000000000000" charset="-122"/>
              <a:ea typeface="Weibei SC" panose="03000800000000000000" charset="-122"/>
              <a:cs typeface="Weibei SC" panose="03000800000000000000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cache</a:t>
            </a:r>
            <a:r>
              <a:rPr lang="zh-CN" altLang="en-US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颠簸，容易导致系统</a:t>
            </a: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IPC</a:t>
            </a:r>
            <a:r>
              <a:rPr lang="zh-CN" altLang="en-US">
                <a:latin typeface="Weibei SC" panose="03000800000000000000" charset="-122"/>
                <a:ea typeface="Weibei SC" panose="03000800000000000000" charset="-122"/>
                <a:cs typeface="Weibei SC" panose="03000800000000000000" charset="-122"/>
              </a:rPr>
              <a:t>显著下降</a:t>
            </a:r>
            <a:endParaRPr lang="zh-CN" altLang="en-US">
              <a:latin typeface="Weibei SC" panose="03000800000000000000" charset="-122"/>
              <a:ea typeface="Weibei SC" panose="03000800000000000000" charset="-122"/>
              <a:cs typeface="Weibei SC" panose="03000800000000000000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47990" y="2134235"/>
            <a:ext cx="1592580" cy="58356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Wawati SC" panose="040B0500000000000000" charset="-122"/>
                <a:ea typeface="Wawati SC" panose="040B0500000000000000" charset="-122"/>
              </a:rPr>
              <a:t>Problem</a:t>
            </a:r>
            <a:endParaRPr 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Wawati SC" panose="040B0500000000000000" charset="-122"/>
              <a:ea typeface="Wawati SC" panose="040B0500000000000000" charset="-122"/>
            </a:endParaRPr>
          </a:p>
        </p:txBody>
      </p:sp>
      <p:pic>
        <p:nvPicPr>
          <p:cNvPr id="2" name="Picture 1" descr="shrinker_rwse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4960" y="2192020"/>
            <a:ext cx="7360285" cy="3555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Shrinker locking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2676525"/>
            <a:ext cx="5694680" cy="2426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1056640"/>
            <a:ext cx="3385185" cy="5666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Research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314960" y="1153795"/>
            <a:ext cx="10601325" cy="5586095"/>
          </a:xfrm>
        </p:spPr>
        <p:txBody>
          <a:bodyPr>
            <a:normAutofit lnSpcReduction="10000"/>
          </a:bodyPr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- 2015, Davidlohr Bueso</a:t>
            </a:r>
            <a:endParaRPr lang="en-US" altLang="zh-CN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subject: [PATCH -next v2] mm: srcu-ify shrinkers</a:t>
            </a:r>
            <a:endParaRPr lang="en-US" altLang="zh-CN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result: 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当时合入了</a:t>
            </a:r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linux-next tree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，但测试失败在了</a:t>
            </a:r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arm allconfig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配置（没有</a:t>
            </a:r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CONFIG_SRCU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）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- 2017, Tetsuo Handa</a:t>
            </a:r>
            <a:endParaRPr lang="en-US" altLang="zh-CN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subject: [PATCH 1/2] mm,vmscan: Kill global shrinker lock.</a:t>
            </a:r>
            <a:endParaRPr lang="en-US" altLang="zh-CN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result: 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最终选择了当前的实现（rwsem_is_contended）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- 2018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，Kirill Tkhai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subject: [PATCH RFC 00/10] Introduce lockless shrink_slab()</a:t>
            </a:r>
            <a:endParaRPr lang="en-US" altLang="zh-CN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result: SRCU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没有无条件开启，并且当时对无条件开启有反对意见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- 2021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，Sultan Alsawaf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</a:t>
            </a:r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subject: [PATCH] mm: vmscan: Replace shrinker_rwsem trylocks with SRCU protection</a:t>
            </a:r>
            <a:endParaRPr lang="en-US" altLang="zh-CN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result: </a:t>
            </a:r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SRCU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没有无条件开启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  <a:sym typeface="+mn-ea"/>
            </a:endParaRPr>
          </a:p>
          <a:p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- downstream patch: 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更细粒度的锁，</a:t>
            </a:r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per-shrinker rwsem + 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两把全局锁；解决了隔离的问题，但没有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  <a:p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</a:t>
            </a:r>
            <a:r>
              <a:rPr lang="en-US" altLang="zh-CN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   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解决全局锁带来的竞争和多核原子操作的</a:t>
            </a:r>
            <a:r>
              <a:rPr lang="zh-CN" altLang="en-US" sz="1600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</a:rPr>
              <a:t>问题</a:t>
            </a:r>
            <a:endParaRPr lang="zh-CN" altLang="en-US" sz="1600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SRCU </a:t>
            </a:r>
            <a:r>
              <a:rPr kumimoji="1" lang="en-US" altLang="zh-CN" dirty="0">
                <a:solidFill>
                  <a:schemeClr val="bg1"/>
                </a:solidFill>
              </a:rPr>
              <a:t>method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4960" y="1563370"/>
            <a:ext cx="47091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2023, Paul E. McKenney</a:t>
            </a:r>
            <a:endParaRPr lang="en-US" altLang="zh-CN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   - SRCU: unconditionally enable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14960" y="2545080"/>
            <a:ext cx="21145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SRCU method:</a:t>
            </a:r>
            <a:endParaRPr lang="en-US"/>
          </a:p>
        </p:txBody>
      </p:sp>
      <p:pic>
        <p:nvPicPr>
          <p:cNvPr id="6" name="Picture 5" descr="srcu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1475" y="3138805"/>
            <a:ext cx="5738495" cy="2890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1724025"/>
            <a:ext cx="5628005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SRCU </a:t>
            </a:r>
            <a:r>
              <a:rPr kumimoji="1" lang="en-US" altLang="zh-CN" dirty="0">
                <a:solidFill>
                  <a:schemeClr val="bg1"/>
                </a:solidFill>
              </a:rPr>
              <a:t>method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126220" y="3519170"/>
            <a:ext cx="23799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Wawati SC" panose="040B0500000000000000" charset="-122"/>
                <a:ea typeface="Wawati SC" panose="040B0500000000000000" charset="-122"/>
                <a:sym typeface="+mn-ea"/>
              </a:rPr>
              <a:t>REVERT!</a:t>
            </a:r>
            <a:endParaRPr 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Wawati SC" panose="040B0500000000000000" charset="-122"/>
              <a:ea typeface="Wawati SC" panose="040B0500000000000000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" y="1497965"/>
            <a:ext cx="818896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refcount + RCU method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960" y="1268095"/>
            <a:ext cx="9521190" cy="1660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refcount + RCU method</a:t>
            </a:r>
            <a:endParaRPr lang="en-US" altLang="zh-CN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  <a:sym typeface="+mn-ea"/>
            </a:endParaRPr>
          </a:p>
          <a:p>
            <a:pPr marL="742950" lvl="1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动态分配</a:t>
            </a: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shrinker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结构体</a:t>
            </a:r>
            <a:endParaRPr lang="zh-CN" altLang="en-US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  <a:sym typeface="+mn-ea"/>
            </a:endParaRPr>
          </a:p>
          <a:p>
            <a:pPr marL="742950" lvl="1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shrink_slab: refcount + RCU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方式保证</a:t>
            </a: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shrinker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有效性</a:t>
            </a:r>
            <a:endParaRPr lang="zh-CN" altLang="en-US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  <a:sym typeface="+mn-ea"/>
            </a:endParaRPr>
          </a:p>
          <a:p>
            <a:pPr marL="742950" lvl="1" indent="-285750" algn="l" fontAlgn="auto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unregister: refcount + completion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方式等待当前</a:t>
            </a:r>
            <a:r>
              <a:rPr lang="en-US" altLang="zh-CN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shrinker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的所有操作</a:t>
            </a:r>
            <a:r>
              <a:rPr lang="zh-CN" altLang="en-US"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完成</a:t>
            </a:r>
            <a:endParaRPr lang="zh-CN" altLang="en-US">
              <a:latin typeface="Andale Mono" panose="020B0509000000000004" charset="0"/>
              <a:ea typeface="Weibei SC" panose="03000800000000000000" charset="-122"/>
              <a:cs typeface="Andale Mono" panose="020B0509000000000004" charset="0"/>
              <a:sym typeface="+mn-ea"/>
            </a:endParaRPr>
          </a:p>
        </p:txBody>
      </p:sp>
      <p:pic>
        <p:nvPicPr>
          <p:cNvPr id="6" name="Picture 5" descr="refcount+rcu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89735" y="3057525"/>
            <a:ext cx="7439025" cy="29622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4855" y="6148705"/>
            <a:ext cx="106184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latin typeface="Andale Mono" panose="020B0509000000000004" charset="0"/>
                <a:ea typeface="Weibei SC" panose="03000800000000000000" charset="-122"/>
                <a:cs typeface="Andale Mono" panose="020B0509000000000004" charset="0"/>
                <a:sym typeface="+mn-ea"/>
              </a:rPr>
              <a:t>[PATCH v6 00/45] use refcount+RCU method to implement lockless slab shrink</a:t>
            </a:r>
            <a:endParaRPr>
              <a:latin typeface="Andale Mono" panose="020B0509000000000004" charset="0"/>
              <a:ea typeface="Weibei SC" panose="03000800000000000000" charset="-122"/>
              <a:cs typeface="Andale Mono" panose="020B05090000000000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Presentation</Application>
  <PresentationFormat>宽屏</PresentationFormat>
  <Paragraphs>74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汉仪旗黑</vt:lpstr>
      <vt:lpstr>Andale Mono</vt:lpstr>
      <vt:lpstr>Weibei SC</vt:lpstr>
      <vt:lpstr>Wawati SC</vt:lpstr>
      <vt:lpstr>Microsoft YaHei</vt:lpstr>
      <vt:lpstr>Arial Unicode MS</vt:lpstr>
      <vt:lpstr>等线 Light</vt:lpstr>
      <vt:lpstr>苹方-简</vt:lpstr>
      <vt:lpstr>等线</vt:lpstr>
      <vt:lpstr>宋体-简</vt:lpstr>
      <vt:lpstr>Office 主题​​</vt:lpstr>
      <vt:lpstr>Shrinking shrinker locking overhead</vt:lpstr>
      <vt:lpstr>Cache</vt:lpstr>
      <vt:lpstr>Shrinker</vt:lpstr>
      <vt:lpstr>Shrinker locking</vt:lpstr>
      <vt:lpstr>Shrinker locking</vt:lpstr>
      <vt:lpstr>Research</vt:lpstr>
      <vt:lpstr>SRCU method</vt:lpstr>
      <vt:lpstr>SRCU method</vt:lpstr>
      <vt:lpstr>refcount + RCU method</vt:lpstr>
      <vt:lpstr>refcount + RCU method</vt:lpstr>
      <vt:lpstr>refcount + RCU method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bytedance</cp:lastModifiedBy>
  <cp:revision>22</cp:revision>
  <dcterms:created xsi:type="dcterms:W3CDTF">2023-10-25T08:46:50Z</dcterms:created>
  <dcterms:modified xsi:type="dcterms:W3CDTF">2023-10-25T08:46:50Z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1033-5.4.4.8063</vt:lpwstr>
  </property>
</Properties>
</file>