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.xml" ContentType="application/vnd.openxmlformats-officedocument.presentationml.tags+xml"/>
  <Override PartName="/ppt/notesSlides/notesSlide2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2" r:id="rId2"/>
  </p:sldMasterIdLst>
  <p:notesMasterIdLst>
    <p:notesMasterId r:id="rId46"/>
  </p:notesMasterIdLst>
  <p:handoutMasterIdLst>
    <p:handoutMasterId r:id="rId47"/>
  </p:handoutMasterIdLst>
  <p:sldIdLst>
    <p:sldId id="398" r:id="rId3"/>
    <p:sldId id="311" r:id="rId4"/>
    <p:sldId id="314" r:id="rId5"/>
    <p:sldId id="482" r:id="rId6"/>
    <p:sldId id="483" r:id="rId7"/>
    <p:sldId id="321" r:id="rId8"/>
    <p:sldId id="441" r:id="rId9"/>
    <p:sldId id="323" r:id="rId10"/>
    <p:sldId id="325" r:id="rId11"/>
    <p:sldId id="324" r:id="rId12"/>
    <p:sldId id="368" r:id="rId13"/>
    <p:sldId id="367" r:id="rId14"/>
    <p:sldId id="363" r:id="rId15"/>
    <p:sldId id="328" r:id="rId16"/>
    <p:sldId id="337" r:id="rId17"/>
    <p:sldId id="322" r:id="rId18"/>
    <p:sldId id="401" r:id="rId19"/>
    <p:sldId id="402" r:id="rId20"/>
    <p:sldId id="400" r:id="rId21"/>
    <p:sldId id="290" r:id="rId22"/>
    <p:sldId id="292" r:id="rId23"/>
    <p:sldId id="291" r:id="rId24"/>
    <p:sldId id="289" r:id="rId25"/>
    <p:sldId id="288" r:id="rId26"/>
    <p:sldId id="287" r:id="rId27"/>
    <p:sldId id="286" r:id="rId28"/>
    <p:sldId id="285" r:id="rId29"/>
    <p:sldId id="284" r:id="rId30"/>
    <p:sldId id="283" r:id="rId31"/>
    <p:sldId id="282" r:id="rId32"/>
    <p:sldId id="281" r:id="rId33"/>
    <p:sldId id="276" r:id="rId34"/>
    <p:sldId id="280" r:id="rId35"/>
    <p:sldId id="439" r:id="rId36"/>
    <p:sldId id="440" r:id="rId37"/>
    <p:sldId id="437" r:id="rId38"/>
    <p:sldId id="438" r:id="rId39"/>
    <p:sldId id="272" r:id="rId40"/>
    <p:sldId id="394" r:id="rId41"/>
    <p:sldId id="331" r:id="rId42"/>
    <p:sldId id="336" r:id="rId43"/>
    <p:sldId id="399" r:id="rId44"/>
    <p:sldId id="260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5FB"/>
    <a:srgbClr val="1B1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7"/>
  </p:normalViewPr>
  <p:slideViewPr>
    <p:cSldViewPr snapToGrid="0" snapToObjects="1" showGuides="1">
      <p:cViewPr varScale="1">
        <p:scale>
          <a:sx n="63" d="100"/>
          <a:sy n="63" d="100"/>
        </p:scale>
        <p:origin x="783" y="39"/>
      </p:cViewPr>
      <p:guideLst>
        <p:guide orient="horz" pos="2117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28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F6A2C-4954-274E-8DA9-6C4A03EE824A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9793-93D0-0A4B-8C7C-5D1FD19DD4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C2D05-F75F-2E4D-9552-EB82F984C7D8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552A0-F6C0-9B42-B29D-21314771942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952500" y="1511820"/>
            <a:ext cx="9144000" cy="1217295"/>
          </a:xfrm>
        </p:spPr>
        <p:txBody>
          <a:bodyPr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952500" y="2967990"/>
            <a:ext cx="9144000" cy="92202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88" y="1187375"/>
            <a:ext cx="10938164" cy="4769139"/>
          </a:xfrm>
        </p:spPr>
        <p:txBody>
          <a:bodyPr/>
          <a:lstStyle>
            <a:lvl1pPr marL="0" indent="0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914400" indent="0"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3716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15188" y="80284"/>
            <a:ext cx="5794664" cy="662782"/>
          </a:xfrm>
        </p:spPr>
        <p:txBody>
          <a:bodyPr>
            <a:normAutofit/>
          </a:bodyPr>
          <a:lstStyle>
            <a:lvl1pPr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AEC0-C289-DE44-AB8A-ADA10C1E6049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B2F3D-105D-CE46-B007-3E1ED61C52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1060" y="2195829"/>
            <a:ext cx="9144000" cy="1376363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sym typeface="+mn-ea"/>
              </a:rPr>
              <a:t>Algorithm for duplicating Maple Tree</a:t>
            </a:r>
            <a:endParaRPr kumimoji="1"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952500" y="4185166"/>
            <a:ext cx="335280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张鹏</a:t>
            </a:r>
            <a:endParaRPr lang="en-US" altLang="zh-CN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字节跳动</a:t>
            </a: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内核工程师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/>
              <a:t>Maple Tree Overview</a:t>
            </a:r>
            <a:r>
              <a:rPr kumimoji="1" lang="zh-CN" altLang="en-US" dirty="0"/>
              <a:t>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v6.1</a:t>
            </a:r>
            <a:r>
              <a:rPr kumimoji="1" lang="zh-CN" altLang="en-US" dirty="0"/>
              <a:t>引入</a:t>
            </a:r>
            <a:r>
              <a:rPr kumimoji="1" lang="en-US" altLang="zh-CN" dirty="0"/>
              <a:t>Linux Kernel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Key,Value </a:t>
            </a:r>
            <a:r>
              <a:rPr kumimoji="1" lang="zh-CN" altLang="en-US" dirty="0"/>
              <a:t>数据结构（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是整数区间）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B/B+ Tree </a:t>
            </a:r>
            <a:r>
              <a:rPr kumimoji="1" lang="zh-CN" altLang="en-US" dirty="0"/>
              <a:t>（多叉树，最大</a:t>
            </a:r>
            <a:r>
              <a:rPr kumimoji="1" lang="en-US" altLang="zh-CN" dirty="0"/>
              <a:t>10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叉）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支持区间操作：区间覆写、区间分配、区间查询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</a:t>
            </a:r>
            <a:r>
              <a:rPr kumimoji="1" lang="en-US" altLang="zh-CN" dirty="0"/>
              <a:t>RCU</a:t>
            </a:r>
            <a:r>
              <a:rPr kumimoji="1" lang="zh-CN" altLang="en-US" dirty="0"/>
              <a:t>模式，写者不阻塞读者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API</a:t>
            </a:r>
            <a:r>
              <a:rPr kumimoji="1" lang="zh-CN" altLang="en-US" dirty="0"/>
              <a:t>与</a:t>
            </a:r>
            <a:r>
              <a:rPr kumimoji="1" lang="en-US" altLang="zh-CN" dirty="0"/>
              <a:t>Xarray</a:t>
            </a:r>
            <a:r>
              <a:rPr kumimoji="1" lang="zh-CN" altLang="en-US" dirty="0"/>
              <a:t>类似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6508115" y="1187450"/>
            <a:ext cx="5498465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优点：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分叉多，因此树高小，单次查询快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Cache</a:t>
            </a:r>
            <a:r>
              <a:rPr kumimoji="1" lang="zh-CN" altLang="en-US" dirty="0"/>
              <a:t>友好，遍历快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区间操作友好，为区间操作而生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对于稀疏数据，空间利用率高</a:t>
            </a:r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/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314960" y="3930650"/>
            <a:ext cx="5781040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chemeClr val="tx1"/>
                </a:solidFill>
              </a:rPr>
              <a:t>缺点：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修改慢（当涉及</a:t>
            </a:r>
            <a:r>
              <a:rPr kumimoji="1" lang="en-US" altLang="zh-CN" dirty="0">
                <a:solidFill>
                  <a:schemeClr val="tx1"/>
                </a:solidFill>
              </a:rPr>
              <a:t>Rebalance</a:t>
            </a:r>
            <a:r>
              <a:rPr kumimoji="1" lang="zh-CN" altLang="en-US" dirty="0">
                <a:solidFill>
                  <a:schemeClr val="tx1"/>
                </a:solidFill>
              </a:rPr>
              <a:t>时）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chemeClr val="tx1"/>
                </a:solidFill>
              </a:rPr>
              <a:t>修改涉及内存分配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chemeClr val="tx1"/>
                </a:solidFill>
              </a:rPr>
              <a:t>API</a:t>
            </a:r>
            <a:r>
              <a:rPr kumimoji="1" lang="zh-CN" altLang="en-US" dirty="0">
                <a:solidFill>
                  <a:schemeClr val="tx1"/>
                </a:solidFill>
              </a:rPr>
              <a:t>似乎不友好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accent1"/>
              </a:solidFill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6508115" y="3930650"/>
            <a:ext cx="5498465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70C0"/>
                </a:solidFill>
              </a:rPr>
              <a:t>当前应用场景：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VMA</a:t>
            </a:r>
            <a:r>
              <a:rPr kumimoji="1" lang="zh-CN" altLang="en-US" dirty="0">
                <a:solidFill>
                  <a:srgbClr val="0070C0"/>
                </a:solidFill>
              </a:rPr>
              <a:t>管理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IRQ</a:t>
            </a:r>
            <a:r>
              <a:rPr kumimoji="1" lang="zh-CN" altLang="en-US" dirty="0">
                <a:solidFill>
                  <a:srgbClr val="0070C0"/>
                </a:solidFill>
              </a:rPr>
              <a:t>描述符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btrfs_lru_cache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SMCCC filter</a:t>
            </a:r>
            <a:r>
              <a:rPr kumimoji="1" lang="en-US" altLang="zh-CN" dirty="0">
                <a:solidFill>
                  <a:srgbClr val="0070C0"/>
                </a:solidFill>
              </a:rPr>
              <a:t>(arm kvm)</a:t>
            </a:r>
            <a:endParaRPr kumimoji="1" lang="zh-CN" altLang="en-US" dirty="0">
              <a:solidFill>
                <a:srgbClr val="0070C0"/>
              </a:solidFill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/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0" y="1091565"/>
            <a:ext cx="9474200" cy="153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anose="020B0604020202090204" pitchFamily="34" charset="0"/>
            </a:pP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Maple Tree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操作可归为三类：</a:t>
            </a: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查询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。查询一个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index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对应区间的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value</a:t>
            </a: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覆写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。写入一个区间，并存储对应的值。这个写操作会覆盖之前的区间。</a:t>
            </a: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分配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。分配一个区间，该区间的值为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NULL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314960" y="2208530"/>
            <a:ext cx="10546080" cy="4291965"/>
          </a:xfrm>
        </p:spPr>
        <p:txBody>
          <a:bodyPr>
            <a:normAutofit fontScale="90000"/>
          </a:bodyPr>
          <a:lstStyle/>
          <a:p>
            <a:pPr marL="457200" indent="-457200">
              <a:buFont typeface="Arial" panose="020B0604020202090204" pitchFamily="34" charset="0"/>
              <a:buAutoNum type="arabicPeriod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一个覆写的例子，假如当前有如下区间：</a:t>
            </a: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index: [0, 10] [11, 15] [16, 20] [21, ULONG_MAX]</a:t>
            </a:r>
          </a:p>
          <a:p>
            <a:pPr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value:   val1      val2       val3        val4</a:t>
            </a:r>
          </a:p>
          <a:p>
            <a:pPr>
              <a:buFont typeface="Arial" panose="020B0604020202090204" pitchFamily="34" charset="0"/>
            </a:pP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写入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[14, 23]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kumimoji="1"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 val5 </a:t>
            </a:r>
            <a:r>
              <a:rPr kumimoji="1" lang="en-US" altLang="zh-CN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) </a:t>
            </a:r>
            <a:r>
              <a:rPr kumimoji="1" lang="zh-CN" altLang="en-US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后：</a:t>
            </a:r>
          </a:p>
          <a:p>
            <a:pPr>
              <a:buFont typeface="Arial" panose="020B0604020202090204" pitchFamily="34" charset="0"/>
            </a:pP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index: [0, 10] [11, 13] </a:t>
            </a:r>
            <a:r>
              <a:rPr kumimoji="1"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[14, 23]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[24, ULONG_MAX]</a:t>
            </a: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value:   val1      val2       </a:t>
            </a:r>
            <a:r>
              <a:rPr kumimoji="1" lang="en-US" altLang="zh-CN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val5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val4</a:t>
            </a: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buFont typeface="Wingdings" panose="05000000000000000000" charset="0"/>
              <a:buChar char="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0" y="1091565"/>
            <a:ext cx="9474200" cy="1533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Arial" panose="020B0604020202090204" pitchFamily="34" charset="0"/>
            </a:pP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Maple Tree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操作可归为三类：</a:t>
            </a: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查询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。查询一个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index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对应区间的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value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kumimoji="1" lang="en-US" altLang="zh-CN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覆写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。写入一个区间，并存储对应的值。这个写操作会覆盖之前的区间。</a:t>
            </a: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457200" indent="-457200">
              <a:buFont typeface="Arial" panose="020B0604020202090204" pitchFamily="34" charset="0"/>
              <a:buAutoNum type="arabicPeriod"/>
            </a:pPr>
            <a:r>
              <a:rPr kumimoji="1" lang="zh-CN" altLang="en-US" dirty="0">
                <a:solidFill>
                  <a:schemeClr val="accent5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分配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。分配一个区间，该区间的值为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NULL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。</a:t>
            </a:r>
            <a:endParaRPr kumimoji="1" lang="zh-CN" altLang="en-US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4960" y="3682365"/>
            <a:ext cx="5794375" cy="7715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4960" y="5511165"/>
            <a:ext cx="5794375" cy="77152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651885" y="2261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20</a:t>
            </a:r>
          </a:p>
        </p:txBody>
      </p:sp>
      <p:sp>
        <p:nvSpPr>
          <p:cNvPr id="24" name="矩形 23"/>
          <p:cNvSpPr/>
          <p:nvPr/>
        </p:nvSpPr>
        <p:spPr>
          <a:xfrm>
            <a:off x="3055620" y="22612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child</a:t>
            </a:r>
          </a:p>
        </p:txBody>
      </p:sp>
      <p:sp>
        <p:nvSpPr>
          <p:cNvPr id="55" name="矩形 54"/>
          <p:cNvSpPr/>
          <p:nvPr/>
        </p:nvSpPr>
        <p:spPr>
          <a:xfrm>
            <a:off x="3055620" y="1530350"/>
            <a:ext cx="6024245" cy="170307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cxnSp>
        <p:nvCxnSpPr>
          <p:cNvPr id="93" name="曲线连接符 92"/>
          <p:cNvCxnSpPr>
            <a:stCxn id="24" idx="2"/>
            <a:endCxn id="22" idx="0"/>
          </p:cNvCxnSpPr>
          <p:nvPr/>
        </p:nvCxnSpPr>
        <p:spPr>
          <a:xfrm rot="5400000">
            <a:off x="1883728" y="3106738"/>
            <a:ext cx="1343660" cy="1597025"/>
          </a:xfrm>
          <a:prstGeom prst="curvedConnector3">
            <a:avLst>
              <a:gd name="adj1" fmla="val 49976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2589530" y="4993640"/>
            <a:ext cx="46609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+mj-lt"/>
              </a:rPr>
              <a:t>...</a:t>
            </a:r>
          </a:p>
        </p:txBody>
      </p:sp>
      <p:sp>
        <p:nvSpPr>
          <p:cNvPr id="119" name="矩形 118"/>
          <p:cNvSpPr/>
          <p:nvPr/>
        </p:nvSpPr>
        <p:spPr>
          <a:xfrm>
            <a:off x="3055620" y="1826260"/>
            <a:ext cx="1063625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gap</a:t>
            </a:r>
          </a:p>
        </p:txBody>
      </p:sp>
      <p:sp>
        <p:nvSpPr>
          <p:cNvPr id="127" name="矩形 126"/>
          <p:cNvSpPr/>
          <p:nvPr/>
        </p:nvSpPr>
        <p:spPr>
          <a:xfrm>
            <a:off x="8376920" y="2261235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parent</a:t>
            </a:r>
          </a:p>
        </p:txBody>
      </p:sp>
      <p:cxnSp>
        <p:nvCxnSpPr>
          <p:cNvPr id="130" name="曲线连接符 129"/>
          <p:cNvCxnSpPr/>
          <p:nvPr/>
        </p:nvCxnSpPr>
        <p:spPr>
          <a:xfrm rot="5400000">
            <a:off x="3369310" y="3533140"/>
            <a:ext cx="1352550" cy="770255"/>
          </a:xfrm>
          <a:prstGeom prst="curvedConnector3">
            <a:avLst>
              <a:gd name="adj1" fmla="val 49977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曲线连接符 139"/>
          <p:cNvCxnSpPr>
            <a:stCxn id="8" idx="2"/>
          </p:cNvCxnSpPr>
          <p:nvPr/>
        </p:nvCxnSpPr>
        <p:spPr>
          <a:xfrm rot="5400000">
            <a:off x="4486275" y="3587115"/>
            <a:ext cx="1352550" cy="644525"/>
          </a:xfrm>
          <a:prstGeom prst="curvedConnector3">
            <a:avLst>
              <a:gd name="adj1" fmla="val 49977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曲线连接符 140"/>
          <p:cNvCxnSpPr>
            <a:stCxn id="11" idx="2"/>
            <a:endCxn id="126" idx="0"/>
          </p:cNvCxnSpPr>
          <p:nvPr/>
        </p:nvCxnSpPr>
        <p:spPr>
          <a:xfrm rot="5400000" flipV="1">
            <a:off x="6600508" y="3181033"/>
            <a:ext cx="1348105" cy="1452880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2" name="曲线连接符 141"/>
          <p:cNvCxnSpPr>
            <a:stCxn id="17" idx="2"/>
            <a:endCxn id="174" idx="0"/>
          </p:cNvCxnSpPr>
          <p:nvPr/>
        </p:nvCxnSpPr>
        <p:spPr>
          <a:xfrm rot="5400000" flipV="1">
            <a:off x="8657590" y="2187575"/>
            <a:ext cx="1356995" cy="3448685"/>
          </a:xfrm>
          <a:prstGeom prst="curvedConnector3">
            <a:avLst>
              <a:gd name="adj1" fmla="val 50023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3" name="文本框 142"/>
          <p:cNvSpPr txBox="1"/>
          <p:nvPr/>
        </p:nvSpPr>
        <p:spPr>
          <a:xfrm>
            <a:off x="5782945" y="1530350"/>
            <a:ext cx="7600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root</a:t>
            </a:r>
          </a:p>
        </p:txBody>
      </p:sp>
      <p:sp>
        <p:nvSpPr>
          <p:cNvPr id="4" name="矩形 3"/>
          <p:cNvSpPr/>
          <p:nvPr/>
        </p:nvSpPr>
        <p:spPr>
          <a:xfrm>
            <a:off x="4719955" y="2261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40</a:t>
            </a:r>
          </a:p>
        </p:txBody>
      </p:sp>
      <p:sp>
        <p:nvSpPr>
          <p:cNvPr id="5" name="矩形 4"/>
          <p:cNvSpPr/>
          <p:nvPr/>
        </p:nvSpPr>
        <p:spPr>
          <a:xfrm>
            <a:off x="4123690" y="22612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child</a:t>
            </a:r>
          </a:p>
        </p:txBody>
      </p:sp>
      <p:sp>
        <p:nvSpPr>
          <p:cNvPr id="6" name="矩形 5"/>
          <p:cNvSpPr/>
          <p:nvPr/>
        </p:nvSpPr>
        <p:spPr>
          <a:xfrm>
            <a:off x="4123690" y="1826260"/>
            <a:ext cx="1063625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gap</a:t>
            </a:r>
          </a:p>
        </p:txBody>
      </p:sp>
      <p:sp>
        <p:nvSpPr>
          <p:cNvPr id="7" name="矩形 6"/>
          <p:cNvSpPr/>
          <p:nvPr/>
        </p:nvSpPr>
        <p:spPr>
          <a:xfrm>
            <a:off x="5782945" y="2261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60</a:t>
            </a:r>
          </a:p>
        </p:txBody>
      </p:sp>
      <p:sp>
        <p:nvSpPr>
          <p:cNvPr id="8" name="矩形 7"/>
          <p:cNvSpPr/>
          <p:nvPr/>
        </p:nvSpPr>
        <p:spPr>
          <a:xfrm>
            <a:off x="5186680" y="22612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child</a:t>
            </a:r>
          </a:p>
        </p:txBody>
      </p:sp>
      <p:sp>
        <p:nvSpPr>
          <p:cNvPr id="9" name="矩形 8"/>
          <p:cNvSpPr/>
          <p:nvPr/>
        </p:nvSpPr>
        <p:spPr>
          <a:xfrm>
            <a:off x="5186680" y="1826260"/>
            <a:ext cx="1063625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gap</a:t>
            </a:r>
          </a:p>
        </p:txBody>
      </p:sp>
      <p:sp>
        <p:nvSpPr>
          <p:cNvPr id="10" name="矩形 9"/>
          <p:cNvSpPr/>
          <p:nvPr/>
        </p:nvSpPr>
        <p:spPr>
          <a:xfrm>
            <a:off x="6845935" y="2261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80</a:t>
            </a:r>
          </a:p>
        </p:txBody>
      </p:sp>
      <p:sp>
        <p:nvSpPr>
          <p:cNvPr id="11" name="矩形 10"/>
          <p:cNvSpPr/>
          <p:nvPr/>
        </p:nvSpPr>
        <p:spPr>
          <a:xfrm>
            <a:off x="6249670" y="22612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child</a:t>
            </a:r>
          </a:p>
        </p:txBody>
      </p:sp>
      <p:sp>
        <p:nvSpPr>
          <p:cNvPr id="12" name="矩形 11"/>
          <p:cNvSpPr/>
          <p:nvPr/>
        </p:nvSpPr>
        <p:spPr>
          <a:xfrm>
            <a:off x="6249670" y="1826260"/>
            <a:ext cx="1063625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gap: 5</a:t>
            </a:r>
          </a:p>
        </p:txBody>
      </p:sp>
      <p:sp>
        <p:nvSpPr>
          <p:cNvPr id="16" name="矩形 15"/>
          <p:cNvSpPr/>
          <p:nvPr/>
        </p:nvSpPr>
        <p:spPr>
          <a:xfrm>
            <a:off x="7909560" y="2261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MAX</a:t>
            </a:r>
          </a:p>
        </p:txBody>
      </p:sp>
      <p:sp>
        <p:nvSpPr>
          <p:cNvPr id="17" name="矩形 16"/>
          <p:cNvSpPr/>
          <p:nvPr/>
        </p:nvSpPr>
        <p:spPr>
          <a:xfrm>
            <a:off x="7313295" y="22612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child</a:t>
            </a:r>
          </a:p>
        </p:txBody>
      </p:sp>
      <p:sp>
        <p:nvSpPr>
          <p:cNvPr id="18" name="矩形 17"/>
          <p:cNvSpPr/>
          <p:nvPr/>
        </p:nvSpPr>
        <p:spPr>
          <a:xfrm>
            <a:off x="7313295" y="1826260"/>
            <a:ext cx="1063625" cy="4381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gap</a:t>
            </a:r>
          </a:p>
        </p:txBody>
      </p:sp>
      <p:sp>
        <p:nvSpPr>
          <p:cNvPr id="20" name="矩形 19"/>
          <p:cNvSpPr/>
          <p:nvPr/>
        </p:nvSpPr>
        <p:spPr>
          <a:xfrm>
            <a:off x="1054100" y="48774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5</a:t>
            </a:r>
          </a:p>
        </p:txBody>
      </p:sp>
      <p:sp>
        <p:nvSpPr>
          <p:cNvPr id="21" name="矩形 20"/>
          <p:cNvSpPr/>
          <p:nvPr/>
        </p:nvSpPr>
        <p:spPr>
          <a:xfrm>
            <a:off x="457835" y="48774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value</a:t>
            </a:r>
          </a:p>
        </p:txBody>
      </p:sp>
      <p:sp>
        <p:nvSpPr>
          <p:cNvPr id="22" name="矩形 21"/>
          <p:cNvSpPr/>
          <p:nvPr/>
        </p:nvSpPr>
        <p:spPr>
          <a:xfrm>
            <a:off x="457835" y="4577080"/>
            <a:ext cx="259778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122170" y="48774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10</a:t>
            </a:r>
          </a:p>
        </p:txBody>
      </p:sp>
      <p:sp>
        <p:nvSpPr>
          <p:cNvPr id="28" name="矩形 27"/>
          <p:cNvSpPr/>
          <p:nvPr/>
        </p:nvSpPr>
        <p:spPr>
          <a:xfrm>
            <a:off x="1525905" y="487743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value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477260" y="4993640"/>
            <a:ext cx="46609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+mj-lt"/>
              </a:rPr>
              <a:t>...</a:t>
            </a:r>
          </a:p>
        </p:txBody>
      </p:sp>
      <p:sp>
        <p:nvSpPr>
          <p:cNvPr id="71" name="矩形 70"/>
          <p:cNvSpPr/>
          <p:nvPr/>
        </p:nvSpPr>
        <p:spPr>
          <a:xfrm>
            <a:off x="3161665" y="4577080"/>
            <a:ext cx="106362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119495" y="48818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65</a:t>
            </a:r>
          </a:p>
        </p:txBody>
      </p:sp>
      <p:sp>
        <p:nvSpPr>
          <p:cNvPr id="123" name="矩形 122"/>
          <p:cNvSpPr/>
          <p:nvPr/>
        </p:nvSpPr>
        <p:spPr>
          <a:xfrm>
            <a:off x="5523230" y="4881880"/>
            <a:ext cx="60134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26" name="矩形 125"/>
          <p:cNvSpPr/>
          <p:nvPr/>
        </p:nvSpPr>
        <p:spPr>
          <a:xfrm>
            <a:off x="5523230" y="4581525"/>
            <a:ext cx="495490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187565" y="48818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70</a:t>
            </a:r>
          </a:p>
        </p:txBody>
      </p:sp>
      <p:sp>
        <p:nvSpPr>
          <p:cNvPr id="133" name="矩形 132"/>
          <p:cNvSpPr/>
          <p:nvPr/>
        </p:nvSpPr>
        <p:spPr>
          <a:xfrm>
            <a:off x="6591300" y="488188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value</a:t>
            </a:r>
          </a:p>
        </p:txBody>
      </p:sp>
      <p:sp>
        <p:nvSpPr>
          <p:cNvPr id="135" name="矩形 134"/>
          <p:cNvSpPr/>
          <p:nvPr/>
        </p:nvSpPr>
        <p:spPr>
          <a:xfrm>
            <a:off x="7654290" y="4881880"/>
            <a:ext cx="60261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44" name="矩形 143"/>
          <p:cNvSpPr/>
          <p:nvPr/>
        </p:nvSpPr>
        <p:spPr>
          <a:xfrm>
            <a:off x="8250555" y="48818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75</a:t>
            </a:r>
          </a:p>
        </p:txBody>
      </p:sp>
      <p:sp>
        <p:nvSpPr>
          <p:cNvPr id="145" name="矩形 144"/>
          <p:cNvSpPr/>
          <p:nvPr/>
        </p:nvSpPr>
        <p:spPr>
          <a:xfrm>
            <a:off x="8712835" y="488188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value</a:t>
            </a:r>
          </a:p>
        </p:txBody>
      </p:sp>
      <p:sp>
        <p:nvSpPr>
          <p:cNvPr id="146" name="矩形 145"/>
          <p:cNvSpPr/>
          <p:nvPr/>
        </p:nvSpPr>
        <p:spPr>
          <a:xfrm>
            <a:off x="9309100" y="48818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80</a:t>
            </a:r>
          </a:p>
        </p:txBody>
      </p:sp>
      <p:sp>
        <p:nvSpPr>
          <p:cNvPr id="147" name="矩形 146"/>
          <p:cNvSpPr/>
          <p:nvPr/>
        </p:nvSpPr>
        <p:spPr>
          <a:xfrm>
            <a:off x="9775825" y="4881880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parent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3055620" y="1530349"/>
            <a:ext cx="2277110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[0, ULONG_MAX]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457835" y="4581525"/>
            <a:ext cx="70294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[0, 20]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522595" y="4585970"/>
            <a:ext cx="8108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[61, 80]</a:t>
            </a:r>
          </a:p>
        </p:txBody>
      </p:sp>
      <p:sp>
        <p:nvSpPr>
          <p:cNvPr id="158" name="文本框 157"/>
          <p:cNvSpPr txBox="1"/>
          <p:nvPr/>
        </p:nvSpPr>
        <p:spPr>
          <a:xfrm>
            <a:off x="3172460" y="4581525"/>
            <a:ext cx="783590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[21, 40]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4667885" y="4998085"/>
            <a:ext cx="46609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+mj-lt"/>
              </a:rPr>
              <a:t>...</a:t>
            </a:r>
          </a:p>
        </p:txBody>
      </p:sp>
      <p:sp>
        <p:nvSpPr>
          <p:cNvPr id="164" name="矩形 163"/>
          <p:cNvSpPr/>
          <p:nvPr/>
        </p:nvSpPr>
        <p:spPr>
          <a:xfrm>
            <a:off x="4352290" y="4581525"/>
            <a:ext cx="106362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4363085" y="4585970"/>
            <a:ext cx="855980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[41, 60]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10911840" y="5002530"/>
            <a:ext cx="46609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200">
                <a:latin typeface="微软雅黑" charset="0"/>
                <a:ea typeface="微软雅黑" charset="0"/>
                <a:cs typeface="+mj-lt"/>
              </a:rPr>
              <a:t>...</a:t>
            </a:r>
          </a:p>
        </p:txBody>
      </p:sp>
      <p:sp>
        <p:nvSpPr>
          <p:cNvPr id="172" name="矩形 171"/>
          <p:cNvSpPr/>
          <p:nvPr/>
        </p:nvSpPr>
        <p:spPr>
          <a:xfrm>
            <a:off x="10596245" y="4585970"/>
            <a:ext cx="1243330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10607040" y="4590415"/>
            <a:ext cx="906145" cy="30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[81, MAX]</a:t>
            </a:r>
          </a:p>
        </p:txBody>
      </p:sp>
      <p:sp>
        <p:nvSpPr>
          <p:cNvPr id="175" name="文本框 174"/>
          <p:cNvSpPr txBox="1"/>
          <p:nvPr/>
        </p:nvSpPr>
        <p:spPr>
          <a:xfrm>
            <a:off x="417195" y="5858510"/>
            <a:ext cx="58356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[0, 5]</a:t>
            </a:r>
          </a:p>
        </p:txBody>
      </p:sp>
      <p:sp>
        <p:nvSpPr>
          <p:cNvPr id="176" name="文本框 175"/>
          <p:cNvSpPr txBox="1"/>
          <p:nvPr/>
        </p:nvSpPr>
        <p:spPr>
          <a:xfrm>
            <a:off x="1520825" y="5858510"/>
            <a:ext cx="70294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[6, 10]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5485130" y="5849620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[61, 65]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6484620" y="5858510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[66, 70]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7603490" y="5858510"/>
            <a:ext cx="8566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[71, 75]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8666480" y="5858510"/>
            <a:ext cx="78422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[76, 80]</a:t>
            </a:r>
          </a:p>
        </p:txBody>
      </p:sp>
      <p:sp>
        <p:nvSpPr>
          <p:cNvPr id="2" name="矩形 1"/>
          <p:cNvSpPr/>
          <p:nvPr/>
        </p:nvSpPr>
        <p:spPr>
          <a:xfrm>
            <a:off x="878205" y="1160780"/>
            <a:ext cx="582930" cy="96266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7475" y="1457960"/>
            <a:ext cx="65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+mj-lt"/>
              </a:rPr>
              <a:t>slot:</a:t>
            </a:r>
          </a:p>
        </p:txBody>
      </p:sp>
      <p:sp>
        <p:nvSpPr>
          <p:cNvPr id="15" name="矩形 14"/>
          <p:cNvSpPr/>
          <p:nvPr/>
        </p:nvSpPr>
        <p:spPr>
          <a:xfrm>
            <a:off x="915035" y="238823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7475" y="262953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pivot: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311275"/>
            <a:ext cx="7937500" cy="1584325"/>
          </a:xfrm>
        </p:spPr>
        <p:txBody>
          <a:bodyPr>
            <a:normAutofit fontScale="9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</a:rPr>
              <a:t>old_mtree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/>
              <a:t>insert(</a:t>
            </a:r>
            <a:r>
              <a:rPr kumimoji="1" lang="en-US" altLang="zh-CN" dirty="0">
                <a:solidFill>
                  <a:schemeClr val="accent2"/>
                </a:solidFill>
              </a:rPr>
              <a:t>new_mtree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)       (</a:t>
            </a:r>
            <a:r>
              <a:rPr kumimoji="1" lang="en-US" altLang="zh-CN" b="1" dirty="0">
                <a:solidFill>
                  <a:srgbClr val="FF0000"/>
                </a:solidFill>
              </a:rPr>
              <a:t>Maple Tree</a:t>
            </a:r>
            <a:r>
              <a:rPr kumimoji="1" lang="zh-CN" altLang="en-US" b="1" dirty="0">
                <a:solidFill>
                  <a:srgbClr val="FF0000"/>
                </a:solidFill>
              </a:rPr>
              <a:t>修改操作慢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4960" y="9740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fork()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复制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VMAs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伪代码：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960" y="1619250"/>
            <a:ext cx="3874770" cy="1276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311275"/>
            <a:ext cx="7937500" cy="1584325"/>
          </a:xfrm>
        </p:spPr>
        <p:txBody>
          <a:bodyPr>
            <a:normAutofit fontScale="9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</a:rPr>
              <a:t>old_mtree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/>
              <a:t>insert(</a:t>
            </a:r>
            <a:r>
              <a:rPr kumimoji="1" lang="en-US" altLang="zh-CN" dirty="0">
                <a:solidFill>
                  <a:schemeClr val="accent2"/>
                </a:solidFill>
              </a:rPr>
              <a:t>new_mtree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)       (</a:t>
            </a:r>
            <a:r>
              <a:rPr kumimoji="1" lang="en-US" altLang="zh-CN" b="1" dirty="0">
                <a:solidFill>
                  <a:srgbClr val="FF0000"/>
                </a:solidFill>
              </a:rPr>
              <a:t>Maple Tree</a:t>
            </a:r>
            <a:r>
              <a:rPr kumimoji="1" lang="zh-CN" altLang="en-US" b="1" dirty="0">
                <a:solidFill>
                  <a:srgbClr val="FF0000"/>
                </a:solidFill>
              </a:rPr>
              <a:t>修改操作慢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314960" y="4516120"/>
            <a:ext cx="7909560" cy="178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new_mtree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 = mt_dup(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old_mtree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)</a:t>
            </a:r>
            <a:endParaRPr kumimoji="1" lang="zh-CN" altLang="en-US" dirty="0">
              <a:highlight>
                <a:srgbClr val="C0C0C0"/>
              </a:highlight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new_mtree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highlight>
                  <a:srgbClr val="C0C0C0"/>
                </a:highlight>
              </a:rPr>
              <a:t>replace(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</a:rPr>
              <a:t>new_mtree</a:t>
            </a:r>
            <a:r>
              <a:rPr kumimoji="1" lang="en-US" altLang="zh-CN" dirty="0">
                <a:highlight>
                  <a:srgbClr val="C0C0C0"/>
                </a:highlight>
              </a:rPr>
              <a:t>,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old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_VMA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,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new_VMA</a:t>
            </a:r>
            <a:r>
              <a:rPr kumimoji="1" lang="en-US" altLang="zh-CN" dirty="0">
                <a:highlight>
                  <a:srgbClr val="C0C0C0"/>
                </a:highlight>
              </a:rPr>
              <a:t>)</a:t>
            </a:r>
            <a:r>
              <a:rPr kumimoji="1" lang="en-US" altLang="zh-CN" dirty="0"/>
              <a:t>       (</a:t>
            </a:r>
            <a:r>
              <a:rPr kumimoji="1" lang="zh-CN" altLang="en-US" b="1" dirty="0">
                <a:solidFill>
                  <a:srgbClr val="FF0000"/>
                </a:solidFill>
              </a:rPr>
              <a:t>替换操作快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960" y="9740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fork()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复制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VMAs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伪代码：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2519045" y="3025775"/>
            <a:ext cx="470535" cy="136017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改进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23640" y="3293745"/>
            <a:ext cx="4744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idea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最初来自社区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Maple Tree Work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邮件，</a:t>
            </a: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核心思想是拷贝整个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Maple Tree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960" y="1619250"/>
            <a:ext cx="3874770" cy="1276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4960" y="4385945"/>
            <a:ext cx="5794375" cy="18205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32781" y="3602625"/>
            <a:ext cx="757745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altLang="zh-CN" sz="5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lang="en-US" altLang="zh-CN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Three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69645" y="0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05" y="1160780"/>
            <a:ext cx="317500" cy="72898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7475" y="145796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>
                <a:latin typeface="微软雅黑" charset="0"/>
                <a:ea typeface="微软雅黑" charset="0"/>
                <a:cs typeface="+mj-lt"/>
              </a:rPr>
              <a:t>slot:</a:t>
            </a:r>
          </a:p>
        </p:txBody>
      </p:sp>
      <p:sp>
        <p:nvSpPr>
          <p:cNvPr id="15" name="矩形 14"/>
          <p:cNvSpPr/>
          <p:nvPr/>
        </p:nvSpPr>
        <p:spPr>
          <a:xfrm>
            <a:off x="915035" y="2388235"/>
            <a:ext cx="316865" cy="831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7475" y="262953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pivot: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70" y="944245"/>
            <a:ext cx="5241925" cy="16071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05" y="1160780"/>
            <a:ext cx="317500" cy="72898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7475" y="1457960"/>
            <a:ext cx="57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slot:</a:t>
            </a:r>
          </a:p>
        </p:txBody>
      </p:sp>
      <p:sp>
        <p:nvSpPr>
          <p:cNvPr id="15" name="矩形 14"/>
          <p:cNvSpPr/>
          <p:nvPr/>
        </p:nvSpPr>
        <p:spPr>
          <a:xfrm>
            <a:off x="915035" y="2388235"/>
            <a:ext cx="316865" cy="831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7475" y="262953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pivot: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70" y="944245"/>
            <a:ext cx="5241925" cy="1607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70" y="3138170"/>
            <a:ext cx="5241925" cy="1607185"/>
          </a:xfrm>
          <a:prstGeom prst="rect">
            <a:avLst/>
          </a:prstGeom>
        </p:spPr>
      </p:pic>
      <p:sp>
        <p:nvSpPr>
          <p:cNvPr id="30" name="下箭头 29"/>
          <p:cNvSpPr/>
          <p:nvPr/>
        </p:nvSpPr>
        <p:spPr>
          <a:xfrm>
            <a:off x="8542020" y="2388235"/>
            <a:ext cx="316865" cy="6629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858885" y="2467610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memcpy()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8205" y="1160780"/>
            <a:ext cx="317500" cy="72898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2540" y="1379537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charset="0"/>
                <a:ea typeface="微软雅黑" charset="0"/>
                <a:cs typeface="+mj-lt"/>
              </a:rPr>
              <a:t>slot:</a:t>
            </a:r>
          </a:p>
        </p:txBody>
      </p:sp>
      <p:sp>
        <p:nvSpPr>
          <p:cNvPr id="15" name="矩形 14"/>
          <p:cNvSpPr/>
          <p:nvPr/>
        </p:nvSpPr>
        <p:spPr>
          <a:xfrm>
            <a:off x="915035" y="2388235"/>
            <a:ext cx="316865" cy="8318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615" y="263779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charset="0"/>
                <a:ea typeface="微软雅黑" charset="0"/>
                <a:cs typeface="+mj-lt"/>
              </a:rPr>
              <a:t>pivot: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70" y="944245"/>
            <a:ext cx="5241925" cy="160718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70" y="3138170"/>
            <a:ext cx="5241925" cy="1607185"/>
          </a:xfrm>
          <a:prstGeom prst="rect">
            <a:avLst/>
          </a:prstGeom>
        </p:spPr>
      </p:pic>
      <p:sp>
        <p:nvSpPr>
          <p:cNvPr id="30" name="下箭头 29"/>
          <p:cNvSpPr/>
          <p:nvPr/>
        </p:nvSpPr>
        <p:spPr>
          <a:xfrm>
            <a:off x="8542020" y="2388235"/>
            <a:ext cx="316865" cy="6629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858885" y="2467610"/>
            <a:ext cx="1263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memcpy()</a:t>
            </a:r>
          </a:p>
        </p:txBody>
      </p:sp>
      <p:sp>
        <p:nvSpPr>
          <p:cNvPr id="34" name="矩形 33"/>
          <p:cNvSpPr/>
          <p:nvPr/>
        </p:nvSpPr>
        <p:spPr>
          <a:xfrm>
            <a:off x="2510790" y="5586730"/>
            <a:ext cx="995045" cy="93726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8542020" y="4745355"/>
            <a:ext cx="316865" cy="6629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8858885" y="4827905"/>
            <a:ext cx="1542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+mj-lt"/>
              </a:rPr>
              <a:t>alloc_bulk()</a:t>
            </a:r>
          </a:p>
        </p:txBody>
      </p:sp>
      <p:sp>
        <p:nvSpPr>
          <p:cNvPr id="41" name="矩形 40"/>
          <p:cNvSpPr/>
          <p:nvPr/>
        </p:nvSpPr>
        <p:spPr>
          <a:xfrm>
            <a:off x="3811905" y="5586730"/>
            <a:ext cx="995045" cy="93726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53025" y="5586730"/>
            <a:ext cx="995045" cy="93726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401435" y="5586730"/>
            <a:ext cx="995045" cy="93726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49845" y="5586730"/>
            <a:ext cx="995045" cy="93726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cxnSp>
        <p:nvCxnSpPr>
          <p:cNvPr id="45" name="曲线连接符 44"/>
          <p:cNvCxnSpPr>
            <a:endCxn id="34" idx="0"/>
          </p:cNvCxnSpPr>
          <p:nvPr/>
        </p:nvCxnSpPr>
        <p:spPr>
          <a:xfrm rot="5400000">
            <a:off x="2716530" y="4949190"/>
            <a:ext cx="929005" cy="344805"/>
          </a:xfrm>
          <a:prstGeom prst="curvedConnector3">
            <a:avLst>
              <a:gd name="adj1" fmla="val 50034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曲线连接符 45"/>
          <p:cNvCxnSpPr>
            <a:endCxn id="41" idx="0"/>
          </p:cNvCxnSpPr>
          <p:nvPr/>
        </p:nvCxnSpPr>
        <p:spPr>
          <a:xfrm rot="5400000" flipV="1">
            <a:off x="3843020" y="5120005"/>
            <a:ext cx="929640" cy="3810"/>
          </a:xfrm>
          <a:prstGeom prst="curvedConnector3">
            <a:avLst>
              <a:gd name="adj1" fmla="val 50068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endCxn id="42" idx="0"/>
          </p:cNvCxnSpPr>
          <p:nvPr/>
        </p:nvCxnSpPr>
        <p:spPr>
          <a:xfrm rot="5400000" flipV="1">
            <a:off x="4979670" y="4915535"/>
            <a:ext cx="929640" cy="412750"/>
          </a:xfrm>
          <a:prstGeom prst="curvedConnector3">
            <a:avLst>
              <a:gd name="adj1" fmla="val 50068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43" idx="0"/>
          </p:cNvCxnSpPr>
          <p:nvPr/>
        </p:nvCxnSpPr>
        <p:spPr>
          <a:xfrm rot="5400000" flipV="1">
            <a:off x="6039485" y="4726940"/>
            <a:ext cx="929640" cy="789940"/>
          </a:xfrm>
          <a:prstGeom prst="curvedConnector3">
            <a:avLst>
              <a:gd name="adj1" fmla="val 50068"/>
            </a:avLst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endCxn id="44" idx="0"/>
          </p:cNvCxnSpPr>
          <p:nvPr/>
        </p:nvCxnSpPr>
        <p:spPr>
          <a:xfrm>
            <a:off x="7035165" y="4657090"/>
            <a:ext cx="1112520" cy="929640"/>
          </a:xfrm>
          <a:prstGeom prst="curvedConnector2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2060" y="1164590"/>
            <a:ext cx="1483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目录</a:t>
            </a:r>
          </a:p>
        </p:txBody>
      </p:sp>
      <p:cxnSp>
        <p:nvCxnSpPr>
          <p:cNvPr id="5" name="直接连接符 4"/>
          <p:cNvCxnSpPr>
            <a:stCxn id="6" idx="0"/>
          </p:cNvCxnSpPr>
          <p:nvPr/>
        </p:nvCxnSpPr>
        <p:spPr>
          <a:xfrm>
            <a:off x="3425190" y="1284605"/>
            <a:ext cx="0" cy="506349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 flipH="1">
            <a:off x="3387090" y="1284605"/>
            <a:ext cx="76200" cy="768350"/>
          </a:xfrm>
          <a:prstGeom prst="rect">
            <a:avLst/>
          </a:prstGeom>
          <a:gradFill flip="none" rotWithShape="1">
            <a:gsLst>
              <a:gs pos="0">
                <a:srgbClr val="1B1297"/>
              </a:gs>
              <a:gs pos="100000">
                <a:srgbClr val="C705FB"/>
              </a:gs>
            </a:gsLst>
            <a:lin ang="5400000" scaled="0"/>
          </a:gra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5935" y="1164590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01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791835" y="2586990"/>
            <a:ext cx="54457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Maple Tree Introduction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305935" y="25139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02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05935" y="521271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04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04925" y="1879600"/>
            <a:ext cx="1420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>
                <a:solidFill>
                  <a:schemeClr val="tx1">
                    <a:lumMod val="50000"/>
                    <a:lumOff val="50000"/>
                    <a:alpha val="14000"/>
                  </a:schemeClr>
                </a:solidFill>
              </a:rPr>
              <a:t>CONTENT</a:t>
            </a:r>
            <a:endParaRPr lang="zh-CN" altLang="en-US" sz="2000" b="1" i="1" dirty="0">
              <a:solidFill>
                <a:schemeClr val="tx1">
                  <a:lumMod val="50000"/>
                  <a:lumOff val="50000"/>
                  <a:alpha val="14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07710" y="1196975"/>
            <a:ext cx="23266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背景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7710" y="3933190"/>
            <a:ext cx="53949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Maple Tree Duplication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21810" y="3860165"/>
            <a:ext cx="953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800" b="1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</a:defRPr>
            </a:lvl1pPr>
          </a:lstStyle>
          <a:p>
            <a:pPr algn="ctr"/>
            <a:r>
              <a:rPr lang="en-US" altLang="zh-CN" sz="440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03</a:t>
            </a:r>
            <a:endParaRPr lang="en-US" altLang="zh-CN" sz="4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07710" y="5300980"/>
            <a:ext cx="450469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zh-CN" altLang="en-US" sz="36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</a:rPr>
              <a:t>未来的可能性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55" idx="1"/>
          </p:cNvCxnSpPr>
          <p:nvPr/>
        </p:nvCxnSpPr>
        <p:spPr>
          <a:xfrm flipV="1">
            <a:off x="2115185" y="2454910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8244205" y="2456180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52730" y="366077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381750" y="366204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endCxn id="130" idx="2"/>
          </p:cNvCxnSpPr>
          <p:nvPr/>
        </p:nvCxnSpPr>
        <p:spPr>
          <a:xfrm flipV="1">
            <a:off x="438785" y="4836795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57479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47115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717550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166370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779272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096135" y="366204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8225155" y="365950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281555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840994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288163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901065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498850" y="483616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962787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96543" y="3602625"/>
            <a:ext cx="1706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5400" spc="600" dirty="0">
                <a:solidFill>
                  <a:schemeClr val="bg1"/>
                </a:solidFill>
                <a:latin typeface="Microsoft YaHei W7" charset="0"/>
                <a:ea typeface="Microsoft YaHei W7" charset="0"/>
              </a:rPr>
              <a:t>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One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815465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9" name="矩形 408"/>
          <p:cNvSpPr/>
          <p:nvPr/>
        </p:nvSpPr>
        <p:spPr>
          <a:xfrm>
            <a:off x="995870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995870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1" name="矩形 410"/>
          <p:cNvSpPr/>
          <p:nvPr/>
        </p:nvSpPr>
        <p:spPr>
          <a:xfrm>
            <a:off x="10559415" y="451104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1055941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3" name="矩形 412"/>
          <p:cNvSpPr/>
          <p:nvPr/>
        </p:nvSpPr>
        <p:spPr>
          <a:xfrm>
            <a:off x="1117663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文本框 413"/>
          <p:cNvSpPr txBox="1"/>
          <p:nvPr/>
        </p:nvSpPr>
        <p:spPr>
          <a:xfrm>
            <a:off x="1117663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曲线连接符 423"/>
          <p:cNvCxnSpPr>
            <a:endCxn id="410" idx="0"/>
          </p:cNvCxnSpPr>
          <p:nvPr/>
        </p:nvCxnSpPr>
        <p:spPr>
          <a:xfrm rot="5400000">
            <a:off x="10101580" y="395414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曲线连接符 424"/>
          <p:cNvCxnSpPr>
            <a:stCxn id="408" idx="2"/>
            <a:endCxn id="412" idx="0"/>
          </p:cNvCxnSpPr>
          <p:nvPr/>
        </p:nvCxnSpPr>
        <p:spPr>
          <a:xfrm rot="5400000">
            <a:off x="1049877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6" name="曲线连接符 425"/>
          <p:cNvCxnSpPr>
            <a:endCxn id="414" idx="0"/>
          </p:cNvCxnSpPr>
          <p:nvPr/>
        </p:nvCxnSpPr>
        <p:spPr>
          <a:xfrm rot="5400000" flipV="1">
            <a:off x="10965180" y="4037965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/>
          <p:nvPr/>
        </p:nvCxnSpPr>
        <p:spPr>
          <a:xfrm flipV="1">
            <a:off x="3906520" y="366331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0035540" y="3664585"/>
            <a:ext cx="435610" cy="12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9" name="矩形 408"/>
          <p:cNvSpPr/>
          <p:nvPr/>
        </p:nvSpPr>
        <p:spPr>
          <a:xfrm>
            <a:off x="995870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995870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1" name="矩形 410"/>
          <p:cNvSpPr/>
          <p:nvPr/>
        </p:nvSpPr>
        <p:spPr>
          <a:xfrm>
            <a:off x="10559415" y="4511040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1055941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3" name="矩形 412"/>
          <p:cNvSpPr/>
          <p:nvPr/>
        </p:nvSpPr>
        <p:spPr>
          <a:xfrm>
            <a:off x="1117663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文本框 413"/>
          <p:cNvSpPr txBox="1"/>
          <p:nvPr/>
        </p:nvSpPr>
        <p:spPr>
          <a:xfrm>
            <a:off x="1117663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曲线连接符 423"/>
          <p:cNvCxnSpPr>
            <a:endCxn id="410" idx="0"/>
          </p:cNvCxnSpPr>
          <p:nvPr/>
        </p:nvCxnSpPr>
        <p:spPr>
          <a:xfrm rot="5400000">
            <a:off x="10101580" y="395414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曲线连接符 424"/>
          <p:cNvCxnSpPr>
            <a:stCxn id="408" idx="2"/>
            <a:endCxn id="412" idx="0"/>
          </p:cNvCxnSpPr>
          <p:nvPr/>
        </p:nvCxnSpPr>
        <p:spPr>
          <a:xfrm rot="5400000">
            <a:off x="1049877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6" name="曲线连接符 425"/>
          <p:cNvCxnSpPr>
            <a:endCxn id="414" idx="0"/>
          </p:cNvCxnSpPr>
          <p:nvPr/>
        </p:nvCxnSpPr>
        <p:spPr>
          <a:xfrm rot="5400000" flipV="1">
            <a:off x="10965180" y="4037965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4099560" y="483616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022858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9" name="矩形 408"/>
          <p:cNvSpPr/>
          <p:nvPr/>
        </p:nvSpPr>
        <p:spPr>
          <a:xfrm>
            <a:off x="995870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995870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1" name="矩形 410"/>
          <p:cNvSpPr/>
          <p:nvPr/>
        </p:nvSpPr>
        <p:spPr>
          <a:xfrm>
            <a:off x="1055941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1055941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3" name="矩形 412"/>
          <p:cNvSpPr/>
          <p:nvPr/>
        </p:nvSpPr>
        <p:spPr>
          <a:xfrm>
            <a:off x="11176635" y="4510405"/>
            <a:ext cx="525780" cy="331470"/>
          </a:xfrm>
          <a:prstGeom prst="rect">
            <a:avLst/>
          </a:prstGeom>
          <a:solidFill>
            <a:schemeClr val="accent3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文本框 413"/>
          <p:cNvSpPr txBox="1"/>
          <p:nvPr/>
        </p:nvSpPr>
        <p:spPr>
          <a:xfrm>
            <a:off x="1117663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曲线连接符 423"/>
          <p:cNvCxnSpPr>
            <a:endCxn id="410" idx="0"/>
          </p:cNvCxnSpPr>
          <p:nvPr/>
        </p:nvCxnSpPr>
        <p:spPr>
          <a:xfrm rot="5400000">
            <a:off x="10101580" y="395414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曲线连接符 424"/>
          <p:cNvCxnSpPr>
            <a:stCxn id="408" idx="2"/>
            <a:endCxn id="412" idx="0"/>
          </p:cNvCxnSpPr>
          <p:nvPr/>
        </p:nvCxnSpPr>
        <p:spPr>
          <a:xfrm rot="5400000">
            <a:off x="1049877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6" name="曲线连接符 425"/>
          <p:cNvCxnSpPr>
            <a:endCxn id="414" idx="0"/>
          </p:cNvCxnSpPr>
          <p:nvPr/>
        </p:nvCxnSpPr>
        <p:spPr>
          <a:xfrm rot="5400000" flipV="1">
            <a:off x="10965180" y="4037965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 flipV="1">
            <a:off x="4700905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1082929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550795" y="22891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文本框 142"/>
          <p:cNvSpPr txBox="1"/>
          <p:nvPr/>
        </p:nvSpPr>
        <p:spPr>
          <a:xfrm>
            <a:off x="2652395" y="228917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6" name="矩形 35"/>
          <p:cNvSpPr/>
          <p:nvPr/>
        </p:nvSpPr>
        <p:spPr>
          <a:xfrm>
            <a:off x="68834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72707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30" name="矩形 129"/>
          <p:cNvSpPr/>
          <p:nvPr/>
        </p:nvSpPr>
        <p:spPr>
          <a:xfrm>
            <a:off x="17589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17589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1" name="矩形 160"/>
          <p:cNvSpPr/>
          <p:nvPr/>
        </p:nvSpPr>
        <p:spPr>
          <a:xfrm>
            <a:off x="77660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/>
          <p:cNvSpPr txBox="1"/>
          <p:nvPr/>
        </p:nvSpPr>
        <p:spPr>
          <a:xfrm>
            <a:off x="77660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67" name="矩形 166"/>
          <p:cNvSpPr/>
          <p:nvPr/>
        </p:nvSpPr>
        <p:spPr>
          <a:xfrm>
            <a:off x="139382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文本框 167"/>
          <p:cNvSpPr txBox="1"/>
          <p:nvPr/>
        </p:nvSpPr>
        <p:spPr>
          <a:xfrm>
            <a:off x="139382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197" name="矩形 196"/>
          <p:cNvSpPr/>
          <p:nvPr/>
        </p:nvSpPr>
        <p:spPr>
          <a:xfrm>
            <a:off x="2531745" y="348996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2570480" y="349885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199" name="矩形 198"/>
          <p:cNvSpPr/>
          <p:nvPr/>
        </p:nvSpPr>
        <p:spPr>
          <a:xfrm>
            <a:off x="201104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201104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1" name="矩形 200"/>
          <p:cNvSpPr/>
          <p:nvPr/>
        </p:nvSpPr>
        <p:spPr>
          <a:xfrm>
            <a:off x="261175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文本框 201"/>
          <p:cNvSpPr txBox="1"/>
          <p:nvPr/>
        </p:nvSpPr>
        <p:spPr>
          <a:xfrm>
            <a:off x="261175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03" name="矩形 202"/>
          <p:cNvSpPr/>
          <p:nvPr/>
        </p:nvSpPr>
        <p:spPr>
          <a:xfrm>
            <a:off x="3228975" y="450469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文本框 203"/>
          <p:cNvSpPr txBox="1"/>
          <p:nvPr/>
        </p:nvSpPr>
        <p:spPr>
          <a:xfrm>
            <a:off x="3228975" y="451358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1" name="矩形 220"/>
          <p:cNvSpPr/>
          <p:nvPr/>
        </p:nvSpPr>
        <p:spPr>
          <a:xfrm>
            <a:off x="4342130" y="349059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4380865" y="349948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223" name="矩形 222"/>
          <p:cNvSpPr/>
          <p:nvPr/>
        </p:nvSpPr>
        <p:spPr>
          <a:xfrm>
            <a:off x="382968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文本框 223"/>
          <p:cNvSpPr txBox="1"/>
          <p:nvPr/>
        </p:nvSpPr>
        <p:spPr>
          <a:xfrm>
            <a:off x="382968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5" name="矩形 224"/>
          <p:cNvSpPr/>
          <p:nvPr/>
        </p:nvSpPr>
        <p:spPr>
          <a:xfrm>
            <a:off x="4430395" y="450596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文本框 225"/>
          <p:cNvSpPr txBox="1"/>
          <p:nvPr/>
        </p:nvSpPr>
        <p:spPr>
          <a:xfrm>
            <a:off x="4430395" y="451485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227" name="矩形 226"/>
          <p:cNvSpPr/>
          <p:nvPr/>
        </p:nvSpPr>
        <p:spPr>
          <a:xfrm>
            <a:off x="5047615" y="450532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文本框 227"/>
          <p:cNvSpPr txBox="1"/>
          <p:nvPr/>
        </p:nvSpPr>
        <p:spPr>
          <a:xfrm>
            <a:off x="5047615" y="451421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255" name="曲线连接符 254"/>
          <p:cNvCxnSpPr>
            <a:endCxn id="37" idx="0"/>
          </p:cNvCxnSpPr>
          <p:nvPr/>
        </p:nvCxnSpPr>
        <p:spPr>
          <a:xfrm rot="10800000" flipV="1">
            <a:off x="1104265" y="262318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6" name="曲线连接符 255"/>
          <p:cNvCxnSpPr>
            <a:stCxn id="55" idx="2"/>
            <a:endCxn id="198" idx="0"/>
          </p:cNvCxnSpPr>
          <p:nvPr/>
        </p:nvCxnSpPr>
        <p:spPr>
          <a:xfrm rot="5400000" flipV="1">
            <a:off x="2509203" y="305974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7" name="曲线连接符 256"/>
          <p:cNvCxnSpPr>
            <a:endCxn id="222" idx="0"/>
          </p:cNvCxnSpPr>
          <p:nvPr/>
        </p:nvCxnSpPr>
        <p:spPr>
          <a:xfrm>
            <a:off x="3151505" y="262318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8" name="曲线连接符 257"/>
          <p:cNvCxnSpPr>
            <a:endCxn id="131" idx="0"/>
          </p:cNvCxnSpPr>
          <p:nvPr/>
        </p:nvCxnSpPr>
        <p:spPr>
          <a:xfrm rot="5400000">
            <a:off x="317500" y="392303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9" name="曲线连接符 258"/>
          <p:cNvCxnSpPr>
            <a:stCxn id="37" idx="2"/>
            <a:endCxn id="162" idx="0"/>
          </p:cNvCxnSpPr>
          <p:nvPr/>
        </p:nvCxnSpPr>
        <p:spPr>
          <a:xfrm rot="5400000">
            <a:off x="71628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0" name="曲线连接符 259"/>
          <p:cNvCxnSpPr>
            <a:endCxn id="168" idx="0"/>
          </p:cNvCxnSpPr>
          <p:nvPr/>
        </p:nvCxnSpPr>
        <p:spPr>
          <a:xfrm rot="5400000" flipV="1">
            <a:off x="1136650" y="398716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1" name="曲线连接符 260"/>
          <p:cNvCxnSpPr>
            <a:endCxn id="200" idx="0"/>
          </p:cNvCxnSpPr>
          <p:nvPr/>
        </p:nvCxnSpPr>
        <p:spPr>
          <a:xfrm rot="5400000">
            <a:off x="2176145" y="392684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2" name="曲线连接符 261"/>
          <p:cNvCxnSpPr>
            <a:stCxn id="198" idx="2"/>
            <a:endCxn id="202" idx="0"/>
          </p:cNvCxnSpPr>
          <p:nvPr/>
        </p:nvCxnSpPr>
        <p:spPr>
          <a:xfrm rot="5400000">
            <a:off x="2555240" y="4120515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3" name="曲线连接符 262"/>
          <p:cNvCxnSpPr/>
          <p:nvPr/>
        </p:nvCxnSpPr>
        <p:spPr>
          <a:xfrm rot="5400000" flipV="1">
            <a:off x="2979420" y="399351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5" name="曲线连接符 264"/>
          <p:cNvCxnSpPr>
            <a:endCxn id="224" idx="0"/>
          </p:cNvCxnSpPr>
          <p:nvPr/>
        </p:nvCxnSpPr>
        <p:spPr>
          <a:xfrm rot="5400000">
            <a:off x="3972560" y="394906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6" name="曲线连接符 265"/>
          <p:cNvCxnSpPr>
            <a:stCxn id="222" idx="2"/>
            <a:endCxn id="226" idx="0"/>
          </p:cNvCxnSpPr>
          <p:nvPr/>
        </p:nvCxnSpPr>
        <p:spPr>
          <a:xfrm rot="5400000">
            <a:off x="4370070" y="4125595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7" name="曲线连接符 266"/>
          <p:cNvCxnSpPr>
            <a:endCxn id="228" idx="0"/>
          </p:cNvCxnSpPr>
          <p:nvPr/>
        </p:nvCxnSpPr>
        <p:spPr>
          <a:xfrm rot="5400000" flipV="1">
            <a:off x="4836160" y="4032250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5" name="文本框 344"/>
          <p:cNvSpPr txBox="1"/>
          <p:nvPr/>
        </p:nvSpPr>
        <p:spPr>
          <a:xfrm>
            <a:off x="378269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源树</a:t>
            </a:r>
          </a:p>
        </p:txBody>
      </p:sp>
      <p:sp>
        <p:nvSpPr>
          <p:cNvPr id="346" name="文本框 345"/>
          <p:cNvSpPr txBox="1"/>
          <p:nvPr/>
        </p:nvSpPr>
        <p:spPr>
          <a:xfrm>
            <a:off x="6980555" y="1399540"/>
            <a:ext cx="75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副本</a:t>
            </a:r>
          </a:p>
        </p:txBody>
      </p:sp>
      <p:cxnSp>
        <p:nvCxnSpPr>
          <p:cNvPr id="387" name="直接箭头连接符 386"/>
          <p:cNvCxnSpPr>
            <a:stCxn id="345" idx="3"/>
            <a:endCxn id="346" idx="1"/>
          </p:cNvCxnSpPr>
          <p:nvPr/>
        </p:nvCxnSpPr>
        <p:spPr>
          <a:xfrm>
            <a:off x="4537710" y="1583690"/>
            <a:ext cx="2442845" cy="0"/>
          </a:xfrm>
          <a:prstGeom prst="straightConnector1">
            <a:avLst/>
          </a:prstGeom>
          <a:ln w="15875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8" name="文本框 387"/>
          <p:cNvSpPr txBox="1"/>
          <p:nvPr/>
        </p:nvSpPr>
        <p:spPr>
          <a:xfrm>
            <a:off x="5135880" y="1154430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DFS</a:t>
            </a:r>
            <a:r>
              <a:rPr lang="zh-CN" altLang="en-US"/>
              <a:t>序拷贝</a:t>
            </a:r>
          </a:p>
        </p:txBody>
      </p:sp>
      <p:sp>
        <p:nvSpPr>
          <p:cNvPr id="389" name="矩形 388"/>
          <p:cNvSpPr/>
          <p:nvPr/>
        </p:nvSpPr>
        <p:spPr>
          <a:xfrm>
            <a:off x="8679815" y="229425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/>
          <p:cNvSpPr txBox="1"/>
          <p:nvPr/>
        </p:nvSpPr>
        <p:spPr>
          <a:xfrm>
            <a:off x="8781415" y="2294255"/>
            <a:ext cx="5918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root</a:t>
            </a:r>
          </a:p>
        </p:txBody>
      </p:sp>
      <p:sp>
        <p:nvSpPr>
          <p:cNvPr id="391" name="矩形 390"/>
          <p:cNvSpPr/>
          <p:nvPr/>
        </p:nvSpPr>
        <p:spPr>
          <a:xfrm>
            <a:off x="681736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/>
          <p:cNvSpPr txBox="1"/>
          <p:nvPr/>
        </p:nvSpPr>
        <p:spPr>
          <a:xfrm>
            <a:off x="685609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393" name="矩形 392"/>
          <p:cNvSpPr/>
          <p:nvPr/>
        </p:nvSpPr>
        <p:spPr>
          <a:xfrm>
            <a:off x="630491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" name="文本框 393"/>
          <p:cNvSpPr txBox="1"/>
          <p:nvPr/>
        </p:nvSpPr>
        <p:spPr>
          <a:xfrm>
            <a:off x="630491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5" name="矩形 394"/>
          <p:cNvSpPr/>
          <p:nvPr/>
        </p:nvSpPr>
        <p:spPr>
          <a:xfrm>
            <a:off x="690562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文本框 395"/>
          <p:cNvSpPr txBox="1"/>
          <p:nvPr/>
        </p:nvSpPr>
        <p:spPr>
          <a:xfrm>
            <a:off x="690562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7" name="矩形 396"/>
          <p:cNvSpPr/>
          <p:nvPr/>
        </p:nvSpPr>
        <p:spPr>
          <a:xfrm>
            <a:off x="752284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8" name="文本框 397"/>
          <p:cNvSpPr txBox="1"/>
          <p:nvPr/>
        </p:nvSpPr>
        <p:spPr>
          <a:xfrm>
            <a:off x="752284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399" name="矩形 398"/>
          <p:cNvSpPr/>
          <p:nvPr/>
        </p:nvSpPr>
        <p:spPr>
          <a:xfrm>
            <a:off x="8660765" y="3495040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0" name="文本框 399"/>
          <p:cNvSpPr txBox="1"/>
          <p:nvPr/>
        </p:nvSpPr>
        <p:spPr>
          <a:xfrm>
            <a:off x="8699500" y="3503930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1" name="矩形 400"/>
          <p:cNvSpPr/>
          <p:nvPr/>
        </p:nvSpPr>
        <p:spPr>
          <a:xfrm>
            <a:off x="814006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文本框 401"/>
          <p:cNvSpPr txBox="1"/>
          <p:nvPr/>
        </p:nvSpPr>
        <p:spPr>
          <a:xfrm>
            <a:off x="814006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3" name="矩形 402"/>
          <p:cNvSpPr/>
          <p:nvPr/>
        </p:nvSpPr>
        <p:spPr>
          <a:xfrm>
            <a:off x="874077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/>
          <p:cNvSpPr txBox="1"/>
          <p:nvPr/>
        </p:nvSpPr>
        <p:spPr>
          <a:xfrm>
            <a:off x="874077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5" name="矩形 404"/>
          <p:cNvSpPr/>
          <p:nvPr/>
        </p:nvSpPr>
        <p:spPr>
          <a:xfrm>
            <a:off x="9357995" y="450977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6" name="文本框 405"/>
          <p:cNvSpPr txBox="1"/>
          <p:nvPr/>
        </p:nvSpPr>
        <p:spPr>
          <a:xfrm>
            <a:off x="9357995" y="451866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07" name="矩形 406"/>
          <p:cNvSpPr/>
          <p:nvPr/>
        </p:nvSpPr>
        <p:spPr>
          <a:xfrm>
            <a:off x="10471150" y="3495675"/>
            <a:ext cx="794385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文本框 407"/>
          <p:cNvSpPr txBox="1"/>
          <p:nvPr/>
        </p:nvSpPr>
        <p:spPr>
          <a:xfrm>
            <a:off x="10509885" y="3504565"/>
            <a:ext cx="7550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internal</a:t>
            </a:r>
          </a:p>
        </p:txBody>
      </p:sp>
      <p:sp>
        <p:nvSpPr>
          <p:cNvPr id="409" name="矩形 408"/>
          <p:cNvSpPr/>
          <p:nvPr/>
        </p:nvSpPr>
        <p:spPr>
          <a:xfrm>
            <a:off x="995870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/>
          <p:cNvSpPr txBox="1"/>
          <p:nvPr/>
        </p:nvSpPr>
        <p:spPr>
          <a:xfrm>
            <a:off x="995870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1" name="矩形 410"/>
          <p:cNvSpPr/>
          <p:nvPr/>
        </p:nvSpPr>
        <p:spPr>
          <a:xfrm>
            <a:off x="10559415" y="4511040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2" name="文本框 411"/>
          <p:cNvSpPr txBox="1"/>
          <p:nvPr/>
        </p:nvSpPr>
        <p:spPr>
          <a:xfrm>
            <a:off x="10559415" y="4519930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sp>
        <p:nvSpPr>
          <p:cNvPr id="413" name="矩形 412"/>
          <p:cNvSpPr/>
          <p:nvPr/>
        </p:nvSpPr>
        <p:spPr>
          <a:xfrm>
            <a:off x="11176635" y="4510405"/>
            <a:ext cx="525780" cy="331470"/>
          </a:xfrm>
          <a:prstGeom prst="rect">
            <a:avLst/>
          </a:prstGeom>
          <a:solidFill>
            <a:schemeClr val="accent6"/>
          </a:solidFill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4" name="文本框 413"/>
          <p:cNvSpPr txBox="1"/>
          <p:nvPr/>
        </p:nvSpPr>
        <p:spPr>
          <a:xfrm>
            <a:off x="11176635" y="4519295"/>
            <a:ext cx="53975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ym typeface="+mn-ea"/>
              </a:rPr>
              <a:t>leaf</a:t>
            </a:r>
          </a:p>
        </p:txBody>
      </p:sp>
      <p:cxnSp>
        <p:nvCxnSpPr>
          <p:cNvPr id="415" name="曲线连接符 414"/>
          <p:cNvCxnSpPr>
            <a:endCxn id="392" idx="0"/>
          </p:cNvCxnSpPr>
          <p:nvPr/>
        </p:nvCxnSpPr>
        <p:spPr>
          <a:xfrm rot="10800000" flipV="1">
            <a:off x="7233920" y="2628265"/>
            <a:ext cx="16579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6" name="曲线连接符 415"/>
          <p:cNvCxnSpPr>
            <a:stCxn id="389" idx="2"/>
            <a:endCxn id="400" idx="0"/>
          </p:cNvCxnSpPr>
          <p:nvPr/>
        </p:nvCxnSpPr>
        <p:spPr>
          <a:xfrm rot="5400000" flipV="1">
            <a:off x="8638223" y="3064828"/>
            <a:ext cx="878205" cy="3175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7" name="曲线连接符 416"/>
          <p:cNvCxnSpPr>
            <a:endCxn id="408" idx="0"/>
          </p:cNvCxnSpPr>
          <p:nvPr/>
        </p:nvCxnSpPr>
        <p:spPr>
          <a:xfrm>
            <a:off x="9280525" y="2628265"/>
            <a:ext cx="1607185" cy="876300"/>
          </a:xfrm>
          <a:prstGeom prst="curvedConnector2">
            <a:avLst/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8" name="曲线连接符 417"/>
          <p:cNvCxnSpPr>
            <a:endCxn id="394" idx="0"/>
          </p:cNvCxnSpPr>
          <p:nvPr/>
        </p:nvCxnSpPr>
        <p:spPr>
          <a:xfrm rot="5400000">
            <a:off x="6446520" y="3928110"/>
            <a:ext cx="718820" cy="46291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9" name="曲线连接符 418"/>
          <p:cNvCxnSpPr>
            <a:stCxn id="392" idx="2"/>
            <a:endCxn id="396" idx="0"/>
          </p:cNvCxnSpPr>
          <p:nvPr/>
        </p:nvCxnSpPr>
        <p:spPr>
          <a:xfrm rot="5400000">
            <a:off x="684498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0" name="曲线连接符 419"/>
          <p:cNvCxnSpPr>
            <a:endCxn id="398" idx="0"/>
          </p:cNvCxnSpPr>
          <p:nvPr/>
        </p:nvCxnSpPr>
        <p:spPr>
          <a:xfrm rot="5400000" flipV="1">
            <a:off x="7265670" y="3992245"/>
            <a:ext cx="692150" cy="36131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1" name="曲线连接符 420"/>
          <p:cNvCxnSpPr>
            <a:endCxn id="402" idx="0"/>
          </p:cNvCxnSpPr>
          <p:nvPr/>
        </p:nvCxnSpPr>
        <p:spPr>
          <a:xfrm rot="5400000">
            <a:off x="8304530" y="3931920"/>
            <a:ext cx="691515" cy="48133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2" name="曲线连接符 421"/>
          <p:cNvCxnSpPr>
            <a:stCxn id="400" idx="2"/>
            <a:endCxn id="404" idx="0"/>
          </p:cNvCxnSpPr>
          <p:nvPr/>
        </p:nvCxnSpPr>
        <p:spPr>
          <a:xfrm rot="5400000">
            <a:off x="8684260" y="4126230"/>
            <a:ext cx="719455" cy="66675"/>
          </a:xfrm>
          <a:prstGeom prst="curvedConnector3">
            <a:avLst>
              <a:gd name="adj1" fmla="val 50044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3" name="曲线连接符 422"/>
          <p:cNvCxnSpPr/>
          <p:nvPr/>
        </p:nvCxnSpPr>
        <p:spPr>
          <a:xfrm rot="5400000" flipV="1">
            <a:off x="9108440" y="3998595"/>
            <a:ext cx="691515" cy="34734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4" name="曲线连接符 423"/>
          <p:cNvCxnSpPr>
            <a:endCxn id="410" idx="0"/>
          </p:cNvCxnSpPr>
          <p:nvPr/>
        </p:nvCxnSpPr>
        <p:spPr>
          <a:xfrm rot="5400000">
            <a:off x="10101580" y="3954145"/>
            <a:ext cx="692150" cy="438150"/>
          </a:xfrm>
          <a:prstGeom prst="curvedConnector3">
            <a:avLst>
              <a:gd name="adj1" fmla="val 50092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5" name="曲线连接符 424"/>
          <p:cNvCxnSpPr>
            <a:stCxn id="408" idx="2"/>
            <a:endCxn id="412" idx="0"/>
          </p:cNvCxnSpPr>
          <p:nvPr/>
        </p:nvCxnSpPr>
        <p:spPr>
          <a:xfrm rot="5400000">
            <a:off x="10498773" y="4130993"/>
            <a:ext cx="719455" cy="58420"/>
          </a:xfrm>
          <a:prstGeom prst="curvedConnector3">
            <a:avLst>
              <a:gd name="adj1" fmla="val 50000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6" name="曲线连接符 425"/>
          <p:cNvCxnSpPr>
            <a:endCxn id="414" idx="0"/>
          </p:cNvCxnSpPr>
          <p:nvPr/>
        </p:nvCxnSpPr>
        <p:spPr>
          <a:xfrm rot="5400000" flipV="1">
            <a:off x="10965180" y="4037965"/>
            <a:ext cx="692785" cy="269875"/>
          </a:xfrm>
          <a:prstGeom prst="curvedConnector3">
            <a:avLst>
              <a:gd name="adj1" fmla="val 50046"/>
            </a:avLst>
          </a:prstGeom>
          <a:ln w="15875"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5317490" y="483616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11446510" y="4842510"/>
            <a:ext cx="0" cy="5346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</a:t>
            </a:r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9191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65                           </a:t>
            </a:r>
          </a:p>
        </p:txBody>
      </p:sp>
      <p:sp>
        <p:nvSpPr>
          <p:cNvPr id="123" name="矩形 122"/>
          <p:cNvSpPr/>
          <p:nvPr/>
        </p:nvSpPr>
        <p:spPr>
          <a:xfrm>
            <a:off x="3295650" y="1624965"/>
            <a:ext cx="636270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26" name="矩形 125"/>
          <p:cNvSpPr/>
          <p:nvPr/>
        </p:nvSpPr>
        <p:spPr>
          <a:xfrm>
            <a:off x="3295650" y="1324610"/>
            <a:ext cx="495490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95998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70</a:t>
            </a:r>
          </a:p>
        </p:txBody>
      </p:sp>
      <p:sp>
        <p:nvSpPr>
          <p:cNvPr id="133" name="矩形 132"/>
          <p:cNvSpPr/>
          <p:nvPr/>
        </p:nvSpPr>
        <p:spPr>
          <a:xfrm>
            <a:off x="4363720" y="162496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426710" y="1624965"/>
            <a:ext cx="62674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44" name="矩形 143"/>
          <p:cNvSpPr/>
          <p:nvPr/>
        </p:nvSpPr>
        <p:spPr>
          <a:xfrm>
            <a:off x="602297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75</a:t>
            </a:r>
          </a:p>
        </p:txBody>
      </p:sp>
      <p:sp>
        <p:nvSpPr>
          <p:cNvPr id="145" name="矩形 144"/>
          <p:cNvSpPr/>
          <p:nvPr/>
        </p:nvSpPr>
        <p:spPr>
          <a:xfrm>
            <a:off x="6485255" y="162496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81520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80</a:t>
            </a:r>
          </a:p>
        </p:txBody>
      </p:sp>
      <p:sp>
        <p:nvSpPr>
          <p:cNvPr id="147" name="矩形 146"/>
          <p:cNvSpPr/>
          <p:nvPr/>
        </p:nvSpPr>
        <p:spPr>
          <a:xfrm>
            <a:off x="7548245" y="1624965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parent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295015" y="1329055"/>
            <a:ext cx="8108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[61, 80]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3257550" y="2592705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[61, 65]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4257040" y="2601595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[66, 70]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375910" y="2601595"/>
            <a:ext cx="8566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[71, 75]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438900" y="2601595"/>
            <a:ext cx="78422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[76, 80]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358640" y="1926590"/>
            <a:ext cx="855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FF00"/>
                </a:solidFill>
                <a:latin typeface="微软雅黑" charset="0"/>
                <a:ea typeface="微软雅黑" charset="0"/>
              </a:rPr>
              <a:t>vma1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440805" y="1926590"/>
            <a:ext cx="1014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FF00"/>
                </a:solidFill>
                <a:latin typeface="微软雅黑" charset="0"/>
                <a:ea typeface="微软雅黑" charset="0"/>
              </a:rPr>
              <a:t>vma2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</a:t>
            </a:r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9191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65</a:t>
            </a:r>
          </a:p>
        </p:txBody>
      </p:sp>
      <p:sp>
        <p:nvSpPr>
          <p:cNvPr id="123" name="矩形 122"/>
          <p:cNvSpPr/>
          <p:nvPr/>
        </p:nvSpPr>
        <p:spPr>
          <a:xfrm>
            <a:off x="3295650" y="1624965"/>
            <a:ext cx="636270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26" name="矩形 125"/>
          <p:cNvSpPr/>
          <p:nvPr/>
        </p:nvSpPr>
        <p:spPr>
          <a:xfrm>
            <a:off x="3295650" y="1324610"/>
            <a:ext cx="495490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95998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70</a:t>
            </a:r>
          </a:p>
        </p:txBody>
      </p:sp>
      <p:sp>
        <p:nvSpPr>
          <p:cNvPr id="133" name="矩形 132"/>
          <p:cNvSpPr/>
          <p:nvPr/>
        </p:nvSpPr>
        <p:spPr>
          <a:xfrm>
            <a:off x="4363720" y="162496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426710" y="1624965"/>
            <a:ext cx="638810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144" name="矩形 143"/>
          <p:cNvSpPr/>
          <p:nvPr/>
        </p:nvSpPr>
        <p:spPr>
          <a:xfrm>
            <a:off x="6022975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75</a:t>
            </a:r>
          </a:p>
        </p:txBody>
      </p:sp>
      <p:sp>
        <p:nvSpPr>
          <p:cNvPr id="145" name="矩形 144"/>
          <p:cNvSpPr/>
          <p:nvPr/>
        </p:nvSpPr>
        <p:spPr>
          <a:xfrm>
            <a:off x="6485255" y="162496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081520" y="162496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80</a:t>
            </a:r>
          </a:p>
        </p:txBody>
      </p:sp>
      <p:sp>
        <p:nvSpPr>
          <p:cNvPr id="147" name="矩形 146"/>
          <p:cNvSpPr/>
          <p:nvPr/>
        </p:nvSpPr>
        <p:spPr>
          <a:xfrm>
            <a:off x="7548245" y="1624965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parent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295015" y="1329055"/>
            <a:ext cx="8108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[61, 80]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3257550" y="2592705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[61, 65]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4257040" y="2601595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[66, 70]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375910" y="2601595"/>
            <a:ext cx="8566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[71, 75]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438900" y="2601595"/>
            <a:ext cx="78422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[76, 80]</a:t>
            </a:r>
          </a:p>
        </p:txBody>
      </p:sp>
      <p:sp>
        <p:nvSpPr>
          <p:cNvPr id="14" name="矩形 13"/>
          <p:cNvSpPr/>
          <p:nvPr/>
        </p:nvSpPr>
        <p:spPr>
          <a:xfrm>
            <a:off x="3892550" y="49453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65</a:t>
            </a:r>
          </a:p>
        </p:txBody>
      </p:sp>
      <p:sp>
        <p:nvSpPr>
          <p:cNvPr id="25" name="矩形 24"/>
          <p:cNvSpPr/>
          <p:nvPr/>
        </p:nvSpPr>
        <p:spPr>
          <a:xfrm>
            <a:off x="3296285" y="4945380"/>
            <a:ext cx="605790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26" name="矩形 25"/>
          <p:cNvSpPr/>
          <p:nvPr/>
        </p:nvSpPr>
        <p:spPr>
          <a:xfrm>
            <a:off x="3296285" y="4645025"/>
            <a:ext cx="495490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0620" y="49453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70</a:t>
            </a:r>
          </a:p>
        </p:txBody>
      </p:sp>
      <p:sp>
        <p:nvSpPr>
          <p:cNvPr id="30" name="矩形 29"/>
          <p:cNvSpPr/>
          <p:nvPr/>
        </p:nvSpPr>
        <p:spPr>
          <a:xfrm>
            <a:off x="4364355" y="494538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427345" y="4945380"/>
            <a:ext cx="63817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NULL</a:t>
            </a:r>
          </a:p>
        </p:txBody>
      </p:sp>
      <p:sp>
        <p:nvSpPr>
          <p:cNvPr id="32" name="矩形 31"/>
          <p:cNvSpPr/>
          <p:nvPr/>
        </p:nvSpPr>
        <p:spPr>
          <a:xfrm>
            <a:off x="6023610" y="49453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75</a:t>
            </a:r>
          </a:p>
        </p:txBody>
      </p:sp>
      <p:sp>
        <p:nvSpPr>
          <p:cNvPr id="33" name="矩形 32"/>
          <p:cNvSpPr/>
          <p:nvPr/>
        </p:nvSpPr>
        <p:spPr>
          <a:xfrm>
            <a:off x="6485890" y="494538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  <a:cs typeface="+mj-l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082155" y="494538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80</a:t>
            </a:r>
          </a:p>
        </p:txBody>
      </p:sp>
      <p:sp>
        <p:nvSpPr>
          <p:cNvPr id="35" name="矩形 34"/>
          <p:cNvSpPr/>
          <p:nvPr/>
        </p:nvSpPr>
        <p:spPr>
          <a:xfrm>
            <a:off x="7548880" y="4945380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</a:rPr>
              <a:t>parent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295650" y="4649470"/>
            <a:ext cx="8108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cs typeface="+mj-lt"/>
                <a:sym typeface="+mn-ea"/>
              </a:rPr>
              <a:t>[61, 80]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258185" y="5913120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[61, 65]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257675" y="5922010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[66, 70]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376545" y="5922010"/>
            <a:ext cx="85661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[71, 75]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39535" y="5922010"/>
            <a:ext cx="78422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cs typeface="+mj-lt"/>
                <a:sym typeface="+mn-ea"/>
              </a:rPr>
              <a:t>[76, 80]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4358640" y="1926590"/>
            <a:ext cx="8559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FF00"/>
                </a:solidFill>
                <a:latin typeface="微软雅黑" charset="0"/>
                <a:ea typeface="微软雅黑" charset="0"/>
              </a:rPr>
              <a:t>vma1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440805" y="1926590"/>
            <a:ext cx="1014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FF00"/>
                </a:solidFill>
                <a:latin typeface="微软雅黑" charset="0"/>
                <a:ea typeface="微软雅黑" charset="0"/>
              </a:rPr>
              <a:t>vma2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4301490" y="5278120"/>
            <a:ext cx="751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  <a:latin typeface="微软雅黑" charset="0"/>
                <a:ea typeface="微软雅黑" charset="0"/>
              </a:rPr>
              <a:t>vma1’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422389" y="5278120"/>
            <a:ext cx="800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FF00"/>
                </a:solidFill>
                <a:latin typeface="微软雅黑" charset="0"/>
                <a:ea typeface="微软雅黑" charset="0"/>
              </a:rPr>
              <a:t>vma2’</a:t>
            </a:r>
          </a:p>
        </p:txBody>
      </p:sp>
      <p:sp>
        <p:nvSpPr>
          <p:cNvPr id="47" name="下箭头 46"/>
          <p:cNvSpPr/>
          <p:nvPr/>
        </p:nvSpPr>
        <p:spPr>
          <a:xfrm>
            <a:off x="5067935" y="3065780"/>
            <a:ext cx="665480" cy="134175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5733415" y="3479165"/>
            <a:ext cx="167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替换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VMA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指针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311275"/>
            <a:ext cx="4060190" cy="1584325"/>
          </a:xfrm>
        </p:spPr>
        <p:txBody>
          <a:bodyPr>
            <a:normAutofit fontScale="9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</a:rPr>
              <a:t>old_mtree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/>
              <a:t>insert(</a:t>
            </a:r>
            <a:r>
              <a:rPr kumimoji="1" lang="en-US" altLang="zh-CN" dirty="0">
                <a:solidFill>
                  <a:schemeClr val="accent2"/>
                </a:solidFill>
              </a:rPr>
              <a:t>new_mtree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)  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5977255" y="1561465"/>
            <a:ext cx="5794375" cy="178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new_mtree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 = mt_dup(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old_mtree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)</a:t>
            </a:r>
            <a:endParaRPr kumimoji="1" lang="zh-CN" altLang="en-US" dirty="0">
              <a:highlight>
                <a:srgbClr val="C0C0C0"/>
              </a:highlight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new_mtree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highlight>
                  <a:srgbClr val="C0C0C0"/>
                </a:highlight>
              </a:rPr>
              <a:t>replace(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</a:rPr>
              <a:t>new_mtree</a:t>
            </a:r>
            <a:r>
              <a:rPr kumimoji="1" lang="en-US" altLang="zh-CN" dirty="0">
                <a:highlight>
                  <a:srgbClr val="C0C0C0"/>
                </a:highlight>
              </a:rPr>
              <a:t>,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old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_VMA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,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new_VMA</a:t>
            </a:r>
            <a:r>
              <a:rPr kumimoji="1" lang="en-US" altLang="zh-CN" dirty="0">
                <a:highlight>
                  <a:srgbClr val="C0C0C0"/>
                </a:highlight>
              </a:rPr>
              <a:t>)</a:t>
            </a:r>
            <a:r>
              <a:rPr kumimoji="1" lang="en-US" altLang="zh-CN" dirty="0"/>
              <a:t>   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960" y="9740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fork()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复制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VMAs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伪代码：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960" y="1619250"/>
            <a:ext cx="3874770" cy="1276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7255" y="1431290"/>
            <a:ext cx="5794375" cy="18205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512310" y="1961515"/>
            <a:ext cx="1327150" cy="5924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改进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311275"/>
            <a:ext cx="4060190" cy="1584325"/>
          </a:xfrm>
        </p:spPr>
        <p:txBody>
          <a:bodyPr>
            <a:normAutofit fontScale="9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</a:rPr>
              <a:t>old_mtree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/>
              <a:t>insert(</a:t>
            </a:r>
            <a:r>
              <a:rPr kumimoji="1" lang="en-US" altLang="zh-CN" dirty="0">
                <a:solidFill>
                  <a:schemeClr val="accent2"/>
                </a:solidFill>
              </a:rPr>
              <a:t>new_mtree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)  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Duplication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5977255" y="1561465"/>
            <a:ext cx="5794375" cy="1783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new_mtree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 = mt_dup(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  <a:sym typeface="+mn-ea"/>
              </a:rPr>
              <a:t>old_mtree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)</a:t>
            </a:r>
            <a:endParaRPr kumimoji="1" lang="zh-CN" altLang="en-US" dirty="0">
              <a:highlight>
                <a:srgbClr val="C0C0C0"/>
              </a:highlight>
            </a:endParaRPr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  <a:sym typeface="+mn-ea"/>
              </a:rPr>
              <a:t>new_mtree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highlight>
                  <a:srgbClr val="C0C0C0"/>
                </a:highlight>
              </a:rPr>
              <a:t>replace(</a:t>
            </a:r>
            <a:r>
              <a:rPr kumimoji="1" lang="en-US" altLang="zh-CN" dirty="0">
                <a:solidFill>
                  <a:schemeClr val="accent2"/>
                </a:solidFill>
                <a:highlight>
                  <a:srgbClr val="C0C0C0"/>
                </a:highlight>
              </a:rPr>
              <a:t>new_mtree</a:t>
            </a:r>
            <a:r>
              <a:rPr kumimoji="1" lang="en-US" altLang="zh-CN" dirty="0">
                <a:highlight>
                  <a:srgbClr val="C0C0C0"/>
                </a:highlight>
              </a:rPr>
              <a:t>,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old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_VMA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C0C0C0"/>
                </a:highlight>
                <a:sym typeface="+mn-ea"/>
              </a:rPr>
              <a:t>,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  <a:sym typeface="+mn-ea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highlight>
                  <a:srgbClr val="C0C0C0"/>
                </a:highlight>
              </a:rPr>
              <a:t>new_VMA</a:t>
            </a:r>
            <a:r>
              <a:rPr kumimoji="1" lang="en-US" altLang="zh-CN" dirty="0">
                <a:highlight>
                  <a:srgbClr val="C0C0C0"/>
                </a:highlight>
              </a:rPr>
              <a:t>)</a:t>
            </a:r>
            <a:r>
              <a:rPr kumimoji="1" lang="en-US" altLang="zh-CN" dirty="0"/>
              <a:t>   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314960" y="9740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fork()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复制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VMAs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伪代码：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4960" y="1619250"/>
            <a:ext cx="3874770" cy="1276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77255" y="1431290"/>
            <a:ext cx="5794375" cy="1820545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75260" y="3771900"/>
          <a:ext cx="11908790" cy="237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416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VMA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1621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3221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6421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优化前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fork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次数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/10s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112100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76261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54227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34035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20195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11112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6017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3161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优化后</a:t>
                      </a:r>
                    </a:p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fork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次数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/10s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114558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83067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65008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45824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28751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16072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8922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4747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</a:rPr>
                        <a:t>delta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+2.19%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+8.92%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</a:t>
                      </a:r>
                      <a:r>
                        <a:rPr lang="zh-CN" altLang="en-US" b="1">
                          <a:latin typeface="微软雅黑" charset="0"/>
                          <a:ea typeface="微软雅黑" charset="0"/>
                        </a:rPr>
                        <a:t>19.88%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</a:t>
                      </a:r>
                      <a:r>
                        <a:rPr lang="zh-CN" altLang="en-US" b="1">
                          <a:latin typeface="微软雅黑" charset="0"/>
                          <a:ea typeface="微软雅黑" charset="0"/>
                        </a:rPr>
                        <a:t>34.64%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+42.37%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+44.64%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+48.28%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b="1">
                          <a:latin typeface="微软雅黑" charset="0"/>
                          <a:ea typeface="微软雅黑" charset="0"/>
                        </a:rPr>
                        <a:t>+50.17%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4512310" y="1961515"/>
            <a:ext cx="1327150" cy="5924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改进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189730" y="3602355"/>
            <a:ext cx="4404360" cy="126682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ctr" defTabSz="914400">
              <a:defRPr/>
            </a:pPr>
            <a:r>
              <a:rPr lang="zh-CN" altLang="en-US" sz="5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未来的可能性</a:t>
            </a:r>
            <a:endParaRPr lang="zh-CN" altLang="en-US" sz="5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algn="ctr" defTabSz="914400">
              <a:defRPr/>
            </a:pPr>
            <a:endParaRPr lang="zh-CN" altLang="en-US" sz="5400" dirty="0">
              <a:solidFill>
                <a:schemeClr val="bg1"/>
              </a:solidFill>
              <a:latin typeface="Microsoft YaHei Regular" panose="020B0503020204020204" charset="-122"/>
              <a:ea typeface="Microsoft YaHei Regular" panose="020B0503020204020204" charset="-122"/>
            </a:endParaRPr>
          </a:p>
          <a:p>
            <a:pPr algn="ctr" defTabSz="914400">
              <a:defRPr/>
            </a:pPr>
            <a:endParaRPr lang="zh-CN" altLang="en-US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Four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1076960" y="43815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11008360" cy="1818640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90204" pitchFamily="34" charset="0"/>
            </a:pPr>
            <a:r>
              <a:rPr kumimoji="1" lang="en-US" dirty="0"/>
              <a:t>Maple Tree</a:t>
            </a:r>
          </a:p>
          <a:p>
            <a:pPr lvl="2">
              <a:buFont typeface="Arial" panose="020B0604020202090204" pitchFamily="34" charset="0"/>
            </a:pPr>
            <a:r>
              <a:rPr kumimoji="1" lang="zh-CN" altLang="en-US" dirty="0"/>
              <a:t>对于稀疏数据，节点空间利用率高。（同一个节点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的范围没有限制）</a:t>
            </a:r>
          </a:p>
          <a:p>
            <a:pPr lvl="2">
              <a:buFont typeface="Arial" panose="020B0604020202090204" pitchFamily="34" charset="0"/>
            </a:pPr>
            <a:r>
              <a:rPr kumimoji="1" lang="zh-CN" altLang="en-US" dirty="0"/>
              <a:t>对于绸密数据，节点空间利用率一般。（因为</a:t>
            </a:r>
            <a:r>
              <a:rPr kumimoji="1" lang="en-US" altLang="zh-CN" dirty="0"/>
              <a:t>index</a:t>
            </a:r>
            <a:r>
              <a:rPr kumimoji="1" lang="zh-CN" altLang="en-US" dirty="0"/>
              <a:t>也在叶子节点中占据了空间）</a:t>
            </a:r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zh-CN" altLang="en-US" dirty="0"/>
              <a:t>绸密数据，每个节点仍然需存储</a:t>
            </a:r>
            <a:r>
              <a:rPr kumimoji="1" lang="en-US" altLang="zh-CN" dirty="0"/>
              <a:t>pivot</a:t>
            </a:r>
            <a:r>
              <a:rPr kumimoji="1" lang="zh-CN" altLang="en-US" dirty="0"/>
              <a:t>。将来可能会被优化</a:t>
            </a:r>
            <a:r>
              <a:rPr kumimoji="1" lang="en-US" altLang="zh-CN" dirty="0"/>
              <a:t>，</a:t>
            </a:r>
            <a:r>
              <a:rPr kumimoji="1" lang="zh-CN" altLang="en-US" dirty="0"/>
              <a:t>优化方式是实现</a:t>
            </a:r>
            <a:r>
              <a:rPr kumimoji="1" lang="en-US" altLang="zh-CN" dirty="0"/>
              <a:t>dense node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未来的可能性</a:t>
            </a:r>
            <a:endParaRPr kumimoji="1"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4016375" y="331724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65</a:t>
            </a:r>
          </a:p>
        </p:txBody>
      </p:sp>
      <p:sp>
        <p:nvSpPr>
          <p:cNvPr id="123" name="矩形 122"/>
          <p:cNvSpPr/>
          <p:nvPr/>
        </p:nvSpPr>
        <p:spPr>
          <a:xfrm>
            <a:off x="3420110" y="3317240"/>
            <a:ext cx="60134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NULL</a:t>
            </a:r>
          </a:p>
        </p:txBody>
      </p:sp>
      <p:sp>
        <p:nvSpPr>
          <p:cNvPr id="126" name="矩形 125"/>
          <p:cNvSpPr/>
          <p:nvPr/>
        </p:nvSpPr>
        <p:spPr>
          <a:xfrm>
            <a:off x="3420110" y="3016885"/>
            <a:ext cx="495490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4445" y="331724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70</a:t>
            </a:r>
          </a:p>
        </p:txBody>
      </p:sp>
      <p:sp>
        <p:nvSpPr>
          <p:cNvPr id="133" name="矩形 132"/>
          <p:cNvSpPr/>
          <p:nvPr/>
        </p:nvSpPr>
        <p:spPr>
          <a:xfrm>
            <a:off x="4488180" y="331724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135" name="矩形 134"/>
          <p:cNvSpPr/>
          <p:nvPr/>
        </p:nvSpPr>
        <p:spPr>
          <a:xfrm>
            <a:off x="5551170" y="3317240"/>
            <a:ext cx="6343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NULL</a:t>
            </a:r>
          </a:p>
        </p:txBody>
      </p:sp>
      <p:sp>
        <p:nvSpPr>
          <p:cNvPr id="144" name="矩形 143"/>
          <p:cNvSpPr/>
          <p:nvPr/>
        </p:nvSpPr>
        <p:spPr>
          <a:xfrm>
            <a:off x="6185535" y="3317240"/>
            <a:ext cx="4286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75</a:t>
            </a:r>
          </a:p>
        </p:txBody>
      </p:sp>
      <p:sp>
        <p:nvSpPr>
          <p:cNvPr id="145" name="矩形 144"/>
          <p:cNvSpPr/>
          <p:nvPr/>
        </p:nvSpPr>
        <p:spPr>
          <a:xfrm>
            <a:off x="6609715" y="331724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146" name="矩形 145"/>
          <p:cNvSpPr/>
          <p:nvPr/>
        </p:nvSpPr>
        <p:spPr>
          <a:xfrm>
            <a:off x="7205980" y="3317240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80</a:t>
            </a:r>
          </a:p>
        </p:txBody>
      </p:sp>
      <p:sp>
        <p:nvSpPr>
          <p:cNvPr id="147" name="矩形 146"/>
          <p:cNvSpPr/>
          <p:nvPr/>
        </p:nvSpPr>
        <p:spPr>
          <a:xfrm>
            <a:off x="7672705" y="3317240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parent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3419475" y="3021330"/>
            <a:ext cx="87503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sym typeface="+mn-ea"/>
              </a:rPr>
              <a:t>[61, 80]</a:t>
            </a:r>
          </a:p>
        </p:txBody>
      </p:sp>
      <p:sp>
        <p:nvSpPr>
          <p:cNvPr id="177" name="文本框 176"/>
          <p:cNvSpPr txBox="1"/>
          <p:nvPr/>
        </p:nvSpPr>
        <p:spPr>
          <a:xfrm>
            <a:off x="3382010" y="4284980"/>
            <a:ext cx="75247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[61, 65]</a:t>
            </a:r>
          </a:p>
        </p:txBody>
      </p:sp>
      <p:sp>
        <p:nvSpPr>
          <p:cNvPr id="178" name="文本框 177"/>
          <p:cNvSpPr txBox="1"/>
          <p:nvPr/>
        </p:nvSpPr>
        <p:spPr>
          <a:xfrm>
            <a:off x="4381500" y="4293870"/>
            <a:ext cx="81026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[66, 70]</a:t>
            </a:r>
          </a:p>
        </p:txBody>
      </p:sp>
      <p:sp>
        <p:nvSpPr>
          <p:cNvPr id="179" name="文本框 178"/>
          <p:cNvSpPr txBox="1"/>
          <p:nvPr/>
        </p:nvSpPr>
        <p:spPr>
          <a:xfrm>
            <a:off x="5500370" y="4293870"/>
            <a:ext cx="80454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[71, 75]</a:t>
            </a:r>
          </a:p>
        </p:txBody>
      </p:sp>
      <p:sp>
        <p:nvSpPr>
          <p:cNvPr id="180" name="文本框 179"/>
          <p:cNvSpPr txBox="1"/>
          <p:nvPr/>
        </p:nvSpPr>
        <p:spPr>
          <a:xfrm>
            <a:off x="6563360" y="4293870"/>
            <a:ext cx="76962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[76, 80]</a:t>
            </a:r>
          </a:p>
        </p:txBody>
      </p:sp>
      <p:sp>
        <p:nvSpPr>
          <p:cNvPr id="5" name="矩形 4"/>
          <p:cNvSpPr/>
          <p:nvPr/>
        </p:nvSpPr>
        <p:spPr>
          <a:xfrm>
            <a:off x="882650" y="3067050"/>
            <a:ext cx="582930" cy="962660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1920" y="3364230"/>
            <a:ext cx="755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charset="0"/>
                <a:ea typeface="微软雅黑" charset="0"/>
              </a:rPr>
              <a:t>slot:</a:t>
            </a:r>
          </a:p>
        </p:txBody>
      </p:sp>
      <p:sp>
        <p:nvSpPr>
          <p:cNvPr id="15" name="矩形 14"/>
          <p:cNvSpPr/>
          <p:nvPr/>
        </p:nvSpPr>
        <p:spPr>
          <a:xfrm>
            <a:off x="919480" y="4294505"/>
            <a:ext cx="466725" cy="9721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b="1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260" y="4535805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微软雅黑" charset="0"/>
                <a:ea typeface="微软雅黑" charset="0"/>
              </a:rPr>
              <a:t>pivot:</a:t>
            </a:r>
          </a:p>
        </p:txBody>
      </p:sp>
      <p:sp>
        <p:nvSpPr>
          <p:cNvPr id="6" name="矩形 5"/>
          <p:cNvSpPr/>
          <p:nvPr/>
        </p:nvSpPr>
        <p:spPr>
          <a:xfrm>
            <a:off x="3382010" y="5348605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7" name="矩形 6"/>
          <p:cNvSpPr/>
          <p:nvPr/>
        </p:nvSpPr>
        <p:spPr>
          <a:xfrm>
            <a:off x="3382010" y="5048250"/>
            <a:ext cx="5467985" cy="1272540"/>
          </a:xfrm>
          <a:prstGeom prst="rect">
            <a:avLst/>
          </a:prstGeom>
          <a:noFill/>
          <a:ln w="158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charset="0"/>
              <a:ea typeface="微软雅黑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3905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12" name="矩形 11"/>
          <p:cNvSpPr/>
          <p:nvPr/>
        </p:nvSpPr>
        <p:spPr>
          <a:xfrm>
            <a:off x="3977640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381375" y="5052695"/>
            <a:ext cx="86804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latin typeface="微软雅黑" charset="0"/>
                <a:ea typeface="微软雅黑" charset="0"/>
                <a:sym typeface="+mn-ea"/>
              </a:rPr>
              <a:t>[61, 68]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264535" y="6374130"/>
            <a:ext cx="751840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[61, 61]</a:t>
            </a:r>
          </a:p>
        </p:txBody>
      </p:sp>
      <p:sp>
        <p:nvSpPr>
          <p:cNvPr id="22" name="矩形 21"/>
          <p:cNvSpPr/>
          <p:nvPr/>
        </p:nvSpPr>
        <p:spPr>
          <a:xfrm>
            <a:off x="5171440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24" name="矩形 23"/>
          <p:cNvSpPr/>
          <p:nvPr/>
        </p:nvSpPr>
        <p:spPr>
          <a:xfrm>
            <a:off x="5765800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25" name="矩形 24"/>
          <p:cNvSpPr/>
          <p:nvPr/>
        </p:nvSpPr>
        <p:spPr>
          <a:xfrm>
            <a:off x="6361430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26" name="矩形 25"/>
          <p:cNvSpPr/>
          <p:nvPr/>
        </p:nvSpPr>
        <p:spPr>
          <a:xfrm>
            <a:off x="6957695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27" name="矩形 26"/>
          <p:cNvSpPr/>
          <p:nvPr/>
        </p:nvSpPr>
        <p:spPr>
          <a:xfrm>
            <a:off x="7551420" y="5353050"/>
            <a:ext cx="596265" cy="972185"/>
          </a:xfrm>
          <a:prstGeom prst="rect">
            <a:avLst/>
          </a:prstGeom>
          <a:solidFill>
            <a:schemeClr val="accent1"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value</a:t>
            </a:r>
          </a:p>
        </p:txBody>
      </p:sp>
      <p:sp>
        <p:nvSpPr>
          <p:cNvPr id="28" name="矩形 27"/>
          <p:cNvSpPr/>
          <p:nvPr/>
        </p:nvSpPr>
        <p:spPr>
          <a:xfrm>
            <a:off x="8141335" y="5353050"/>
            <a:ext cx="702945" cy="9721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</a:rPr>
              <a:t>parent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881755" y="6376035"/>
            <a:ext cx="80454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[62, 62]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573905" y="6372225"/>
            <a:ext cx="7600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[63, 63]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11140" y="6320790"/>
            <a:ext cx="760095" cy="295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200" b="1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...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99565" y="5601970"/>
            <a:ext cx="1543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charset="0"/>
                <a:ea typeface="微软雅黑" charset="0"/>
              </a:rPr>
              <a:t>dense node: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0540" y="1969770"/>
            <a:ext cx="11194415" cy="2633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微软雅黑" charset="0"/>
                <a:ea typeface="微软雅黑" charset="0"/>
              </a:rPr>
              <a:t>为了支持</a:t>
            </a:r>
            <a:r>
              <a:rPr lang="en-US" altLang="zh-CN" sz="2400">
                <a:latin typeface="微软雅黑" charset="0"/>
                <a:ea typeface="微软雅黑" charset="0"/>
              </a:rPr>
              <a:t>per-VMA lock</a:t>
            </a:r>
            <a:r>
              <a:rPr lang="zh-CN" altLang="en-US" sz="2400">
                <a:latin typeface="微软雅黑" charset="0"/>
                <a:ea typeface="微软雅黑" charset="0"/>
              </a:rPr>
              <a:t>，</a:t>
            </a:r>
            <a:r>
              <a:rPr lang="en-US" altLang="zh-CN" sz="2400">
                <a:latin typeface="微软雅黑" charset="0"/>
                <a:ea typeface="微软雅黑" charset="0"/>
              </a:rPr>
              <a:t>v6.1Linux</a:t>
            </a:r>
            <a:r>
              <a:rPr lang="zh-CN" altLang="en-US" sz="2400">
                <a:latin typeface="微软雅黑" charset="0"/>
                <a:ea typeface="微软雅黑" charset="0"/>
              </a:rPr>
              <a:t>引入了支持</a:t>
            </a:r>
            <a:r>
              <a:rPr lang="en-US" altLang="zh-CN" sz="2400">
                <a:latin typeface="微软雅黑" charset="0"/>
                <a:ea typeface="微软雅黑" charset="0"/>
              </a:rPr>
              <a:t>RCU</a:t>
            </a:r>
            <a:r>
              <a:rPr lang="zh-CN" altLang="en-US" sz="2400">
                <a:latin typeface="微软雅黑" charset="0"/>
                <a:ea typeface="微软雅黑" charset="0"/>
              </a:rPr>
              <a:t>和区间操作的</a:t>
            </a:r>
            <a:r>
              <a:rPr lang="en-US" altLang="zh-CN" sz="2400">
                <a:latin typeface="微软雅黑" charset="0"/>
                <a:ea typeface="微软雅黑" charset="0"/>
              </a:rPr>
              <a:t> Maple Tree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（类似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B/B+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树）</a:t>
            </a:r>
            <a:r>
              <a:rPr lang="zh-CN" altLang="en-US" sz="2400">
                <a:latin typeface="微软雅黑" charset="0"/>
                <a:ea typeface="微软雅黑" charset="0"/>
              </a:rPr>
              <a:t>管理</a:t>
            </a:r>
            <a:r>
              <a:rPr lang="en-US" altLang="zh-CN" sz="2400">
                <a:latin typeface="微软雅黑" charset="0"/>
                <a:ea typeface="微软雅黑" charset="0"/>
              </a:rPr>
              <a:t>VMA</a:t>
            </a:r>
            <a:r>
              <a:rPr lang="zh-CN" altLang="en-US" sz="2400">
                <a:latin typeface="微软雅黑" charset="0"/>
                <a:ea typeface="微软雅黑" charset="0"/>
              </a:rPr>
              <a:t>。</a:t>
            </a:r>
          </a:p>
          <a:p>
            <a:endParaRPr lang="en-US" altLang="zh-CN" sz="2400">
              <a:latin typeface="微软雅黑" charset="0"/>
              <a:ea typeface="微软雅黑" charset="0"/>
            </a:endParaRPr>
          </a:p>
          <a:p>
            <a:endParaRPr lang="zh-CN" altLang="en-US" sz="24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739900"/>
            <a:ext cx="2477135" cy="530860"/>
          </a:xfrm>
        </p:spPr>
        <p:txBody>
          <a:bodyPr>
            <a:normAutofit/>
          </a:bodyPr>
          <a:lstStyle/>
          <a:p>
            <a:pPr marL="457200" lvl="1" indent="457200"/>
            <a:r>
              <a:rPr kumimoji="1" lang="zh-CN" altLang="en-US" dirty="0"/>
              <a:t>当前状态：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未来的可能性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75815" y="2270760"/>
          <a:ext cx="72567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绸密数据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稀疏数据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Xarray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radix tree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）空间利用率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Maple Tree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空间利用率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2075815" y="4188460"/>
          <a:ext cx="72567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>
                        <a:latin typeface="微软雅黑" charset="0"/>
                        <a:ea typeface="微软雅黑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绸密数据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稀疏数据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Xarray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（</a:t>
                      </a: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radix tree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）空间利用率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charset="0"/>
                          <a:ea typeface="微软雅黑" charset="0"/>
                          <a:cs typeface="微软雅黑" charset="0"/>
                        </a:rPr>
                        <a:t>Maple Tree</a:t>
                      </a:r>
                      <a:r>
                        <a:rPr lang="zh-CN" altLang="en-US">
                          <a:latin typeface="微软雅黑" charset="0"/>
                          <a:ea typeface="微软雅黑" charset="0"/>
                          <a:cs typeface="微软雅黑" charset="0"/>
                        </a:rPr>
                        <a:t>空间利用率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charset="0"/>
                          <a:ea typeface="微软雅黑" charset="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96035" y="3750310"/>
            <a:ext cx="2305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实现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dense node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后：</a:t>
            </a:r>
            <a:endParaRPr kumimoji="1" lang="en-US" altLang="zh-CN" dirty="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未来的可能性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14960" y="1347470"/>
            <a:ext cx="11008360" cy="314896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90204" pitchFamily="34" charset="0"/>
            </a:pPr>
            <a:r>
              <a:rPr kumimoji="1" lang="en-US" altLang="zh-CN" dirty="0"/>
              <a:t>Maple Tree</a:t>
            </a:r>
            <a:r>
              <a:rPr kumimoji="1" lang="zh-CN" altLang="en-US" dirty="0"/>
              <a:t>将来可能的应用场景：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管理</a:t>
            </a:r>
            <a:r>
              <a:rPr kumimoji="1" lang="en-US" altLang="zh-CN" dirty="0"/>
              <a:t>id</a:t>
            </a:r>
            <a:r>
              <a:rPr kumimoji="1" lang="zh-CN" altLang="en-US" dirty="0"/>
              <a:t>分配（</a:t>
            </a:r>
            <a:r>
              <a:rPr kumimoji="1" lang="en-US" altLang="zh-CN" dirty="0"/>
              <a:t>id</a:t>
            </a:r>
            <a:r>
              <a:rPr kumimoji="1" lang="zh-CN" altLang="en-US" dirty="0"/>
              <a:t>分配转换为长度为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的区间分配）</a:t>
            </a: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kumimoji="1" lang="en-US" altLang="zh-CN" dirty="0"/>
              <a:t>pid</a:t>
            </a: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kumimoji="1" lang="en-US" altLang="zh-CN" dirty="0"/>
              <a:t>fd</a:t>
            </a: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管理形如</a:t>
            </a:r>
            <a:r>
              <a:rPr kumimoji="1" lang="en-US" altLang="zh-CN" dirty="0"/>
              <a:t>VMA</a:t>
            </a:r>
            <a:r>
              <a:rPr kumimoji="1" lang="zh-CN" altLang="en-US" dirty="0"/>
              <a:t>的地址空间（可以转换成virtual memory模型即可）：</a:t>
            </a: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kumimoji="1" lang="en-US" altLang="zh-CN" dirty="0">
                <a:sym typeface="+mn-ea"/>
              </a:rPr>
              <a:t>page cache</a:t>
            </a: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kumimoji="1" lang="en-US" altLang="zh-CN" dirty="0">
                <a:sym typeface="+mn-ea"/>
              </a:rPr>
              <a:t>gpu</a:t>
            </a:r>
            <a:r>
              <a:rPr kumimoji="1" lang="zh-CN" altLang="en-US" dirty="0">
                <a:sym typeface="+mn-ea"/>
              </a:rPr>
              <a:t>地址空间</a:t>
            </a:r>
          </a:p>
          <a:p>
            <a:pPr marL="800100" lvl="1" indent="-342900">
              <a:buFont typeface="Wingdings" panose="05000000000000000000" charset="0"/>
              <a:buChar char=""/>
            </a:pPr>
            <a:r>
              <a:rPr kumimoji="1" lang="en-US" altLang="zh-CN" dirty="0">
                <a:sym typeface="+mn-ea"/>
              </a:rPr>
              <a:t>iova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3253" y="1282957"/>
            <a:ext cx="5596891" cy="973455"/>
          </a:xfrm>
        </p:spPr>
        <p:txBody>
          <a:bodyPr lIns="90000">
            <a:normAutofit/>
          </a:bodyPr>
          <a:lstStyle/>
          <a:p>
            <a:pPr algn="ctr"/>
            <a:r>
              <a:rPr lang="en-US" altLang="zh-CN" sz="5400" dirty="0"/>
              <a:t>Q &amp; A</a:t>
            </a:r>
            <a:endParaRPr lang="zh-CN" altLang="en-US" sz="5400" dirty="0">
              <a:solidFill>
                <a:schemeClr val="bg1"/>
              </a:solidFill>
              <a:effectLst/>
            </a:endParaRPr>
          </a:p>
        </p:txBody>
      </p:sp>
      <p:pic>
        <p:nvPicPr>
          <p:cNvPr id="4" name="图片 3" descr="QR 代码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566" y="2429662"/>
            <a:ext cx="3032865" cy="3032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6068" y="5635777"/>
            <a:ext cx="6499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更多技术交流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欢迎关注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字节跳动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 Tech】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知乎账号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211705"/>
            <a:ext cx="9144000" cy="1217295"/>
          </a:xfrm>
        </p:spPr>
        <p:txBody>
          <a:bodyPr lIns="90000"/>
          <a:lstStyle/>
          <a:p>
            <a:pPr algn="ctr"/>
            <a:r>
              <a:rPr lang="zh-CN" altLang="en-US" dirty="0">
                <a:solidFill>
                  <a:schemeClr val="bg1"/>
                </a:solidFill>
                <a:effectLst/>
              </a:rPr>
              <a:t>谢谢！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0540" y="1969770"/>
            <a:ext cx="11194415" cy="2633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微软雅黑" charset="0"/>
                <a:ea typeface="微软雅黑" charset="0"/>
              </a:rPr>
              <a:t>为了支持</a:t>
            </a:r>
            <a:r>
              <a:rPr lang="en-US" altLang="zh-CN" sz="2400">
                <a:latin typeface="微软雅黑" charset="0"/>
                <a:ea typeface="微软雅黑" charset="0"/>
              </a:rPr>
              <a:t>per-VMA lock</a:t>
            </a:r>
            <a:r>
              <a:rPr lang="zh-CN" altLang="en-US" sz="2400">
                <a:latin typeface="微软雅黑" charset="0"/>
                <a:ea typeface="微软雅黑" charset="0"/>
              </a:rPr>
              <a:t>，</a:t>
            </a:r>
            <a:r>
              <a:rPr lang="en-US" altLang="zh-CN" sz="2400">
                <a:latin typeface="微软雅黑" charset="0"/>
                <a:ea typeface="微软雅黑" charset="0"/>
              </a:rPr>
              <a:t>v6.1Linux</a:t>
            </a:r>
            <a:r>
              <a:rPr lang="zh-CN" altLang="en-US" sz="2400">
                <a:latin typeface="微软雅黑" charset="0"/>
                <a:ea typeface="微软雅黑" charset="0"/>
              </a:rPr>
              <a:t>引入了支持</a:t>
            </a:r>
            <a:r>
              <a:rPr lang="en-US" altLang="zh-CN" sz="2400">
                <a:latin typeface="微软雅黑" charset="0"/>
                <a:ea typeface="微软雅黑" charset="0"/>
              </a:rPr>
              <a:t>RCU</a:t>
            </a:r>
            <a:r>
              <a:rPr lang="zh-CN" altLang="en-US" sz="2400">
                <a:latin typeface="微软雅黑" charset="0"/>
                <a:ea typeface="微软雅黑" charset="0"/>
              </a:rPr>
              <a:t>和区间操作的</a:t>
            </a:r>
            <a:r>
              <a:rPr lang="en-US" altLang="zh-CN" sz="2400">
                <a:latin typeface="微软雅黑" charset="0"/>
                <a:ea typeface="微软雅黑" charset="0"/>
              </a:rPr>
              <a:t> Maple Tree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（类似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B/B+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树）</a:t>
            </a:r>
            <a:r>
              <a:rPr lang="zh-CN" altLang="en-US" sz="2400">
                <a:latin typeface="微软雅黑" charset="0"/>
                <a:ea typeface="微软雅黑" charset="0"/>
              </a:rPr>
              <a:t>管理</a:t>
            </a:r>
            <a:r>
              <a:rPr lang="en-US" altLang="zh-CN" sz="2400">
                <a:latin typeface="微软雅黑" charset="0"/>
                <a:ea typeface="微软雅黑" charset="0"/>
              </a:rPr>
              <a:t>VMA</a:t>
            </a:r>
            <a:r>
              <a:rPr lang="zh-CN" altLang="en-US" sz="2400">
                <a:latin typeface="微软雅黑" charset="0"/>
                <a:ea typeface="微软雅黑" charset="0"/>
              </a:rPr>
              <a:t>。</a:t>
            </a:r>
          </a:p>
          <a:p>
            <a:endParaRPr lang="en-US" altLang="zh-CN" sz="2400">
              <a:latin typeface="微软雅黑" charset="0"/>
              <a:ea typeface="微软雅黑" charset="0"/>
            </a:endParaRPr>
          </a:p>
          <a:p>
            <a:r>
              <a:rPr lang="en-US" altLang="zh-CN" sz="2400">
                <a:latin typeface="微软雅黑" charset="0"/>
                <a:ea typeface="微软雅黑" charset="0"/>
              </a:rPr>
              <a:t>Maple Tree</a:t>
            </a:r>
            <a:r>
              <a:rPr lang="zh-CN" altLang="en-US" sz="2400">
                <a:latin typeface="微软雅黑" charset="0"/>
                <a:ea typeface="微软雅黑" charset="0"/>
              </a:rPr>
              <a:t>修改慢，</a:t>
            </a:r>
            <a:r>
              <a:rPr lang="en-US" altLang="zh-CN" sz="2400">
                <a:latin typeface="微软雅黑" charset="0"/>
                <a:ea typeface="微软雅黑" charset="0"/>
              </a:rPr>
              <a:t>fork()</a:t>
            </a:r>
            <a:r>
              <a:rPr lang="zh-CN" altLang="en-US" sz="2400">
                <a:latin typeface="微软雅黑" charset="0"/>
                <a:ea typeface="微软雅黑" charset="0"/>
              </a:rPr>
              <a:t>处每次拷贝一个</a:t>
            </a:r>
            <a:r>
              <a:rPr lang="en-US" altLang="zh-CN" sz="2400">
                <a:latin typeface="微软雅黑" charset="0"/>
                <a:ea typeface="微软雅黑" charset="0"/>
              </a:rPr>
              <a:t>VMA</a:t>
            </a:r>
            <a:r>
              <a:rPr lang="zh-CN" altLang="en-US" sz="2400">
                <a:latin typeface="微软雅黑" charset="0"/>
                <a:ea typeface="微软雅黑" charset="0"/>
              </a:rPr>
              <a:t>都是一次对</a:t>
            </a:r>
            <a:r>
              <a:rPr lang="en-US" altLang="zh-CN" sz="2400">
                <a:latin typeface="微软雅黑" charset="0"/>
                <a:ea typeface="微软雅黑" charset="0"/>
              </a:rPr>
              <a:t>Maple Tree</a:t>
            </a:r>
            <a:r>
              <a:rPr lang="zh-CN" altLang="en-US" sz="2400">
                <a:latin typeface="微软雅黑" charset="0"/>
                <a:ea typeface="微软雅黑" charset="0"/>
              </a:rPr>
              <a:t>的修改，有优化空间。</a:t>
            </a: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2986405" y="4295140"/>
            <a:ext cx="7937500" cy="1584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>
              <a:buFont typeface="Arial" panose="020B0604020202090204" pitchFamily="34" charset="0"/>
            </a:pPr>
            <a:r>
              <a:rPr kumimoji="1" lang="en-US" altLang="zh-CN" dirty="0"/>
              <a:t>for each </a:t>
            </a:r>
            <a:r>
              <a:rPr kumimoji="1" lang="en-US" altLang="zh-CN" dirty="0">
                <a:solidFill>
                  <a:srgbClr val="0070C0"/>
                </a:solidFill>
              </a:rPr>
              <a:t>old_VMA</a:t>
            </a:r>
            <a:r>
              <a:rPr kumimoji="1" lang="en-US" altLang="zh-CN" dirty="0"/>
              <a:t> in </a:t>
            </a:r>
            <a:r>
              <a:rPr kumimoji="1" lang="en-US" altLang="zh-CN" dirty="0">
                <a:solidFill>
                  <a:schemeClr val="accent2"/>
                </a:solidFill>
              </a:rPr>
              <a:t>old_mtree</a:t>
            </a:r>
            <a:r>
              <a:rPr kumimoji="1" lang="en-US" altLang="zh-CN" dirty="0"/>
              <a:t>: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 = dup(</a:t>
            </a:r>
            <a:r>
              <a:rPr kumimoji="1" lang="en-US" altLang="zh-CN" dirty="0">
                <a:solidFill>
                  <a:schemeClr val="accent1"/>
                </a:solidFill>
              </a:rPr>
              <a:t>old_VMA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r>
              <a:rPr kumimoji="1" lang="en-US" altLang="zh-CN" dirty="0"/>
              <a:t>insert(</a:t>
            </a:r>
            <a:r>
              <a:rPr kumimoji="1" lang="en-US" altLang="zh-CN" dirty="0">
                <a:solidFill>
                  <a:schemeClr val="accent2"/>
                </a:solidFill>
              </a:rPr>
              <a:t>new_mtree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chemeClr val="accent1"/>
                </a:solidFill>
              </a:rPr>
              <a:t>new_VMA</a:t>
            </a:r>
            <a:r>
              <a:rPr kumimoji="1" lang="en-US" altLang="zh-CN" dirty="0"/>
              <a:t>)       (</a:t>
            </a:r>
            <a:r>
              <a:rPr kumimoji="1" lang="en-US" altLang="zh-CN" b="1" dirty="0">
                <a:solidFill>
                  <a:srgbClr val="FF0000"/>
                </a:solidFill>
              </a:rPr>
              <a:t>Maple Tree</a:t>
            </a:r>
            <a:r>
              <a:rPr kumimoji="1" lang="zh-CN" altLang="en-US" b="1" dirty="0">
                <a:solidFill>
                  <a:srgbClr val="FF0000"/>
                </a:solidFill>
              </a:rPr>
              <a:t>修改操作慢</a:t>
            </a:r>
            <a:r>
              <a:rPr kumimoji="1" lang="en-US" altLang="zh-CN" dirty="0"/>
              <a:t>)</a:t>
            </a:r>
          </a:p>
          <a:p>
            <a:pPr indent="457200"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2986405" y="395795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fork()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复制</a:t>
            </a:r>
            <a:r>
              <a:rPr kumimoji="1" lang="en-US" altLang="zh-CN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VMAs</a:t>
            </a:r>
            <a:r>
              <a:rPr kumimoji="1" lang="zh-CN" altLang="en-US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伪代码：</a:t>
            </a:r>
            <a:endParaRPr kumimoji="1" lang="zh-CN" altLang="en-US" dirty="0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6405" y="4603115"/>
            <a:ext cx="3874770" cy="1276350"/>
          </a:xfrm>
          <a:prstGeom prst="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边形 19"/>
          <p:cNvSpPr/>
          <p:nvPr/>
        </p:nvSpPr>
        <p:spPr>
          <a:xfrm rot="10800000">
            <a:off x="2555240" y="2547547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9" name="平行四边形 18"/>
          <p:cNvSpPr/>
          <p:nvPr/>
        </p:nvSpPr>
        <p:spPr>
          <a:xfrm rot="10800000">
            <a:off x="2419259" y="2420256"/>
            <a:ext cx="7837714" cy="2627087"/>
          </a:xfrm>
          <a:prstGeom prst="parallelogram">
            <a:avLst>
              <a:gd name="adj" fmla="val 19475"/>
            </a:avLst>
          </a:prstGeom>
          <a:noFill/>
          <a:ln>
            <a:gradFill>
              <a:gsLst>
                <a:gs pos="0">
                  <a:srgbClr val="C705FB"/>
                </a:gs>
                <a:gs pos="100000">
                  <a:srgbClr val="1B1297"/>
                </a:gs>
              </a:gsLst>
              <a:lin ang="5400000" scaled="1"/>
            </a:gra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rgbClr val="3D485D"/>
              </a:solidFill>
              <a:latin typeface="Arial" panose="020B060402020209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14036" y="3602625"/>
            <a:ext cx="781494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sz="5400"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lang="en-US" altLang="zh-CN" sz="5400" spc="600" dirty="0">
              <a:solidFill>
                <a:schemeClr val="bg1"/>
              </a:solidFill>
              <a:latin typeface="Microsoft YaHei W7" charset="0"/>
              <a:ea typeface="Microsoft YaHei W7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662268" y="3514836"/>
            <a:ext cx="2975429" cy="1132114"/>
            <a:chOff x="5065485" y="3035864"/>
            <a:chExt cx="5392057" cy="1132114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5065485" y="3035864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5072742" y="4167978"/>
              <a:ext cx="5384800" cy="0"/>
            </a:xfrm>
            <a:prstGeom prst="line">
              <a:avLst/>
            </a:prstGeom>
            <a:ln>
              <a:gradFill flip="none" rotWithShape="1">
                <a:gsLst>
                  <a:gs pos="0">
                    <a:srgbClr val="1B1297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4662104" y="2868528"/>
            <a:ext cx="27649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rgbClr val="C705FB"/>
                </a:solidFill>
              </a:rPr>
              <a:t>Part Two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865505" y="0"/>
            <a:ext cx="1342390" cy="6447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1300" dirty="0">
                <a:gradFill>
                  <a:gsLst>
                    <a:gs pos="0">
                      <a:srgbClr val="C705FB"/>
                    </a:gs>
                    <a:gs pos="100000">
                      <a:srgbClr val="1B1297"/>
                    </a:gs>
                  </a:gsLst>
                  <a:lin ang="5400000" scaled="1"/>
                </a:gradFill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Maple Tree Overview</a:t>
            </a:r>
            <a:r>
              <a:rPr kumimoji="1" lang="zh-CN" altLang="en-US" dirty="0">
                <a:solidFill>
                  <a:srgbClr val="0070C0"/>
                </a:solidFill>
              </a:rPr>
              <a:t>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v6.1</a:t>
            </a:r>
            <a:r>
              <a:rPr kumimoji="1" lang="zh-CN" altLang="en-US" dirty="0">
                <a:solidFill>
                  <a:srgbClr val="0070C0"/>
                </a:solidFill>
              </a:rPr>
              <a:t>引入</a:t>
            </a:r>
            <a:r>
              <a:rPr kumimoji="1" lang="en-US" altLang="zh-CN" dirty="0">
                <a:solidFill>
                  <a:srgbClr val="0070C0"/>
                </a:solidFill>
              </a:rPr>
              <a:t>Linux Kernel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Key,Value </a:t>
            </a:r>
            <a:r>
              <a:rPr kumimoji="1" lang="zh-CN" altLang="en-US" dirty="0">
                <a:solidFill>
                  <a:srgbClr val="0070C0"/>
                </a:solidFill>
              </a:rPr>
              <a:t>数据结构（</a:t>
            </a:r>
            <a:r>
              <a:rPr kumimoji="1" lang="en-US" altLang="zh-CN" dirty="0">
                <a:solidFill>
                  <a:srgbClr val="0070C0"/>
                </a:solidFill>
              </a:rPr>
              <a:t>Key</a:t>
            </a:r>
            <a:r>
              <a:rPr kumimoji="1" lang="zh-CN" altLang="en-US" dirty="0">
                <a:solidFill>
                  <a:srgbClr val="0070C0"/>
                </a:solidFill>
              </a:rPr>
              <a:t>是整数区间）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基于</a:t>
            </a:r>
            <a:r>
              <a:rPr kumimoji="1" lang="en-US" altLang="zh-CN" dirty="0">
                <a:solidFill>
                  <a:srgbClr val="0070C0"/>
                </a:solidFill>
              </a:rPr>
              <a:t>B/B+ Tree </a:t>
            </a:r>
            <a:r>
              <a:rPr kumimoji="1" lang="zh-CN" altLang="en-US" dirty="0">
                <a:solidFill>
                  <a:srgbClr val="0070C0"/>
                </a:solidFill>
              </a:rPr>
              <a:t>（多叉树，最大</a:t>
            </a:r>
            <a:r>
              <a:rPr kumimoji="1" lang="en-US" altLang="zh-CN" dirty="0">
                <a:solidFill>
                  <a:srgbClr val="0070C0"/>
                </a:solidFill>
              </a:rPr>
              <a:t>10</a:t>
            </a:r>
            <a:r>
              <a:rPr kumimoji="1" lang="zh-CN" altLang="en-US" dirty="0">
                <a:solidFill>
                  <a:srgbClr val="0070C0"/>
                </a:solidFill>
              </a:rPr>
              <a:t>或</a:t>
            </a:r>
            <a:r>
              <a:rPr kumimoji="1" lang="en-US" altLang="zh-CN" dirty="0">
                <a:solidFill>
                  <a:srgbClr val="0070C0"/>
                </a:solidFill>
              </a:rPr>
              <a:t>16</a:t>
            </a:r>
            <a:r>
              <a:rPr kumimoji="1" lang="zh-CN" altLang="en-US" dirty="0">
                <a:solidFill>
                  <a:srgbClr val="0070C0"/>
                </a:solidFill>
              </a:rPr>
              <a:t>叉）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支持区间操作：区间覆写、区间分配、区间查询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支持</a:t>
            </a:r>
            <a:r>
              <a:rPr kumimoji="1" lang="en-US" altLang="zh-CN" dirty="0">
                <a:solidFill>
                  <a:srgbClr val="0070C0"/>
                </a:solidFill>
              </a:rPr>
              <a:t>RCU</a:t>
            </a:r>
            <a:r>
              <a:rPr kumimoji="1" lang="zh-CN" altLang="en-US" dirty="0">
                <a:solidFill>
                  <a:srgbClr val="0070C0"/>
                </a:solidFill>
              </a:rPr>
              <a:t>模式，写者不阻塞读者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API</a:t>
            </a:r>
            <a:r>
              <a:rPr kumimoji="1" lang="zh-CN" altLang="en-US" dirty="0">
                <a:solidFill>
                  <a:srgbClr val="0070C0"/>
                </a:solidFill>
              </a:rPr>
              <a:t>与</a:t>
            </a:r>
            <a:r>
              <a:rPr kumimoji="1" lang="en-US" altLang="zh-CN" dirty="0">
                <a:solidFill>
                  <a:srgbClr val="0070C0"/>
                </a:solidFill>
              </a:rPr>
              <a:t>Xarray</a:t>
            </a:r>
            <a:r>
              <a:rPr kumimoji="1" lang="zh-CN" altLang="en-US" dirty="0">
                <a:solidFill>
                  <a:srgbClr val="0070C0"/>
                </a:solidFill>
              </a:rPr>
              <a:t>类似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/>
              <a:t>Maple Tree Overview</a:t>
            </a:r>
            <a:r>
              <a:rPr kumimoji="1" lang="zh-CN" altLang="en-US" dirty="0"/>
              <a:t>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v6.1</a:t>
            </a:r>
            <a:r>
              <a:rPr kumimoji="1" lang="zh-CN" altLang="en-US" dirty="0"/>
              <a:t>引入</a:t>
            </a:r>
            <a:r>
              <a:rPr kumimoji="1" lang="en-US" altLang="zh-CN" dirty="0"/>
              <a:t>Linux Kernel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Key,Value </a:t>
            </a:r>
            <a:r>
              <a:rPr kumimoji="1" lang="zh-CN" altLang="en-US" dirty="0"/>
              <a:t>数据结构（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是整数区间）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B/B+ Tree </a:t>
            </a:r>
            <a:r>
              <a:rPr kumimoji="1" lang="zh-CN" altLang="en-US" dirty="0"/>
              <a:t>（多叉树，最大</a:t>
            </a:r>
            <a:r>
              <a:rPr kumimoji="1" lang="en-US" altLang="zh-CN" dirty="0"/>
              <a:t>10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叉）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支持区间操作：区间覆写、区间分配、区间查询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</a:t>
            </a:r>
            <a:r>
              <a:rPr kumimoji="1" lang="en-US" altLang="zh-CN" dirty="0"/>
              <a:t>RCU</a:t>
            </a:r>
            <a:r>
              <a:rPr kumimoji="1" lang="zh-CN" altLang="en-US" dirty="0"/>
              <a:t>模式，写者不阻塞读者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API</a:t>
            </a:r>
            <a:r>
              <a:rPr kumimoji="1" lang="zh-CN" altLang="en-US" dirty="0"/>
              <a:t>与</a:t>
            </a:r>
            <a:r>
              <a:rPr kumimoji="1" lang="en-US" altLang="zh-CN" dirty="0"/>
              <a:t>Xarray</a:t>
            </a:r>
            <a:r>
              <a:rPr kumimoji="1" lang="zh-CN" altLang="en-US" dirty="0"/>
              <a:t>类似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6508115" y="1187450"/>
            <a:ext cx="5498465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70C0"/>
                </a:solidFill>
              </a:rPr>
              <a:t>优点：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分叉多，因此树高小，单次查询快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Cache</a:t>
            </a:r>
            <a:r>
              <a:rPr kumimoji="1" lang="zh-CN" altLang="en-US" dirty="0">
                <a:solidFill>
                  <a:srgbClr val="0070C0"/>
                </a:solidFill>
              </a:rPr>
              <a:t>友好，遍历快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区间操作友好，为区间操作而生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对于稀疏数据，空间利用率高</a:t>
            </a: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rgbClr val="0070C0"/>
              </a:solidFill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rgbClr val="0070C0"/>
              </a:solidFill>
            </a:endParaRPr>
          </a:p>
          <a:p>
            <a:endParaRPr kumimoji="1"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14960" y="1187450"/>
            <a:ext cx="5937250" cy="2633345"/>
          </a:xfrm>
        </p:spPr>
        <p:txBody>
          <a:bodyPr>
            <a:normAutofit lnSpcReduction="20000"/>
          </a:bodyPr>
          <a:lstStyle/>
          <a:p>
            <a:r>
              <a:rPr kumimoji="1" lang="en-US" altLang="zh-CN" dirty="0"/>
              <a:t>Maple Tree Overview</a:t>
            </a:r>
            <a:r>
              <a:rPr kumimoji="1" lang="zh-CN" altLang="en-US" dirty="0"/>
              <a:t>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v6.1</a:t>
            </a:r>
            <a:r>
              <a:rPr kumimoji="1" lang="zh-CN" altLang="en-US" dirty="0"/>
              <a:t>引入</a:t>
            </a:r>
            <a:r>
              <a:rPr kumimoji="1" lang="en-US" altLang="zh-CN" dirty="0"/>
              <a:t>Linux Kernel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Key,Value </a:t>
            </a:r>
            <a:r>
              <a:rPr kumimoji="1" lang="zh-CN" altLang="en-US" dirty="0"/>
              <a:t>数据结构（</a:t>
            </a:r>
            <a:r>
              <a:rPr kumimoji="1" lang="en-US" altLang="zh-CN" dirty="0"/>
              <a:t>Key</a:t>
            </a:r>
            <a:r>
              <a:rPr kumimoji="1" lang="zh-CN" altLang="en-US" dirty="0"/>
              <a:t>是整数区间）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B/B+ Tree </a:t>
            </a:r>
            <a:r>
              <a:rPr kumimoji="1" lang="zh-CN" altLang="en-US" dirty="0"/>
              <a:t>（多叉树，最大</a:t>
            </a:r>
            <a:r>
              <a:rPr kumimoji="1" lang="en-US" altLang="zh-CN" dirty="0"/>
              <a:t>10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16</a:t>
            </a:r>
            <a:r>
              <a:rPr kumimoji="1" lang="zh-CN" altLang="en-US" dirty="0"/>
              <a:t>叉）</a:t>
            </a:r>
            <a:endParaRPr kumimoji="1" lang="en-US" altLang="zh-CN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支持区间操作：区间覆写、区间分配、区间查询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支持</a:t>
            </a:r>
            <a:r>
              <a:rPr kumimoji="1" lang="en-US" altLang="zh-CN" dirty="0"/>
              <a:t>RCU</a:t>
            </a:r>
            <a:r>
              <a:rPr kumimoji="1" lang="zh-CN" altLang="en-US" dirty="0"/>
              <a:t>模式，写者不阻塞读者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API</a:t>
            </a:r>
            <a:r>
              <a:rPr kumimoji="1" lang="zh-CN" altLang="en-US" dirty="0"/>
              <a:t>与</a:t>
            </a:r>
            <a:r>
              <a:rPr kumimoji="1" lang="en-US" altLang="zh-CN" dirty="0"/>
              <a:t>Xarray</a:t>
            </a:r>
            <a:r>
              <a:rPr kumimoji="1" lang="zh-CN" altLang="en-US" dirty="0"/>
              <a:t>类似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Microsoft YaHei Regular" panose="020B0503020204020204" charset="-122"/>
                <a:ea typeface="Microsoft YaHei Regular" panose="020B0503020204020204" charset="-122"/>
                <a:sym typeface="+mn-ea"/>
              </a:rPr>
              <a:t>Maple Tree Introduction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6508115" y="1187450"/>
            <a:ext cx="5498465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优点：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分叉多，因此树高小，单次查询快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/>
              <a:t>Cache</a:t>
            </a:r>
            <a:r>
              <a:rPr kumimoji="1" lang="zh-CN" altLang="en-US" dirty="0"/>
              <a:t>友好，遍历快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区间操作友好，为区间操作而生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/>
              <a:t>对于稀疏数据，空间利用率高</a:t>
            </a:r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/>
          </a:p>
          <a:p>
            <a:pPr>
              <a:buFont typeface="Arial" panose="020B0604020202090204" pitchFamily="34" charset="0"/>
            </a:pPr>
            <a:endParaRPr kumimoji="1" lang="zh-CN" alt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/>
          </a:p>
          <a:p>
            <a:endParaRPr kumimoji="1" lang="en-US" altLang="zh-CN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314960" y="3930650"/>
            <a:ext cx="5781040" cy="2616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70C0"/>
                </a:solidFill>
              </a:rPr>
              <a:t>缺点：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修改慢（当涉及</a:t>
            </a:r>
            <a:r>
              <a:rPr kumimoji="1" lang="en-US" altLang="zh-CN" dirty="0">
                <a:solidFill>
                  <a:srgbClr val="0070C0"/>
                </a:solidFill>
              </a:rPr>
              <a:t>Rebalance</a:t>
            </a:r>
            <a:r>
              <a:rPr kumimoji="1" lang="zh-CN" altLang="en-US" dirty="0">
                <a:solidFill>
                  <a:srgbClr val="0070C0"/>
                </a:solidFill>
              </a:rPr>
              <a:t>时）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zh-CN" altLang="en-US" dirty="0">
                <a:solidFill>
                  <a:srgbClr val="0070C0"/>
                </a:solidFill>
              </a:rPr>
              <a:t>修改涉及内存分配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index</a:t>
            </a:r>
            <a:r>
              <a:rPr kumimoji="1" lang="zh-CN" altLang="en-US" dirty="0">
                <a:solidFill>
                  <a:srgbClr val="0070C0"/>
                </a:solidFill>
              </a:rPr>
              <a:t>只能是</a:t>
            </a:r>
            <a:r>
              <a:rPr kumimoji="1" lang="en-US" altLang="zh-CN" dirty="0">
                <a:solidFill>
                  <a:srgbClr val="0070C0"/>
                </a:solidFill>
              </a:rPr>
              <a:t>unsigned long</a:t>
            </a:r>
            <a:r>
              <a:rPr kumimoji="1" lang="zh-CN" altLang="en-US" dirty="0">
                <a:solidFill>
                  <a:srgbClr val="0070C0"/>
                </a:solidFill>
              </a:rPr>
              <a:t>类型的整数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kumimoji="1" lang="en-US" altLang="zh-CN" dirty="0">
                <a:solidFill>
                  <a:srgbClr val="0070C0"/>
                </a:solidFill>
              </a:rPr>
              <a:t>API</a:t>
            </a:r>
            <a:r>
              <a:rPr kumimoji="1" lang="zh-CN" altLang="en-US" dirty="0">
                <a:solidFill>
                  <a:srgbClr val="0070C0"/>
                </a:solidFill>
              </a:rPr>
              <a:t>似乎不友好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en-US" altLang="zh-CN" dirty="0">
              <a:solidFill>
                <a:schemeClr val="accent1"/>
              </a:solidFill>
            </a:endParaRPr>
          </a:p>
          <a:p>
            <a:pPr>
              <a:buFont typeface="Arial" panose="020B0604020202090204" pitchFamily="34" charset="0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kumimoji="1" lang="zh-CN" altLang="en-US" dirty="0">
              <a:solidFill>
                <a:schemeClr val="accent1"/>
              </a:solidFill>
            </a:endParaRPr>
          </a:p>
          <a:p>
            <a:endParaRPr kumimoji="1"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74*174"/>
  <p:tag name="TABLE_ENDDRAG_RECT" val="79*346*774*17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8*90"/>
  <p:tag name="TABLE_ENDDRAG_RECT" val="27*234*638*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8*90"/>
  <p:tag name="TABLE_ENDDRAG_RECT" val="27*234*638*9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2141</Words>
  <Application>Microsoft Office PowerPoint</Application>
  <PresentationFormat>宽屏</PresentationFormat>
  <Paragraphs>771</Paragraphs>
  <Slides>43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Microsoft YaHei Regular</vt:lpstr>
      <vt:lpstr>Microsoft YaHei UI</vt:lpstr>
      <vt:lpstr>Microsoft YaHei W7</vt:lpstr>
      <vt:lpstr>微软雅黑</vt:lpstr>
      <vt:lpstr>等线</vt:lpstr>
      <vt:lpstr>等线 Light</vt:lpstr>
      <vt:lpstr>Arial</vt:lpstr>
      <vt:lpstr>Wingdings</vt:lpstr>
      <vt:lpstr>Office 主题​​</vt:lpstr>
      <vt:lpstr>1_Office 主题​​</vt:lpstr>
      <vt:lpstr>Algorithm for duplicating Maple Tree</vt:lpstr>
      <vt:lpstr>PowerPoint 演示文稿</vt:lpstr>
      <vt:lpstr>PowerPoint 演示文稿</vt:lpstr>
      <vt:lpstr>背景</vt:lpstr>
      <vt:lpstr>背景</vt:lpstr>
      <vt:lpstr>PowerPoint 演示文稿</vt:lpstr>
      <vt:lpstr>Maple Tree Introduction</vt:lpstr>
      <vt:lpstr>Maple Tree Introduction</vt:lpstr>
      <vt:lpstr>Maple Tree Introduction</vt:lpstr>
      <vt:lpstr>Maple Tree Introduction</vt:lpstr>
      <vt:lpstr>Maple Tree Introduction</vt:lpstr>
      <vt:lpstr>Maple Tree Introduction</vt:lpstr>
      <vt:lpstr>Maple Tree Introduction</vt:lpstr>
      <vt:lpstr>Maple Tree Introduction</vt:lpstr>
      <vt:lpstr>Maple Tree Introduction</vt:lpstr>
      <vt:lpstr>PowerPoint 演示文稿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Maple Tree Duplication</vt:lpstr>
      <vt:lpstr>PowerPoint 演示文稿</vt:lpstr>
      <vt:lpstr>未来的可能性</vt:lpstr>
      <vt:lpstr>未来的可能性</vt:lpstr>
      <vt:lpstr>未来的可能性</vt:lpstr>
      <vt:lpstr>Q &amp; A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A2391</cp:lastModifiedBy>
  <cp:revision>69</cp:revision>
  <dcterms:created xsi:type="dcterms:W3CDTF">2023-10-26T02:48:36Z</dcterms:created>
  <dcterms:modified xsi:type="dcterms:W3CDTF">2023-10-26T03:09:22Z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EE8BC0210367E45A15342E65FCD5AF80</vt:lpwstr>
  </property>
  <property fmtid="{D5CDD505-2E9C-101B-9397-08002B2CF9AE}" pid="3" name="KSOProductBuildVer">
    <vt:lpwstr>2052-6.2.2.8394</vt:lpwstr>
  </property>
</Properties>
</file>