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71" r:id="rId4"/>
    <p:sldId id="272" r:id="rId5"/>
    <p:sldId id="257" r:id="rId6"/>
    <p:sldId id="274" r:id="rId7"/>
    <p:sldId id="281" r:id="rId8"/>
    <p:sldId id="302" r:id="rId9"/>
    <p:sldId id="280" r:id="rId10"/>
    <p:sldId id="275" r:id="rId11"/>
    <p:sldId id="276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301" r:id="rId20"/>
    <p:sldId id="298" r:id="rId21"/>
    <p:sldId id="299" r:id="rId22"/>
    <p:sldId id="300" r:id="rId23"/>
    <p:sldId id="291" r:id="rId24"/>
    <p:sldId id="292" r:id="rId25"/>
    <p:sldId id="296" r:id="rId26"/>
    <p:sldId id="295" r:id="rId27"/>
    <p:sldId id="293" r:id="rId28"/>
    <p:sldId id="297" r:id="rId29"/>
    <p:sldId id="294" r:id="rId30"/>
    <p:sldId id="260" r:id="rId31"/>
  </p:sldIdLst>
  <p:sldSz cx="12192000" cy="6858000"/>
  <p:notesSz cx="6858000" cy="9144000"/>
  <p:embeddedFontLst>
    <p:embeddedFont>
      <p:font typeface="OPPO Sans" panose="00020600040101010101" pitchFamily="18" charset="-122"/>
      <p:regular r:id="rId34"/>
      <p:bold r:id="rId35"/>
    </p:embeddedFont>
    <p:embeddedFont>
      <p:font typeface="等线" panose="02010600030101010101" pitchFamily="2" charset="-122"/>
      <p:regular r:id="rId36"/>
      <p:bold r:id="rId37"/>
    </p:embeddedFont>
    <p:embeddedFont>
      <p:font typeface="等线 Light" panose="02010600030101010101" pitchFamily="2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5FB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/>
  </p:normalViewPr>
  <p:slideViewPr>
    <p:cSldViewPr snapToGrid="0" snapToObjects="1" showGuides="1">
      <p:cViewPr varScale="1">
        <p:scale>
          <a:sx n="108" d="100"/>
          <a:sy n="108" d="100"/>
        </p:scale>
        <p:origin x="678" y="102"/>
      </p:cViewPr>
      <p:guideLst>
        <p:guide orient="horz" pos="2134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2D05-F75F-2E4D-9552-EB82F984C7D8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52A0-F6C0-9B42-B29D-2131477194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gzhiyan-stack/async_memory_reclaime_for_cold_file_area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8695" y="1280161"/>
            <a:ext cx="9287437" cy="2786230"/>
          </a:xfrm>
        </p:spPr>
        <p:txBody>
          <a:bodyPr>
            <a:normAutofit fontScale="90000"/>
          </a:bodyPr>
          <a:lstStyle/>
          <a:p>
            <a:r>
              <a:rPr kumimoji="1" lang="zh-CN" altLang="en-US" sz="5400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异步内存回收新思路探索</a:t>
            </a:r>
            <a:r>
              <a:rPr kumimoji="1" lang="en-US" altLang="zh-CN" sz="5400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——</a:t>
            </a:r>
            <a:br>
              <a:rPr kumimoji="1" lang="en-US" altLang="zh-CN" sz="5400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</a:br>
            <a:br>
              <a:rPr kumimoji="1" lang="en-US" altLang="zh-CN" sz="5400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</a:br>
            <a:r>
              <a:rPr kumimoji="1" lang="zh-CN" altLang="en-US" sz="5400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基于冷热文件的冷热区域精准的回收冷文件页</a:t>
            </a:r>
            <a:r>
              <a:rPr kumimoji="1" lang="en-US" altLang="zh-CN" sz="5400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endParaRPr kumimoji="1" lang="zh-CN" altLang="en-US" sz="5400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491603" y="4672330"/>
            <a:ext cx="5367655" cy="5594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  <a:sym typeface="+mn-ea"/>
              </a:rPr>
              <a:t>胡俊鹏    </a:t>
            </a:r>
            <a:r>
              <a:rPr kumimoji="1" lang="en-US" altLang="zh-CN" b="1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  <a:sym typeface="+mn-ea"/>
              </a:rPr>
              <a:t>OPPO </a:t>
            </a:r>
            <a:r>
              <a:rPr kumimoji="1" lang="zh-CN" altLang="en-US" b="1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  <a:sym typeface="+mn-ea"/>
              </a:rPr>
              <a:t>高级后端工程师</a:t>
            </a:r>
            <a:r>
              <a:rPr kumimoji="1" lang="zh-CN" altLang="en-US" b="1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文件页冷热的判断</a:t>
            </a:r>
            <a:endParaRPr kumimoji="1" lang="zh-CN" altLang="en-US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812" y="1103051"/>
            <a:ext cx="10341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出于尽量不修改内核、减少内存消耗的目的，把文件的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分割成一个个小区域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单元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，每个区域由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个索引连续的文件页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组成。索引是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0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组成一个区域，索引是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5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6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7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组成一个区域，索引是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8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9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10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组成一个区域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………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2765" y="2293189"/>
            <a:ext cx="573391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每个区域分配一个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数据结构，精确统计该区域内的文件页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的访问频次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6" y="2182476"/>
            <a:ext cx="3742596" cy="42029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098" y="3254264"/>
            <a:ext cx="573391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在一个周期内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里的文件页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访问总次数大于阀值，这些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被判定为热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被判定为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热区域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，否则是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冷区域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4437" y="4513036"/>
            <a:ext cx="573391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一个文件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 热区域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个数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/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该文件的总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个数，大于阀值，该文件被判定为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热文件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，否则是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冷文件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84437" y="5572726"/>
            <a:ext cx="57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的冷热   </a:t>
            </a:r>
            <a:r>
              <a:rPr lang="en-US" altLang="zh-CN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=  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对应区域内文件页</a:t>
            </a:r>
            <a:r>
              <a:rPr lang="en-US" altLang="zh-CN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的冷热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5092" y="6044721"/>
            <a:ext cx="46871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代表了文件页</a:t>
            </a:r>
            <a:r>
              <a:rPr lang="en-US" altLang="zh-CN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，通过</a:t>
            </a:r>
            <a:r>
              <a:rPr lang="en-US" altLang="zh-CN" b="1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间接判断文件页</a:t>
            </a:r>
            <a:r>
              <a:rPr lang="en-US" altLang="zh-CN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的冷热</a:t>
            </a:r>
            <a:endParaRPr lang="en-US" altLang="zh-CN" b="1" dirty="0">
              <a:solidFill>
                <a:srgbClr val="FF0000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5" grpId="0" animBg="1"/>
      <p:bldP spid="17" grpId="0" animBg="1"/>
      <p:bldP spid="21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4708" y="3455378"/>
            <a:ext cx="6992189" cy="34026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4708" y="905606"/>
            <a:ext cx="6992189" cy="2463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102396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和区域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的组织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8115" y="991870"/>
            <a:ext cx="6801485" cy="675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默认添加到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file_stat_temp_head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链表，这个链表上的文件默认是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冷文件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5895" y="3554730"/>
            <a:ext cx="6783705" cy="675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的区域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结构默认添加到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链表，内存回收只从该链表尾扫描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冷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并回收对应文件页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0" y="987866"/>
            <a:ext cx="4671968" cy="22208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8" y="3369498"/>
            <a:ext cx="4669814" cy="30266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64150" y="1696085"/>
            <a:ext cx="6774815" cy="949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量超过阀值被判定为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大文件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file_stat_temp_large_file_head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链表，这个链表上的文件默认是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冷文件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5895" y="2676525"/>
            <a:ext cx="6783070" cy="675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大部分都被频繁读写，被判定为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热文件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file_stat_hot_head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</a:t>
            </a:r>
            <a:endParaRPr lang="zh-CN" altLang="en-US" dirty="0">
              <a:solidFill>
                <a:srgbClr val="FF0000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4150" y="4266565"/>
            <a:ext cx="6776085" cy="675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被频繁访问的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file_area_hot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链表，内存回收不扫描该链表上的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，继而不回收这些文件页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64150" y="4997450"/>
            <a:ext cx="6776085" cy="675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：发生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链表，内存回收不扫描该链表的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，继而不回收这些文件页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5895" y="5704840"/>
            <a:ext cx="6784340" cy="675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：每个周期参与内存回收的文件页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file_area_free_temp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64150" y="6412230"/>
            <a:ext cx="6776085" cy="401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5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：内存回收后的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file_area_free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6918" y="6386369"/>
            <a:ext cx="51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 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对应索引是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0~3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，其他同理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1" grpId="0" bldLvl="0" animBg="1"/>
      <p:bldP spid="17" grpId="0" bldLvl="0" animBg="1"/>
      <p:bldP spid="10" grpId="0" bldLvl="0" animBg="1"/>
      <p:bldP spid="12" grpId="0" bldLvl="0" animBg="1"/>
      <p:bldP spid="9" grpId="0" bldLvl="0" animBg="1"/>
      <p:bldP spid="13" grpId="0" bldLvl="0" animBg="1"/>
      <p:bldP spid="14" grpId="0" bldLvl="0" animBg="1"/>
      <p:bldP spid="15" grpId="0" bldLvl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5" y="981380"/>
            <a:ext cx="7899438" cy="194645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8459536" cy="66278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、文件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inode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address_space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的关系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5188" y="3012126"/>
            <a:ext cx="11062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指针保存到每个文件唯一的页高速缓存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address_space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结构体最后的预留字段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rh_reserved1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address_space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inode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通过各自的成员彼此快速查找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688" y="3906506"/>
            <a:ext cx="59888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每个文件页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每次被读写，都会调用到内核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(5.10)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函数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filemap_read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generic_perform_write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函数，里边调用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mark_page_accessed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copy_page_to_iter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copy_page_from_iter_atomic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函数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687" y="5272613"/>
            <a:ext cx="59888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利用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kprobe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打点这些函数，获取每次读写的文件页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或直接修改内核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，根据所属文件分配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结构，根据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索引所属区域分配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结构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没分配的情况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。然后用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统计对应文件页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的访问频次，判断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的冷热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652" y="3915298"/>
            <a:ext cx="4610694" cy="2223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384550" cy="66278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高效查找文件页</a:t>
            </a:r>
            <a:r>
              <a:rPr kumimoji="1" lang="en-US" altLang="zh-CN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所属区域的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endParaRPr kumimoji="1" lang="zh-CN" altLang="en-US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688" y="1366302"/>
            <a:ext cx="5988895" cy="949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每次被读写，为了快速查找文件页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所属区域的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，把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指针按照索引保存在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radix tree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88" y="2932136"/>
            <a:ext cx="598889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的索引 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=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对应区域的第一个文件页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的索引除以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4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688" y="4437343"/>
            <a:ext cx="7976758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利用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radix tree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快速查找的特性，每次文件页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被读写后，从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radix tree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快速找到对应区域的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指针，然后增加文件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的访问次数。既做到性能损耗低，还能精确统计文件页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的访问频次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2" y="1120118"/>
            <a:ext cx="4954987" cy="255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精确统计文件页</a:t>
            </a:r>
            <a:r>
              <a:rPr kumimoji="1" lang="en-US" altLang="zh-CN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的访问频次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994" y="1715281"/>
            <a:ext cx="627984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结构的成员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access_count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：在每个内存回收周期，文件页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被读写一次则所属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access_count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加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access_count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大于阀值则判定为热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，并把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file_area_hot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链表。每个周期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第一次被访问，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access_count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需先清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0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9" y="2333328"/>
            <a:ext cx="3666667" cy="15523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7479" y="1096121"/>
            <a:ext cx="78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异步内存回收线程，默认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分钟运行一次，并令 全局统计计数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全局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age)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加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995" y="3508902"/>
            <a:ext cx="627984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结构的成员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每次被读写后，所属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被赋值为全局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。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是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最近一次被访问时的全局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age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797" y="4977213"/>
            <a:ext cx="94011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access_count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都反应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对应区域的文件页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的冷热，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access_count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表示短时间内文件页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的冷热，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表示较长一段时间内文件页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的冷热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单个文件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内存回收演示</a:t>
            </a:r>
            <a:r>
              <a:rPr kumimoji="1" lang="en-US" altLang="zh-CN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endParaRPr kumimoji="1" lang="zh-CN" altLang="en-US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3361"/>
            <a:ext cx="1038371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假设一个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98304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大小的文件读写后，分配了索引是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0~23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page0~page23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文件页，共分配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6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个区域结构体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file_area1~file_area6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，每个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个索引连续文件页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。同时为文件分配一个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结构。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默认添加到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62" y="2107027"/>
            <a:ext cx="9466495" cy="1685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161031"/>
            <a:ext cx="103837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在周期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file_area5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file_area6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被访问了，二者按照一定策略移动到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链表头，留在链表尾的都是冷文件页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87" y="4982117"/>
            <a:ext cx="9733333" cy="17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单个文件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内存回收演示</a:t>
            </a:r>
            <a:r>
              <a:rPr kumimoji="1" lang="en-US" altLang="zh-CN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60" y="1319530"/>
            <a:ext cx="4153535" cy="1772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周期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file_area5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file_area6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因为访问次数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access_count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大于阀值，二者被移动到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file_area_hot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链表。</a:t>
            </a:r>
            <a:r>
              <a:rPr lang="en-US" altLang="zh-CN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file_area_hot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链表链表上的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的文件页在一定时间内不参与内存回收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188" y="4187141"/>
            <a:ext cx="402821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周期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7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，异步内存回收线程发现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链表尾的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因在规定时间内不被访问，则移动到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file_area_free_temp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链表，然后开始回收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对应的文件页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08" y="978924"/>
            <a:ext cx="7350637" cy="24500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34" y="3752086"/>
            <a:ext cx="4211515" cy="3070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单个文件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内存回收演示</a:t>
            </a:r>
            <a:r>
              <a:rPr kumimoji="1" lang="en-US" altLang="zh-CN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endParaRPr kumimoji="1" lang="zh-CN" altLang="en-US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188" y="1319613"/>
            <a:ext cx="509208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周期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7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，异步内存回收线程中，根据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-&gt;mapping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，获取保存文件页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radix/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xarray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tree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，继而得到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page0~page3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page12~page15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，然后回收这些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。内存回收后把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file_area_free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99" y="1319613"/>
            <a:ext cx="5488521" cy="375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单个文件</a:t>
            </a:r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内存回收演示</a:t>
            </a:r>
            <a:r>
              <a:rPr kumimoji="1" lang="en-US" altLang="zh-CN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endParaRPr kumimoji="1" lang="zh-CN" altLang="en-US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188" y="1319613"/>
            <a:ext cx="481072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周期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7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，异步内存回收线程，内存回收后把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file_area_free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链表后，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中的文件页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短时间又被访问，则把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链表。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之后有相当长一段时间不会再回收</a:t>
            </a:r>
            <a:r>
              <a:rPr lang="en-US" altLang="zh-CN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file_area1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中的文件页</a:t>
            </a:r>
            <a:r>
              <a:rPr lang="en-US" altLang="zh-CN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page0~page3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，即便这些</a:t>
            </a:r>
            <a:r>
              <a:rPr lang="en-US" altLang="zh-CN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很长时间都不被访问</a:t>
            </a:r>
            <a:endParaRPr lang="en-US" altLang="zh-CN" dirty="0">
              <a:solidFill>
                <a:srgbClr val="FF0000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62" y="1319613"/>
            <a:ext cx="5571429" cy="4809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734" y="4241732"/>
            <a:ext cx="481072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由每个文件单独管理发生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</a:t>
            </a:r>
            <a:r>
              <a:rPr lang="en-US" altLang="zh-CN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，有效避免频繁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endParaRPr lang="en-US" altLang="zh-CN" dirty="0">
              <a:solidFill>
                <a:srgbClr val="FF0000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b="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文件页</a:t>
            </a:r>
            <a:r>
              <a:rPr kumimoji="1" lang="en-US" altLang="zh-CN" b="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kumimoji="1" lang="zh-CN" altLang="en-US" b="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被访问的函数流程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186" y="1662507"/>
            <a:ext cx="111323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：找到文件页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所属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，用全局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更新文件页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所属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，令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访问次数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access_count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加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。并按照一定策略把访问过的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链表头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188" y="3196685"/>
            <a:ext cx="111323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：如果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访问次数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access_count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大于阀值，被判定为热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，并把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file_area_hot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链表。如果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在内存回收后短时间又被访问，则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188" y="5188194"/>
            <a:ext cx="111323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：如果文件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的热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个数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/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总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个数大于阀值被判定为热文件，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移动到全局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file_stat_hot_head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热文件链表。如果文件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个数大于阀值被判定为大文件，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移动到全局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file_stat_temp_large_file_head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大文件链表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目录</a:t>
            </a: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5935" y="116459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791835" y="2586990"/>
            <a:ext cx="232664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方案设计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05935" y="25139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02</a:t>
            </a:r>
            <a:endParaRPr lang="en-US" altLang="zh-CN" sz="4400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04925" y="1879600"/>
            <a:ext cx="1420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7710" y="1196975"/>
            <a:ext cx="232664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问题背景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07710" y="3933190"/>
            <a:ext cx="232664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未来展望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21810" y="38601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03</a:t>
            </a:r>
            <a:endParaRPr lang="en-US" altLang="zh-CN" sz="4400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b="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异步内存回收整体函数流程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375" y="1504279"/>
            <a:ext cx="109477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：异步内存回收线程默认一分钟运行一次，每个周期先令全局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加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375" y="2647258"/>
            <a:ext cx="1092138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：依次从全局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file_stat_temp_large_file_head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file_stat_temp_head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链表隔离指定数目的文件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，从这些从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链表尾遍历得到冷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，并移动到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file_area_free_temp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链表，尝试回收这些冷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对应的冷文件页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64" y="4390285"/>
            <a:ext cx="109213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：取出这些文件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file_area_free_temp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链表上的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，根据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-&gt;mapping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得到保存文件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radix/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xarray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tree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，然后得到这些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指针，最后回收这些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564" y="5682748"/>
            <a:ext cx="1092138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其他：这些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file_area_hot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链表上长时间不被的访问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降级移动回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链表头。全局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file_stat_temp_large_file_head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file_stat_hot_head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链表上的大文件、热文件文件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，不符合条件的则降级移动回全局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file_stat_temp_head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测试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720" y="1968046"/>
            <a:ext cx="736049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：每隔一段时间读写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10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个左右的大小在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100M~2G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的文件，然后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cat /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proc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/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meminfo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观察系统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总量。这些文件产生的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总能在规定的时间内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这个时间可通过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proc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接口调整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不被访问后，被判定为冷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，然后被异步内存回收线程回收掉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720" y="4451174"/>
            <a:ext cx="7360498" cy="1224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</a:t>
            </a: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编译内核，使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cpu</a:t>
            </a: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使用率接近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100%</a:t>
            </a: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。然后每隔一段时间读写几个大小在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1G</a:t>
            </a: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左右的文件，这些文件产生的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pagecache</a:t>
            </a: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可在长时间不被访问后被回收掉。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top</a:t>
            </a: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观察</a:t>
            </a:r>
            <a:r>
              <a:rPr lang="zh-CN" altLang="en-US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异步内存回收线程的</a:t>
            </a:r>
            <a:r>
              <a:rPr lang="en-US" altLang="zh-CN" dirty="0" err="1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使用率低于</a:t>
            </a:r>
            <a:r>
              <a:rPr lang="en-US" altLang="zh-CN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5%</a:t>
            </a: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，大部分时间接近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0</a:t>
            </a: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。并且，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perf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 top</a:t>
            </a: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也没发现该模块的热点函数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250" y="1002030"/>
            <a:ext cx="115443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以下数据是在 </a:t>
            </a:r>
            <a:r>
              <a:rPr lang="en-US" altLang="zh-CN" sz="1600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cpu</a:t>
            </a:r>
            <a:r>
              <a:rPr lang="en-US" altLang="zh-CN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 i5-7500</a:t>
            </a:r>
            <a:r>
              <a:rPr lang="zh-CN" altLang="en-US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，内存</a:t>
            </a:r>
            <a:r>
              <a:rPr lang="en-US" altLang="zh-CN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DDR4 2133MHz</a:t>
            </a:r>
            <a:r>
              <a:rPr lang="zh-CN" altLang="en-US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、硬盘 </a:t>
            </a:r>
            <a:r>
              <a:rPr lang="en-US" altLang="zh-CN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WDC WD10EZEX-00MFCA0</a:t>
            </a:r>
            <a:r>
              <a:rPr lang="zh-CN" altLang="en-US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</a:t>
            </a:r>
            <a:r>
              <a:rPr lang="en-US" altLang="zh-CN" sz="1600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xfs</a:t>
            </a:r>
            <a:r>
              <a:rPr lang="zh-CN" altLang="en-US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文件系统、内核版本</a:t>
            </a:r>
            <a:r>
              <a:rPr lang="en-US" altLang="zh-CN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5.14.0-284.11.1   </a:t>
            </a:r>
            <a:r>
              <a:rPr lang="zh-CN" altLang="en-US" sz="1600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个人实验场景下获得的数据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测试数据及适合场景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720" y="906384"/>
            <a:ext cx="736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本方案支持做成内核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ko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，也可以编译进内核以取得更低的性能损耗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6401"/>
              </p:ext>
            </p:extLst>
          </p:nvPr>
        </p:nvGraphicFramePr>
        <p:xfrm>
          <a:off x="165719" y="1285448"/>
          <a:ext cx="698968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1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读取方式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文件大小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使能异步内存回收？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做成内核</a:t>
                      </a:r>
                      <a:r>
                        <a:rPr lang="en-US" altLang="zh-CN" b="0" dirty="0" err="1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ko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耗时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冷读取文件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*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11.5s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冷读取文件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*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22.5s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冷读取文件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11.5s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冷读取文件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22.5s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12814" y="1803195"/>
            <a:ext cx="43835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做成内核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ko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或编译进内核。机械盘，每次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drop_cache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后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冷读取文件，未发现有明显的性能损耗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92943"/>
              </p:ext>
            </p:extLst>
          </p:nvPr>
        </p:nvGraphicFramePr>
        <p:xfrm>
          <a:off x="183304" y="3628670"/>
          <a:ext cx="6972098" cy="293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356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读取方式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文件大小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使能异步内存回收？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做成内核</a:t>
                      </a:r>
                      <a:r>
                        <a:rPr lang="en-US" altLang="zh-CN" b="0" dirty="0" err="1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ko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耗时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cache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中</a:t>
                      </a: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*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102ms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91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cache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中</a:t>
                      </a: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*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190ms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91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cache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中</a:t>
                      </a: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212ms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68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cache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中</a:t>
                      </a: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415ms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cache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中</a:t>
                      </a: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109ms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cache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中</a:t>
                      </a: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cat</a:t>
                      </a:r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读取文件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2G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201ms</a:t>
                      </a:r>
                      <a:endParaRPr lang="zh-CN" altLang="en-US" b="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12813" y="4092095"/>
            <a:ext cx="4300781" cy="2047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在短时间频繁读写几个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G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场景，做成内核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ko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导致增加近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倍的额外耗时，其中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95%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消耗在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kprobe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int3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中断。这种场景需要把异步内存回收模块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编译进内核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，仅增加约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5%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左右的额外耗时。如果短时间内只有部分文件页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被读写，可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做成内核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ko</a:t>
            </a:r>
            <a:endParaRPr lang="en-US" altLang="zh-CN" dirty="0">
              <a:solidFill>
                <a:srgbClr val="FF0000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方案优点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681" y="1214095"/>
            <a:ext cx="111851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：精确统计文件页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的访问频次，在此基础上计算出文件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的冷区域与热区域的占比，继而判断出热文件和冷文件。内存回收时优先找出大部分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不经常访问的冷文件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尤其是大的冷文件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，避开热文件，继而高效回收大量冷文件页。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节省大量内存，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概率低，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消耗低</a:t>
            </a:r>
            <a:endParaRPr lang="en-US" altLang="zh-CN" dirty="0">
              <a:solidFill>
                <a:srgbClr val="FF0000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831" y="2902274"/>
            <a:ext cx="111148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：针对内存回收后发生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的文件页，由所属文件单独管理，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有效避免频繁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endParaRPr lang="en-US" altLang="zh-CN" dirty="0">
              <a:solidFill>
                <a:srgbClr val="FF0000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228" y="5505430"/>
            <a:ext cx="111236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其他：不用遍历完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file_area_temp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整个链表就能从链表尾找出冷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cpu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消耗低；可以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proc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精确控制文件页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多久没访问后再回收，针对不同业务定制；文件页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原本由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cgroup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lruvec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管理，现在再由每个文件管理，管理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数大大减少，降低链表遍历、加锁带来的时间损耗；开发了异步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drop_cache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功能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188" y="4172611"/>
            <a:ext cx="110884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对内核改动极小，方案可做成内核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ko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，也支持编译进内核，红帽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8.3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9.2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内核已支持。阿里龙蜥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OS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、腾讯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OpenCloud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OS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、高内核版本的安卓手机等适配后理论上也支持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方案缺点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720" y="1476505"/>
            <a:ext cx="9479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：在大量小文件场景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比如内核编译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，内存回收的很慢，因为每次内存回收只扫描几十个文件，内核编译场景有几十万的文件，大部分还是小文件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96" y="3017419"/>
            <a:ext cx="956736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：异步内存回收过程，根据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-&gt;mapping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得到获取保存文件页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radix/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xarray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tree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，继而得到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指针，然后开始回收这些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。在内存分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numa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多节点场景，把这些文件页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从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lru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链表隔离并移动到临时链表 ，可能出现前后两次得到的文件页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所属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node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节点不同，导致多次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spin_lock_irq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/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spin_unlock_irq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所属内存节点的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lru_lock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63" y="3602625"/>
            <a:ext cx="326243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未来展望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Part 3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31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功能扩展</a:t>
            </a:r>
            <a:r>
              <a:rPr kumimoji="1" lang="en-US" altLang="zh-CN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endParaRPr kumimoji="1" lang="zh-CN" altLang="en-US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77" y="1266867"/>
            <a:ext cx="1096534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：统计到一个文件的发生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个数及次数，达到阀值判定文件是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en-US" altLang="zh-CN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。这种文件即便有冷文件页也不回收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19" y="3750595"/>
            <a:ext cx="1096534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：针对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tmpfs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文件系统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里的文件，把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不容易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、没有性能要求的冷文件的冷文件页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交换到磁盘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swap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分区，也将节省相当数目内存，并且还不容易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567" y="2578341"/>
            <a:ext cx="109389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：出于性能等考虑，针对需要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常驻内存的文件，禁止回收这些文件的文件页，即便是冷文件页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825" y="5152841"/>
            <a:ext cx="10455388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本方案核心思路是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把不同的文件按照不同的属性归类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：冷的大文件、冷的小文件、热的大文件、热的小文件等等，达到既回收大量内存又不容易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的目的。据此可对文件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的内存回收进行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预测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，同时按照文件的各种因素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文件页回收发生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的概率、回收的文件页数量、总文件页数、冷热文件页比例、访问频率、性能要求等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进行打分，只回收综合得分最高的文件的文件页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功能扩展</a:t>
            </a:r>
            <a:r>
              <a:rPr kumimoji="1" lang="en-US" altLang="zh-CN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410" y="1012190"/>
            <a:ext cx="11900535" cy="949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现有方案需遍历两次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radix/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xarray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tree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才能得到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指针。改进：内核原保存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radix/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xarray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tree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不再保存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指针，而是保存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结构保存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个文件页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指针。这样遍历一次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radix/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xarray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tree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，就能得到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指针，然后统计文件页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的访问频次，将进一步降低性能损耗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809768" y="4206595"/>
            <a:ext cx="1600200" cy="44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3338" y="3837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改进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076450"/>
            <a:ext cx="3836670" cy="4709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0" y="2045335"/>
            <a:ext cx="4157345" cy="47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6437304" cy="66278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源码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735" y="2181225"/>
            <a:ext cx="11427460" cy="40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参考源码 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  <a:hlinkClick r:id="rId2"/>
              </a:rPr>
              <a:t>https://github.com/dongzhiyan-stack/async_memory_reclaime_for_cold_file_area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，一起学习交流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  <a:latin typeface="OPPO Sans" pitchFamily="18" charset="-122"/>
                <a:ea typeface="OPPO Sans" pitchFamily="18" charset="-122"/>
                <a:cs typeface="OPPO Sans" pitchFamily="18" charset="-122"/>
              </a:rPr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65" y="3602625"/>
            <a:ext cx="326243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问题背景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Part 1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4" y="1522597"/>
            <a:ext cx="6933333" cy="45714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问题场景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54" y="1131750"/>
            <a:ext cx="23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常见场景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607" y="2550617"/>
            <a:ext cx="299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服务器场景的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7807" y="2637647"/>
            <a:ext cx="468804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达到惊人的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200G+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本身起到缓存加速作用，但这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200G+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真的都有用吗？有多少是滥竽充数，根本没用，要是能把这部分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回收掉，将节省大量内存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188" y="4170664"/>
            <a:ext cx="702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太多引发一系列内存问题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188" y="4778167"/>
            <a:ext cx="7731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：可直接分配内存太少，业务进程内存分配时阻塞，性能抖动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188" y="5294534"/>
            <a:ext cx="7731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：内存碎片，可直接分配的连续物理内存太少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188" y="5864689"/>
            <a:ext cx="7731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：网卡软中断分配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失败，频繁触发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dump_stack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告警，甚至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crash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8" y="2920216"/>
            <a:ext cx="6095238" cy="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的来源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478" y="940449"/>
            <a:ext cx="935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数目繁多的文件读写后，累计产生海量的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，这些文件的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情况如下：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960" y="4980305"/>
            <a:ext cx="9874885" cy="401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：有些文件的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大部分都被频繁读写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热文件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，尽量别回收这类文件的文件页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187" y="5515855"/>
            <a:ext cx="98750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：有些文件的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只有少部分被频繁读写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冷文件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，可回收掉长时间不被读写的冷文件页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215" y="6066790"/>
            <a:ext cx="9866630" cy="401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：有些文件的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读写一次后就不再读写，可回收掉全部文件页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9993" y="2942701"/>
            <a:ext cx="250781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尤其是产生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 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几百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M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但大部分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都很少读写的文件，需优先回收这种文件的冷文件页</a:t>
            </a:r>
            <a:endParaRPr lang="en-US" altLang="zh-CN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7" y="1336157"/>
            <a:ext cx="8436669" cy="3536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ldLvl="0" animBg="1"/>
      <p:bldP spid="11" grpId="0" animBg="1"/>
      <p:bldP spid="12" grpId="0" bldLvl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内存回收的难点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53" y="1555912"/>
            <a:ext cx="113298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一旦回收不当，被回收的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对应的文件页再被进程访问，将不得不再从磁盘文件中读取这些数据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，这将引发大量磁盘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IO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操作而导致性能下降。从内存读和从磁盘读，耗时差距巨大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046" y="3156143"/>
            <a:ext cx="113298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：内存回收优先回收冷文件页，该怎么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准确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判断文件页是冷的？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cpu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消耗还不能高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046" y="4474923"/>
            <a:ext cx="1130566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冷文件页一定可以回收吗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？如果冷文件页所属的文件比较特殊，尽量不要回收这些冷文件页。比如文件的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大部分都被频繁读写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(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热文件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) 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或者 这个文件的文件页内存回收后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发生</a:t>
            </a:r>
            <a:r>
              <a:rPr lang="en-US" altLang="zh-CN" dirty="0" err="1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的数目很多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，这两种情况文件的冷文件页尽量不要回收，有概率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；如果文件的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出于性能考虑尽量也不要回收掉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kumimoji="1"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内存回收的目标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53" y="1353696"/>
            <a:ext cx="113298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：要能提前</a:t>
            </a:r>
            <a:r>
              <a:rPr lang="zh-CN" altLang="en-US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精准统计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的访问频次，为冷热文件页的判断提供依据。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cpu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消耗要低，不能因统计精度而导致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cpu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消耗有明显增大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853" y="2399973"/>
            <a:ext cx="113298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：要优先回收产生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很多但大部分都很少访问的冷文件的冷文件页，内存回收后不容易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046" y="3191280"/>
            <a:ext cx="11305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：不能回收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大部分都频繁读写的热文件的冷文件页等等，有概率发生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395" y="3982586"/>
            <a:ext cx="11291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：不能回收需要常驻内存的文件的文件页，出于性能等方面的考虑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396" y="4800271"/>
            <a:ext cx="112913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5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：一旦内存回收后发生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，要能对发生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的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进行单独管理，长时间禁止再参与内存回收，避免再次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endParaRPr lang="zh-CN" altLang="en-US" dirty="0"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4334" y="5828526"/>
            <a:ext cx="8273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active/inactive 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双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lru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内存回收、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damon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、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mglru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针对这种问题场景很难达到预期内存回收目标，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以文件为单位进行内存回收可以实现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63" y="3602625"/>
            <a:ext cx="326243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方案设计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Part  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以文件为单位进行内存回收</a:t>
            </a:r>
            <a:endParaRPr kumimoji="1" lang="zh-CN" altLang="en-US" dirty="0">
              <a:solidFill>
                <a:schemeClr val="bg1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811" y="988755"/>
            <a:ext cx="1066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每个文件读写产生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后，分配一个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file_stat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数据结构，管理每个文件的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。并把文件按照 产生的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数量 、 冷热文件页数量占比、特殊要求  几个维度进行分类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215" y="2035175"/>
            <a:ext cx="8654415" cy="403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1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：文件产生的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很多且大部分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都很少被读写，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大的冷文件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314" y="2650492"/>
            <a:ext cx="86536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2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：文件产生的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很多且大部分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都频繁被读写，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大的热文件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315" y="3301116"/>
            <a:ext cx="86536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3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：文件产生的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较少且大部分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都很少被读写，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小的冷文件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215" y="3951605"/>
            <a:ext cx="8654415" cy="403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4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：文件产生的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较少且大部分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都频繁被读写，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小的热文件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315" y="4602378"/>
            <a:ext cx="112561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文件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5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：文件产生的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出于性能考虑需要常驻内存，尽管长时间不被读写，文件页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尽量不要回收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6395" y="5560736"/>
            <a:ext cx="1032350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以文件为单位的内存回收思路：内存回收时遍历指定数目的文件，优先找出</a:t>
            </a:r>
            <a:r>
              <a:rPr lang="zh-CN" altLang="en-US" b="1" dirty="0">
                <a:solidFill>
                  <a:srgbClr val="FF0000"/>
                </a:solidFill>
                <a:latin typeface="OPPO Sans" pitchFamily="18" charset="-122"/>
                <a:ea typeface="OPPO Sans" pitchFamily="18" charset="-122"/>
                <a:cs typeface="OPPO Sans" pitchFamily="18" charset="-122"/>
              </a:rPr>
              <a:t>大的冷文件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 从大的冷文件的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pagecache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中回收冷文件页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，既能回收到大量</a:t>
            </a:r>
            <a:r>
              <a:rPr lang="en-US" altLang="zh-CN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page</a:t>
            </a:r>
            <a:r>
              <a:rPr lang="zh-CN" altLang="en-US" dirty="0">
                <a:latin typeface="OPPO Sans" pitchFamily="18" charset="-122"/>
                <a:ea typeface="OPPO Sans" pitchFamily="18" charset="-122"/>
                <a:cs typeface="OPPO Sans" pitchFamily="18" charset="-122"/>
              </a:rPr>
              <a:t>，还不容易在内存回收后发生</a:t>
            </a:r>
            <a:r>
              <a:rPr lang="en-US" altLang="zh-CN" dirty="0" err="1">
                <a:latin typeface="OPPO Sans" pitchFamily="18" charset="-122"/>
                <a:ea typeface="OPPO Sans" pitchFamily="18" charset="-122"/>
                <a:cs typeface="OPPO Sans" pitchFamily="18" charset="-122"/>
              </a:rPr>
              <a:t>refault</a:t>
            </a:r>
            <a:endParaRPr lang="zh-CN" altLang="en-US" b="1" dirty="0">
              <a:solidFill>
                <a:srgbClr val="FF0000"/>
              </a:solidFill>
              <a:latin typeface="OPPO Sans" pitchFamily="18" charset="-122"/>
              <a:ea typeface="OPPO Sans" pitchFamily="18" charset="-122"/>
              <a:cs typeface="OPPO Sans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6" grpId="0" animBg="1"/>
      <p:bldP spid="18" grpId="0" animBg="1"/>
      <p:bldP spid="19" grpId="0" bldLvl="0" animBg="1"/>
      <p:bldP spid="20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4013</Words>
  <Application>Microsoft Office PowerPoint</Application>
  <PresentationFormat>宽屏</PresentationFormat>
  <Paragraphs>193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OPPO Sans</vt:lpstr>
      <vt:lpstr>微软雅黑</vt:lpstr>
      <vt:lpstr>Arial</vt:lpstr>
      <vt:lpstr>等线 Light</vt:lpstr>
      <vt:lpstr>Office 主题​​</vt:lpstr>
      <vt:lpstr>1_Office 主题​​</vt:lpstr>
      <vt:lpstr>异步内存回收新思路探索——  基于冷热文件的冷热区域精准的回收冷文件页page</vt:lpstr>
      <vt:lpstr>PowerPoint 演示文稿</vt:lpstr>
      <vt:lpstr>PowerPoint 演示文稿</vt:lpstr>
      <vt:lpstr>问题场景</vt:lpstr>
      <vt:lpstr>pagecache的来源</vt:lpstr>
      <vt:lpstr>pagecache内存回收的难点</vt:lpstr>
      <vt:lpstr>pagecache内存回收的目标</vt:lpstr>
      <vt:lpstr>PowerPoint 演示文稿</vt:lpstr>
      <vt:lpstr>以文件为单位进行内存回收</vt:lpstr>
      <vt:lpstr>文件页冷热的判断</vt:lpstr>
      <vt:lpstr>文件file_stat和区域file_area的组织</vt:lpstr>
      <vt:lpstr>page、文件inode、address_space和file_stat的关系</vt:lpstr>
      <vt:lpstr>高效查找文件页page所属区域的file_area</vt:lpstr>
      <vt:lpstr>file_area精确统计文件页page的访问频次</vt:lpstr>
      <vt:lpstr>单个文件pagecache内存回收演示1</vt:lpstr>
      <vt:lpstr>单个文件pagecache内存回收演示2</vt:lpstr>
      <vt:lpstr>单个文件pagecache内存回收演示3</vt:lpstr>
      <vt:lpstr>单个文件pagecache内存回收演示3</vt:lpstr>
      <vt:lpstr>文件页page被访问的函数流程</vt:lpstr>
      <vt:lpstr>异步内存回收整体函数流程</vt:lpstr>
      <vt:lpstr>测试</vt:lpstr>
      <vt:lpstr>测试数据及适合场景</vt:lpstr>
      <vt:lpstr>方案优点</vt:lpstr>
      <vt:lpstr>方案缺点</vt:lpstr>
      <vt:lpstr>PowerPoint 演示文稿</vt:lpstr>
      <vt:lpstr>功能扩展1</vt:lpstr>
      <vt:lpstr>功能扩展2</vt:lpstr>
      <vt:lpstr>源码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胡俊鹏(hujunpeng)</cp:lastModifiedBy>
  <cp:revision>130</cp:revision>
  <dcterms:created xsi:type="dcterms:W3CDTF">2023-10-17T07:31:00Z</dcterms:created>
  <dcterms:modified xsi:type="dcterms:W3CDTF">2023-10-26T02:25:58Z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2052-10.1.0.6395</vt:lpwstr>
  </property>
</Properties>
</file>