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6" r:id="rId4"/>
    <p:sldId id="303" r:id="rId5"/>
    <p:sldId id="297" r:id="rId6"/>
    <p:sldId id="301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>
          <p15:clr>
            <a:srgbClr val="A4A3A4"/>
          </p15:clr>
        </p15:guide>
        <p15:guide id="2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5FB"/>
    <a:srgbClr val="1B1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7"/>
  </p:normalViewPr>
  <p:slideViewPr>
    <p:cSldViewPr snapToGrid="0" snapToObjects="1" showGuides="1">
      <p:cViewPr varScale="1">
        <p:scale>
          <a:sx n="63" d="100"/>
          <a:sy n="63" d="100"/>
        </p:scale>
        <p:origin x="780" y="60"/>
      </p:cViewPr>
      <p:guideLst>
        <p:guide orient="horz" pos="2147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8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>
                <a:latin typeface="OPPO Sans" panose="00020600040101010101" pitchFamily="18" charset="-122"/>
                <a:ea typeface="OPPO Sans" panose="00020600040101010101" pitchFamily="18" charset="-122"/>
              </a:rPr>
              <a:t>2023/10/26</a:t>
            </a:fld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>
                <a:latin typeface="OPPO Sans" panose="00020600040101010101" pitchFamily="18" charset="-122"/>
                <a:ea typeface="OPPO Sans" panose="00020600040101010101" pitchFamily="18" charset="-122"/>
              </a:rPr>
              <a:t>‹#›</a:t>
            </a:fld>
            <a:endParaRPr kumimoji="1" lang="zh-CN" altLang="en-US" dirty="0"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A7AC2D05-F75F-2E4D-9552-EB82F984C7D8}" type="datetimeFigureOut">
              <a:rPr kumimoji="1" lang="zh-CN" altLang="en-US" smtClean="0"/>
              <a:pPr/>
              <a:t>2023/10/26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E26552A0-F6C0-9B42-B29D-21314771942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 Sans" panose="00020600040101010101" pitchFamily="18" charset="-122"/>
        <a:ea typeface="OPPO Sans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  <a:lvl2pPr marL="457200" indent="0">
              <a:buNone/>
              <a:defRPr sz="1800">
                <a:latin typeface="OPPO Sans" panose="00020600040101010101" pitchFamily="18" charset="-122"/>
                <a:ea typeface="OPPO Sans" panose="00020600040101010101" pitchFamily="18" charset="-122"/>
              </a:defRPr>
            </a:lvl2pPr>
            <a:lvl3pPr marL="914400" indent="0">
              <a:buNone/>
              <a:defRPr sz="1800">
                <a:latin typeface="OPPO Sans" panose="00020600040101010101" pitchFamily="18" charset="-122"/>
                <a:ea typeface="OPPO Sans" panose="00020600040101010101" pitchFamily="18" charset="-122"/>
              </a:defRPr>
            </a:lvl3pPr>
            <a:lvl4pPr marL="13716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4pPr>
            <a:lvl5pPr marL="1828800" indent="0">
              <a:buNone/>
              <a:defRPr>
                <a:latin typeface="OPPO Sans" panose="00020600040101010101" pitchFamily="18" charset="-122"/>
                <a:ea typeface="OPPO Sans" panose="00020600040101010101" pitchFamily="18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3367AEC0-C289-DE44-AB8A-ADA10C1E6049}" type="datetimeFigureOut">
              <a:rPr kumimoji="1" lang="zh-CN" altLang="en-US" smtClean="0"/>
              <a:pPr/>
              <a:t>2023/10/26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defRPr>
            </a:lvl1pPr>
          </a:lstStyle>
          <a:p>
            <a:fld id="{B64B2F3D-105D-CE46-B007-3E1ED61C52D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PO Sans" panose="00020600040101010101" pitchFamily="18" charset="-122"/>
          <a:ea typeface="OPPO Sans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65250"/>
            <a:ext cx="9510395" cy="1376680"/>
          </a:xfrm>
        </p:spPr>
        <p:txBody>
          <a:bodyPr>
            <a:normAutofit fontScale="90000"/>
          </a:bodyPr>
          <a:lstStyle/>
          <a:p>
            <a:r>
              <a:rPr kumimoji="1" lang="zh-CN" altLang="en-US" sz="4400" dirty="0">
                <a:latin typeface="OPPO Sans" panose="00020600040101010101" charset="-122"/>
                <a:ea typeface="OPPO Sans" panose="00020600040101010101" charset="-122"/>
              </a:rPr>
              <a:t>【手机平台】</a:t>
            </a:r>
            <a:r>
              <a:rPr kumimoji="1" lang="en-US" altLang="zh-CN" sz="3200" dirty="0">
                <a:latin typeface="OPPO Sans" panose="00020600040101010101" charset="-122"/>
                <a:ea typeface="OPPO Sans" panose="00020600040101010101" charset="-122"/>
              </a:rPr>
              <a:t>Linux</a:t>
            </a:r>
            <a:r>
              <a:rPr kumimoji="1" lang="zh-CN" altLang="en-US" sz="3200" dirty="0">
                <a:latin typeface="OPPO Sans" panose="00020600040101010101" charset="-122"/>
                <a:ea typeface="OPPO Sans" panose="00020600040101010101" charset="-122"/>
              </a:rPr>
              <a:t>-</a:t>
            </a:r>
            <a:br>
              <a:rPr kumimoji="1" lang="zh-CN" altLang="en-US" sz="3200" dirty="0">
                <a:latin typeface="OPPO Sans" panose="00020600040101010101" charset="-122"/>
                <a:ea typeface="OPPO Sans" panose="00020600040101010101" charset="-122"/>
              </a:rPr>
            </a:br>
            <a:r>
              <a:rPr kumimoji="1" lang="zh-CN" altLang="en-US" sz="3200" dirty="0">
                <a:latin typeface="OPPO Sans" panose="00020600040101010101" charset="-122"/>
                <a:ea typeface="OPPO Sans" panose="00020600040101010101" charset="-122"/>
              </a:rPr>
              <a:t>  shrink_slabd：异步slab shrinker以减少内存回收延迟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784350" y="2933383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OPPO Sans" panose="00020600040101010101" charset="-122"/>
                <a:ea typeface="OPPO Sans" panose="00020600040101010101" charset="-122"/>
                <a:sym typeface="+mn-ea"/>
              </a:rPr>
              <a:t>李培锋 </a:t>
            </a:r>
            <a:r>
              <a:rPr kumimoji="1" lang="en-US" altLang="zh-CN" dirty="0">
                <a:solidFill>
                  <a:schemeClr val="bg1"/>
                </a:solidFill>
                <a:latin typeface="OPPO Sans" panose="00020600040101010101" charset="-122"/>
                <a:ea typeface="OPPO Sans" panose="00020600040101010101" charset="-122"/>
                <a:sym typeface="+mn-ea"/>
              </a:rPr>
              <a:t>OPPO </a:t>
            </a:r>
            <a:r>
              <a:rPr kumimoji="1" lang="zh-CN" altLang="en-US" dirty="0">
                <a:solidFill>
                  <a:schemeClr val="bg1"/>
                </a:solidFill>
                <a:latin typeface="OPPO Sans" panose="00020600040101010101" charset="-122"/>
                <a:ea typeface="OPPO Sans" panose="00020600040101010101" charset="-122"/>
                <a:sym typeface="+mn-ea"/>
              </a:rPr>
              <a:t>高级底层软件工程师</a:t>
            </a:r>
          </a:p>
          <a:p>
            <a:pPr marL="0" indent="0">
              <a:buNone/>
            </a:pPr>
            <a:endParaRPr kumimoji="1" lang="zh-CN" altLang="en-US" b="1" dirty="0">
              <a:solidFill>
                <a:schemeClr val="bg1"/>
              </a:solidFill>
              <a:latin typeface="OPPO Sans" panose="00020600040101010101" pitchFamily="18" charset="-122"/>
              <a:ea typeface="OPPO Sans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OPPO Sans" panose="00020600040101010101" charset="-122"/>
                <a:ea typeface="OPPO Sans" panose="00020600040101010101" charset="-122"/>
              </a:rPr>
              <a:t>shrink_slab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3282950"/>
            <a:ext cx="10320020" cy="3123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" y="1143635"/>
            <a:ext cx="10276205" cy="186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OPPO Sans" panose="00020600040101010101" charset="-122"/>
                <a:ea typeface="OPPO Sans" panose="00020600040101010101" charset="-122"/>
              </a:rPr>
              <a:t>shrink_slab </a:t>
            </a:r>
            <a:r>
              <a:rPr kumimoji="1" lang="zh-CN" altLang="en-US" dirty="0">
                <a:solidFill>
                  <a:schemeClr val="bg1"/>
                </a:solidFill>
                <a:latin typeface="OPPO Sans" panose="00020600040101010101" charset="-122"/>
                <a:ea typeface="OPPO Sans" panose="00020600040101010101" charset="-122"/>
              </a:rPr>
              <a:t>性能问题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143510" y="1168400"/>
          <a:ext cx="11663045" cy="301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2073890" imgH="2772410" progId="Visio.Drawing.15">
                  <p:embed/>
                </p:oleObj>
              </mc:Choice>
              <mc:Fallback>
                <p:oleObj r:id="rId3" imgW="12073890" imgH="277241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510" y="1168400"/>
                        <a:ext cx="11663045" cy="301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1168400"/>
            <a:ext cx="8922385" cy="51009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15" y="6605905"/>
            <a:ext cx="4518025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OPPO Sans" panose="00020600040101010101" pitchFamily="18" charset="-122"/>
                <a:ea typeface="OPPO Sans" panose="00020600040101010101" pitchFamily="18" charset="-122"/>
              </a:rPr>
              <a:t>“注:数据来自OPPO内部实验室性能测试”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1955" y="1048385"/>
            <a:ext cx="10937875" cy="57404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</a:pPr>
            <a:r>
              <a:rPr kumimoji="1" lang="en-US" altLang="zh-CN" dirty="0">
                <a:latin typeface="OPPO Sans" panose="00020600040101010101" charset="-122"/>
                <a:ea typeface="OPPO Sans" panose="00020600040101010101" charset="-122"/>
              </a:rPr>
              <a:t>1. </a:t>
            </a:r>
            <a:r>
              <a:rPr kumimoji="1" lang="zh-CN" altLang="en-US" dirty="0">
                <a:latin typeface="OPPO Sans" panose="00020600040101010101" charset="-122"/>
                <a:ea typeface="OPPO Sans" panose="00020600040101010101" charset="-122"/>
              </a:rPr>
              <a:t>回收流程阻塞在shrinker </a:t>
            </a:r>
            <a:r>
              <a:rPr kumimoji="1" lang="en-US" altLang="zh-CN" dirty="0">
                <a:latin typeface="OPPO Sans" panose="00020600040101010101" charset="-122"/>
                <a:ea typeface="OPPO Sans" panose="00020600040101010101" charset="-122"/>
              </a:rPr>
              <a:t>callback</a:t>
            </a:r>
            <a:r>
              <a:rPr kumimoji="1" lang="zh-CN" altLang="en-US" dirty="0">
                <a:latin typeface="OPPO Sans" panose="00020600040101010101" charset="-122"/>
                <a:ea typeface="OPPO Sans" panose="00020600040101010101" charset="-122"/>
              </a:rPr>
              <a:t>，导致内存回收效率低；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latin typeface="OPPO Sans" panose="00020600040101010101" charset="-122"/>
                <a:ea typeface="OPPO Sans" panose="00020600040101010101" charset="-122"/>
              </a:rPr>
              <a:t>shrink_slab </a:t>
            </a:r>
            <a:r>
              <a:rPr kumimoji="1" lang="zh-CN" altLang="en-US" dirty="0">
                <a:solidFill>
                  <a:schemeClr val="bg1"/>
                </a:solidFill>
                <a:latin typeface="OPPO Sans" panose="00020600040101010101" charset="-122"/>
                <a:ea typeface="OPPO Sans" panose="00020600040101010101" charset="-122"/>
              </a:rPr>
              <a:t>性能问题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401955" y="1527810"/>
          <a:ext cx="11663045" cy="301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35090100" imgH="8046720" progId="Visio.Drawing.15">
                  <p:embed/>
                </p:oleObj>
              </mc:Choice>
              <mc:Fallback>
                <p:oleObj r:id="rId3" imgW="35090100" imgH="804672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955" y="1527810"/>
                        <a:ext cx="11663045" cy="301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1955" y="1527810"/>
            <a:ext cx="6890385" cy="502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dirty="0">
                <a:latin typeface="OPPO Sans" panose="00020600040101010101" charset="-122"/>
                <a:ea typeface="OPPO Sans" panose="00020600040101010101" charset="-122"/>
                <a:sym typeface="+mn-ea"/>
              </a:rPr>
              <a:t>2. </a:t>
            </a:r>
            <a:r>
              <a:rPr kumimoji="1" lang="zh-CN" altLang="en-US" dirty="0">
                <a:latin typeface="OPPO Sans" panose="00020600040101010101" charset="-122"/>
                <a:ea typeface="OPPO Sans" panose="00020600040101010101" charset="-122"/>
                <a:sym typeface="+mn-ea"/>
              </a:rPr>
              <a:t>用户关键线程阻塞在shrinker </a:t>
            </a:r>
            <a:r>
              <a:rPr kumimoji="1" lang="en-US" altLang="zh-CN" dirty="0">
                <a:latin typeface="OPPO Sans" panose="00020600040101010101" charset="-122"/>
                <a:ea typeface="OPPO Sans" panose="00020600040101010101" charset="-122"/>
                <a:sym typeface="+mn-ea"/>
              </a:rPr>
              <a:t>callback</a:t>
            </a:r>
            <a:r>
              <a:rPr kumimoji="1" lang="zh-CN" altLang="en-US" dirty="0">
                <a:latin typeface="OPPO Sans" panose="00020600040101010101" charset="-122"/>
                <a:ea typeface="OPPO Sans" panose="00020600040101010101" charset="-122"/>
                <a:sym typeface="+mn-ea"/>
              </a:rPr>
              <a:t>，导致用户体验性能问题；</a:t>
            </a:r>
            <a:endParaRPr lang="zh-CN" altLang="en-US">
              <a:latin typeface="OPPO Sans" panose="00020600040101010101" charset="-122"/>
              <a:ea typeface="OPPO Sans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1955" y="2224405"/>
            <a:ext cx="4872355" cy="401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OPPO Sans" panose="00020600040101010101" charset="-122"/>
                <a:ea typeface="OPPO Sans" panose="00020600040101010101" charset="-122"/>
              </a:rPr>
              <a:t>3. </a:t>
            </a:r>
            <a:r>
              <a:rPr kumimoji="1" lang="zh-CN" altLang="en-US" dirty="0">
                <a:latin typeface="OPPO Sans" panose="00020600040101010101" charset="-122"/>
                <a:ea typeface="OPPO Sans" panose="00020600040101010101" charset="-122"/>
                <a:sym typeface="+mn-ea"/>
              </a:rPr>
              <a:t>低内存场景，shrinker自身锁竞争烈度加剧；</a:t>
            </a:r>
            <a:endParaRPr lang="en-US" altLang="zh-CN">
              <a:latin typeface="OPPO Sans" panose="00020600040101010101" charset="-122"/>
              <a:ea typeface="OPPO Sans" panose="00020600040101010101" charset="-122"/>
            </a:endParaRPr>
          </a:p>
        </p:txBody>
      </p:sp>
      <p:graphicFrame>
        <p:nvGraphicFramePr>
          <p:cNvPr id="9" name="对象 8"/>
          <p:cNvGraphicFramePr/>
          <p:nvPr/>
        </p:nvGraphicFramePr>
        <p:xfrm>
          <a:off x="401955" y="2224405"/>
          <a:ext cx="11663045" cy="301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5" imgW="35090100" imgH="8046720" progId="Visio.Drawing.15">
                  <p:embed/>
                </p:oleObj>
              </mc:Choice>
              <mc:Fallback>
                <p:oleObj r:id="rId5" imgW="35090100" imgH="804672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955" y="2224405"/>
                        <a:ext cx="11663045" cy="301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01955" y="2882583"/>
          <a:ext cx="11663045" cy="327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7" imgW="35090100" imgH="8732520" progId="Visio.Drawing.15">
                  <p:embed/>
                </p:oleObj>
              </mc:Choice>
              <mc:Fallback>
                <p:oleObj r:id="rId7" imgW="35090100" imgH="873252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1955" y="2882583"/>
                        <a:ext cx="11663045" cy="3270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优化思路：</a:t>
            </a:r>
            <a:r>
              <a:rPr kumimoji="1" lang="en-US" altLang="zh-CN" dirty="0">
                <a:solidFill>
                  <a:schemeClr val="bg1"/>
                </a:solidFill>
              </a:rPr>
              <a:t>shrink_slabd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481330" y="1599565"/>
          <a:ext cx="10370820" cy="478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9212580" imgH="4306570" progId="Visio.Drawing.15">
                  <p:embed/>
                </p:oleObj>
              </mc:Choice>
              <mc:Fallback>
                <p:oleObj r:id="rId3" imgW="9212580" imgH="430657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330" y="1599565"/>
                        <a:ext cx="10370820" cy="478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057910"/>
            <a:ext cx="10937875" cy="54165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</a:pPr>
            <a:r>
              <a:rPr kumimoji="1" lang="zh-CN" altLang="en-US" dirty="0">
                <a:latin typeface="OPPO Sans" panose="00020600040101010101" charset="-122"/>
                <a:ea typeface="OPPO Sans" panose="00020600040101010101" charset="-122"/>
              </a:rPr>
              <a:t>通过</a:t>
            </a:r>
            <a:r>
              <a:rPr kumimoji="1" lang="en-US" altLang="zh-CN" dirty="0">
                <a:latin typeface="OPPO Sans" panose="00020600040101010101" charset="-122"/>
                <a:ea typeface="OPPO Sans" panose="00020600040101010101" charset="-122"/>
              </a:rPr>
              <a:t>shrink_slab</a:t>
            </a:r>
            <a:r>
              <a:rPr kumimoji="1" lang="zh-CN" altLang="en-US" dirty="0">
                <a:latin typeface="OPPO Sans" panose="00020600040101010101" charset="-122"/>
                <a:ea typeface="OPPO Sans" panose="00020600040101010101" charset="-122"/>
              </a:rPr>
              <a:t>异步化的方式，解决</a:t>
            </a:r>
            <a:r>
              <a:rPr kumimoji="1" lang="en-US" altLang="zh-CN" dirty="0">
                <a:latin typeface="OPPO Sans" panose="00020600040101010101" charset="-122"/>
                <a:ea typeface="OPPO Sans" panose="00020600040101010101" charset="-122"/>
              </a:rPr>
              <a:t>shrinker callback</a:t>
            </a:r>
            <a:r>
              <a:rPr kumimoji="1" lang="zh-CN" altLang="en-US" dirty="0">
                <a:latin typeface="OPPO Sans" panose="00020600040101010101" charset="-122"/>
                <a:ea typeface="OPPO Sans" panose="00020600040101010101" charset="-122"/>
              </a:rPr>
              <a:t>阻塞导致内存回收延迟问题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charset="-122"/>
              <a:ea typeface="OPPO Sans" panose="0002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优化收益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7450"/>
            <a:ext cx="11236960" cy="1226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</a:pPr>
            <a:r>
              <a:rPr kumimoji="1" lang="zh-CN" altLang="en-US" dirty="0">
                <a:latin typeface="OPPO Sans" panose="00020600040101010101" charset="-122"/>
                <a:ea typeface="OPPO Sans" panose="00020600040101010101" charset="-122"/>
              </a:rPr>
              <a:t>解决因</a:t>
            </a:r>
            <a:r>
              <a:rPr kumimoji="1" lang="en-US" altLang="zh-CN" dirty="0">
                <a:latin typeface="OPPO Sans" panose="00020600040101010101" charset="-122"/>
                <a:ea typeface="OPPO Sans" panose="00020600040101010101" charset="-122"/>
              </a:rPr>
              <a:t>shrinker callback</a:t>
            </a:r>
            <a:r>
              <a:rPr kumimoji="1" lang="zh-CN" altLang="en-US" dirty="0">
                <a:latin typeface="OPPO Sans" panose="00020600040101010101" charset="-122"/>
                <a:ea typeface="OPPO Sans" panose="00020600040101010101" charset="-122"/>
              </a:rPr>
              <a:t>阻塞，导致的用户线程阻塞以及内存回收效率低的问题，</a:t>
            </a:r>
            <a:r>
              <a:rPr kumimoji="1" lang="zh-CN" altLang="en-US" sz="1800" dirty="0">
                <a:latin typeface="OPPO Sans" panose="00020600040101010101" charset="-122"/>
                <a:ea typeface="OPPO Sans" panose="00020600040101010101" charset="-122"/>
                <a:sym typeface="+mn-ea"/>
              </a:rPr>
              <a:t>改善手机上低内存场景的性能表现。</a:t>
            </a: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charset="-122"/>
              <a:ea typeface="OPPO Sans" panose="00020600040101010101" charset="-122"/>
            </a:endParaRPr>
          </a:p>
          <a:p>
            <a:pPr>
              <a:buFont typeface="Wingdings" panose="05000000000000000000" charset="0"/>
            </a:pP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OPPO Sans" panose="00020600040101010101" charset="-122"/>
              <a:ea typeface="OPPO Sans" panose="0002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1705"/>
            <a:ext cx="9144000" cy="1217295"/>
          </a:xfrm>
        </p:spPr>
        <p:txBody>
          <a:bodyPr lIns="9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谢谢！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</Words>
  <Application>Microsoft Office PowerPoint</Application>
  <PresentationFormat>宽屏</PresentationFormat>
  <Paragraphs>15</Paragraphs>
  <Slides>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OPPO Sans</vt:lpstr>
      <vt:lpstr>Arial</vt:lpstr>
      <vt:lpstr>Wingdings</vt:lpstr>
      <vt:lpstr>Office 主题​​</vt:lpstr>
      <vt:lpstr>Visio.Drawing.15</vt:lpstr>
      <vt:lpstr>【手机平台】Linux-   shrink_slabd：异步slab shrinker以减少内存回收延迟</vt:lpstr>
      <vt:lpstr>shrink_slab</vt:lpstr>
      <vt:lpstr>shrink_slab 性能问题</vt:lpstr>
      <vt:lpstr>shrink_slab 性能问题</vt:lpstr>
      <vt:lpstr>优化思路：shrink_slabd</vt:lpstr>
      <vt:lpstr>优化收益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陈秋澜</cp:lastModifiedBy>
  <cp:revision>43</cp:revision>
  <dcterms:created xsi:type="dcterms:W3CDTF">2023-10-17T07:31:00Z</dcterms:created>
  <dcterms:modified xsi:type="dcterms:W3CDTF">2023-10-26T01:47:03Z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2052-10.1.0.6395</vt:lpwstr>
  </property>
</Properties>
</file>