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2" r:id="rId3"/>
  </p:sldMasterIdLst>
  <p:notesMasterIdLst>
    <p:notesMasterId r:id="rId25"/>
  </p:notesMasterIdLst>
  <p:handoutMasterIdLst>
    <p:handoutMasterId r:id="rId26"/>
  </p:handoutMasterIdLst>
  <p:sldIdLst>
    <p:sldId id="256" r:id="rId4"/>
    <p:sldId id="271" r:id="rId5"/>
    <p:sldId id="272" r:id="rId6"/>
    <p:sldId id="257" r:id="rId7"/>
    <p:sldId id="276" r:id="rId8"/>
    <p:sldId id="277" r:id="rId9"/>
    <p:sldId id="278" r:id="rId10"/>
    <p:sldId id="279" r:id="rId11"/>
    <p:sldId id="280" r:id="rId12"/>
    <p:sldId id="284" r:id="rId13"/>
    <p:sldId id="283" r:id="rId14"/>
    <p:sldId id="297" r:id="rId15"/>
    <p:sldId id="281" r:id="rId16"/>
    <p:sldId id="286" r:id="rId17"/>
    <p:sldId id="289" r:id="rId18"/>
    <p:sldId id="288" r:id="rId19"/>
    <p:sldId id="307" r:id="rId20"/>
    <p:sldId id="291" r:id="rId21"/>
    <p:sldId id="282" r:id="rId22"/>
    <p:sldId id="293" r:id="rId23"/>
    <p:sldId id="260" r:id="rId24"/>
  </p:sldIdLst>
  <p:sldSz cx="12192000" cy="6858000"/>
  <p:notesSz cx="6858000" cy="9144000"/>
  <p:embeddedFontLst>
    <p:embeddedFont>
      <p:font typeface="OPPO Sans" panose="00020600040101010101" pitchFamily="18" charset="-122"/>
      <p:regular r:id="rId30"/>
    </p:embeddedFont>
    <p:embeddedFont>
      <p:font typeface="等线" panose="02010600030101010101" charset="-122"/>
      <p:regular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5FB"/>
    <a:srgbClr val="1B1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7"/>
  </p:normalViewPr>
  <p:slideViewPr>
    <p:cSldViewPr snapToGrid="0" snapToObjects="1" showGuides="1">
      <p:cViewPr varScale="1">
        <p:scale>
          <a:sx n="63" d="100"/>
          <a:sy n="63" d="100"/>
        </p:scale>
        <p:origin x="780" y="60"/>
      </p:cViewPr>
      <p:guideLst>
        <p:guide orient="horz" pos="2147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28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6A2C-4954-274E-8DA9-6C4A03EE824A}" type="datetimeFigureOut">
              <a:rPr kumimoji="1" lang="zh-CN" altLang="en-US" smtClean="0">
                <a:latin typeface="OPPO Sans" panose="00020600040101010101" pitchFamily="18" charset="-122"/>
                <a:ea typeface="OPPO Sans" panose="00020600040101010101" pitchFamily="18" charset="-122"/>
              </a:rPr>
            </a:fld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9793-93D0-0A4B-8C7C-5D1FD19DD4A0}" type="slidenum">
              <a:rPr kumimoji="1" lang="zh-CN" altLang="en-US" smtClean="0">
                <a:latin typeface="OPPO Sans" panose="00020600040101010101" pitchFamily="18" charset="-122"/>
                <a:ea typeface="OPPO Sans" panose="00020600040101010101" pitchFamily="18" charset="-122"/>
              </a:rPr>
            </a:fld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A7AC2D05-F75F-2E4D-9552-EB82F984C7D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E26552A0-F6C0-9B42-B29D-213147719427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  <a:lvl2pPr marL="457200" indent="0">
              <a:buNone/>
              <a:defRPr sz="1800">
                <a:latin typeface="OPPO Sans" panose="00020600040101010101" pitchFamily="18" charset="-122"/>
                <a:ea typeface="OPPO Sans" panose="00020600040101010101" pitchFamily="18" charset="-122"/>
              </a:defRPr>
            </a:lvl2pPr>
            <a:lvl3pPr marL="914400" indent="0">
              <a:buNone/>
              <a:defRPr sz="1800">
                <a:latin typeface="OPPO Sans" panose="00020600040101010101" pitchFamily="18" charset="-122"/>
                <a:ea typeface="OPPO Sans" panose="00020600040101010101" pitchFamily="18" charset="-122"/>
              </a:defRPr>
            </a:lvl3pPr>
            <a:lvl4pPr marL="1371600" indent="0">
              <a:buNone/>
              <a:defRPr>
                <a:latin typeface="OPPO Sans" panose="00020600040101010101" pitchFamily="18" charset="-122"/>
                <a:ea typeface="OPPO Sans" panose="00020600040101010101" pitchFamily="18" charset="-122"/>
              </a:defRPr>
            </a:lvl4pPr>
            <a:lvl5pPr marL="1828800" indent="0">
              <a:buNone/>
              <a:defRPr>
                <a:latin typeface="OPPO Sans" panose="00020600040101010101" pitchFamily="18" charset="-122"/>
                <a:ea typeface="OPPO Sans" panose="00020600040101010101" pitchFamily="18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  <a:lvl2pPr marL="457200" indent="0">
              <a:buNone/>
              <a:defRPr sz="1800">
                <a:latin typeface="OPPO Sans" panose="00020600040101010101" pitchFamily="18" charset="-122"/>
                <a:ea typeface="OPPO Sans" panose="00020600040101010101" pitchFamily="18" charset="-122"/>
              </a:defRPr>
            </a:lvl2pPr>
            <a:lvl3pPr marL="914400" indent="0">
              <a:buNone/>
              <a:defRPr sz="1800">
                <a:latin typeface="OPPO Sans" panose="00020600040101010101" pitchFamily="18" charset="-122"/>
                <a:ea typeface="OPPO Sans" panose="00020600040101010101" pitchFamily="18" charset="-122"/>
              </a:defRPr>
            </a:lvl3pPr>
            <a:lvl4pPr marL="1371600" indent="0">
              <a:buNone/>
              <a:defRPr>
                <a:latin typeface="OPPO Sans" panose="00020600040101010101" pitchFamily="18" charset="-122"/>
                <a:ea typeface="OPPO Sans" panose="00020600040101010101" pitchFamily="18" charset="-122"/>
              </a:defRPr>
            </a:lvl4pPr>
            <a:lvl5pPr marL="1828800" indent="0">
              <a:buNone/>
              <a:defRPr>
                <a:latin typeface="OPPO Sans" panose="00020600040101010101" pitchFamily="18" charset="-122"/>
                <a:ea typeface="OPPO Sans" panose="00020600040101010101" pitchFamily="18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3367AEC0-C289-DE44-AB8A-ADA10C1E6049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B64B2F3D-105D-CE46-B007-3E1ED61C52D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3367AEC0-C289-DE44-AB8A-ADA10C1E6049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B64B2F3D-105D-CE46-B007-3E1ED61C52D2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65250"/>
            <a:ext cx="9510395" cy="1376680"/>
          </a:xfrm>
        </p:spPr>
        <p:txBody>
          <a:bodyPr>
            <a:normAutofit fontScale="90000"/>
          </a:bodyPr>
          <a:lstStyle/>
          <a:p>
            <a:r>
              <a:rPr kumimoji="1" lang="zh-CN" altLang="en-US" sz="4400" dirty="0">
                <a:latin typeface="OPPO Sans" panose="00020600040101010101" pitchFamily="18" charset="-122"/>
                <a:ea typeface="OPPO Sans" panose="00020600040101010101" pitchFamily="18" charset="-122"/>
              </a:rPr>
              <a:t>【手机平台】</a:t>
            </a:r>
            <a:r>
              <a:rPr kumimoji="1" lang="en-US" altLang="zh-CN" sz="3200" dirty="0">
                <a:latin typeface="OPPO Sans" panose="00020600040101010101" pitchFamily="18" charset="-122"/>
                <a:ea typeface="OPPO Sans" panose="00020600040101010101" pitchFamily="18" charset="-122"/>
              </a:rPr>
              <a:t>Linux</a:t>
            </a:r>
            <a:r>
              <a:rPr kumimoji="1" lang="zh-CN" altLang="en-US" sz="3200" dirty="0">
                <a:latin typeface="OPPO Sans" panose="00020600040101010101" pitchFamily="18" charset="-122"/>
                <a:ea typeface="OPPO Sans" panose="00020600040101010101" pitchFamily="18" charset="-122"/>
              </a:rPr>
              <a:t>-</a:t>
            </a:r>
            <a:br>
              <a:rPr kumimoji="1" lang="zh-CN" altLang="en-US" sz="3200" dirty="0">
                <a:latin typeface="OPPO Sans" panose="00020600040101010101" pitchFamily="18" charset="-122"/>
                <a:ea typeface="OPPO Sans" panose="00020600040101010101" pitchFamily="18" charset="-122"/>
              </a:rPr>
            </a:br>
            <a:r>
              <a:rPr kumimoji="1" lang="zh-CN" altLang="en-US" sz="3200" dirty="0">
                <a:latin typeface="OPPO Sans" panose="00020600040101010101" pitchFamily="18" charset="-122"/>
                <a:ea typeface="OPPO Sans" panose="00020600040101010101" pitchFamily="18" charset="-122"/>
              </a:rPr>
              <a:t>  针对page映射频度和lock contention的LRU回收优化</a:t>
            </a:r>
            <a:endParaRPr kumimoji="1" lang="zh-CN" altLang="en-US" sz="32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784350" y="2933383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李培锋 </a:t>
            </a:r>
            <a:r>
              <a:rPr kumimoji="1" lang="en-US" altLang="zh-CN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OPPO </a:t>
            </a:r>
            <a:r>
              <a:rPr kumimoji="1" lang="zh-CN" altLang="en-US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高级底层软件工程师</a:t>
            </a:r>
            <a:endParaRPr kumimoji="1" lang="zh-CN" altLang="en-US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  <a:sym typeface="+mn-ea"/>
            </a:endParaRPr>
          </a:p>
          <a:p>
            <a:pPr marL="0" indent="0">
              <a:buNone/>
            </a:pPr>
            <a:endParaRPr kumimoji="1" lang="zh-CN" altLang="en-US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kumimoji="1" lang="zh-CN" altLang="en-US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负载高的问题</a:t>
            </a:r>
            <a:endParaRPr kumimoji="1" lang="zh-CN" altLang="en-US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822325"/>
            <a:ext cx="10748645" cy="4702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805" y="5467350"/>
            <a:ext cx="6655989" cy="1167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手机低内存场景，</a:t>
            </a:r>
            <a:r>
              <a:rPr lang="en-US" altLang="zh-CN" sz="16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page_referenced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占据</a:t>
            </a:r>
            <a:r>
              <a:rPr lang="en-US" altLang="zh-CN" sz="16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kswapd</a:t>
            </a:r>
            <a:r>
              <a:rPr lang="en-US" altLang="zh-CN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/</a:t>
            </a:r>
            <a:r>
              <a:rPr lang="en-US" altLang="zh-CN" sz="16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direct_reclaim</a:t>
            </a:r>
            <a:r>
              <a:rPr lang="en-US" altLang="zh-CN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 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的负载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占据</a:t>
            </a:r>
            <a:r>
              <a:rPr lang="en-US" altLang="zh-CN" sz="16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shrink_active_list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超过</a:t>
            </a:r>
            <a:r>
              <a:rPr lang="en-US" altLang="zh-CN" sz="16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80%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；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占据</a:t>
            </a:r>
            <a:r>
              <a:rPr lang="en-US" altLang="zh-CN" sz="16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shrink_inactive_list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超过</a:t>
            </a:r>
            <a:r>
              <a:rPr lang="en-US" altLang="zh-CN" sz="16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30%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；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6866255" y="6023610"/>
            <a:ext cx="1010285" cy="485775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81315" y="5467350"/>
            <a:ext cx="3110147" cy="73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内存回收操作抢夺</a:t>
            </a:r>
            <a:r>
              <a:rPr lang="en-US" altLang="zh-CN" sz="1600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lang="zh-CN" altLang="en-US" sz="1600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资源；</a:t>
            </a:r>
            <a:endParaRPr lang="zh-CN" altLang="en-US" sz="1600" dirty="0">
              <a:solidFill>
                <a:srgbClr val="FF0000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温升问题；</a:t>
            </a:r>
            <a:endParaRPr lang="zh-CN" altLang="en-US" sz="1600" dirty="0">
              <a:solidFill>
                <a:srgbClr val="FF0000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56710" y="6656070"/>
            <a:ext cx="45180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“注:数据来自OPPO内部实验室性能测试”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4" grpId="1" bldLvl="0" animBg="1"/>
      <p:bldP spid="7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卡锁问题</a:t>
            </a:r>
            <a:endParaRPr kumimoji="1" lang="zh-CN" altLang="en-US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73345" y="984885"/>
            <a:ext cx="5859296" cy="3226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1. </a:t>
            </a:r>
            <a:r>
              <a:rPr lang="en-US" altLang="zh-CN" b="1" dirty="0" err="1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rwsem</a:t>
            </a:r>
            <a:endParaRPr lang="zh-CN" altLang="en-US" b="1" dirty="0">
              <a:solidFill>
                <a:srgbClr val="FF0000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文件页面：</a:t>
            </a:r>
            <a:r>
              <a:rPr lang="en-US" altLang="zh-CN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address_space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-&gt;</a:t>
            </a:r>
            <a:r>
              <a:rPr lang="en-US" altLang="zh-CN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i_mmap_rwsem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;</a:t>
            </a:r>
            <a:endParaRPr lang="en-US" altLang="zh-CN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匿名页面：</a:t>
            </a:r>
            <a:r>
              <a:rPr lang="en-US" altLang="zh-CN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anon_vma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-&gt;root-&gt;</a:t>
            </a:r>
            <a:r>
              <a:rPr lang="en-US" altLang="zh-CN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rwsem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;</a:t>
            </a:r>
            <a:endParaRPr lang="en-US" altLang="zh-CN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典型问题：</a:t>
            </a:r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- </a:t>
            </a:r>
            <a:r>
              <a:rPr lang="en-US" altLang="zh-CN" sz="16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kswapd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卡</a:t>
            </a:r>
            <a:r>
              <a:rPr lang="en-US" altLang="zh-CN" sz="16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rwsem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锁，导致低内存问题；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- 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用户关键线程进入</a:t>
            </a:r>
            <a:r>
              <a:rPr lang="en-US" altLang="zh-CN" sz="16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direct_reclaim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卡</a:t>
            </a:r>
            <a:r>
              <a:rPr lang="en-US" altLang="zh-CN" sz="16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rwsem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锁，导致性能问题；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73345" y="4607560"/>
            <a:ext cx="4733988" cy="1059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2. </a:t>
            </a:r>
            <a:r>
              <a:rPr lang="en-US" altLang="zh-CN" b="1" dirty="0" err="1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PG_locked</a:t>
            </a:r>
            <a:r>
              <a:rPr lang="zh-CN" altLang="en-US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被长期持有</a:t>
            </a:r>
            <a:endParaRPr lang="zh-CN" altLang="en-US" b="1" dirty="0">
              <a:solidFill>
                <a:srgbClr val="FF0000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典型问题：导致用户线程</a:t>
            </a:r>
            <a:r>
              <a:rPr lang="en-US" altLang="zh-CN" sz="16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filemap_fault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阻塞等问题。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9975" y="6091555"/>
            <a:ext cx="2923540" cy="40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OPPO Sans" panose="00020600040101010101" pitchFamily="18" charset="-122"/>
                <a:ea typeface="OPPO Sans" panose="00020600040101010101" pitchFamily="18" charset="-122"/>
              </a:rPr>
              <a:t>文件页面：</a:t>
            </a:r>
            <a:r>
              <a:rPr lang="en-US" altLang="zh-CN" b="1">
                <a:latin typeface="OPPO Sans" panose="00020600040101010101" pitchFamily="18" charset="-122"/>
                <a:ea typeface="OPPO Sans" panose="00020600040101010101" pitchFamily="18" charset="-122"/>
              </a:rPr>
              <a:t>address_space</a:t>
            </a:r>
            <a:endParaRPr lang="en-US" altLang="zh-CN" b="1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aphicFrame>
        <p:nvGraphicFramePr>
          <p:cNvPr id="17" name="对象 16"/>
          <p:cNvGraphicFramePr/>
          <p:nvPr/>
        </p:nvGraphicFramePr>
        <p:xfrm>
          <a:off x="351790" y="1084580"/>
          <a:ext cx="4822190" cy="5142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1" imgW="4640580" imgH="5457190" progId="Visio.Drawing.15">
                  <p:embed/>
                </p:oleObj>
              </mc:Choice>
              <mc:Fallback>
                <p:oleObj name="" r:id="rId1" imgW="4640580" imgH="545719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1790" y="1084580"/>
                        <a:ext cx="4822190" cy="5142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卡锁问题</a:t>
            </a:r>
            <a:endParaRPr kumimoji="1" lang="zh-CN" altLang="en-US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pic>
        <p:nvPicPr>
          <p:cNvPr id="4" name="图片 3" descr="shrink_lruvecd_消除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987425"/>
            <a:ext cx="11496040" cy="57188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34543" y="3602625"/>
            <a:ext cx="32308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优化思路</a:t>
            </a:r>
            <a:endParaRPr lang="zh-CN" altLang="en-US" sz="5400" spc="6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71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Part Three</a:t>
            </a:r>
            <a:endParaRPr lang="en-US" altLang="zh-CN" sz="3600" i="1" dirty="0">
              <a:solidFill>
                <a:srgbClr val="C705FB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38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OPPO Sans" panose="00020600040101010101" pitchFamily="18" charset="-122"/>
                <a:ea typeface="OPPO Sans" panose="00020600040101010101" pitchFamily="18" charset="-122"/>
              </a:rPr>
              <a:t>3</a:t>
            </a:r>
            <a:endParaRPr lang="en-US" altLang="zh-CN" sz="41300" dirty="0">
              <a:gradFill>
                <a:gsLst>
                  <a:gs pos="0">
                    <a:srgbClr val="C705FB"/>
                  </a:gs>
                  <a:gs pos="100000">
                    <a:srgbClr val="1B1297"/>
                  </a:gs>
                </a:gsLst>
                <a:lin ang="5400000" scaled="1"/>
              </a:gra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Cpu</a:t>
            </a:r>
            <a:r>
              <a:rPr kumimoji="1" lang="zh-CN" altLang="en-US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负载高问题优化思路</a:t>
            </a:r>
            <a:endParaRPr kumimoji="1" lang="zh-CN" altLang="en-US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4960" y="4093210"/>
            <a:ext cx="2478564" cy="1360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400" b="1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page_referenced</a:t>
            </a:r>
            <a:r>
              <a:rPr lang="en-US" altLang="zh-CN" sz="1400" b="1" dirty="0">
                <a:latin typeface="OPPO Sans" panose="00020600040101010101" pitchFamily="18" charset="-122"/>
                <a:ea typeface="OPPO Sans" panose="00020600040101010101" pitchFamily="18" charset="-122"/>
              </a:rPr>
              <a:t>/</a:t>
            </a:r>
            <a:r>
              <a:rPr lang="en-US" altLang="zh-CN" sz="1400" b="1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kswapd</a:t>
            </a:r>
            <a:endParaRPr lang="en-US" altLang="zh-CN" sz="1400" b="1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[</a:t>
            </a:r>
            <a:r>
              <a:rPr lang="en-US" altLang="zh-CN" sz="12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page_mapcount</a:t>
            </a:r>
            <a:r>
              <a:rPr lang="en-US" altLang="zh-CN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 &lt; </a:t>
            </a:r>
            <a:r>
              <a:rPr lang="zh-CN" altLang="en-US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阈值</a:t>
            </a:r>
            <a:r>
              <a:rPr lang="en-US" altLang="zh-CN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]</a:t>
            </a:r>
            <a:r>
              <a:rPr lang="zh-CN" altLang="en-US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：</a:t>
            </a:r>
            <a:r>
              <a:rPr lang="en-US" altLang="zh-CN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 22%</a:t>
            </a:r>
            <a:endParaRPr lang="en-US" altLang="zh-CN" sz="12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[</a:t>
            </a:r>
            <a:r>
              <a:rPr lang="en-US" altLang="zh-CN" sz="12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page_mapcount</a:t>
            </a:r>
            <a:r>
              <a:rPr lang="en-US" altLang="zh-CN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 &gt; </a:t>
            </a:r>
            <a:r>
              <a:rPr lang="zh-CN" altLang="en-US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阈值</a:t>
            </a:r>
            <a:r>
              <a:rPr lang="en-US" altLang="zh-CN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]</a:t>
            </a:r>
            <a:r>
              <a:rPr lang="zh-CN" altLang="en-US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：</a:t>
            </a:r>
            <a:r>
              <a:rPr lang="en-US" altLang="zh-CN" sz="12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78%</a:t>
            </a:r>
            <a:r>
              <a:rPr lang="en-US" altLang="zh-CN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 </a:t>
            </a:r>
            <a:endParaRPr lang="en-US" altLang="zh-CN" b="1" dirty="0">
              <a:solidFill>
                <a:srgbClr val="FF0000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39250" y="4154170"/>
            <a:ext cx="2528256" cy="1211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400" b="1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page_referenced</a:t>
            </a:r>
            <a:r>
              <a:rPr lang="zh-CN" altLang="en-US" sz="1400" b="1" dirty="0">
                <a:latin typeface="OPPO Sans" panose="00020600040101010101" pitchFamily="18" charset="-122"/>
                <a:ea typeface="OPPO Sans" panose="00020600040101010101" pitchFamily="18" charset="-122"/>
              </a:rPr>
              <a:t>次数</a:t>
            </a:r>
            <a:endParaRPr lang="zh-CN" altLang="en-US" sz="1400" b="1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[</a:t>
            </a:r>
            <a:r>
              <a:rPr lang="en-US" altLang="zh-CN" sz="12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page_mapcount</a:t>
            </a:r>
            <a:r>
              <a:rPr lang="en-US" altLang="zh-CN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 &lt; </a:t>
            </a:r>
            <a:r>
              <a:rPr lang="zh-CN" altLang="en-US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阈值</a:t>
            </a:r>
            <a:r>
              <a:rPr lang="en-US" altLang="zh-CN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]</a:t>
            </a:r>
            <a:r>
              <a:rPr lang="zh-CN" altLang="en-US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：</a:t>
            </a:r>
            <a:r>
              <a:rPr lang="en-US" altLang="zh-CN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 90.8%</a:t>
            </a:r>
            <a:endParaRPr lang="en-US" altLang="zh-CN" sz="12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[</a:t>
            </a:r>
            <a:r>
              <a:rPr lang="en-US" altLang="zh-CN" sz="12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page_mapcount</a:t>
            </a:r>
            <a:r>
              <a:rPr lang="en-US" altLang="zh-CN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 &gt; </a:t>
            </a:r>
            <a:r>
              <a:rPr lang="zh-CN" altLang="en-US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阈值</a:t>
            </a:r>
            <a:r>
              <a:rPr lang="en-US" altLang="zh-CN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]</a:t>
            </a:r>
            <a:r>
              <a:rPr lang="zh-CN" altLang="en-US" sz="1200" dirty="0">
                <a:latin typeface="OPPO Sans" panose="00020600040101010101" pitchFamily="18" charset="-122"/>
                <a:ea typeface="OPPO Sans" panose="00020600040101010101" pitchFamily="18" charset="-122"/>
              </a:rPr>
              <a:t>： </a:t>
            </a:r>
            <a:r>
              <a:rPr lang="en-US" altLang="zh-CN" sz="12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9.2% </a:t>
            </a:r>
            <a:endParaRPr lang="en-US" altLang="zh-CN" sz="1200" b="1" dirty="0">
              <a:solidFill>
                <a:srgbClr val="FF0000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57750" y="4510405"/>
            <a:ext cx="2422458" cy="887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400" dirty="0">
                <a:latin typeface="OPPO Sans" panose="00020600040101010101" pitchFamily="18" charset="-122"/>
                <a:ea typeface="OPPO Sans" panose="00020600040101010101" pitchFamily="18" charset="-122"/>
              </a:rPr>
              <a:t>[</a:t>
            </a:r>
            <a:r>
              <a:rPr lang="en-US" altLang="zh-CN" sz="14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page_mapcount</a:t>
            </a:r>
            <a:r>
              <a:rPr lang="en-US" altLang="zh-CN" sz="1400" dirty="0">
                <a:latin typeface="OPPO Sans" panose="00020600040101010101" pitchFamily="18" charset="-122"/>
                <a:ea typeface="OPPO Sans" panose="00020600040101010101" pitchFamily="18" charset="-122"/>
              </a:rPr>
              <a:t> &gt; </a:t>
            </a:r>
            <a:r>
              <a:rPr lang="zh-CN" altLang="en-US" sz="1400" dirty="0">
                <a:latin typeface="OPPO Sans" panose="00020600040101010101" pitchFamily="18" charset="-122"/>
                <a:ea typeface="OPPO Sans" panose="00020600040101010101" pitchFamily="18" charset="-122"/>
              </a:rPr>
              <a:t>阈值</a:t>
            </a:r>
            <a:r>
              <a:rPr lang="en-US" altLang="zh-CN" sz="1400" dirty="0">
                <a:latin typeface="OPPO Sans" panose="00020600040101010101" pitchFamily="18" charset="-122"/>
                <a:ea typeface="OPPO Sans" panose="00020600040101010101" pitchFamily="18" charset="-122"/>
              </a:rPr>
              <a:t>]</a:t>
            </a:r>
            <a:r>
              <a:rPr lang="zh-CN" altLang="en-US" sz="1400" dirty="0">
                <a:latin typeface="OPPO Sans" panose="00020600040101010101" pitchFamily="18" charset="-122"/>
                <a:ea typeface="OPPO Sans" panose="00020600040101010101" pitchFamily="18" charset="-122"/>
              </a:rPr>
              <a:t>： </a:t>
            </a:r>
            <a:endParaRPr lang="zh-CN" altLang="en-US" sz="14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1. 9.2% --&gt; 78% </a:t>
            </a:r>
            <a:endParaRPr lang="en-US" altLang="zh-CN" sz="1400" b="1" dirty="0">
              <a:solidFill>
                <a:srgbClr val="FF0000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94835" y="5422900"/>
            <a:ext cx="4763135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         2. 90+%</a:t>
            </a:r>
            <a:r>
              <a:rPr lang="zh-CN" altLang="en-US" sz="14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的情况，pte_young√</a:t>
            </a:r>
            <a:endParaRPr lang="zh-CN" altLang="en-US" sz="1400" b="1" dirty="0">
              <a:solidFill>
                <a:srgbClr val="FF0000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10800000">
            <a:off x="7994015" y="5455285"/>
            <a:ext cx="921385" cy="485775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3229610" y="5380990"/>
            <a:ext cx="1010285" cy="485775"/>
          </a:xfrm>
          <a:prstGeom prst="right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15" y="6605905"/>
            <a:ext cx="4518025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“注:数据来自OPPO内部实验室性能测试”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1323340"/>
            <a:ext cx="5203190" cy="27705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930" y="1323340"/>
            <a:ext cx="5596890" cy="2770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10" grpId="0"/>
      <p:bldP spid="11" grpId="0"/>
      <p:bldP spid="12" grpId="0" animBg="1"/>
      <p:bldP spid="14" grpId="0" animBg="1"/>
      <p:bldP spid="14" grpId="1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优化思路</a:t>
            </a:r>
            <a:r>
              <a:rPr kumimoji="1" lang="en-US" altLang="zh-CN" dirty="0">
                <a:solidFill>
                  <a:schemeClr val="bg1"/>
                </a:solidFill>
              </a:rPr>
              <a:t>mapped_protect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187450"/>
            <a:ext cx="10937875" cy="112141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</a:pPr>
            <a:r>
              <a:rPr kumimoji="1"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1. </a:t>
            </a:r>
            <a:r>
              <a:rPr kumimoji="1"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核心思想：</a:t>
            </a:r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buFont typeface="Wingdings" panose="05000000000000000000" charset="0"/>
            </a:pPr>
            <a:r>
              <a:rPr kumimoji="1" lang="zh-CN" altLang="en-US" dirty="0"/>
              <a:t>   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非强制性的回收场景，尽量减少回收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page_mapcount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大的页面（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mapped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页面）。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314960" y="2202180"/>
            <a:ext cx="10937875" cy="224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</a:pPr>
            <a:r>
              <a:rPr kumimoji="1"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2. </a:t>
            </a:r>
            <a:r>
              <a:rPr kumimoji="1"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优化步骤：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shrink_active_list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和</a:t>
            </a:r>
            <a:r>
              <a: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shrink_inactive_list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：当满足一定的条件，才进行</a:t>
            </a:r>
            <a:r>
              <a:rPr kumimoji="1"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mapped</a:t>
            </a: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页面进行的回收；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kumimoji="1"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条件：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800100" lvl="1" indent="-342900">
              <a:buFont typeface="Wingdings" panose="05000000000000000000" charset="0"/>
              <a:buChar char="u"/>
            </a:pPr>
            <a:r>
              <a:rPr kumimoji="1" lang="en-US" altLang="zh-CN" sz="1620" dirty="0">
                <a:solidFill>
                  <a:schemeClr val="tx1">
                    <a:lumMod val="65000"/>
                    <a:lumOff val="3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mapped</a:t>
            </a:r>
            <a:r>
              <a:rPr kumimoji="1" lang="zh-CN" altLang="en-US" sz="1620" dirty="0">
                <a:solidFill>
                  <a:schemeClr val="tx1">
                    <a:lumMod val="65000"/>
                    <a:lumOff val="3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页面总数；</a:t>
            </a:r>
            <a:endParaRPr kumimoji="1" lang="zh-CN" altLang="en-US" sz="1620" dirty="0">
              <a:solidFill>
                <a:schemeClr val="tx1">
                  <a:lumMod val="65000"/>
                  <a:lumOff val="35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800100" lvl="1" indent="-342900">
              <a:buFont typeface="Wingdings" panose="05000000000000000000" charset="0"/>
              <a:buChar char="u"/>
            </a:pPr>
            <a:r>
              <a:rPr kumimoji="1" lang="zh-CN" altLang="en-US" sz="1620" dirty="0">
                <a:solidFill>
                  <a:schemeClr val="tx1">
                    <a:lumMod val="65000"/>
                    <a:lumOff val="3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可用内存；</a:t>
            </a:r>
            <a:endParaRPr kumimoji="1" lang="zh-CN" altLang="en-US" sz="1620" dirty="0">
              <a:solidFill>
                <a:schemeClr val="tx1">
                  <a:lumMod val="65000"/>
                  <a:lumOff val="35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800100" lvl="1" indent="-342900">
              <a:buFont typeface="Wingdings" panose="05000000000000000000" charset="0"/>
              <a:buChar char="u"/>
            </a:pPr>
            <a:r>
              <a:rPr kumimoji="1" lang="zh-CN" altLang="en-US" sz="1620" dirty="0">
                <a:solidFill>
                  <a:schemeClr val="tx1">
                    <a:lumMod val="65000"/>
                    <a:lumOff val="3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内存回收效率；</a:t>
            </a:r>
            <a:endParaRPr kumimoji="1" lang="zh-CN" altLang="en-US" sz="1620" dirty="0">
              <a:solidFill>
                <a:schemeClr val="tx1">
                  <a:lumMod val="65000"/>
                  <a:lumOff val="35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buFont typeface="Wingdings" panose="05000000000000000000" charset="0"/>
            </a:pP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优化思路</a:t>
            </a:r>
            <a:r>
              <a:rPr kumimoji="1" lang="en-US" altLang="zh-CN" dirty="0">
                <a:solidFill>
                  <a:schemeClr val="bg1"/>
                </a:solidFill>
              </a:rPr>
              <a:t>mapped_protect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518160" y="1007110"/>
          <a:ext cx="3279140" cy="507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" r:id="rId1" imgW="3460750" imgH="5751830" progId="Visio.Drawing.15">
                  <p:embed/>
                </p:oleObj>
              </mc:Choice>
              <mc:Fallback>
                <p:oleObj name="" r:id="rId1" imgW="3460750" imgH="5751830" progId="Visio.Drawing.15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518160" y="1007110"/>
                        <a:ext cx="3279140" cy="507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228850" y="635317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优化前</a:t>
            </a:r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aphicFrame>
        <p:nvGraphicFramePr>
          <p:cNvPr id="18" name="内容占位符 17"/>
          <p:cNvGraphicFramePr>
            <a:graphicFrameLocks noGrp="1" noChangeAspect="1"/>
          </p:cNvGraphicFramePr>
          <p:nvPr>
            <p:ph idx="1"/>
          </p:nvPr>
        </p:nvGraphicFramePr>
        <p:xfrm>
          <a:off x="5520690" y="1044575"/>
          <a:ext cx="2819400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" r:id="rId3" imgW="12328525" imgH="23206710" progId="Visio.Drawing.15">
                  <p:embed/>
                </p:oleObj>
              </mc:Choice>
              <mc:Fallback>
                <p:oleObj name="" r:id="rId3" imgW="12328525" imgH="23206710" progId="Visio.Drawing.15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0690" y="1044575"/>
                        <a:ext cx="2819400" cy="530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172960" y="635317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优化后</a:t>
            </a:r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42020" y="1198880"/>
            <a:ext cx="3153427" cy="1721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mapped_protect</a:t>
            </a:r>
            <a:r>
              <a:rPr lang="zh-CN" altLang="en-US" sz="2400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：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 </a:t>
            </a:r>
            <a:endParaRPr lang="en-US" altLang="zh-CN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1. mapped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总数是否低于阈值？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2. 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内存回收的效率是否高于阈值？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3. 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可用内存是否高于阈值？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卡锁问题</a:t>
            </a:r>
            <a:endParaRPr kumimoji="1" lang="zh-CN" altLang="en-US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73345" y="984885"/>
            <a:ext cx="5859296" cy="3226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1. </a:t>
            </a:r>
            <a:r>
              <a:rPr lang="en-US" altLang="zh-CN" b="1" dirty="0" err="1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rwsem</a:t>
            </a:r>
            <a:endParaRPr lang="zh-CN" altLang="en-US" b="1" dirty="0">
              <a:solidFill>
                <a:srgbClr val="FF0000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文件页面：</a:t>
            </a:r>
            <a:r>
              <a:rPr lang="en-US" altLang="zh-CN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address_space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-&gt;</a:t>
            </a:r>
            <a:r>
              <a:rPr lang="en-US" altLang="zh-CN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i_mmap_rwsem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;</a:t>
            </a:r>
            <a:endParaRPr lang="en-US" altLang="zh-CN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匿名页面：</a:t>
            </a:r>
            <a:r>
              <a:rPr lang="en-US" altLang="zh-CN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anon_vma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-&gt;root-&gt;</a:t>
            </a:r>
            <a:r>
              <a:rPr lang="en-US" altLang="zh-CN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rwsem</a:t>
            </a:r>
            <a:r>
              <a:rPr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;</a:t>
            </a:r>
            <a:endParaRPr lang="en-US" altLang="zh-CN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典型问题：</a:t>
            </a:r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- </a:t>
            </a:r>
            <a:r>
              <a:rPr lang="en-US" altLang="zh-CN" sz="16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kswapd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卡</a:t>
            </a:r>
            <a:r>
              <a:rPr lang="en-US" altLang="zh-CN" sz="16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rwsem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锁，导致低内存问题；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- 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用户关键线程进入</a:t>
            </a:r>
            <a:r>
              <a:rPr lang="en-US" altLang="zh-CN" sz="16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direct_reclaim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卡</a:t>
            </a:r>
            <a:r>
              <a:rPr lang="en-US" altLang="zh-CN" sz="16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rwsem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锁，导致性能问题；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73345" y="4607560"/>
            <a:ext cx="4733988" cy="1059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2. </a:t>
            </a:r>
            <a:r>
              <a:rPr lang="en-US" altLang="zh-CN" b="1" dirty="0" err="1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PG_locked</a:t>
            </a:r>
            <a:r>
              <a:rPr lang="zh-CN" altLang="en-US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被长期持有</a:t>
            </a:r>
            <a:endParaRPr lang="zh-CN" altLang="en-US" b="1" dirty="0">
              <a:solidFill>
                <a:srgbClr val="FF0000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典型问题：导致用户线程</a:t>
            </a:r>
            <a:r>
              <a:rPr lang="en-US" altLang="zh-CN" sz="1600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filemap_fault</a:t>
            </a:r>
            <a:r>
              <a:rPr lang="zh-CN" altLang="en-US" sz="1600" dirty="0">
                <a:latin typeface="OPPO Sans" panose="00020600040101010101" pitchFamily="18" charset="-122"/>
                <a:ea typeface="OPPO Sans" panose="00020600040101010101" pitchFamily="18" charset="-122"/>
              </a:rPr>
              <a:t>阻塞等问题。</a:t>
            </a:r>
            <a:endParaRPr lang="zh-CN" altLang="en-US" sz="16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69975" y="6091555"/>
            <a:ext cx="2923540" cy="40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OPPO Sans" panose="00020600040101010101" pitchFamily="18" charset="-122"/>
                <a:ea typeface="OPPO Sans" panose="00020600040101010101" pitchFamily="18" charset="-122"/>
              </a:rPr>
              <a:t>文件页面：</a:t>
            </a:r>
            <a:r>
              <a:rPr lang="en-US" altLang="zh-CN" b="1">
                <a:latin typeface="OPPO Sans" panose="00020600040101010101" pitchFamily="18" charset="-122"/>
                <a:ea typeface="OPPO Sans" panose="00020600040101010101" pitchFamily="18" charset="-122"/>
              </a:rPr>
              <a:t>address_space</a:t>
            </a:r>
            <a:endParaRPr lang="en-US" altLang="zh-CN" b="1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aphicFrame>
        <p:nvGraphicFramePr>
          <p:cNvPr id="17" name="对象 16"/>
          <p:cNvGraphicFramePr/>
          <p:nvPr/>
        </p:nvGraphicFramePr>
        <p:xfrm>
          <a:off x="351790" y="1084580"/>
          <a:ext cx="4822190" cy="5142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1" imgW="4640580" imgH="5457190" progId="Visio.Drawing.15">
                  <p:embed/>
                </p:oleObj>
              </mc:Choice>
              <mc:Fallback>
                <p:oleObj name="" r:id="rId1" imgW="4640580" imgH="545719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1790" y="1084580"/>
                        <a:ext cx="4822190" cy="5142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卡锁问题优化思路</a:t>
            </a:r>
            <a:endParaRPr kumimoji="1" lang="zh-CN" altLang="en-US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187450"/>
            <a:ext cx="10937875" cy="415290"/>
          </a:xfrm>
        </p:spPr>
        <p:txBody>
          <a:bodyPr>
            <a:normAutofit fontScale="87500"/>
          </a:bodyPr>
          <a:lstStyle/>
          <a:p>
            <a:pPr>
              <a:buFont typeface="Wingdings" panose="05000000000000000000" charset="0"/>
            </a:pPr>
            <a:r>
              <a:rPr kumimoji="1" lang="en-US" altLang="zh-CN" dirty="0"/>
              <a:t>1. </a:t>
            </a:r>
            <a:r>
              <a:rPr kumimoji="1"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核心思想：对于非强制性的回收，采用</a:t>
            </a:r>
            <a:r>
              <a:rPr kumimoji="1"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rwsem_trylock+</a:t>
            </a:r>
            <a:r>
              <a:rPr kumimoji="1"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异步回收</a:t>
            </a:r>
            <a:r>
              <a:rPr kumimoji="1"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的方式。</a:t>
            </a:r>
            <a:endParaRPr kumimoji="1" lang="zh-CN" altLang="en-US" sz="18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buFont typeface="Wingdings" panose="05000000000000000000" charset="0"/>
            </a:pPr>
            <a:endParaRPr kumimoji="1" lang="en-US" altLang="zh-CN" sz="2000" dirty="0"/>
          </a:p>
        </p:txBody>
      </p:sp>
      <p:graphicFrame>
        <p:nvGraphicFramePr>
          <p:cNvPr id="9" name="对象 8"/>
          <p:cNvGraphicFramePr/>
          <p:nvPr/>
        </p:nvGraphicFramePr>
        <p:xfrm>
          <a:off x="509588" y="1884680"/>
          <a:ext cx="3853815" cy="466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" r:id="rId1" imgW="4640580" imgH="5457190" progId="Visio.Drawing.15">
                  <p:embed/>
                </p:oleObj>
              </mc:Choice>
              <mc:Fallback>
                <p:oleObj name="" r:id="rId1" imgW="4640580" imgH="545719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9588" y="1884680"/>
                        <a:ext cx="3853815" cy="4669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393315" y="6449695"/>
            <a:ext cx="868680" cy="401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OPPO Sans" panose="00020600040101010101" pitchFamily="18" charset="-122"/>
                <a:ea typeface="OPPO Sans" panose="00020600040101010101" pitchFamily="18" charset="-122"/>
              </a:rPr>
              <a:t>优化前</a:t>
            </a:r>
            <a:endParaRPr lang="zh-CN" altLang="en-US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890136" y="1884680"/>
          <a:ext cx="7006590" cy="466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" r:id="rId3" imgW="8346440" imgH="5576570" progId="Visio.Drawing.15">
                  <p:embed/>
                </p:oleObj>
              </mc:Choice>
              <mc:Fallback>
                <p:oleObj name="" r:id="rId3" imgW="8346440" imgH="557657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0136" y="1884680"/>
                        <a:ext cx="7006590" cy="4669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282940" y="6449695"/>
            <a:ext cx="868680" cy="401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OPPO Sans" panose="00020600040101010101" pitchFamily="18" charset="-122"/>
                <a:ea typeface="OPPO Sans" panose="00020600040101010101" pitchFamily="18" charset="-122"/>
              </a:rPr>
              <a:t>优化后</a:t>
            </a:r>
            <a:endParaRPr lang="zh-CN" altLang="en-US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960" y="1602740"/>
            <a:ext cx="1699895" cy="4362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0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2. </a:t>
            </a:r>
            <a:r>
              <a:rPr kumimoji="1" lang="zh-CN" altLang="en-US" sz="20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优化逻辑：</a:t>
            </a:r>
            <a:endParaRPr lang="zh-CN" altLang="en-US" sz="2000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7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34543" y="3602625"/>
            <a:ext cx="32308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优化收益</a:t>
            </a:r>
            <a:endParaRPr lang="zh-CN" altLang="en-US" sz="5400" spc="6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71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Part Four</a:t>
            </a:r>
            <a:endParaRPr lang="en-US" altLang="zh-CN" sz="3600" i="1" dirty="0">
              <a:solidFill>
                <a:srgbClr val="C705FB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38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OPPO Sans" panose="00020600040101010101" pitchFamily="18" charset="-122"/>
                <a:ea typeface="OPPO Sans" panose="00020600040101010101" pitchFamily="18" charset="-122"/>
              </a:rPr>
              <a:t>4</a:t>
            </a:r>
            <a:endParaRPr lang="en-US" altLang="zh-CN" sz="41300" dirty="0">
              <a:gradFill>
                <a:gsLst>
                  <a:gs pos="0">
                    <a:srgbClr val="C705FB"/>
                  </a:gs>
                  <a:gs pos="100000">
                    <a:srgbClr val="1B1297"/>
                  </a:gs>
                </a:gsLst>
                <a:lin ang="5400000" scaled="1"/>
              </a:gra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060" y="1164590"/>
            <a:ext cx="1483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目录</a:t>
            </a:r>
            <a:endParaRPr lang="zh-CN" altLang="en-US" sz="48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cxnSp>
        <p:nvCxnSpPr>
          <p:cNvPr id="5" name="直接连接符 4"/>
          <p:cNvCxnSpPr>
            <a:stCxn id="6" idx="0"/>
          </p:cNvCxnSpPr>
          <p:nvPr/>
        </p:nvCxnSpPr>
        <p:spPr>
          <a:xfrm>
            <a:off x="3425190" y="1284605"/>
            <a:ext cx="0" cy="506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flipH="1">
            <a:off x="3387090" y="1284605"/>
            <a:ext cx="76200" cy="768350"/>
          </a:xfrm>
          <a:prstGeom prst="rect">
            <a:avLst/>
          </a:prstGeom>
          <a:gradFill flip="none" rotWithShape="1">
            <a:gsLst>
              <a:gs pos="0">
                <a:srgbClr val="1B1297"/>
              </a:gs>
              <a:gs pos="100000">
                <a:srgbClr val="C705FB"/>
              </a:gs>
            </a:gsLst>
            <a:lin ang="5400000" scaled="0"/>
          </a:gra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5935" y="1164590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01</a:t>
            </a:r>
            <a:endParaRPr lang="en-US" altLang="zh-CN" sz="44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73695" y="1568450"/>
            <a:ext cx="2408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/Industry Status</a:t>
            </a:r>
            <a:endParaRPr lang="zh-CN" alt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91835" y="2586990"/>
            <a:ext cx="2992755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性能问题</a:t>
            </a:r>
            <a:endParaRPr lang="zh-CN" altLang="en-US" sz="36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05935" y="251396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02</a:t>
            </a:r>
            <a:endParaRPr lang="en-US" altLang="zh-CN" sz="44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74965" y="2931160"/>
            <a:ext cx="2408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/Industry Status</a:t>
            </a:r>
            <a:endParaRPr lang="zh-CN" alt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73695" y="4274185"/>
            <a:ext cx="2408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/Industry Status</a:t>
            </a:r>
            <a:endParaRPr lang="zh-CN" alt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05935" y="521271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04</a:t>
            </a:r>
            <a:endParaRPr lang="en-US" altLang="zh-CN" sz="44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974965" y="5671820"/>
            <a:ext cx="2408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/Industry Status</a:t>
            </a:r>
            <a:endParaRPr lang="zh-CN" alt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04925" y="1879600"/>
            <a:ext cx="1420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CONTENT</a:t>
            </a:r>
            <a:endParaRPr lang="zh-CN" altLang="en-US" sz="2000" b="1" i="1" dirty="0">
              <a:solidFill>
                <a:schemeClr val="tx1">
                  <a:lumMod val="50000"/>
                  <a:lumOff val="50000"/>
                  <a:alpha val="14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7710" y="1196975"/>
            <a:ext cx="232664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行业现状</a:t>
            </a:r>
            <a:endParaRPr lang="zh-CN" altLang="en-US" sz="36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7710" y="3933190"/>
            <a:ext cx="232664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优化思路</a:t>
            </a:r>
            <a:endParaRPr lang="zh-CN" altLang="en-US" sz="36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1810" y="386016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03</a:t>
            </a:r>
            <a:endParaRPr lang="en-US" altLang="zh-CN" sz="44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07710" y="5300980"/>
            <a:ext cx="232664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优化收益</a:t>
            </a:r>
            <a:endParaRPr lang="zh-CN" altLang="en-US" sz="36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优化收益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</a:pPr>
            <a:r>
              <a:rPr kumimoji="1"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1. </a:t>
            </a:r>
            <a:r>
              <a:rPr kumimoji="1"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内存回收负载：降低</a:t>
            </a:r>
            <a:r>
              <a:rPr kumimoji="1" lang="en-US" altLang="zh-CN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30%</a:t>
            </a:r>
            <a:r>
              <a:rPr kumimoji="1"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。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>
              <a:buFont typeface="Wingdings" panose="05000000000000000000" charset="0"/>
            </a:pPr>
            <a:r>
              <a:rPr kumimoji="1"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2. </a:t>
            </a:r>
            <a:r>
              <a:rPr kumimoji="1"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解决因反向映射</a:t>
            </a:r>
            <a:r>
              <a:rPr kumimoji="1"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rwsem</a:t>
            </a:r>
            <a:r>
              <a:rPr kumimoji="1"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锁竞争，导致的用户线程阻塞以及内存回收效率低的问题</a:t>
            </a:r>
            <a:r>
              <a:rPr kumimoji="1" lang="zh-CN" altLang="en-US" dirty="0"/>
              <a:t>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15" y="6605905"/>
            <a:ext cx="4518025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“注:数据来自OPPO内部实验室性能测试”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11705"/>
            <a:ext cx="9144000" cy="1217295"/>
          </a:xfrm>
        </p:spPr>
        <p:txBody>
          <a:bodyPr lIns="9000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/>
              </a:rPr>
              <a:t>谢谢！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34543" y="3602625"/>
            <a:ext cx="3230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行业现状</a:t>
            </a:r>
            <a:endParaRPr lang="zh-CN" altLang="en-US" sz="5400" spc="6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Part One</a:t>
            </a:r>
            <a:endParaRPr lang="en-US" altLang="zh-CN" sz="3600" i="1" dirty="0">
              <a:solidFill>
                <a:srgbClr val="C705FB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OPPO Sans" panose="00020600040101010101" pitchFamily="18" charset="-122"/>
                <a:ea typeface="OPPO Sans" panose="00020600040101010101" pitchFamily="18" charset="-122"/>
              </a:rPr>
              <a:t>1</a:t>
            </a:r>
            <a:endParaRPr lang="en-US" altLang="zh-CN" sz="41300" dirty="0">
              <a:gradFill>
                <a:gsLst>
                  <a:gs pos="0">
                    <a:srgbClr val="C705FB"/>
                  </a:gs>
                  <a:gs pos="100000">
                    <a:srgbClr val="1B1297"/>
                  </a:gs>
                </a:gsLst>
                <a:lin ang="5400000" scaled="1"/>
              </a:gra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187450"/>
            <a:ext cx="10937875" cy="2114550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l"/>
            </a:pPr>
            <a:r>
              <a:rPr kumimoji="1"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正向映射：</a:t>
            </a:r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endParaRPr kumimoji="1" lang="zh-CN" altLang="en-US" dirty="0"/>
          </a:p>
          <a:p>
            <a:pPr marL="342900" indent="-342900">
              <a:buFont typeface="Wingdings" panose="05000000000000000000" charset="0"/>
              <a:buChar char="l"/>
            </a:pPr>
            <a:endParaRPr kumimoji="1" lang="zh-CN" altLang="en-US" dirty="0"/>
          </a:p>
          <a:p>
            <a:pPr marL="342900" indent="-342900">
              <a:buFont typeface="Wingdings" panose="05000000000000000000" charset="0"/>
              <a:buChar char="l"/>
            </a:pPr>
            <a:endParaRPr kumimoji="1" lang="zh-CN" altLang="en-US" dirty="0"/>
          </a:p>
          <a:p>
            <a:pPr marL="342900" indent="-342900">
              <a:buFont typeface="Wingdings" panose="05000000000000000000" charset="0"/>
              <a:buChar char="l"/>
            </a:pPr>
            <a:endParaRPr kumimoji="1" lang="zh-CN" altLang="en-US" dirty="0"/>
          </a:p>
          <a:p>
            <a:pPr>
              <a:buFont typeface="Wingdings" panose="05000000000000000000" charset="0"/>
            </a:pPr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页面回收</a:t>
            </a:r>
            <a:r>
              <a:rPr kumimoji="1" lang="en-US" altLang="zh-CN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反向映射是什么？</a:t>
            </a:r>
            <a:endParaRPr kumimoji="1" lang="zh-CN" altLang="en-US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711200" y="1724025"/>
          <a:ext cx="662114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6863080" imgH="1061720" progId="Visio.Drawing.15">
                  <p:embed/>
                </p:oleObj>
              </mc:Choice>
              <mc:Fallback>
                <p:oleObj name="" r:id="rId1" imgW="6863080" imgH="106172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711200" y="1724025"/>
                        <a:ext cx="6621145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711200" y="3816350"/>
          <a:ext cx="666940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3" imgW="6911975" imgH="1061720" progId="Visio.Drawing.15">
                  <p:embed/>
                </p:oleObj>
              </mc:Choice>
              <mc:Fallback>
                <p:oleObj name="" r:id="rId3" imgW="6911975" imgH="1061720" progId="Visio.Drawing.15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711200" y="3816350"/>
                        <a:ext cx="6669405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14960" y="3207385"/>
            <a:ext cx="66484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l"/>
            </a:pPr>
            <a:r>
              <a:rPr kumimoji="1" lang="zh-CN" altLang="en-US" sz="2000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反向映射</a:t>
            </a:r>
            <a:endParaRPr kumimoji="1" lang="zh-CN" altLang="en-US" sz="2000" dirty="0">
              <a:latin typeface="OPPO Sans" panose="00020600040101010101" pitchFamily="18" charset="-122"/>
              <a:ea typeface="OPPO Sans" panose="00020600040101010101" pitchFamily="18" charset="-122"/>
              <a:sym typeface="+mn-ea"/>
            </a:endParaRPr>
          </a:p>
          <a:p>
            <a:endParaRPr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8960" y="5407660"/>
            <a:ext cx="8509000" cy="403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典型使用场景：</a:t>
            </a:r>
            <a:r>
              <a:rPr kumimoji="1" lang="zh-CN" altLang="en-US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内存回收（</a:t>
            </a:r>
            <a:r>
              <a:rPr kumimoji="1" lang="en-US" altLang="zh-CN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page_referenced</a:t>
            </a:r>
            <a:r>
              <a:rPr kumimoji="1" lang="zh-CN" altLang="en-US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和</a:t>
            </a:r>
            <a:r>
              <a:rPr kumimoji="1" lang="en-US" altLang="zh-CN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try_to_unmap</a:t>
            </a:r>
            <a:r>
              <a:rPr kumimoji="1" lang="zh-CN" altLang="en-US" b="1" dirty="0">
                <a:solidFill>
                  <a:srgbClr val="FF0000"/>
                </a:solidFill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等）</a:t>
            </a:r>
            <a:r>
              <a:rPr kumimoji="1" lang="zh-CN" altLang="en-US" dirty="0">
                <a:latin typeface="OPPO Sans" panose="00020600040101010101" pitchFamily="18" charset="-122"/>
                <a:ea typeface="OPPO Sans" panose="00020600040101010101" pitchFamily="18" charset="-122"/>
                <a:sym typeface="+mn-ea"/>
              </a:rPr>
              <a:t>、页面迁移等。</a:t>
            </a:r>
            <a:endParaRPr lang="zh-CN" altLang="en-US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charset="0"/>
              <a:buChar char="l"/>
            </a:pPr>
            <a:r>
              <a:rPr kumimoji="1"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没有反向映射时期：</a:t>
            </a:r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页面回收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反向映射的前世今生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1546860"/>
            <a:ext cx="8828405" cy="4999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charset="0"/>
              <a:buChar char="l"/>
            </a:pPr>
            <a:r>
              <a:rPr kumimoji="1"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pte_chain</a:t>
            </a:r>
            <a:r>
              <a:rPr kumimoji="1"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时期：</a:t>
            </a:r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页面回收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反向映射的前世今生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675640" y="1960245"/>
          <a:ext cx="9092565" cy="225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8190230" imgH="1710690" progId="Visio.Drawing.15">
                  <p:embed/>
                </p:oleObj>
              </mc:Choice>
              <mc:Fallback>
                <p:oleObj name="" r:id="rId1" imgW="8190230" imgH="171069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5640" y="1960245"/>
                        <a:ext cx="9092565" cy="2251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charset="0"/>
              <a:buChar char="l"/>
            </a:pPr>
            <a:r>
              <a:rPr kumimoji="1"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现状：</a:t>
            </a:r>
            <a:r>
              <a:rPr kumimoji="1"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(ksm</a:t>
            </a:r>
            <a:r>
              <a:rPr kumimoji="1" lang="zh-CN" altLang="en-US" dirty="0">
                <a:latin typeface="OPPO Sans" panose="00020600040101010101" pitchFamily="18" charset="-122"/>
                <a:ea typeface="OPPO Sans" panose="00020600040101010101" pitchFamily="18" charset="-122"/>
              </a:rPr>
              <a:t>不在本文讨论范围</a:t>
            </a:r>
            <a:r>
              <a:rPr kumimoji="1" lang="en-US" altLang="zh-CN" dirty="0">
                <a:latin typeface="OPPO Sans" panose="00020600040101010101" pitchFamily="18" charset="-122"/>
                <a:ea typeface="OPPO Sans" panose="00020600040101010101" pitchFamily="18" charset="-122"/>
              </a:rPr>
              <a:t>)</a:t>
            </a:r>
            <a:endParaRPr kumimoji="1" lang="en-US" altLang="zh-CN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页面回收</a:t>
            </a:r>
            <a:r>
              <a:rPr kumimoji="1" lang="en-US" altLang="zh-CN" dirty="0">
                <a:solidFill>
                  <a:schemeClr val="bg1"/>
                </a:solidFill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</a:rPr>
              <a:t>反向映射的前世今生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581025" y="1713230"/>
          <a:ext cx="4639310" cy="3895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817745" imgH="4050665" progId="Visio.Drawing.15">
                  <p:embed/>
                </p:oleObj>
              </mc:Choice>
              <mc:Fallback>
                <p:oleObj name="" r:id="rId1" imgW="4817745" imgH="405066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1025" y="1713230"/>
                        <a:ext cx="4639310" cy="3895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10055" y="6101715"/>
            <a:ext cx="2428240" cy="40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OPPO Sans" panose="00020600040101010101" pitchFamily="18" charset="-122"/>
                <a:ea typeface="OPPO Sans" panose="00020600040101010101" pitchFamily="18" charset="-122"/>
              </a:rPr>
              <a:t>匿名页面：</a:t>
            </a:r>
            <a:r>
              <a:rPr lang="en-US" altLang="zh-CN" b="1">
                <a:latin typeface="OPPO Sans" panose="00020600040101010101" pitchFamily="18" charset="-122"/>
                <a:ea typeface="OPPO Sans" panose="00020600040101010101" pitchFamily="18" charset="-122"/>
              </a:rPr>
              <a:t>anon_vma</a:t>
            </a:r>
            <a:endParaRPr lang="en-US" altLang="zh-CN" b="1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6749415" y="1713230"/>
          <a:ext cx="4639310" cy="411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4817745" imgH="4276725" progId="Visio.Drawing.15">
                  <p:embed/>
                </p:oleObj>
              </mc:Choice>
              <mc:Fallback>
                <p:oleObj name="" r:id="rId3" imgW="4817745" imgH="4276725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9415" y="1713230"/>
                        <a:ext cx="4639310" cy="411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936230" y="6101715"/>
            <a:ext cx="2923540" cy="40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OPPO Sans" panose="00020600040101010101" pitchFamily="18" charset="-122"/>
                <a:ea typeface="OPPO Sans" panose="00020600040101010101" pitchFamily="18" charset="-122"/>
              </a:rPr>
              <a:t>文件页面：</a:t>
            </a:r>
            <a:r>
              <a:rPr lang="en-US" altLang="zh-CN" b="1">
                <a:latin typeface="OPPO Sans" panose="00020600040101010101" pitchFamily="18" charset="-122"/>
                <a:ea typeface="OPPO Sans" panose="00020600040101010101" pitchFamily="18" charset="-122"/>
              </a:rPr>
              <a:t>address_space</a:t>
            </a:r>
            <a:endParaRPr lang="en-US" altLang="zh-CN" b="1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8" grpId="4"/>
      <p:bldP spid="8" grpId="5"/>
      <p:bldP spid="8" grpId="6"/>
      <p:bldP spid="8" grpId="7"/>
      <p:bldP spid="8" grpId="8"/>
      <p:bldP spid="8" grpId="9"/>
      <p:bldP spid="8" grpId="10"/>
      <p:bldP spid="8" grpId="11"/>
      <p:bldP spid="8" grpId="12"/>
      <p:bldP spid="8" grpId="13"/>
      <p:bldP spid="8" grpId="14"/>
      <p:bldP spid="8" grpId="15"/>
      <p:bldP spid="8" grpId="16"/>
      <p:bldP spid="8" grpId="17"/>
      <p:bldP spid="8" grpId="18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rgbClr val="3D485D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34543" y="3602625"/>
            <a:ext cx="32308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性能问题</a:t>
            </a:r>
            <a:endParaRPr lang="zh-CN" altLang="en-US" sz="5400" spc="600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71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Part Two</a:t>
            </a:r>
            <a:endParaRPr lang="en-US" altLang="zh-CN" sz="3600" i="1" dirty="0">
              <a:solidFill>
                <a:srgbClr val="C705FB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385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OPPO Sans" panose="00020600040101010101" pitchFamily="18" charset="-122"/>
                <a:ea typeface="OPPO Sans" panose="00020600040101010101" pitchFamily="18" charset="-122"/>
              </a:rPr>
              <a:t>2</a:t>
            </a:r>
            <a:endParaRPr lang="en-US" altLang="zh-CN" sz="41300" dirty="0">
              <a:gradFill>
                <a:gsLst>
                  <a:gs pos="0">
                    <a:srgbClr val="C705FB"/>
                  </a:gs>
                  <a:gs pos="100000">
                    <a:srgbClr val="1B1297"/>
                  </a:gs>
                </a:gsLst>
                <a:lin ang="5400000" scaled="1"/>
              </a:gra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4713" y="733985"/>
            <a:ext cx="10938164" cy="4769139"/>
          </a:xfrm>
        </p:spPr>
        <p:txBody>
          <a:bodyPr/>
          <a:lstStyle/>
          <a:p>
            <a:pPr>
              <a:buFont typeface="Wingdings" panose="05000000000000000000" charset="0"/>
            </a:pP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页面回收</a:t>
            </a:r>
            <a:r>
              <a:rPr kumimoji="1" lang="en-US" altLang="zh-CN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-</a:t>
            </a:r>
            <a:r>
              <a:rPr kumimoji="1" lang="zh-CN" altLang="en-US" dirty="0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反向映射的性能问题</a:t>
            </a:r>
            <a:endParaRPr kumimoji="1" lang="zh-CN" altLang="en-US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552450" y="1569085"/>
          <a:ext cx="4639310" cy="3895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1" imgW="4817745" imgH="4050665" progId="Visio.Drawing.15">
                  <p:embed/>
                </p:oleObj>
              </mc:Choice>
              <mc:Fallback>
                <p:oleObj name="" r:id="rId1" imgW="4817745" imgH="405066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2450" y="1569085"/>
                        <a:ext cx="4639310" cy="3895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81480" y="5957570"/>
            <a:ext cx="2428240" cy="40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OPPO Sans" panose="00020600040101010101" pitchFamily="18" charset="-122"/>
                <a:ea typeface="OPPO Sans" panose="00020600040101010101" pitchFamily="18" charset="-122"/>
              </a:rPr>
              <a:t>匿名页面：</a:t>
            </a:r>
            <a:r>
              <a:rPr lang="en-US" altLang="zh-CN" b="1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anon_vma</a:t>
            </a:r>
            <a:endParaRPr lang="en-US" altLang="zh-CN" b="1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6720840" y="1569085"/>
          <a:ext cx="4639310" cy="411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3" imgW="4817745" imgH="4276725" progId="Visio.Drawing.15">
                  <p:embed/>
                </p:oleObj>
              </mc:Choice>
              <mc:Fallback>
                <p:oleObj name="" r:id="rId3" imgW="4817745" imgH="4276725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20840" y="1569085"/>
                        <a:ext cx="4639310" cy="411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052435" y="5957570"/>
            <a:ext cx="2923540" cy="401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OPPO Sans" panose="00020600040101010101" pitchFamily="18" charset="-122"/>
                <a:ea typeface="OPPO Sans" panose="00020600040101010101" pitchFamily="18" charset="-122"/>
              </a:rPr>
              <a:t>文件页面：</a:t>
            </a:r>
            <a:r>
              <a:rPr lang="en-US" altLang="zh-CN" b="1" dirty="0" err="1">
                <a:latin typeface="OPPO Sans" panose="00020600040101010101" pitchFamily="18" charset="-122"/>
                <a:ea typeface="OPPO Sans" panose="00020600040101010101" pitchFamily="18" charset="-122"/>
              </a:rPr>
              <a:t>address_space</a:t>
            </a:r>
            <a:endParaRPr lang="en-US" altLang="zh-CN" b="1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1669</Words>
  <Application>WPS 演示</Application>
  <PresentationFormat>宽屏</PresentationFormat>
  <Paragraphs>195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OPPO Sans</vt:lpstr>
      <vt:lpstr>Wingdings</vt:lpstr>
      <vt:lpstr>微软雅黑</vt:lpstr>
      <vt:lpstr>等线</vt:lpstr>
      <vt:lpstr>Office 主题​​</vt:lpstr>
      <vt:lpstr>1_Office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【手机平台】Linux-   针对page映射频度和lock contention的LRU回收优化</vt:lpstr>
      <vt:lpstr>PowerPoint 演示文稿</vt:lpstr>
      <vt:lpstr>PowerPoint 演示文稿</vt:lpstr>
      <vt:lpstr>页面回收-反向映射是什么？</vt:lpstr>
      <vt:lpstr>页面回收-反向映射的前世今生</vt:lpstr>
      <vt:lpstr>页面回收-反向映射的前世今生</vt:lpstr>
      <vt:lpstr>页面回收-反向映射的前世今生</vt:lpstr>
      <vt:lpstr>PowerPoint 演示文稿</vt:lpstr>
      <vt:lpstr>页面回收-反向映射的性能问题</vt:lpstr>
      <vt:lpstr>Cpu负载高的问题</vt:lpstr>
      <vt:lpstr>卡锁问题</vt:lpstr>
      <vt:lpstr>卡锁问题</vt:lpstr>
      <vt:lpstr>PowerPoint 演示文稿</vt:lpstr>
      <vt:lpstr>Cpu负载高问题优化思路</vt:lpstr>
      <vt:lpstr>优化思路mapped_protect</vt:lpstr>
      <vt:lpstr>优化思路mapped_protect</vt:lpstr>
      <vt:lpstr>卡锁问题</vt:lpstr>
      <vt:lpstr>卡锁问题优化思路</vt:lpstr>
      <vt:lpstr>PowerPoint 演示文稿</vt:lpstr>
      <vt:lpstr>优化收益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Administrator</cp:lastModifiedBy>
  <cp:revision>42</cp:revision>
  <dcterms:created xsi:type="dcterms:W3CDTF">2023-10-17T07:31:00Z</dcterms:created>
  <dcterms:modified xsi:type="dcterms:W3CDTF">2023-10-27T15:51:20Z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EE8BC0210367E45A15342E65FCD5AF80</vt:lpwstr>
  </property>
  <property fmtid="{D5CDD505-2E9C-101B-9397-08002B2CF9AE}" pid="3" name="KSOProductBuildVer">
    <vt:lpwstr>2052-10.1.0.6395</vt:lpwstr>
  </property>
</Properties>
</file>