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9" r:id="rId2"/>
  </p:sldMasterIdLst>
  <p:notesMasterIdLst>
    <p:notesMasterId r:id="rId31"/>
  </p:notesMasterIdLst>
  <p:handoutMasterIdLst>
    <p:handoutMasterId r:id="rId32"/>
  </p:handoutMasterIdLst>
  <p:sldIdLst>
    <p:sldId id="362" r:id="rId3"/>
    <p:sldId id="415" r:id="rId4"/>
    <p:sldId id="416" r:id="rId5"/>
    <p:sldId id="406" r:id="rId6"/>
    <p:sldId id="340" r:id="rId7"/>
    <p:sldId id="334" r:id="rId8"/>
    <p:sldId id="335" r:id="rId9"/>
    <p:sldId id="336" r:id="rId10"/>
    <p:sldId id="417" r:id="rId11"/>
    <p:sldId id="298" r:id="rId12"/>
    <p:sldId id="299" r:id="rId13"/>
    <p:sldId id="263" r:id="rId14"/>
    <p:sldId id="418" r:id="rId15"/>
    <p:sldId id="265" r:id="rId16"/>
    <p:sldId id="303" r:id="rId17"/>
    <p:sldId id="304" r:id="rId18"/>
    <p:sldId id="442" r:id="rId19"/>
    <p:sldId id="445" r:id="rId20"/>
    <p:sldId id="447" r:id="rId21"/>
    <p:sldId id="446" r:id="rId22"/>
    <p:sldId id="307" r:id="rId23"/>
    <p:sldId id="443" r:id="rId24"/>
    <p:sldId id="419" r:id="rId25"/>
    <p:sldId id="389" r:id="rId26"/>
    <p:sldId id="390" r:id="rId27"/>
    <p:sldId id="309" r:id="rId28"/>
    <p:sldId id="310" r:id="rId29"/>
    <p:sldId id="440" r:id="rId30"/>
  </p:sldIdLst>
  <p:sldSz cx="24384000" cy="13716000"/>
  <p:notesSz cx="6858000" cy="9144000"/>
  <p:embeddedFontLst>
    <p:embeddedFont>
      <p:font typeface="OPPO Sans" panose="00020600040101010101" pitchFamily="18" charset="-122"/>
      <p:regular r:id="rId33"/>
      <p:bold r:id="rId34"/>
    </p:embeddedFont>
  </p:embeddedFontLst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6DBC85"/>
    <a:srgbClr val="CDC5DC"/>
    <a:srgbClr val="CEC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0FF6958-0FA6-4729-9D4D-AD4AC3A9E9FB}" styleName="{a39b5452-403a-4437-bcb4-5a8e7a125059}">
    <a:wholeTbl>
      <a:tcTxStyle>
        <a:fontRef idx="none">
          <a:prstClr val="black"/>
        </a:fontRef>
      </a:tcTxStyle>
      <a:tcStyle>
        <a:tcBdr>
          <a:top>
            <a:ln w="12700" cmpd="sng">
              <a:solidFill>
                <a:srgbClr val="65B382"/>
              </a:solidFill>
            </a:ln>
          </a:top>
          <a:bottom>
            <a:ln w="12700" cmpd="sng">
              <a:solidFill>
                <a:srgbClr val="65B382"/>
              </a:solidFill>
            </a:ln>
          </a:bottom>
          <a:insideV>
            <a:ln w="12700" cmpd="sng">
              <a:solidFill>
                <a:srgbClr val="65B382"/>
              </a:solidFill>
            </a:ln>
          </a:insideV>
        </a:tcBdr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/>
        <a:fill>
          <a:solidFill>
            <a:srgbClr val="DCEEE3"/>
          </a:solidFill>
        </a:fill>
      </a:tcStyle>
    </a:band1H>
    <a:band2H>
      <a:tcTxStyle>
        <a:fontRef idx="none">
          <a:prstClr val="black"/>
        </a:fontRef>
      </a:tcTxStyle>
      <a:tcStyle>
        <a:tcBdr/>
        <a:fill>
          <a:solidFill>
            <a:srgbClr val="91C9A7"/>
          </a:solidFill>
        </a:fill>
      </a:tcStyle>
    </a:band2H>
    <a:firstRow>
      <a:tcTxStyle>
        <a:fontRef idx="none">
          <a:prstClr val="black"/>
        </a:fontRef>
      </a:tcTxStyle>
      <a:tcStyle>
        <a:tcBdr>
          <a:bottom>
            <a:ln w="12700" cmpd="sng">
              <a:solidFill>
                <a:srgbClr val="65B382"/>
              </a:solidFill>
            </a:ln>
          </a:bottom>
        </a:tcBdr>
        <a:fill>
          <a:solidFill>
            <a:srgbClr val="91C9A7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4" d="100"/>
          <a:sy n="34" d="100"/>
        </p:scale>
        <p:origin x="6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OPPO Sans" panose="00020600040101010101" pitchFamily="18" charset="-122"/>
                <a:ea typeface="OPPO Sans" panose="00020600040101010101" pitchFamily="18" charset="-122"/>
              </a:rPr>
              <a:t>2023/10/27</a:t>
            </a:fld>
            <a:endParaRPr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OPPO Sans" panose="00020600040101010101" pitchFamily="18" charset="-122"/>
                <a:ea typeface="OPPO Sans" panose="00020600040101010101" pitchFamily="18" charset="-122"/>
              </a:rPr>
              <a:t>‹#›</a:t>
            </a:fld>
            <a:endParaRPr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2023/10/27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PO Sans" panose="00020600040101010101" pitchFamily="18" charset="-122"/>
        <a:ea typeface="OPPO Sans" panose="00020600040101010101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PO Sans" panose="00020600040101010101" pitchFamily="18" charset="-122"/>
        <a:ea typeface="OPPO Sans" panose="00020600040101010101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PO Sans" panose="00020600040101010101" pitchFamily="18" charset="-122"/>
        <a:ea typeface="OPPO Sans" panose="00020600040101010101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PO Sans" panose="00020600040101010101" pitchFamily="18" charset="-122"/>
        <a:ea typeface="OPPO Sans" panose="00020600040101010101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PO Sans" panose="00020600040101010101" pitchFamily="18" charset="-122"/>
        <a:ea typeface="OPPO Sans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2700" algn="l" rtl="0" eaLnBrk="0">
              <a:lnSpc>
                <a:spcPts val="4455"/>
              </a:lnSpc>
            </a:pPr>
            <a:r>
              <a:rPr b="1" kern="0" spc="-320" dirty="0">
                <a:solidFill>
                  <a:srgbClr val="000000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例如：</a:t>
            </a:r>
            <a:endParaRPr lang="en-US" altLang="en-US" dirty="0">
              <a:latin typeface="OPPO Sans" panose="00020600040101010101" pitchFamily="18" charset="-122"/>
              <a:ea typeface="OPPO Sans" panose="00020600040101010101" pitchFamily="18" charset="-122"/>
              <a:cs typeface="OPPO Sans" panose="00020600040101010101" pitchFamily="18" charset="-122"/>
            </a:endParaRPr>
          </a:p>
          <a:p>
            <a:pPr marL="12700" algn="l" rtl="0" eaLnBrk="0">
              <a:lnSpc>
                <a:spcPct val="97000"/>
              </a:lnSpc>
              <a:spcBef>
                <a:spcPts val="490"/>
              </a:spcBef>
            </a:pPr>
            <a:r>
              <a:rPr b="1" kern="0" spc="-90" dirty="0">
                <a:solidFill>
                  <a:srgbClr val="000000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armv8</a:t>
            </a:r>
            <a:r>
              <a:rPr kern="0" spc="460" dirty="0">
                <a:solidFill>
                  <a:srgbClr val="000000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 </a:t>
            </a:r>
            <a:r>
              <a:rPr b="1" kern="0" spc="-90" dirty="0">
                <a:solidFill>
                  <a:srgbClr val="000000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开始的aarch32</a:t>
            </a:r>
            <a:r>
              <a:rPr kern="0" spc="-100" dirty="0">
                <a:solidFill>
                  <a:srgbClr val="000000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 </a:t>
            </a:r>
            <a:r>
              <a:rPr b="1" kern="0" spc="-90" dirty="0">
                <a:solidFill>
                  <a:srgbClr val="000000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来兼容32位应用，为了推6</a:t>
            </a:r>
            <a:r>
              <a:rPr lang="en-US" b="1" kern="0" spc="-90" dirty="0">
                <a:solidFill>
                  <a:srgbClr val="000000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4</a:t>
            </a:r>
            <a:r>
              <a:rPr b="1" kern="0" spc="-90" dirty="0">
                <a:solidFill>
                  <a:srgbClr val="000000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位应用生态，</a:t>
            </a:r>
            <a:r>
              <a:rPr kern="0" dirty="0">
                <a:solidFill>
                  <a:srgbClr val="000000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  </a:t>
            </a:r>
            <a:r>
              <a:rPr b="1" kern="0" spc="-60" dirty="0">
                <a:solidFill>
                  <a:srgbClr val="000000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到了armv9</a:t>
            </a:r>
            <a:r>
              <a:rPr kern="0" spc="400" dirty="0">
                <a:solidFill>
                  <a:srgbClr val="000000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 </a:t>
            </a:r>
            <a:r>
              <a:rPr b="1" kern="0" spc="-60" dirty="0">
                <a:solidFill>
                  <a:srgbClr val="000000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只有部分核能跑</a:t>
            </a:r>
            <a:r>
              <a:rPr b="1" kern="0" spc="-70" dirty="0">
                <a:solidFill>
                  <a:srgbClr val="000000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32位应用，</a:t>
            </a:r>
            <a:r>
              <a:rPr b="1" kern="0" spc="-30" dirty="0">
                <a:solidFill>
                  <a:srgbClr val="000000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慢慢32位应用退出历史舞台，但是这个过程还</a:t>
            </a:r>
            <a:r>
              <a:rPr b="1" kern="0" spc="-40" dirty="0">
                <a:solidFill>
                  <a:srgbClr val="000000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很漫长</a:t>
            </a:r>
            <a:r>
              <a:rPr kern="0" spc="-40" dirty="0">
                <a:solidFill>
                  <a:srgbClr val="000000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。</a:t>
            </a:r>
            <a:endParaRPr lang="en-US" altLang="en-US" kern="0" spc="-40" dirty="0">
              <a:solidFill>
                <a:srgbClr val="000000">
                  <a:alpha val="100000"/>
                </a:srgbClr>
              </a:solidFill>
              <a:latin typeface="OPPO Sans" panose="00020600040101010101" pitchFamily="18" charset="-122"/>
              <a:ea typeface="OPPO Sans" panose="00020600040101010101" pitchFamily="18" charset="-122"/>
              <a:cs typeface="OPPO Sans" panose="00020600040101010101" pitchFamily="18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我们没有针对跑分做任何优化，内存访问性能提升了，所以导致跑分性能的提升！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我们没有针对跑分做任何优化，内存访问性能提升了，所以导致跑分性能的提升！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048000" y="2645924"/>
            <a:ext cx="18288000" cy="4374002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1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048000" y="7204076"/>
            <a:ext cx="18288000" cy="3311524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676400" y="1103086"/>
            <a:ext cx="21031200" cy="1111794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905000" y="3023640"/>
            <a:ext cx="18288000" cy="2434590"/>
          </a:xfrm>
        </p:spPr>
        <p:txBody>
          <a:bodyPr>
            <a:normAutofit/>
          </a:bodyPr>
          <a:lstStyle>
            <a:lvl1pPr>
              <a:defRPr sz="12000" b="1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905000" y="5935980"/>
            <a:ext cx="18288000" cy="1844040"/>
          </a:xfrm>
        </p:spPr>
        <p:txBody>
          <a:bodyPr>
            <a:norm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0376" y="2374750"/>
            <a:ext cx="21876328" cy="9538278"/>
          </a:xfrm>
        </p:spPr>
        <p:txBody>
          <a:bodyPr/>
          <a:lstStyle>
            <a:lvl1pPr marL="0" indent="0">
              <a:buNone/>
              <a:defRPr sz="4000"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  <a:lvl2pPr marL="914400" indent="0">
              <a:buNone/>
              <a:defRPr sz="3600">
                <a:latin typeface="OPPO Sans" panose="00020600040101010101" pitchFamily="18" charset="-122"/>
                <a:ea typeface="OPPO Sans" panose="00020600040101010101" pitchFamily="18" charset="-122"/>
              </a:defRPr>
            </a:lvl2pPr>
            <a:lvl3pPr marL="1828800" indent="0">
              <a:buNone/>
              <a:defRPr sz="3600">
                <a:latin typeface="OPPO Sans" panose="00020600040101010101" pitchFamily="18" charset="-122"/>
                <a:ea typeface="OPPO Sans" panose="00020600040101010101" pitchFamily="18" charset="-122"/>
              </a:defRPr>
            </a:lvl3pPr>
            <a:lvl4pPr marL="2743200" indent="0">
              <a:buNone/>
              <a:defRPr>
                <a:latin typeface="OPPO Sans" panose="00020600040101010101" pitchFamily="18" charset="-122"/>
                <a:ea typeface="OPPO Sans" panose="00020600040101010101" pitchFamily="18" charset="-122"/>
              </a:defRPr>
            </a:lvl4pPr>
            <a:lvl5pPr marL="3657600" indent="0">
              <a:buNone/>
              <a:defRPr>
                <a:latin typeface="OPPO Sans" panose="00020600040101010101" pitchFamily="18" charset="-122"/>
                <a:ea typeface="OPPO Sans" panose="00020600040101010101" pitchFamily="18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630376" y="160568"/>
            <a:ext cx="11589328" cy="1325564"/>
          </a:xfrm>
        </p:spPr>
        <p:txBody>
          <a:bodyPr>
            <a:normAutofit/>
          </a:bodyPr>
          <a:lstStyle>
            <a:lvl1pPr>
              <a:defRPr sz="5600" b="1"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endParaRPr kumimoji="1"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516890"/>
            <a:ext cx="21031200" cy="2651126"/>
          </a:xfrm>
        </p:spPr>
        <p:txBody>
          <a:bodyPr anchor="ctr" anchorCtr="0">
            <a:normAutofit/>
          </a:bodyPr>
          <a:lstStyle>
            <a:lvl1pPr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3651250"/>
            <a:ext cx="21031200" cy="870267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7502234"/>
            <a:ext cx="14643100" cy="1622714"/>
          </a:xfrm>
        </p:spPr>
        <p:txBody>
          <a:bodyPr anchor="b">
            <a:normAutofit/>
          </a:bodyPr>
          <a:lstStyle>
            <a:lvl1pPr>
              <a:defRPr sz="8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220056"/>
            <a:ext cx="14643100" cy="1295110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516890"/>
            <a:ext cx="21031200" cy="2651126"/>
          </a:xfrm>
        </p:spPr>
        <p:txBody>
          <a:bodyPr>
            <a:normAutofit/>
          </a:bodyPr>
          <a:lstStyle>
            <a:lvl1pPr>
              <a:defRPr sz="4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3651250"/>
            <a:ext cx="10363200" cy="870267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963400" y="3651250"/>
            <a:ext cx="10363200" cy="870267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0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6" y="3489922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6" y="5231218"/>
            <a:ext cx="10315574" cy="714810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489922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231218"/>
            <a:ext cx="10366376" cy="714810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5532438"/>
            <a:ext cx="21031200" cy="2651126"/>
          </a:xfrm>
        </p:spPr>
        <p:txBody>
          <a:bodyPr>
            <a:normAutofit/>
          </a:bodyPr>
          <a:lstStyle>
            <a:lvl1pPr algn="ctr">
              <a:defRPr sz="9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93494" y="254000"/>
            <a:ext cx="8330400" cy="3200400"/>
          </a:xfrm>
        </p:spPr>
        <p:txBody>
          <a:bodyPr anchor="ctr" anchorCtr="0">
            <a:normAutofit/>
          </a:bodyPr>
          <a:lstStyle>
            <a:lvl1pPr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0368000" y="1532708"/>
            <a:ext cx="11634750" cy="10188892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03654" y="4114800"/>
            <a:ext cx="8330400" cy="762317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2023/10/27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9648968" y="730250"/>
            <a:ext cx="3058632" cy="11623676"/>
          </a:xfrm>
        </p:spPr>
        <p:txBody>
          <a:bodyPr vert="eaVert">
            <a:normAutofit/>
          </a:bodyPr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7759916" cy="11623676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2023/10/27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ct val="40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fld id="{3367AEC0-C289-DE44-AB8A-ADA10C1E6049}" type="datetimeFigureOut">
              <a:rPr kumimoji="1" lang="zh-CN" altLang="en-US" smtClean="0"/>
              <a:t>2023/10/27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fld id="{B64B2F3D-105D-CE46-B007-3E1ED61C52D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hf sldNum="0"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ct val="401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0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tags" Target="../tags/tag18.xml"/><Relationship Id="rId7" Type="http://schemas.openxmlformats.org/officeDocument/2006/relationships/oleObject" Target="../embeddings/oleObject1.bin"/><Relationship Id="rId2" Type="http://schemas.openxmlformats.org/officeDocument/2006/relationships/tags" Target="../tags/tag1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1801495" y="2254885"/>
            <a:ext cx="19431635" cy="6511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sz="13800" b="1" kern="0" spc="180" dirty="0">
                <a:solidFill>
                  <a:schemeClr val="bg1">
                    <a:alpha val="10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动态大页</a:t>
            </a:r>
          </a:p>
          <a:p>
            <a:pPr algn="l">
              <a:lnSpc>
                <a:spcPct val="140000"/>
              </a:lnSpc>
            </a:pPr>
            <a:r>
              <a:rPr lang="zh-CN" sz="8000" b="1" kern="0" spc="180" dirty="0">
                <a:solidFill>
                  <a:schemeClr val="bg1">
                    <a:alpha val="10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基于ARM64 Contiguous PTE的HugePage/</a:t>
            </a:r>
            <a:r>
              <a:rPr lang="en-US" altLang="zh-CN" sz="8000" b="1" kern="0" spc="180" dirty="0">
                <a:solidFill>
                  <a:schemeClr val="bg1">
                    <a:alpha val="10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L</a:t>
            </a:r>
            <a:r>
              <a:rPr lang="zh-CN" sz="8000" b="1" kern="0" spc="180" dirty="0">
                <a:solidFill>
                  <a:schemeClr val="bg1">
                    <a:alpha val="10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arge Folios技术</a:t>
            </a: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964690" y="9711055"/>
            <a:ext cx="1354963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kumimoji="1" lang="zh-CN" altLang="en-US" sz="66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韩传华</a:t>
            </a:r>
            <a:r>
              <a:rPr kumimoji="1" lang="en-US" altLang="zh-CN" sz="66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  OPPO高级底层软件工程师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23620" y="665480"/>
            <a:ext cx="17232630" cy="1466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sz="7200" b="1" kern="0" spc="4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大页技术目前主要应用于服务器领域</a:t>
            </a:r>
            <a:endParaRPr lang="zh-CN" altLang="en-US" sz="4400" b="1" kern="0" spc="-180" dirty="0">
              <a:solidFill>
                <a:srgbClr val="000000">
                  <a:alpha val="100000"/>
                </a:srgbClr>
              </a:solidFill>
              <a:latin typeface="OPPO Sans" panose="00020600040101010101" pitchFamily="18" charset="-122"/>
              <a:ea typeface="OPPO Sans" panose="00020600040101010101" pitchFamily="18" charset="-122"/>
              <a:cs typeface="OPPO Sans" panose="00020600040101010101" pitchFamily="18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264285" y="2697480"/>
          <a:ext cx="20237450" cy="7633970"/>
        </p:xfrm>
        <a:graphic>
          <a:graphicData uri="http://schemas.openxmlformats.org/drawingml/2006/table">
            <a:tbl>
              <a:tblPr firstRow="1" bandRow="1">
                <a:tableStyleId>{40FF6958-0FA6-4729-9D4D-AD4AC3A9E9FB}</a:tableStyleId>
              </a:tblPr>
              <a:tblGrid>
                <a:gridCol w="505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5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1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2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400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大页类型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400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现状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400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安卓手机场景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80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endParaRPr lang="zh-CN" altLang="en-US" sz="2400" dirty="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 sz="3200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64k页粒度（静态）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24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ARM服务器领域支持全栈64KB分页，Ubuntu/SUSE/CentOS/OpenEuler/</a:t>
                      </a:r>
                    </a:p>
                    <a:p>
                      <a:pPr algn="just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24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Oracle aarch64发行版有64KB分页支持</a:t>
                      </a:r>
                    </a:p>
                    <a:p>
                      <a:pPr algn="just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endParaRPr lang="zh-CN" altLang="en-US" sz="2400" dirty="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24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这里要求全栈修改(file system、toolchain、middleware、app)，Android生态暂时不具备此条件。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75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20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hugetlb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auto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24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采用大页预留技术及</a:t>
                      </a:r>
                      <a:r>
                        <a:rPr lang="en-US" altLang="zh-CN" sz="24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hugetlbfs</a:t>
                      </a:r>
                      <a:r>
                        <a:rPr lang="zh-CN" altLang="en-US" sz="24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，为虚拟机和</a:t>
                      </a:r>
                      <a:r>
                        <a:rPr lang="en-US" altLang="zh-CN" sz="24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userspace</a:t>
                      </a:r>
                      <a:r>
                        <a:rPr lang="zh-CN" altLang="en-US" sz="24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驱动预留大块大页内存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25F"/>
                        </a:buClr>
                        <a:buSzPct val="100000"/>
                        <a:buFont typeface="Wingdings" panose="05000000000000000000" pitchFamily="2" charset="2"/>
                      </a:pPr>
                      <a:endParaRPr lang="zh-CN" altLang="en-US" sz="2400" dirty="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  <a:p>
                      <a:pPr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25F"/>
                        </a:buClr>
                        <a:buSzPct val="100000"/>
                        <a:buFont typeface="Wingdings" panose="05000000000000000000" pitchFamily="2" charset="2"/>
                      </a:pPr>
                      <a:r>
                        <a:rPr lang="zh-CN" altLang="en-US" sz="24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不能被回收，对应用不透明，不能灵活自适应等，无法在Android找到应用场景。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7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320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320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THP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24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服务器领域也采用透明大页（THP）技术为page cache和匿名页动态collapse（踏缩）大页</a:t>
                      </a:r>
                    </a:p>
                    <a:p>
                      <a:pPr algn="just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endParaRPr lang="zh-CN" altLang="en-US" sz="2400" dirty="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24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此项技术目前仅支持PMD 2MB大页，不支持CONT-PTE 64KB大页；collapse的成本高，在服务器领域也让THP的性能本身琢磨不定，比如对于数据库等局部性不好的场景，普遍不建议使用THP。</a:t>
                      </a:r>
                    </a:p>
                    <a:p>
                      <a:pPr algn="just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24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有一些</a:t>
                      </a:r>
                      <a:r>
                        <a:rPr lang="en-US" altLang="zh-CN" sz="24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benchmark</a:t>
                      </a:r>
                      <a:r>
                        <a:rPr lang="zh-CN" altLang="en-US" sz="24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场景会打开，来获得一些跑分等收益。</a:t>
                      </a:r>
                    </a:p>
                    <a:p>
                      <a:pPr algn="just">
                        <a:lnSpc>
                          <a:spcPct val="150000"/>
                        </a:lnSpc>
                        <a:buClrTx/>
                        <a:buSzTx/>
                        <a:buFontTx/>
                        <a:buNone/>
                      </a:pPr>
                      <a:endParaRPr lang="zh-CN" altLang="en-US" sz="2400" dirty="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65530" y="756920"/>
            <a:ext cx="116649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7200" b="1" kern="0" spc="4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16k</a:t>
            </a:r>
            <a:r>
              <a:rPr sz="7200" kern="0" spc="-170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 </a:t>
            </a:r>
            <a:r>
              <a:rPr sz="7200" b="1" kern="0" spc="4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大页的必要性</a:t>
            </a:r>
            <a:endParaRPr lang="zh-CN" altLang="en-US" sz="7200" b="1" kern="0" spc="50" dirty="0">
              <a:solidFill>
                <a:srgbClr val="0ABC3F">
                  <a:alpha val="100000"/>
                </a:srgbClr>
              </a:solidFill>
              <a:latin typeface="OPPO Sans" panose="00020600040101010101" pitchFamily="18" charset="-122"/>
              <a:ea typeface="OPPO Sans" panose="00020600040101010101" pitchFamily="18" charset="-122"/>
              <a:cs typeface="OPPO Sans" panose="00020600040101010101" pitchFamily="18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4115" y="10585450"/>
            <a:ext cx="17232630" cy="103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4400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lt"/>
              </a:rPr>
              <a:t>综上，</a:t>
            </a:r>
            <a:r>
              <a:rPr lang="en-US" altLang="zh-CN" sz="4400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lt"/>
              </a:rPr>
              <a:t>Android</a:t>
            </a:r>
            <a:r>
              <a:rPr lang="zh-CN" altLang="en-US" sz="4400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lt"/>
              </a:rPr>
              <a:t>手机领域没有成熟的可借鉴方案。</a:t>
            </a:r>
            <a:endParaRPr lang="zh-CN" altLang="en-US" sz="4400" b="1" kern="0" spc="-180" dirty="0">
              <a:solidFill>
                <a:srgbClr val="000000">
                  <a:alpha val="100000"/>
                </a:srgbClr>
              </a:solidFill>
              <a:latin typeface="OPPO Sans" panose="00020600040101010101" pitchFamily="18" charset="-122"/>
              <a:ea typeface="OPPO Sans" panose="00020600040101010101" pitchFamily="18" charset="-122"/>
              <a:cs typeface="OPPO Sans" panose="00020600040101010101" pitchFamily="18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174115" y="2560320"/>
          <a:ext cx="20111720" cy="7337171"/>
        </p:xfrm>
        <a:graphic>
          <a:graphicData uri="http://schemas.openxmlformats.org/drawingml/2006/table">
            <a:tbl>
              <a:tblPr firstRow="1" bandRow="1">
                <a:tableStyleId>{40FF6958-0FA6-4729-9D4D-AD4AC3A9E9FB}</a:tableStyleId>
              </a:tblPr>
              <a:tblGrid>
                <a:gridCol w="5238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8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4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195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4000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大页类型</a:t>
                      </a:r>
                    </a:p>
                    <a:p>
                      <a:pPr>
                        <a:buNone/>
                      </a:pPr>
                      <a:endParaRPr lang="zh-CN" altLang="en-US" sz="4000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4000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现状</a:t>
                      </a:r>
                    </a:p>
                    <a:p>
                      <a:pPr>
                        <a:buNone/>
                      </a:pPr>
                      <a:endParaRPr lang="zh-CN" altLang="en-US" sz="4000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4000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安卓手机场景</a:t>
                      </a:r>
                    </a:p>
                    <a:p>
                      <a:pPr>
                        <a:buNone/>
                      </a:pPr>
                      <a:endParaRPr lang="zh-CN" altLang="en-US" sz="4000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9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44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16k</a:t>
                      </a:r>
                      <a:r>
                        <a:rPr lang="zh-CN" altLang="en-US" sz="44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页粒度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zh-CN" altLang="en-US" sz="28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iOS7采用4KB 页粒度; iOS8后采用16KB 页粒度。Apple A9, A10,A10x, A12x, A12, A13, M1芯片上一般采用16KB 页粒度，部分芯片甚至硬件不支持4KB 页粒度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8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如果安卓手机使用</a:t>
                      </a:r>
                      <a:r>
                        <a:rPr lang="en-US" altLang="zh-CN" sz="28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16k</a:t>
                      </a:r>
                      <a:r>
                        <a:rPr lang="zh-CN" altLang="en-US" sz="28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页粒度，需要推动整个生态来做。</a:t>
                      </a:r>
                      <a:endParaRPr lang="zh-CN" altLang="en-US" sz="4400" dirty="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  <a:p>
                      <a:pPr>
                        <a:buNone/>
                      </a:pPr>
                      <a:endParaRPr lang="zh-CN" altLang="en-US" sz="4400" dirty="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70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4400" dirty="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  <a:p>
                      <a:pPr>
                        <a:buNone/>
                      </a:pPr>
                      <a:endParaRPr lang="en-US" altLang="zh-CN" sz="4400" dirty="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44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16k</a:t>
                      </a:r>
                      <a:r>
                        <a:rPr lang="zh-CN" altLang="en-US" sz="44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动态大页</a:t>
                      </a:r>
                    </a:p>
                    <a:p>
                      <a:pPr>
                        <a:buNone/>
                      </a:pPr>
                      <a:endParaRPr lang="zh-CN" altLang="en-US" sz="4400" dirty="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暂无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just" fontAlgn="auto">
                        <a:lnSpc>
                          <a:spcPct val="150000"/>
                        </a:lnSpc>
                      </a:pPr>
                      <a:r>
                        <a:rPr lang="zh-CN" altLang="en-US" sz="28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相比于64k动态大页可能会出现以下问题：arm64的架构的CONT-PTE硬件特性不支持16k大页，tlb miss收益较小。缺页异常收益较小（影响负载，并发冲突）。zram压缩率收益不大。原生</a:t>
                      </a:r>
                      <a:r>
                        <a:rPr lang="en-US" altLang="zh-CN" sz="28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L</a:t>
                      </a:r>
                      <a:r>
                        <a:rPr lang="zh-CN" altLang="en-US" sz="28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inux内核本身不支持16k大页，造成开发的复杂性 ，但收益损失很大...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6073775" y="7511415"/>
            <a:ext cx="3007995" cy="669925"/>
          </a:xfrm>
          <a:prstGeom prst="roundRect">
            <a:avLst/>
          </a:prstGeom>
          <a:solidFill>
            <a:srgbClr val="6DBC8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88900" algn="ctr" rtl="0" eaLnBrk="0">
              <a:lnSpc>
                <a:spcPct val="96000"/>
              </a:lnSpc>
            </a:pPr>
            <a:r>
              <a:rPr sz="3600" b="1" kern="0" spc="-50" dirty="0">
                <a:solidFill>
                  <a:srgbClr val="000000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兼容困难</a:t>
            </a:r>
            <a:endParaRPr lang="zh-CN" altLang="en-US" sz="3600" b="1" kern="0" spc="-50" dirty="0">
              <a:solidFill>
                <a:srgbClr val="000000">
                  <a:alpha val="100000"/>
                </a:srgbClr>
              </a:solidFill>
              <a:latin typeface="OPPO Sans" panose="00020600040101010101" pitchFamily="18" charset="-122"/>
              <a:ea typeface="OPPO Sans" panose="00020600040101010101" pitchFamily="18" charset="-122"/>
              <a:cs typeface="OPPO Sans" panose="00020600040101010101" pitchFamily="18" charset="-122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14475" y="7453630"/>
            <a:ext cx="3007995" cy="669925"/>
          </a:xfrm>
          <a:prstGeom prst="roundRect">
            <a:avLst/>
          </a:prstGeom>
          <a:solidFill>
            <a:srgbClr val="6DBC8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600" b="1" kern="0" spc="-70" dirty="0">
                <a:solidFill>
                  <a:srgbClr val="000000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周期漫长</a:t>
            </a:r>
            <a:endParaRPr lang="zh-CN" altLang="en-US" sz="3600" b="1" kern="0" spc="-70" dirty="0">
              <a:solidFill>
                <a:srgbClr val="000000">
                  <a:alpha val="100000"/>
                </a:srgbClr>
              </a:solidFill>
              <a:latin typeface="OPPO Sans" panose="00020600040101010101" pitchFamily="18" charset="-122"/>
              <a:ea typeface="OPPO Sans" panose="00020600040101010101" pitchFamily="18" charset="-122"/>
              <a:cs typeface="OPPO Sans" panose="00020600040101010101" pitchFamily="18" charset="-122"/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0487660" y="5259705"/>
            <a:ext cx="3007995" cy="669925"/>
          </a:xfrm>
          <a:prstGeom prst="roundRect">
            <a:avLst/>
          </a:prstGeom>
          <a:solidFill>
            <a:srgbClr val="6DBC8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600" b="1" kern="0" spc="-160" dirty="0">
                <a:solidFill>
                  <a:srgbClr val="000000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middleware</a:t>
            </a:r>
            <a:endParaRPr lang="zh-CN" altLang="en-US" sz="3600" b="1" kern="0" spc="-160" dirty="0">
              <a:solidFill>
                <a:srgbClr val="000000">
                  <a:alpha val="100000"/>
                </a:srgbClr>
              </a:solidFill>
              <a:latin typeface="OPPO Sans" panose="00020600040101010101" pitchFamily="18" charset="-122"/>
              <a:ea typeface="OPPO Sans" panose="00020600040101010101" pitchFamily="18" charset="-122"/>
              <a:cs typeface="OPPO Sans" panose="00020600040101010101" pitchFamily="18" charset="-122"/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073775" y="5259070"/>
            <a:ext cx="3007995" cy="669925"/>
          </a:xfrm>
          <a:prstGeom prst="roundRect">
            <a:avLst/>
          </a:prstGeom>
          <a:solidFill>
            <a:srgbClr val="6DBC8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0">
              <a:lnSpc>
                <a:spcPct val="58000"/>
              </a:lnSpc>
            </a:pPr>
            <a:endParaRPr lang="en-US" altLang="en-US" sz="3600" dirty="0"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12700" algn="ctr" rtl="0" eaLnBrk="0">
              <a:lnSpc>
                <a:spcPct val="58000"/>
              </a:lnSpc>
            </a:pPr>
            <a:r>
              <a:rPr sz="3600" b="1" kern="0" spc="-140" dirty="0">
                <a:solidFill>
                  <a:srgbClr val="000000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toolchain</a:t>
            </a:r>
            <a:endParaRPr lang="zh-CN" altLang="en-US" sz="3600" b="1" kern="0" spc="-140" dirty="0">
              <a:solidFill>
                <a:srgbClr val="000000">
                  <a:alpha val="100000"/>
                </a:srgbClr>
              </a:solidFill>
              <a:latin typeface="OPPO Sans" panose="00020600040101010101" pitchFamily="18" charset="-122"/>
              <a:ea typeface="OPPO Sans" panose="00020600040101010101" pitchFamily="18" charset="-122"/>
              <a:cs typeface="OPPO Sans" panose="00020600040101010101" pitchFamily="18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32890" y="5259705"/>
            <a:ext cx="3007995" cy="669925"/>
          </a:xfrm>
          <a:prstGeom prst="roundRect">
            <a:avLst/>
          </a:prstGeom>
          <a:solidFill>
            <a:srgbClr val="6DBC8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600" b="1" kern="0" spc="-150" dirty="0">
                <a:solidFill>
                  <a:srgbClr val="000000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file</a:t>
            </a:r>
            <a:r>
              <a:rPr sz="3600" kern="0" dirty="0">
                <a:solidFill>
                  <a:srgbClr val="000000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 </a:t>
            </a:r>
            <a:r>
              <a:rPr sz="3600" b="1" kern="0" spc="-150" dirty="0">
                <a:solidFill>
                  <a:srgbClr val="000000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system</a:t>
            </a:r>
            <a:endParaRPr lang="zh-CN" altLang="en-US" sz="3600" b="1" kern="0" spc="-150" dirty="0">
              <a:solidFill>
                <a:srgbClr val="000000">
                  <a:alpha val="100000"/>
                </a:srgbClr>
              </a:solidFill>
              <a:latin typeface="OPPO Sans" panose="00020600040101010101" pitchFamily="18" charset="-122"/>
              <a:ea typeface="OPPO Sans" panose="00020600040101010101" pitchFamily="18" charset="-122"/>
              <a:cs typeface="OPPO Sans" panose="00020600040101010101" pitchFamily="18" charset="-122"/>
              <a:sym typeface="+mn-ea"/>
            </a:endParaRPr>
          </a:p>
        </p:txBody>
      </p:sp>
      <p:sp>
        <p:nvSpPr>
          <p:cNvPr id="39" name="textbox 39"/>
          <p:cNvSpPr/>
          <p:nvPr/>
        </p:nvSpPr>
        <p:spPr>
          <a:xfrm>
            <a:off x="1054100" y="8560435"/>
            <a:ext cx="22960965" cy="29038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400" dirty="0">
              <a:latin typeface="OPPO Sans" panose="00020600040101010101" pitchFamily="18" charset="-122"/>
              <a:ea typeface="OPPO Sans" panose="00020600040101010101" pitchFamily="18" charset="-122"/>
              <a:cs typeface="OPPO Sans" panose="00020600040101010101" pitchFamily="18" charset="-122"/>
            </a:endParaRPr>
          </a:p>
          <a:p>
            <a:pPr marL="12700" algn="l" rtl="0" eaLnBrk="0">
              <a:lnSpc>
                <a:spcPts val="4455"/>
              </a:lnSpc>
            </a:pPr>
            <a:endParaRPr lang="en-US" altLang="en-US" sz="4400" kern="0" spc="-40" dirty="0">
              <a:solidFill>
                <a:srgbClr val="000000">
                  <a:alpha val="100000"/>
                </a:srgbClr>
              </a:solidFill>
              <a:latin typeface="OPPO Sans" panose="00020600040101010101" pitchFamily="18" charset="-122"/>
              <a:ea typeface="OPPO Sans" panose="00020600040101010101" pitchFamily="18" charset="-122"/>
              <a:cs typeface="OPPO Sans" panose="00020600040101010101" pitchFamily="18" charset="-122"/>
            </a:endParaRPr>
          </a:p>
        </p:txBody>
      </p:sp>
      <p:sp>
        <p:nvSpPr>
          <p:cNvPr id="41" name="textbox 41"/>
          <p:cNvSpPr/>
          <p:nvPr/>
        </p:nvSpPr>
        <p:spPr>
          <a:xfrm>
            <a:off x="1054100" y="550545"/>
            <a:ext cx="7227570" cy="18662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r>
              <a:rPr sz="7200" b="1" kern="0" spc="-2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</a:rPr>
              <a:t>关于生态问题</a:t>
            </a:r>
            <a:endParaRPr lang="en-US" altLang="en-US" sz="7200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43" name="textbox 43"/>
          <p:cNvSpPr/>
          <p:nvPr/>
        </p:nvSpPr>
        <p:spPr>
          <a:xfrm>
            <a:off x="16137890" y="6235065"/>
            <a:ext cx="2423795" cy="22205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</a:pPr>
            <a:endParaRPr lang="en-US" altLang="en-US" sz="1000" dirty="0">
              <a:latin typeface="OPPO Sans" panose="00020600040101010101" pitchFamily="18" charset="-122"/>
            </a:endParaRPr>
          </a:p>
          <a:p>
            <a:pPr algn="l" rtl="0" eaLnBrk="0">
              <a:lnSpc>
                <a:spcPct val="101000"/>
              </a:lnSpc>
            </a:pPr>
            <a:endParaRPr lang="en-US" altLang="en-US" sz="1000" dirty="0">
              <a:latin typeface="OPPO Sans" panose="00020600040101010101" pitchFamily="18" charset="-122"/>
            </a:endParaRPr>
          </a:p>
          <a:p>
            <a:pPr algn="l" rtl="0" eaLnBrk="0">
              <a:lnSpc>
                <a:spcPct val="101000"/>
              </a:lnSpc>
            </a:pPr>
            <a:endParaRPr lang="en-US" altLang="en-US" sz="1000" dirty="0">
              <a:latin typeface="OPPO Sans" panose="00020600040101010101" pitchFamily="18" charset="-122"/>
            </a:endParaRPr>
          </a:p>
          <a:p>
            <a:pPr algn="l" rtl="0" eaLnBrk="0">
              <a:lnSpc>
                <a:spcPct val="101000"/>
              </a:lnSpc>
            </a:pPr>
            <a:endParaRPr lang="en-US" altLang="en-US" sz="1000" dirty="0">
              <a:latin typeface="OPPO Sans" panose="00020600040101010101" pitchFamily="18" charset="-122"/>
            </a:endParaRPr>
          </a:p>
          <a:p>
            <a:pPr algn="l" rtl="0" eaLnBrk="0">
              <a:lnSpc>
                <a:spcPct val="101000"/>
              </a:lnSpc>
            </a:pPr>
            <a:endParaRPr lang="en-US" altLang="en-US" sz="1000" dirty="0">
              <a:latin typeface="OPPO Sans" panose="00020600040101010101" pitchFamily="18" charset="-122"/>
            </a:endParaRPr>
          </a:p>
          <a:p>
            <a:pPr algn="l" rtl="0" eaLnBrk="0">
              <a:lnSpc>
                <a:spcPct val="101000"/>
              </a:lnSpc>
            </a:pPr>
            <a:endParaRPr lang="en-US" altLang="en-US" sz="1000" dirty="0">
              <a:latin typeface="OPPO Sans" panose="00020600040101010101" pitchFamily="18" charset="-122"/>
            </a:endParaRPr>
          </a:p>
          <a:p>
            <a:pPr algn="l" rtl="0" eaLnBrk="0">
              <a:lnSpc>
                <a:spcPct val="101000"/>
              </a:lnSpc>
            </a:pPr>
            <a:endParaRPr lang="en-US" altLang="en-US" sz="1000" dirty="0">
              <a:latin typeface="OPPO Sans" panose="00020600040101010101" pitchFamily="18" charset="-122"/>
            </a:endParaRPr>
          </a:p>
          <a:p>
            <a:pPr algn="l" rtl="0" eaLnBrk="0">
              <a:lnSpc>
                <a:spcPct val="109000"/>
              </a:lnSpc>
            </a:pPr>
            <a:endParaRPr lang="en-US" altLang="en-US" sz="800" dirty="0">
              <a:latin typeface="OPPO Sans" panose="00020600040101010101" pitchFamily="18" charset="-122"/>
            </a:endParaRPr>
          </a:p>
          <a:p>
            <a:pPr algn="l" rtl="0" eaLnBrk="0">
              <a:lnSpc>
                <a:spcPct val="8000"/>
              </a:lnSpc>
            </a:pPr>
            <a:endParaRPr lang="en-US" altLang="en-US" sz="100" dirty="0">
              <a:latin typeface="OPPO Sans" panose="00020600040101010101" pitchFamily="18" charset="-122"/>
            </a:endParaRPr>
          </a:p>
          <a:p>
            <a:pPr marL="88900" algn="l" rtl="0" eaLnBrk="0">
              <a:lnSpc>
                <a:spcPct val="96000"/>
              </a:lnSpc>
            </a:pPr>
            <a:endParaRPr lang="en-US" altLang="en-US" sz="3500" dirty="0">
              <a:latin typeface="OPPO Sans" panose="00020600040101010101" pitchFamily="18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054100" y="1974850"/>
            <a:ext cx="23206075" cy="170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" indent="-6350" algn="l" rtl="0" eaLnBrk="0">
              <a:lnSpc>
                <a:spcPct val="119000"/>
              </a:lnSpc>
            </a:pPr>
            <a:r>
              <a:rPr lang="en-US" sz="4400" b="1" kern="0" spc="-90" dirty="0">
                <a:solidFill>
                  <a:srgbClr val="000000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G</a:t>
            </a:r>
            <a:r>
              <a:rPr sz="4400" b="1" kern="0" spc="-90" dirty="0">
                <a:solidFill>
                  <a:srgbClr val="000000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oogle 现在在推16k页粒度，如果生态不兼容的话，几乎就无法落地了。 </a:t>
            </a:r>
            <a:r>
              <a:rPr lang="en-US" sz="4400" b="1" kern="0" spc="-90" dirty="0">
                <a:solidFill>
                  <a:srgbClr val="000000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G</a:t>
            </a:r>
            <a:r>
              <a:rPr sz="4400" b="1" kern="0" spc="-90" dirty="0">
                <a:solidFill>
                  <a:srgbClr val="000000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oogle 虽然有生态的掌控力，但是后面推静态的(有生态兼容问题)也会非常困难。</a:t>
            </a: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054100" y="3973195"/>
            <a:ext cx="5383530" cy="103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sz="4400" b="1" kern="0" spc="-270" dirty="0">
                <a:solidFill>
                  <a:srgbClr val="000000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生态涉及到的组件：</a:t>
            </a:r>
            <a:endParaRPr lang="zh-CN" altLang="en-US" sz="4400" b="1" kern="0" spc="-180" dirty="0">
              <a:solidFill>
                <a:srgbClr val="000000">
                  <a:alpha val="100000"/>
                </a:srgbClr>
              </a:solidFill>
              <a:latin typeface="OPPO Sans" panose="00020600040101010101" pitchFamily="18" charset="-122"/>
              <a:ea typeface="OPPO Sans" panose="00020600040101010101" pitchFamily="18" charset="-122"/>
              <a:cs typeface="OPPO Sans" panose="00020600040101010101" pitchFamily="18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4100" y="6201410"/>
            <a:ext cx="5383530" cy="103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sz="4400" b="1" kern="0" spc="-270" dirty="0">
                <a:solidFill>
                  <a:srgbClr val="000000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生态推动问题：</a:t>
            </a:r>
            <a:endParaRPr lang="zh-CN" altLang="en-US" sz="4400" b="1" kern="0" spc="-180" dirty="0">
              <a:solidFill>
                <a:srgbClr val="000000">
                  <a:alpha val="100000"/>
                </a:srgbClr>
              </a:solidFill>
              <a:latin typeface="OPPO Sans" panose="00020600040101010101" pitchFamily="18" charset="-122"/>
              <a:ea typeface="OPPO Sans" panose="00020600040101010101" pitchFamily="18" charset="-122"/>
              <a:cs typeface="OPPO Sans" panose="00020600040101010101" pitchFamily="18" charset="-122"/>
              <a:sym typeface="+mn-ea"/>
            </a:endParaRPr>
          </a:p>
        </p:txBody>
      </p:sp>
      <p:sp>
        <p:nvSpPr>
          <p:cNvPr id="11" name="textbox 44"/>
          <p:cNvSpPr/>
          <p:nvPr>
            <p:custDataLst>
              <p:tags r:id="rId3"/>
            </p:custDataLst>
          </p:nvPr>
        </p:nvSpPr>
        <p:spPr>
          <a:xfrm>
            <a:off x="19082466" y="5733577"/>
            <a:ext cx="2480945" cy="5016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>
              <a:latin typeface="OPPO Sans" panose="00020600040101010101" pitchFamily="18" charset="-122"/>
            </a:endParaRPr>
          </a:p>
          <a:p>
            <a:pPr marL="12700" algn="l" rtl="0" eaLnBrk="0">
              <a:lnSpc>
                <a:spcPct val="82000"/>
              </a:lnSpc>
            </a:pPr>
            <a:endParaRPr lang="en-US" altLang="en-US" sz="3800" dirty="0">
              <a:latin typeface="OPPO Sans" panose="00020600040101010101" pitchFamily="18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5149195" y="5259705"/>
            <a:ext cx="3007995" cy="669925"/>
          </a:xfrm>
          <a:prstGeom prst="roundRect">
            <a:avLst/>
          </a:prstGeom>
          <a:solidFill>
            <a:srgbClr val="6DBC8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kern="0" spc="-160" dirty="0">
                <a:solidFill>
                  <a:srgbClr val="FF0000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app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6" grpId="2" bldLvl="0" animBg="1"/>
      <p:bldP spid="4" grpId="1" animBg="1"/>
      <p:bldP spid="4" grpId="2" bldLvl="0" animBg="1"/>
      <p:bldP spid="3" grpId="1" animBg="1"/>
      <p:bldP spid="3" grpId="2" bldLvl="0" animBg="1"/>
      <p:bldP spid="2" grpId="1" animBg="1"/>
      <p:bldP spid="2" grpId="2" bldLvl="0" animBg="1"/>
      <p:bldP spid="5" grpId="1" animBg="1"/>
      <p:bldP spid="5" grpId="2" bldLvl="0" animBg="1"/>
      <p:bldP spid="39" grpId="1"/>
      <p:bldP spid="39" grpId="2"/>
      <p:bldP spid="10" grpId="0"/>
      <p:bldP spid="13" grpId="1" animBg="1"/>
      <p:bldP spid="13" grpId="2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19"/>
          <p:cNvSpPr/>
          <p:nvPr/>
        </p:nvSpPr>
        <p:spPr>
          <a:xfrm rot="10800000">
            <a:off x="5110480" y="5095094"/>
            <a:ext cx="15675428" cy="5254174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kern="0" dirty="0">
              <a:solidFill>
                <a:srgbClr val="3D485D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4838518" y="4840512"/>
            <a:ext cx="15675428" cy="5254174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kern="0" dirty="0">
              <a:solidFill>
                <a:srgbClr val="3D485D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55715" y="7190518"/>
            <a:ext cx="15391130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defRPr/>
            </a:pPr>
            <a:r>
              <a:rPr lang="en-US" altLang="zh-CN" sz="10800" spc="6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O</a:t>
            </a:r>
            <a:r>
              <a:rPr lang="zh-CN" altLang="en-US" sz="10800" spc="6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PPO的动态大页方案</a:t>
            </a:r>
            <a:endParaRPr lang="zh-CN" altLang="en-US" sz="10800" spc="600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324536" y="7029672"/>
            <a:ext cx="5950858" cy="2264228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9324208" y="5737056"/>
            <a:ext cx="552994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i="1" dirty="0">
                <a:solidFill>
                  <a:srgbClr val="C705FB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Part Three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2908935" y="0"/>
            <a:ext cx="2684780" cy="1280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2600" dirty="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OPPO Sans" panose="00020600040101010101" pitchFamily="18" charset="-122"/>
                <a:ea typeface="OPPO Sans" panose="00020600040101010101" pitchFamily="18" charset="-122"/>
              </a:rPr>
              <a:t>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308735" y="3237865"/>
          <a:ext cx="20235545" cy="6382385"/>
        </p:xfrm>
        <a:graphic>
          <a:graphicData uri="http://schemas.openxmlformats.org/drawingml/2006/table">
            <a:tbl>
              <a:tblPr firstRow="1" bandRow="1">
                <a:tableStyleId>{40FF6958-0FA6-4729-9D4D-AD4AC3A9E9FB}</a:tableStyleId>
              </a:tblPr>
              <a:tblGrid>
                <a:gridCol w="6052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9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2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26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4000" b="1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4000" b="1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4000" b="1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选取情况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7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THP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不支持</a:t>
                      </a:r>
                      <a:r>
                        <a:rPr lang="en-US" altLang="zh-CN" sz="360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64k, </a:t>
                      </a:r>
                      <a:r>
                        <a:rPr lang="zh-CN" altLang="en-US" sz="360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塌缩成本高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8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600" dirty="0" err="1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hugetlb</a:t>
                      </a:r>
                      <a:endParaRPr lang="en-US" altLang="zh-CN" sz="3600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不可回收，应用不透明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440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58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16k</a:t>
                      </a: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页粒度（静态）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需要生态支持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4400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40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16k</a:t>
                      </a:r>
                      <a:r>
                        <a:rPr lang="zh-CN" altLang="en-US" sz="40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动态大页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60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CONT-PTE</a:t>
                      </a:r>
                      <a:r>
                        <a:rPr lang="zh-CN" altLang="en-US" sz="360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不支持</a:t>
                      </a:r>
                      <a:r>
                        <a:rPr lang="en-US" altLang="zh-CN" sz="360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16k, </a:t>
                      </a:r>
                      <a:r>
                        <a:rPr lang="zh-CN" altLang="en-US" sz="360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相比</a:t>
                      </a:r>
                      <a:r>
                        <a:rPr lang="en-US" altLang="zh-CN" sz="360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64k</a:t>
                      </a:r>
                      <a:r>
                        <a:rPr lang="zh-CN" altLang="en-US" sz="360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收益小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440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64k</a:t>
                      </a: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页粒度</a:t>
                      </a:r>
                      <a:r>
                        <a:rPr lang="zh-CN" altLang="en-US" sz="44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（静态）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需要生态支持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440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53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40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64k</a:t>
                      </a:r>
                      <a:r>
                        <a:rPr lang="zh-CN" altLang="en-US" sz="40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动态大页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360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308735" y="445770"/>
            <a:ext cx="4805680" cy="1642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sz="7200" b="1" kern="0" spc="-25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各方案对比</a:t>
            </a:r>
            <a:endParaRPr lang="zh-CN" sz="4400" b="1" kern="0" spc="-180" dirty="0">
              <a:solidFill>
                <a:srgbClr val="000000">
                  <a:alpha val="100000"/>
                </a:srgbClr>
              </a:solidFill>
              <a:latin typeface="OPPO Sans" panose="00020600040101010101" pitchFamily="18" charset="-122"/>
              <a:ea typeface="OPPO Sans" panose="00020600040101010101" pitchFamily="18" charset="-122"/>
              <a:cs typeface="OPPO Sans" panose="00020600040101010101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74065" y="9913620"/>
            <a:ext cx="22282150" cy="157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lang="zh-CN" sz="4400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利用</a:t>
            </a:r>
            <a:r>
              <a:rPr lang="en-US" altLang="zh-CN" sz="4400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a</a:t>
            </a:r>
            <a:r>
              <a:rPr lang="zh-CN" sz="4400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rm64平台上的</a:t>
            </a:r>
            <a:r>
              <a:rPr lang="en-US" altLang="zh-CN" sz="4400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CONT-PTE</a:t>
            </a:r>
            <a:r>
              <a:rPr lang="zh-CN" altLang="en-US" sz="4400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硬件特性，</a:t>
            </a:r>
            <a:r>
              <a:rPr lang="zh-CN" sz="4400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通过最后一级页表的16个连续的页表项来实现64k动态大页。</a:t>
            </a:r>
            <a:r>
              <a:rPr lang="en-US" altLang="zh-CN" sz="4400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1 6</a:t>
            </a:r>
            <a:r>
              <a:rPr lang="zh-CN" altLang="en-US" sz="4400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个</a:t>
            </a:r>
            <a:r>
              <a:rPr lang="en-US" altLang="zh-CN" sz="4400" dirty="0" err="1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pte</a:t>
            </a:r>
            <a:r>
              <a:rPr lang="zh-CN" altLang="en-US" sz="4400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只需要一个</a:t>
            </a:r>
            <a:r>
              <a:rPr lang="en-US" altLang="zh-CN" sz="4400" dirty="0" err="1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tlb</a:t>
            </a:r>
            <a:r>
              <a:rPr lang="zh-CN" altLang="en-US" sz="4400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表项。</a:t>
            </a:r>
            <a:endParaRPr lang="zh-CN" altLang="en-US" sz="4400" b="1" kern="0" spc="-180" dirty="0">
              <a:solidFill>
                <a:srgbClr val="000000">
                  <a:alpha val="100000"/>
                </a:srgbClr>
              </a:solidFill>
              <a:latin typeface="OPPO Sans" panose="00020600040101010101" pitchFamily="18" charset="-122"/>
              <a:ea typeface="OPPO Sans" panose="00020600040101010101" pitchFamily="18" charset="-122"/>
              <a:cs typeface="OPPO Sans" panose="00020600040101010101" pitchFamily="18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1600" y="1800225"/>
            <a:ext cx="11789410" cy="750887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447675" y="369570"/>
            <a:ext cx="13618845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lang="zh-CN" sz="7200" b="1" kern="0" spc="-25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利用CONT-PTE硬件特性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7835" y="3305175"/>
            <a:ext cx="7898130" cy="44996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3215" y="8323580"/>
            <a:ext cx="9372600" cy="4216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70560" y="10441305"/>
            <a:ext cx="18742025" cy="835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lang="zh-CN" altLang="en-US" sz="4400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lt"/>
              </a:rPr>
              <a:t>我们底层采用</a:t>
            </a:r>
            <a:r>
              <a:rPr lang="en-US" altLang="zh-CN" sz="4400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lt"/>
              </a:rPr>
              <a:t>4KB</a:t>
            </a:r>
            <a:r>
              <a:rPr lang="zh-CN" altLang="en-US" sz="4400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lt"/>
              </a:rPr>
              <a:t>的页粒度，</a:t>
            </a:r>
            <a:r>
              <a:rPr lang="en-US" altLang="zh-CN" sz="4400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lt"/>
              </a:rPr>
              <a:t>CONT-PTE</a:t>
            </a:r>
            <a:r>
              <a:rPr lang="zh-CN" altLang="en-US" sz="4400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lt"/>
              </a:rPr>
              <a:t>构建</a:t>
            </a:r>
            <a:r>
              <a:rPr lang="en-US" altLang="zh-CN" sz="4400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lt"/>
              </a:rPr>
              <a:t>64KB</a:t>
            </a:r>
            <a:r>
              <a:rPr lang="zh-CN" altLang="en-US" sz="4400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lt"/>
              </a:rPr>
              <a:t>大页的形式</a:t>
            </a:r>
            <a:r>
              <a:rPr lang="zh-CN" sz="4400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。</a:t>
            </a:r>
            <a:endParaRPr lang="zh-CN" sz="4400" b="1" kern="0" spc="-180" dirty="0">
              <a:solidFill>
                <a:srgbClr val="000000">
                  <a:alpha val="100000"/>
                </a:srgbClr>
              </a:solidFill>
              <a:latin typeface="OPPO Sans" panose="00020600040101010101" pitchFamily="18" charset="-122"/>
              <a:ea typeface="OPPO Sans" panose="00020600040101010101" pitchFamily="18" charset="-122"/>
              <a:cs typeface="OPPO Sans" panose="00020600040101010101" pitchFamily="18" charset="-122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770380" y="1959610"/>
          <a:ext cx="17416780" cy="832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7" imgW="9601200" imgH="4591050" progId="PBrush">
                  <p:embed/>
                </p:oleObj>
              </mc:Choice>
              <mc:Fallback>
                <p:oleObj r:id="rId7" imgW="9601200" imgH="4591050" progId="PBrush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70380" y="1959610"/>
                        <a:ext cx="17416780" cy="8329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47675" y="369570"/>
            <a:ext cx="8634730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lang="zh-CN" sz="7200" b="1" kern="0" spc="-25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动态大小页混合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84835" y="334645"/>
            <a:ext cx="7656195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sz="7200" b="1" kern="0" spc="-25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技术实现</a:t>
            </a:r>
            <a:r>
              <a:rPr lang="en-US" sz="7200" b="1" kern="0" spc="-25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-</a:t>
            </a:r>
            <a:r>
              <a:rPr lang="zh-CN" altLang="en-US" sz="7200" b="1" kern="0" spc="-25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逻辑框图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850" y="1644015"/>
            <a:ext cx="15410815" cy="98113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29895" y="438150"/>
            <a:ext cx="13619480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sz="7200" b="1" kern="0" spc="-25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技术实现</a:t>
            </a:r>
            <a:r>
              <a:rPr lang="en-US" sz="7200" b="1" kern="0" spc="-25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-</a:t>
            </a:r>
            <a:r>
              <a:rPr lang="zh-CN" sz="7200" b="1" kern="0" spc="-25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缺页处理</a:t>
            </a:r>
            <a:r>
              <a:rPr lang="en-US" altLang="zh-CN" sz="7200" b="1" kern="0" spc="-25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(</a:t>
            </a:r>
            <a:r>
              <a:rPr lang="zh-CN" altLang="en-US" sz="7200" b="1" kern="0" spc="-25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匿名大页</a:t>
            </a:r>
            <a:r>
              <a:rPr lang="en-US" altLang="zh-CN" sz="7200" b="1" kern="0" spc="-25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0" y="1747520"/>
            <a:ext cx="16163925" cy="97313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29895" y="438150"/>
            <a:ext cx="13619480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sz="7200" b="1" kern="0" spc="-25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技术实现</a:t>
            </a:r>
            <a:r>
              <a:rPr lang="en-US" sz="7200" b="1" kern="0" spc="-25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-</a:t>
            </a:r>
            <a:r>
              <a:rPr lang="zh-CN" sz="7200" b="1" kern="0" spc="-25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大页整体</a:t>
            </a:r>
            <a:r>
              <a:rPr lang="en-US" altLang="zh-CN" sz="7200" b="1" kern="0" spc="-25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swapin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905" y="1747520"/>
            <a:ext cx="15004415" cy="95002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84120" y="2329180"/>
            <a:ext cx="29667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目录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850380" y="2569210"/>
            <a:ext cx="0" cy="101269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 flipH="1">
            <a:off x="6774180" y="2569210"/>
            <a:ext cx="152400" cy="1536700"/>
          </a:xfrm>
          <a:prstGeom prst="rect">
            <a:avLst/>
          </a:prstGeom>
          <a:gradFill flip="none" rotWithShape="1">
            <a:gsLst>
              <a:gs pos="0">
                <a:srgbClr val="1B1297"/>
              </a:gs>
              <a:gs pos="100000">
                <a:srgbClr val="C705FB"/>
              </a:gs>
            </a:gsLst>
            <a:lin ang="5400000" scaled="0"/>
          </a:gra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kern="0" dirty="0">
              <a:solidFill>
                <a:srgbClr val="3D485D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11870" y="2329180"/>
            <a:ext cx="190754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88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01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583670" y="5173980"/>
            <a:ext cx="8623935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72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现有大页方案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611870" y="5027930"/>
            <a:ext cx="190754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88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02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611870" y="10425430"/>
            <a:ext cx="190754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88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04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2609850" y="3759200"/>
            <a:ext cx="2840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solidFill>
                  <a:schemeClr val="tx1">
                    <a:lumMod val="50000"/>
                    <a:lumOff val="50000"/>
                    <a:alpha val="14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CONTENT</a:t>
            </a:r>
            <a:endParaRPr lang="zh-CN" altLang="en-US" sz="4000" b="1" i="1" dirty="0">
              <a:solidFill>
                <a:schemeClr val="tx1">
                  <a:lumMod val="50000"/>
                  <a:lumOff val="50000"/>
                  <a:alpha val="14000"/>
                </a:schemeClr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15420" y="2393950"/>
            <a:ext cx="4653280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72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问题背景</a:t>
            </a:r>
            <a:endParaRPr lang="zh-CN" altLang="en-US" sz="7200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60480" y="7523480"/>
            <a:ext cx="11167110" cy="1464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72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OPPO的动态大页方案</a:t>
            </a:r>
            <a:endParaRPr lang="zh-CN" altLang="en-US" sz="7200" b="1" kern="0" spc="180" dirty="0">
              <a:solidFill>
                <a:schemeClr val="bg1">
                  <a:alpha val="100000"/>
                </a:schemeClr>
              </a:solidFill>
              <a:latin typeface="OPPO Sans" panose="00020600040101010101" pitchFamily="18" charset="-122"/>
              <a:ea typeface="OPPO Sans" panose="00020600040101010101" pitchFamily="18" charset="-122"/>
              <a:cs typeface="OPPO Sans" panose="00020600040101010101" pitchFamily="18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43620" y="7720330"/>
            <a:ext cx="190754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88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03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615420" y="10601960"/>
            <a:ext cx="4653280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72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收益呈现</a:t>
            </a:r>
            <a:endParaRPr lang="zh-CN" altLang="en-US" sz="7200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29895" y="438150"/>
            <a:ext cx="13619480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sz="7200" b="1" kern="0" spc="-25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技术实现</a:t>
            </a:r>
            <a:r>
              <a:rPr lang="en-US" sz="7200" b="1" kern="0" spc="-25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-</a:t>
            </a:r>
            <a:r>
              <a:rPr lang="zh-CN" altLang="en-US" sz="7200" b="1" kern="0" spc="-25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异步回收</a:t>
            </a:r>
            <a:endParaRPr lang="zh-CN" sz="7200" b="1" kern="0" spc="-250" dirty="0">
              <a:solidFill>
                <a:srgbClr val="0ABC3F">
                  <a:alpha val="100000"/>
                </a:srgbClr>
              </a:solidFill>
              <a:latin typeface="OPPO Sans" panose="00020600040101010101" pitchFamily="18" charset="-122"/>
              <a:ea typeface="OPPO Sans" panose="00020600040101010101" pitchFamily="18" charset="-122"/>
              <a:cs typeface="OPPO Sans" panose="00020600040101010101" pitchFamily="18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525" y="1877695"/>
            <a:ext cx="13608685" cy="94989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36905" y="421005"/>
            <a:ext cx="7656195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sz="7200" b="1" kern="0" spc="-25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技术实现</a:t>
            </a:r>
            <a:r>
              <a:rPr lang="en-US" sz="7200" b="1" kern="0" spc="-25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-</a:t>
            </a:r>
            <a:r>
              <a:rPr lang="zh-CN" altLang="en-US" sz="7200" b="1" kern="0" spc="-25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组件框图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845" y="1732915"/>
            <a:ext cx="15778480" cy="903668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7025" y="283210"/>
            <a:ext cx="14272895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sz="7200" b="1" kern="0" spc="-25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技术实现</a:t>
            </a:r>
            <a:r>
              <a:rPr lang="en-US" sz="7200" b="1" kern="0" spc="-25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-</a:t>
            </a:r>
            <a:r>
              <a:rPr lang="zh-CN" altLang="en-US" sz="7200" b="1" kern="0" spc="-25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与</a:t>
            </a:r>
            <a:r>
              <a:rPr lang="en-US" altLang="zh-CN" sz="7200" b="1" kern="0" spc="-25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hugetlb</a:t>
            </a:r>
            <a:r>
              <a:rPr lang="zh-CN" altLang="en-US" sz="7200" b="1" kern="0" spc="-25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、</a:t>
            </a:r>
            <a:r>
              <a:rPr lang="en-US" altLang="zh-CN" sz="7200" b="1" kern="0" spc="-25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THP</a:t>
            </a:r>
            <a:r>
              <a:rPr lang="zh-CN" altLang="en-US" sz="7200" b="1" kern="0" spc="-25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特性对比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327025" y="1291590"/>
          <a:ext cx="23050501" cy="1024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8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2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600" dirty="0" err="1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hugetlb</a:t>
                      </a: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大页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THP</a:t>
                      </a: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透明大页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动态大页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老化回收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×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√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用户透明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×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√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大页迁移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√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√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×</a:t>
                      </a:r>
                      <a:r>
                        <a:rPr lang="en-US" altLang="zh-CN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(</a:t>
                      </a: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提升性能考虑</a:t>
                      </a:r>
                      <a:r>
                        <a:rPr lang="en-US" altLang="zh-CN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页面结构分裂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×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√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×</a:t>
                      </a:r>
                      <a:r>
                        <a:rPr lang="en-US" altLang="zh-CN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(</a:t>
                      </a: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提升性能考虑</a:t>
                      </a:r>
                      <a:r>
                        <a:rPr lang="en-US" altLang="zh-CN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)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页表分裂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×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√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√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整体</a:t>
                      </a:r>
                      <a:r>
                        <a:rPr lang="en-US" altLang="zh-CN" dirty="0" err="1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swapin</a:t>
                      </a:r>
                      <a:endParaRPr lang="en-US" altLang="zh-CN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×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×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√</a:t>
                      </a:r>
                      <a:r>
                        <a:rPr lang="en-US" altLang="zh-CN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(</a:t>
                      </a: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支持整体解压，提升压缩率</a:t>
                      </a:r>
                      <a:r>
                        <a:rPr lang="en-US" altLang="zh-CN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)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整体</a:t>
                      </a:r>
                      <a:r>
                        <a:rPr lang="en-US" altLang="zh-CN" sz="3600" dirty="0" err="1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swapout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×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√（部分支持）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√</a:t>
                      </a:r>
                      <a:r>
                        <a:rPr lang="en-US" altLang="zh-CN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(</a:t>
                      </a: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支持整体压缩，提升压缩率</a:t>
                      </a:r>
                      <a:r>
                        <a:rPr lang="en-US" altLang="zh-CN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)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collapse</a:t>
                      </a:r>
                      <a:r>
                        <a:rPr lang="en-US" altLang="zh-CN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(</a:t>
                      </a:r>
                      <a:r>
                        <a:rPr lang="zh-CN" altLang="en-US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塌缩页面</a:t>
                      </a:r>
                      <a:r>
                        <a:rPr lang="en-US" altLang="zh-CN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×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√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×</a:t>
                      </a:r>
                      <a:r>
                        <a:rPr lang="en-US" altLang="zh-CN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(</a:t>
                      </a: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提升性能考虑</a:t>
                      </a:r>
                      <a:r>
                        <a:rPr lang="en-US" altLang="zh-CN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)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khugepaged</a:t>
                      </a:r>
                      <a:endParaRPr lang="en-US" altLang="zh-CN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×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√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×</a:t>
                      </a:r>
                      <a:r>
                        <a:rPr lang="en-US" altLang="zh-CN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(</a:t>
                      </a: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提升性能考虑</a:t>
                      </a:r>
                      <a:r>
                        <a:rPr lang="en-US" altLang="zh-CN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)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shrink_slab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×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√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×</a:t>
                      </a:r>
                      <a:r>
                        <a:rPr lang="en-US" altLang="zh-CN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(</a:t>
                      </a: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提升性能考虑</a:t>
                      </a:r>
                      <a:r>
                        <a:rPr lang="en-US" altLang="zh-CN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)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回收水线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×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zone的水线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大页pool的水线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支持大小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1G</a:t>
                      </a:r>
                      <a:r>
                        <a:rPr lang="zh-CN" altLang="en-US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、</a:t>
                      </a:r>
                      <a:r>
                        <a:rPr lang="en-US" altLang="zh-CN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32M</a:t>
                      </a:r>
                      <a:r>
                        <a:rPr lang="zh-CN" altLang="en-US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、</a:t>
                      </a:r>
                      <a:r>
                        <a:rPr lang="en-US" altLang="zh-CN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2M</a:t>
                      </a:r>
                      <a:r>
                        <a:rPr lang="zh-CN" altLang="en-US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、</a:t>
                      </a:r>
                      <a:r>
                        <a:rPr lang="en-US" altLang="zh-CN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64K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64K</a:t>
                      </a:r>
                      <a:r>
                        <a:rPr lang="zh-CN" altLang="en-US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（降低内存浪费和内存碎片</a:t>
                      </a:r>
                      <a:r>
                        <a:rPr lang="en-US" altLang="zh-CN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)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双lru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×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×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√</a:t>
                      </a:r>
                      <a:r>
                        <a:rPr lang="en-US" altLang="zh-CN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(</a:t>
                      </a: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提升回收效率</a:t>
                      </a:r>
                      <a:r>
                        <a:rPr lang="en-US" altLang="zh-CN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双</a:t>
                      </a:r>
                      <a:r>
                        <a:rPr lang="en-US" altLang="zh-CN" dirty="0" err="1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zram</a:t>
                      </a:r>
                      <a:endParaRPr lang="en-US" altLang="zh-CN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×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×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√</a:t>
                      </a:r>
                      <a:r>
                        <a:rPr lang="en-US" altLang="zh-CN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(</a:t>
                      </a: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大小页独立压缩解压</a:t>
                      </a:r>
                      <a:r>
                        <a:rPr lang="en-US" altLang="zh-CN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页面归还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大页池</a:t>
                      </a:r>
                      <a:endParaRPr lang="en-US" altLang="zh-CN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6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buddy</a:t>
                      </a:r>
                      <a:endParaRPr lang="zh-CN" altLang="en-US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大页池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19"/>
          <p:cNvSpPr/>
          <p:nvPr/>
        </p:nvSpPr>
        <p:spPr>
          <a:xfrm rot="10800000">
            <a:off x="5110480" y="5095094"/>
            <a:ext cx="15675428" cy="5254174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kern="0" dirty="0">
              <a:solidFill>
                <a:srgbClr val="3D485D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4838518" y="4840512"/>
            <a:ext cx="15675428" cy="5254174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kern="0" dirty="0">
              <a:solidFill>
                <a:srgbClr val="3D485D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879856" y="7238270"/>
            <a:ext cx="5974080" cy="1753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10800" spc="6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收益呈现</a:t>
            </a:r>
            <a:endParaRPr lang="zh-CN" altLang="en-US" sz="10800" spc="600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220396" y="7087457"/>
            <a:ext cx="5950858" cy="2264228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9324208" y="5737056"/>
            <a:ext cx="552994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i="1" dirty="0">
                <a:solidFill>
                  <a:srgbClr val="C705FB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Part Four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630930" y="87630"/>
            <a:ext cx="2684780" cy="1280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2600" dirty="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OPPO Sans" panose="00020600040101010101" pitchFamily="18" charset="-122"/>
                <a:ea typeface="OPPO Sans" panose="00020600040101010101" pitchFamily="18" charset="-122"/>
              </a:rPr>
              <a:t>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1400" y="1879600"/>
            <a:ext cx="10734675" cy="65773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794760" y="8697595"/>
            <a:ext cx="4156710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dtlb miss</a:t>
            </a:r>
            <a:r>
              <a:rPr lang="zh-CN" altLang="en-US" sz="3200" dirty="0"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率降</a:t>
            </a:r>
            <a:r>
              <a:rPr lang="en-US" altLang="zh-CN" sz="3200" b="1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50%+</a:t>
            </a:r>
            <a:endParaRPr lang="zh-CN" altLang="en-US" sz="3200" b="1" dirty="0">
              <a:solidFill>
                <a:srgbClr val="FF0000"/>
              </a:solidFill>
              <a:latin typeface="OPPO Sans" panose="00020600040101010101" pitchFamily="18" charset="-122"/>
              <a:ea typeface="OPPO Sans" panose="00020600040101010101" pitchFamily="18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403195" y="8927465"/>
            <a:ext cx="4156710" cy="139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sz="3200" dirty="0"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缺页次数</a:t>
            </a:r>
            <a:r>
              <a:rPr lang="zh-CN" altLang="en-US" sz="3200" dirty="0"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降低</a:t>
            </a:r>
            <a:r>
              <a:rPr lang="zh-CN" altLang="en-US" sz="3200" b="1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89%</a:t>
            </a:r>
            <a:endParaRPr lang="zh-CN" altLang="en-US" sz="3200" dirty="0">
              <a:latin typeface="OPPO Sans" panose="00020600040101010101" pitchFamily="18" charset="-122"/>
              <a:ea typeface="OPPO Sans" panose="00020600040101010101" pitchFamily="18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sz="3200" dirty="0"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缺页频率下降</a:t>
            </a:r>
            <a:r>
              <a:rPr lang="zh-CN" altLang="en-US" sz="3200" b="1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56%</a:t>
            </a: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34035" y="680720"/>
            <a:ext cx="56692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7200" b="1" kern="0" spc="-25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内部测试工具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645" y="1879600"/>
            <a:ext cx="10753725" cy="65766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832070" y="10868025"/>
            <a:ext cx="5496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</a:rPr>
              <a:t>注:数据来自OPPO内部实验室性能测试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6634460" y="8439785"/>
            <a:ext cx="4723765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sz="3200" dirty="0"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cpu-clock </a:t>
            </a:r>
            <a:r>
              <a:rPr lang="zh-CN" sz="3200" dirty="0"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降低</a:t>
            </a:r>
            <a:r>
              <a:rPr lang="en-US" sz="3200" b="1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74.4</a:t>
            </a:r>
            <a:r>
              <a:rPr sz="3200" b="1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%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010535" y="6377305"/>
            <a:ext cx="4328160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sz="3200" dirty="0"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执行指令数下降</a:t>
            </a:r>
            <a:r>
              <a:rPr lang="en-US" altLang="zh-CN" sz="3200" b="1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75.2</a:t>
            </a:r>
            <a:r>
              <a:rPr lang="zh-CN" altLang="en-US" sz="3200" b="1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%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10" y="466090"/>
            <a:ext cx="9321165" cy="56965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4045" y="466090"/>
            <a:ext cx="9299575" cy="5657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630015" y="6162675"/>
            <a:ext cx="5205095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sz="3200" dirty="0"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cache-misses下降</a:t>
            </a:r>
            <a:r>
              <a:rPr lang="zh-CN" altLang="en-US" sz="3200" b="1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72%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4597" y="6362587"/>
            <a:ext cx="9234805" cy="50787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400395" y="10935970"/>
            <a:ext cx="5496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</a:rPr>
              <a:t>注:数据来自OPPO内部实验室性能测试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14095" y="3509010"/>
          <a:ext cx="19023330" cy="6698615"/>
        </p:xfrm>
        <a:graphic>
          <a:graphicData uri="http://schemas.openxmlformats.org/drawingml/2006/table">
            <a:tbl>
              <a:tblPr firstRow="1" bandRow="1">
                <a:tableStyleId>{40FF6958-0FA6-4729-9D4D-AD4AC3A9E9FB}</a:tableStyleId>
              </a:tblPr>
              <a:tblGrid>
                <a:gridCol w="5037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7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480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benchmark</a:t>
                      </a:r>
                      <a:r>
                        <a:rPr lang="zh-CN" altLang="en-US" sz="480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480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收益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480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Rambench</a:t>
                      </a:r>
                      <a:endParaRPr lang="en-US" altLang="en-US" sz="480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400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内存访问性能平均提升</a:t>
                      </a:r>
                      <a:r>
                        <a:rPr lang="en-US" sz="4400" b="1">
                          <a:solidFill>
                            <a:srgbClr val="FF0000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10%＋</a:t>
                      </a:r>
                      <a:endParaRPr sz="400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5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480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Androbench</a:t>
                      </a:r>
                      <a:endParaRPr lang="zh-CN" altLang="en-US" sz="480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400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数据库更新性能提升</a:t>
                      </a:r>
                      <a:r>
                        <a:rPr lang="en-US" sz="4400" b="1">
                          <a:solidFill>
                            <a:srgbClr val="FF0000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16%+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9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4800" dirty="0" err="1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Antutu</a:t>
                      </a:r>
                      <a:endParaRPr lang="zh-CN" altLang="en-US" sz="4800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sz="40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跑分总分提升</a:t>
                      </a:r>
                      <a:r>
                        <a:rPr lang="en-US" sz="4400" b="1" dirty="0">
                          <a:solidFill>
                            <a:srgbClr val="FF0000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22214+</a:t>
                      </a:r>
                      <a:r>
                        <a:rPr lang="en-US" sz="40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 </a:t>
                      </a:r>
                    </a:p>
                    <a:p>
                      <a:pPr marL="285750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40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CPU 4172+ </a:t>
                      </a:r>
                    </a:p>
                    <a:p>
                      <a:pPr marL="285750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40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 </a:t>
                      </a:r>
                      <a:r>
                        <a:rPr sz="40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GPU 4067</a:t>
                      </a:r>
                      <a:r>
                        <a:rPr lang="en-US" sz="40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+</a:t>
                      </a:r>
                    </a:p>
                    <a:p>
                      <a:pPr marL="285750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40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 </a:t>
                      </a:r>
                      <a:r>
                        <a:rPr sz="40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ME</a:t>
                      </a:r>
                      <a:r>
                        <a:rPr lang="en-US" sz="40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M </a:t>
                      </a:r>
                      <a:r>
                        <a:rPr sz="40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6929</a:t>
                      </a:r>
                      <a:r>
                        <a:rPr lang="en-US" sz="40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+</a:t>
                      </a:r>
                    </a:p>
                    <a:p>
                      <a:pPr marL="285750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sz="40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 UX 7045</a:t>
                      </a:r>
                      <a:r>
                        <a:rPr lang="en-US" sz="40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+</a:t>
                      </a: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sz="4000" dirty="0">
                        <a:latin typeface="OPPO Sans" panose="00020600040101010101" pitchFamily="18" charset="-122"/>
                        <a:ea typeface="OPPO Sans" panose="00020600040101010101" pitchFamily="18" charset="-122"/>
                        <a:cs typeface="OPPO Sans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756285" y="1057275"/>
            <a:ext cx="68376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7200" b="1" kern="0" spc="-25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benchmark提升</a:t>
            </a:r>
            <a:endParaRPr lang="zh-CN" sz="7200" b="1" kern="0" spc="-250" dirty="0">
              <a:solidFill>
                <a:srgbClr val="0ABC3F">
                  <a:alpha val="100000"/>
                </a:srgbClr>
              </a:solidFill>
              <a:latin typeface="OPPO Sans" panose="00020600040101010101" pitchFamily="18" charset="-122"/>
              <a:ea typeface="OPPO Sans" panose="00020600040101010101" pitchFamily="18" charset="-122"/>
              <a:cs typeface="OPPO Sans" panose="00020600040101010101" pitchFamily="18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32070" y="10868025"/>
            <a:ext cx="5496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</a:rPr>
              <a:t>注:数据来自OPPO内部实验室性能测试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807085" y="2221230"/>
          <a:ext cx="18074005" cy="7519670"/>
        </p:xfrm>
        <a:graphic>
          <a:graphicData uri="http://schemas.openxmlformats.org/drawingml/2006/table">
            <a:tbl>
              <a:tblPr firstRow="1" bandRow="1">
                <a:tableStyleId>{40FF6958-0FA6-4729-9D4D-AD4AC3A9E9FB}</a:tableStyleId>
              </a:tblPr>
              <a:tblGrid>
                <a:gridCol w="5052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21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891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4800" dirty="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480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收益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013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480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内存节省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sz="400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内存压缩率提升</a:t>
                      </a:r>
                      <a:r>
                        <a:rPr lang="zh-CN" altLang="en-US" sz="4800" b="1">
                          <a:solidFill>
                            <a:srgbClr val="FF0000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30%+</a:t>
                      </a:r>
                      <a:r>
                        <a:rPr sz="400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，16GB机器多后台重载场景压缩节省</a:t>
                      </a:r>
                      <a:r>
                        <a:rPr lang="zh-CN" altLang="en-US" sz="4800" b="1">
                          <a:solidFill>
                            <a:srgbClr val="FF0000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800M+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6725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48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sym typeface="+mn-ea"/>
                        </a:rPr>
                        <a:t>丢帧</a:t>
                      </a:r>
                      <a:endParaRPr lang="zh-CN" altLang="en-US" sz="4800" dirty="0">
                        <a:latin typeface="OPPO Sans" panose="00020600040101010101" pitchFamily="18" charset="-122"/>
                        <a:ea typeface="OPPO Sans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sz="4000" dirty="0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提升</a:t>
                      </a:r>
                      <a:r>
                        <a:rPr sz="4800" b="1" dirty="0">
                          <a:solidFill>
                            <a:srgbClr val="FF0000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  <a:sym typeface="+mn-ea"/>
                        </a:rPr>
                        <a:t>35%</a:t>
                      </a:r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390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buNone/>
                      </a:pPr>
                      <a:r>
                        <a:rPr lang="zh-CN" altLang="en-US" sz="4800"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连续启动应用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sz="4000" dirty="0" err="1">
                          <a:latin typeface="OPPO Sans" panose="00020600040101010101" pitchFamily="18" charset="-122"/>
                          <a:ea typeface="OPPO Sans" panose="00020600040101010101" pitchFamily="18" charset="-122"/>
                          <a:cs typeface="OPPO Sans" panose="00020600040101010101" pitchFamily="18" charset="-122"/>
                        </a:rPr>
                        <a:t>提升</a:t>
                      </a:r>
                      <a:r>
                        <a:rPr lang="zh-CN" altLang="en-US" sz="4800" b="1" dirty="0">
                          <a:solidFill>
                            <a:srgbClr val="FF0000"/>
                          </a:solidFill>
                          <a:latin typeface="OPPO Sans" panose="00020600040101010101" pitchFamily="18" charset="-122"/>
                          <a:ea typeface="OPPO Sans" panose="00020600040101010101" pitchFamily="18" charset="-122"/>
                        </a:rPr>
                        <a:t>10%+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87705" y="636270"/>
            <a:ext cx="68376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7200" b="1" kern="0" spc="-250" dirty="0">
                <a:solidFill>
                  <a:srgbClr val="0ABC3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用户面提升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832070" y="10868025"/>
            <a:ext cx="5496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</a:rPr>
              <a:t>注:数据来自OPPO内部实验室性能测试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5640705"/>
            <a:ext cx="18288000" cy="2434590"/>
          </a:xfrm>
        </p:spPr>
        <p:txBody>
          <a:bodyPr lIns="180000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/>
              </a:rPr>
              <a:t>谢谢！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19"/>
          <p:cNvSpPr/>
          <p:nvPr/>
        </p:nvSpPr>
        <p:spPr>
          <a:xfrm rot="10800000">
            <a:off x="5110480" y="5095094"/>
            <a:ext cx="15675428" cy="5254174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kern="0" dirty="0">
              <a:solidFill>
                <a:srgbClr val="3D485D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4838518" y="4840512"/>
            <a:ext cx="15675428" cy="5254174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kern="0" dirty="0">
              <a:solidFill>
                <a:srgbClr val="3D485D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12926" y="7205250"/>
            <a:ext cx="5974080" cy="1753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10800" spc="6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问题背景</a:t>
            </a:r>
            <a:endParaRPr lang="zh-CN" altLang="en-US" sz="10800" spc="600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324536" y="7029672"/>
            <a:ext cx="5950858" cy="2264228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9324208" y="5737056"/>
            <a:ext cx="552994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i="1" dirty="0">
                <a:solidFill>
                  <a:srgbClr val="C705FB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Part One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630930" y="87630"/>
            <a:ext cx="2684780" cy="1280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2600" dirty="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OPPO Sans" panose="00020600040101010101" pitchFamily="18" charset="-122"/>
                <a:ea typeface="OPPO Sans" panose="00020600040101010101" pitchFamily="18" charset="-122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 descr="e7d195523061f1c074694c8bbf98be7b1e4b015d796375963FD28840057458461C7CA0DAD340D15583DEDFC2E3241C4F392EF3A8B4D067B40CF4F149DD7E51F346B0CAB1BCCF6DB2480C67273C6C9E4CB0FA6B14AF470564B639C222FCD6FBFAB6EA6F27A62F6D5C21FD9EAB6E3EC22AF201E1F61B018011DF613FA5FDA156C6B4CFCB5B3A52B19E"/>
          <p:cNvGrpSpPr/>
          <p:nvPr/>
        </p:nvGrpSpPr>
        <p:grpSpPr>
          <a:xfrm>
            <a:off x="3736340" y="3516630"/>
            <a:ext cx="17018635" cy="2126615"/>
            <a:chOff x="1163638" y="2095500"/>
            <a:chExt cx="15268575" cy="2126615"/>
          </a:xfrm>
        </p:grpSpPr>
        <p:sp>
          <p:nvSpPr>
            <p:cNvPr id="5" name="矩形 4"/>
            <p:cNvSpPr/>
            <p:nvPr>
              <p:custDataLst>
                <p:tags r:id="rId3"/>
              </p:custDataLst>
            </p:nvPr>
          </p:nvSpPr>
          <p:spPr>
            <a:xfrm>
              <a:off x="1163638" y="2095500"/>
              <a:ext cx="15268575" cy="2126615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  <a:effectLst>
              <a:outerShdw blurRad="190500" dist="1397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2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</a:endParaRPr>
            </a:p>
          </p:txBody>
        </p:sp>
        <p:sp>
          <p:nvSpPr>
            <p:cNvPr id="3" name="矩形 2"/>
            <p:cNvSpPr/>
            <p:nvPr>
              <p:custDataLst>
                <p:tags r:id="rId4"/>
              </p:custDataLst>
            </p:nvPr>
          </p:nvSpPr>
          <p:spPr>
            <a:xfrm>
              <a:off x="1163638" y="2095500"/>
              <a:ext cx="393700" cy="2125980"/>
            </a:xfrm>
            <a:prstGeom prst="rect">
              <a:avLst/>
            </a:prstGeom>
            <a:solidFill>
              <a:srgbClr val="6DBC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411345" y="3607435"/>
            <a:ext cx="10177780" cy="21259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sz="7200" b="1" kern="0" spc="40" dirty="0">
                <a:solidFill>
                  <a:srgbClr val="000000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内存器件容量越来越大</a:t>
            </a:r>
            <a:endParaRPr lang="zh-CN" altLang="en-US" sz="7200" b="1" kern="0" spc="40" dirty="0">
              <a:solidFill>
                <a:srgbClr val="000000">
                  <a:alpha val="100000"/>
                </a:srgbClr>
              </a:solidFill>
              <a:latin typeface="OPPO Sans" panose="00020600040101010101" pitchFamily="18" charset="-122"/>
              <a:ea typeface="OPPO Sans" panose="00020600040101010101" pitchFamily="18" charset="-122"/>
              <a:cs typeface="OPPO Sans" panose="00020600040101010101" pitchFamily="18" charset="-122"/>
              <a:sym typeface="+mn-ea"/>
            </a:endParaRPr>
          </a:p>
        </p:txBody>
      </p:sp>
      <p:grpSp>
        <p:nvGrpSpPr>
          <p:cNvPr id="4" name="组合 3" descr="e7d195523061f1c074694c8bbf98be7b1e4b015d796375963FD28840057458461C7CA0DAD340D15583DEDFC2E3241C4F392EF3A8B4D067B40CF4F149DD7E51F346B0CAB1BCCF6DB2480C67273C6C9E4CB0FA6B14AF470564B639C222FCD6FBFAB6EA6F27A62F6D5C21FD9EAB6E3EC22AF201E1F61B018011DF613FA5FDA156C6B4CFCB5B3A52B19E"/>
          <p:cNvGrpSpPr/>
          <p:nvPr/>
        </p:nvGrpSpPr>
        <p:grpSpPr>
          <a:xfrm>
            <a:off x="3736340" y="7485380"/>
            <a:ext cx="17018635" cy="2126615"/>
            <a:chOff x="1163638" y="2095500"/>
            <a:chExt cx="15268575" cy="2126615"/>
          </a:xfrm>
        </p:grpSpPr>
        <p:sp>
          <p:nvSpPr>
            <p:cNvPr id="6" name="矩形 5"/>
            <p:cNvSpPr/>
            <p:nvPr>
              <p:custDataLst>
                <p:tags r:id="rId1"/>
              </p:custDataLst>
            </p:nvPr>
          </p:nvSpPr>
          <p:spPr>
            <a:xfrm>
              <a:off x="1163638" y="2095500"/>
              <a:ext cx="15268575" cy="2126615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  <a:effectLst>
              <a:outerShdw blurRad="190500" dist="1397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2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2"/>
              </p:custDataLst>
            </p:nvPr>
          </p:nvSpPr>
          <p:spPr>
            <a:xfrm>
              <a:off x="1163638" y="2095500"/>
              <a:ext cx="393700" cy="2125980"/>
            </a:xfrm>
            <a:prstGeom prst="rect">
              <a:avLst/>
            </a:prstGeom>
            <a:solidFill>
              <a:srgbClr val="6DBC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OPPO Sans" panose="00020600040101010101" pitchFamily="18" charset="-122"/>
                <a:ea typeface="OPPO Sans" panose="00020600040101010101" pitchFamily="18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415155" y="7606665"/>
            <a:ext cx="14919960" cy="2127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l">
              <a:lnSpc>
                <a:spcPct val="140000"/>
              </a:lnSpc>
              <a:buClrTx/>
              <a:buSzTx/>
              <a:buFontTx/>
            </a:pPr>
            <a:r>
              <a:rPr sz="7200" b="1" kern="0" spc="40" dirty="0" err="1">
                <a:solidFill>
                  <a:srgbClr val="000000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  <a:sym typeface="+mn-ea"/>
              </a:rPr>
              <a:t>应用对内存的需求越来越大</a:t>
            </a:r>
            <a:endParaRPr sz="7200" b="1" kern="0" spc="40" dirty="0">
              <a:solidFill>
                <a:srgbClr val="000000">
                  <a:alpha val="100000"/>
                </a:srgbClr>
              </a:solidFill>
              <a:latin typeface="OPPO Sans" panose="00020600040101010101" pitchFamily="18" charset="-122"/>
              <a:ea typeface="OPPO Sans" panose="00020600040101010101" pitchFamily="18" charset="-122"/>
              <a:cs typeface="OPPO Sans" panose="00020600040101010101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7" grpId="0"/>
      <p:bldP spid="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8770620" y="4893945"/>
            <a:ext cx="7037705" cy="1987550"/>
          </a:xfrm>
          <a:prstGeom prst="roundRect">
            <a:avLst/>
          </a:prstGeom>
          <a:solidFill>
            <a:srgbClr val="6DBC8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3" name="textbox 13"/>
          <p:cNvSpPr/>
          <p:nvPr/>
        </p:nvSpPr>
        <p:spPr>
          <a:xfrm>
            <a:off x="9267190" y="5151120"/>
            <a:ext cx="5849620" cy="12439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ctr" rtl="0" eaLnBrk="0">
              <a:lnSpc>
                <a:spcPct val="109000"/>
              </a:lnSpc>
            </a:pPr>
            <a:endParaRPr lang="en-US" altLang="en-US" sz="300" b="1" dirty="0">
              <a:latin typeface="OPPO Sans" panose="00020600040101010101" pitchFamily="18" charset="-122"/>
              <a:ea typeface="OPPO Sans" panose="00020600040101010101" pitchFamily="18" charset="-122"/>
              <a:cs typeface="OPPO Sans" panose="00020600040101010101" pitchFamily="18" charset="-122"/>
            </a:endParaRPr>
          </a:p>
          <a:p>
            <a:pPr marL="12700" algn="ctr" rtl="0" eaLnBrk="0">
              <a:lnSpc>
                <a:spcPct val="96000"/>
              </a:lnSpc>
            </a:pPr>
            <a:r>
              <a:rPr sz="9600" b="1" kern="0" spc="-330" dirty="0">
                <a:solidFill>
                  <a:srgbClr val="FFFFF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</a:rPr>
              <a:t>用</a:t>
            </a:r>
            <a:r>
              <a:rPr sz="9600" b="1" kern="0" spc="-590" dirty="0">
                <a:solidFill>
                  <a:srgbClr val="FFFFF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</a:rPr>
              <a:t> </a:t>
            </a:r>
            <a:r>
              <a:rPr sz="9600" b="1" kern="0" spc="-330" dirty="0">
                <a:solidFill>
                  <a:srgbClr val="FFFFF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</a:rPr>
              <a:t>户</a:t>
            </a:r>
            <a:r>
              <a:rPr sz="9600" b="1" kern="0" spc="-640" dirty="0">
                <a:solidFill>
                  <a:srgbClr val="FFFFF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</a:rPr>
              <a:t> </a:t>
            </a:r>
            <a:r>
              <a:rPr lang="zh-CN" sz="9600" b="1" kern="0" spc="-640" dirty="0">
                <a:solidFill>
                  <a:srgbClr val="FFFFF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</a:rPr>
              <a:t>痛</a:t>
            </a:r>
            <a:r>
              <a:rPr lang="en-US" altLang="zh-CN" sz="9600" b="1" kern="0" spc="-640" dirty="0">
                <a:solidFill>
                  <a:srgbClr val="FFFFF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</a:rPr>
              <a:t> </a:t>
            </a:r>
            <a:r>
              <a:rPr lang="zh-CN" sz="9600" b="1" kern="0" spc="-640" dirty="0">
                <a:solidFill>
                  <a:srgbClr val="FFFFFF">
                    <a:alpha val="100000"/>
                  </a:srgbClr>
                </a:solidFill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</a:rPr>
              <a:t>点</a:t>
            </a:r>
          </a:p>
        </p:txBody>
      </p:sp>
      <p:sp>
        <p:nvSpPr>
          <p:cNvPr id="6" name="椭圆形标注 5"/>
          <p:cNvSpPr/>
          <p:nvPr/>
        </p:nvSpPr>
        <p:spPr>
          <a:xfrm>
            <a:off x="1013460" y="3514090"/>
            <a:ext cx="4445635" cy="2072640"/>
          </a:xfrm>
          <a:prstGeom prst="wedgeEllipse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43050" y="3620135"/>
            <a:ext cx="3265170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latin typeface="OPPO Sans" panose="00020600040101010101" pitchFamily="18" charset="-122"/>
                <a:ea typeface="OPPO Sans" panose="00020600040101010101" pitchFamily="18" charset="-122"/>
              </a:rPr>
              <a:t>卡顿</a:t>
            </a:r>
          </a:p>
        </p:txBody>
      </p:sp>
      <p:sp>
        <p:nvSpPr>
          <p:cNvPr id="10" name="椭圆形标注 9"/>
          <p:cNvSpPr/>
          <p:nvPr/>
        </p:nvSpPr>
        <p:spPr>
          <a:xfrm>
            <a:off x="15852140" y="1853565"/>
            <a:ext cx="7804785" cy="2367280"/>
          </a:xfrm>
          <a:prstGeom prst="wedgeEllipse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569055" y="2065020"/>
            <a:ext cx="6941820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>
                <a:latin typeface="OPPO Sans" panose="00020600040101010101" pitchFamily="18" charset="-122"/>
                <a:ea typeface="OPPO Sans" panose="00020600040101010101" pitchFamily="18" charset="-122"/>
              </a:rPr>
              <a:t>发热严重</a:t>
            </a:r>
          </a:p>
        </p:txBody>
      </p:sp>
      <p:sp>
        <p:nvSpPr>
          <p:cNvPr id="12" name="椭圆形标注 11"/>
          <p:cNvSpPr/>
          <p:nvPr/>
        </p:nvSpPr>
        <p:spPr>
          <a:xfrm>
            <a:off x="3604895" y="8769985"/>
            <a:ext cx="5869940" cy="2367280"/>
          </a:xfrm>
          <a:prstGeom prst="wedgeEllipse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35525" y="9022715"/>
            <a:ext cx="393509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latin typeface="OPPO Sans" panose="00020600040101010101" pitchFamily="18" charset="-122"/>
                <a:ea typeface="OPPO Sans" panose="00020600040101010101" pitchFamily="18" charset="-122"/>
              </a:rPr>
              <a:t>耗电</a:t>
            </a:r>
          </a:p>
        </p:txBody>
      </p:sp>
      <p:sp>
        <p:nvSpPr>
          <p:cNvPr id="14" name="椭圆形标注 13"/>
          <p:cNvSpPr/>
          <p:nvPr/>
        </p:nvSpPr>
        <p:spPr>
          <a:xfrm>
            <a:off x="10363835" y="7958455"/>
            <a:ext cx="12503150" cy="2367280"/>
          </a:xfrm>
          <a:prstGeom prst="wedgeEllipse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1" name="textbox 11"/>
          <p:cNvSpPr/>
          <p:nvPr/>
        </p:nvSpPr>
        <p:spPr>
          <a:xfrm>
            <a:off x="12060555" y="7958455"/>
            <a:ext cx="10574020" cy="2925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6000"/>
              </a:lnSpc>
            </a:pPr>
            <a:r>
              <a:rPr lang="en-US" altLang="zh-CN" sz="11500" spc="0">
                <a:latin typeface="OPPO Sans" panose="00020600040101010101" pitchFamily="18" charset="-122"/>
                <a:ea typeface="OPPO Sans" panose="00020600040101010101" pitchFamily="18" charset="-122"/>
              </a:rPr>
              <a:t>APP</a:t>
            </a:r>
            <a:r>
              <a:rPr lang="zh-CN" altLang="en-US" sz="11500">
                <a:latin typeface="OPPO Sans" panose="00020600040101010101" pitchFamily="18" charset="-122"/>
                <a:ea typeface="OPPO Sans" panose="00020600040101010101" pitchFamily="18" charset="-122"/>
              </a:rPr>
              <a:t>启动速度慢</a:t>
            </a:r>
            <a:endParaRPr lang="en-US" altLang="en-US" sz="8000" b="1" kern="0" spc="200" dirty="0">
              <a:solidFill>
                <a:srgbClr val="000000">
                  <a:alpha val="100000"/>
                </a:srgbClr>
              </a:solidFill>
              <a:latin typeface="OPPO Sans" panose="00020600040101010101" pitchFamily="18" charset="-122"/>
              <a:ea typeface="OPPO Sans" panose="00020600040101010101" pitchFamily="18" charset="-122"/>
              <a:cs typeface="OPPO Sans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1"/>
      <p:bldP spid="3" grpId="2"/>
      <p:bldP spid="10" grpId="0" animBg="1"/>
      <p:bldP spid="4" grpId="1"/>
      <p:bldP spid="4" grpId="2"/>
      <p:bldP spid="12" grpId="0" animBg="1"/>
      <p:bldP spid="7" grpId="1"/>
      <p:bldP spid="7" grpId="2"/>
      <p:bldP spid="14" grpId="0" bldLvl="0" animBg="1"/>
      <p:bldP spid="11" grpId="1"/>
      <p:bldP spid="11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80" y="3303905"/>
            <a:ext cx="20351750" cy="78803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075055" y="12511405"/>
            <a:ext cx="660654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/>
            <a:r>
              <a:rPr lang="zh-CN" altLang="en-US" sz="4400" dirty="0"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其中page fault占13.3%！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PO Sans" panose="00020600040101010101" pitchFamily="18" charset="-122"/>
              <a:ea typeface="OPPO Sans" panose="00020600040101010101" pitchFamily="18" charset="-122"/>
              <a:cs typeface="+mn-cs"/>
            </a:endParaRPr>
          </a:p>
          <a:p>
            <a:pPr indent="0" fontAlgn="auto"/>
            <a:endParaRPr lang="en-US" altLang="zh-CN" sz="2000" dirty="0">
              <a:latin typeface="OPPO Sans" panose="00020600040101010101" pitchFamily="18" charset="-122"/>
              <a:ea typeface="OPPO Sans" panose="00020600040101010101" pitchFamily="18" charset="-122"/>
              <a:cs typeface="OPPO Sans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5055" y="1831975"/>
            <a:ext cx="17232630" cy="936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4400" dirty="0"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对连续应用启动进行内核架构视角的拆解</a:t>
            </a:r>
            <a:endParaRPr lang="zh-CN" altLang="en-US" sz="4400" b="1" kern="0" spc="-180" dirty="0">
              <a:solidFill>
                <a:srgbClr val="000000">
                  <a:alpha val="100000"/>
                </a:srgbClr>
              </a:solidFill>
              <a:latin typeface="OPPO Sans" panose="00020600040101010101" pitchFamily="18" charset="-122"/>
              <a:ea typeface="OPPO Sans" panose="00020600040101010101" pitchFamily="18" charset="-122"/>
              <a:cs typeface="OPPO Sans" panose="00020600040101010101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075055" y="12511405"/>
            <a:ext cx="877316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/>
            <a:r>
              <a:rPr lang="zh-CN" altLang="en-US" sz="4400" dirty="0"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发现page fault占比也比较大！ </a:t>
            </a:r>
            <a:r>
              <a:rPr lang="en-US" altLang="zh-CN" sz="20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  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PO Sans" panose="00020600040101010101" pitchFamily="18" charset="-122"/>
              <a:ea typeface="OPPO Sans" panose="00020600040101010101" pitchFamily="18" charset="-122"/>
              <a:cs typeface="+mn-cs"/>
            </a:endParaRPr>
          </a:p>
          <a:p>
            <a:pPr indent="0" fontAlgn="auto"/>
            <a:endParaRPr lang="en-US" altLang="zh-CN" sz="2000" dirty="0">
              <a:latin typeface="OPPO Sans" panose="00020600040101010101" pitchFamily="18" charset="-122"/>
              <a:ea typeface="OPPO Sans" panose="00020600040101010101" pitchFamily="18" charset="-122"/>
              <a:cs typeface="OPPO Sans" panose="00020600040101010101" pitchFamily="18" charset="-122"/>
            </a:endParaRPr>
          </a:p>
        </p:txBody>
      </p:sp>
      <p:pic>
        <p:nvPicPr>
          <p:cNvPr id="2" name="图片 1" descr="88baa54df6d3076e01f8f0b6203a43c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55" y="3143250"/>
            <a:ext cx="18426430" cy="81895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2645" y="1502410"/>
            <a:ext cx="6214745" cy="937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4400" dirty="0"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 </a:t>
            </a:r>
            <a:r>
              <a:rPr lang="zh-CN" altLang="en-US" sz="4400" dirty="0"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二维码识别抓取火焰图</a:t>
            </a:r>
            <a:endParaRPr lang="en-US" altLang="zh-CN" sz="4400" b="1" kern="0" spc="-180" dirty="0">
              <a:solidFill>
                <a:srgbClr val="000000">
                  <a:alpha val="100000"/>
                </a:srgbClr>
              </a:solidFill>
              <a:latin typeface="OPPO Sans" panose="00020600040101010101" pitchFamily="18" charset="-122"/>
              <a:ea typeface="OPPO Sans" panose="00020600040101010101" pitchFamily="18" charset="-122"/>
              <a:cs typeface="OPPO Sans" panose="00020600040101010101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260" y="2334895"/>
            <a:ext cx="16624300" cy="58489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5605" y="763270"/>
            <a:ext cx="17421225" cy="937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4400" dirty="0"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4k</a:t>
            </a:r>
            <a:r>
              <a:rPr lang="zh-CN" altLang="en-US" sz="4400" dirty="0"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页粒度性能数据</a:t>
            </a:r>
            <a:r>
              <a:rPr lang="zh-CN" sz="4400" dirty="0"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（</a:t>
            </a:r>
            <a:r>
              <a:rPr lang="zh-CN" altLang="en-US" sz="4400" dirty="0"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来着内部测试工具，</a:t>
            </a:r>
            <a:r>
              <a:rPr lang="en-US" altLang="zh-CN" sz="4400" dirty="0"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2GB</a:t>
            </a:r>
            <a:r>
              <a:rPr lang="zh-CN" altLang="en-US" sz="4400" dirty="0"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内存分配访问</a:t>
            </a:r>
            <a:r>
              <a:rPr lang="en-US" altLang="zh-CN" sz="4400" dirty="0"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 </a:t>
            </a:r>
            <a:r>
              <a:rPr lang="zh-CN" altLang="en-US" sz="4400" dirty="0"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）</a:t>
            </a:r>
            <a:endParaRPr lang="zh-CN" altLang="en-US" sz="4400" b="1" kern="0" spc="-180" dirty="0">
              <a:solidFill>
                <a:srgbClr val="000000">
                  <a:alpha val="100000"/>
                </a:srgbClr>
              </a:solidFill>
              <a:latin typeface="OPPO Sans" panose="00020600040101010101" pitchFamily="18" charset="-122"/>
              <a:ea typeface="OPPO Sans" panose="00020600040101010101" pitchFamily="18" charset="-122"/>
              <a:cs typeface="OPPO Sans" panose="00020600040101010101" pitchFamily="18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055" y="8613775"/>
            <a:ext cx="15649575" cy="1885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4400" dirty="0"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发现一共发生了</a:t>
            </a:r>
            <a:r>
              <a:rPr lang="zh-CN" altLang="en-US" sz="4400" b="1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1049069</a:t>
            </a:r>
            <a:r>
              <a:rPr lang="zh-CN" altLang="en-US" sz="4400" dirty="0"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次缺页，每秒发生</a:t>
            </a:r>
            <a:r>
              <a:rPr lang="zh-CN" altLang="en-US" sz="4400" b="1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134000</a:t>
            </a:r>
            <a:r>
              <a:rPr lang="zh-CN" altLang="en-US" sz="4400" dirty="0"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次缺页</a:t>
            </a:r>
          </a:p>
          <a:p>
            <a:pPr>
              <a:lnSpc>
                <a:spcPct val="140000"/>
              </a:lnSpc>
            </a:pPr>
            <a:r>
              <a:rPr lang="zh-CN" altLang="en-US" sz="4400" dirty="0"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dtlb miss达到了</a:t>
            </a:r>
            <a:r>
              <a:rPr lang="zh-CN" altLang="en-US" sz="4400" b="1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3.61%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36600" y="10600055"/>
            <a:ext cx="17185005" cy="1014730"/>
          </a:xfrm>
          <a:prstGeom prst="rect">
            <a:avLst/>
          </a:prstGeom>
          <a:gradFill>
            <a:gsLst>
              <a:gs pos="98000">
                <a:srgbClr val="FFFF9F"/>
              </a:gs>
              <a:gs pos="0">
                <a:srgbClr val="FFCCCB"/>
              </a:gs>
            </a:gsLst>
            <a:lin ang="2700000" scaled="1"/>
          </a:gradFill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6000" b="1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</a:rPr>
              <a:t>能否有办法把缺页次数、</a:t>
            </a:r>
            <a:r>
              <a:rPr lang="en-US" altLang="zh-CN" sz="6000" b="1" dirty="0" err="1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</a:rPr>
              <a:t>tlb</a:t>
            </a:r>
            <a:r>
              <a:rPr lang="en-US" altLang="zh-CN" sz="6000" b="1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</a:rPr>
              <a:t> miss</a:t>
            </a:r>
            <a:r>
              <a:rPr lang="zh-CN" altLang="en-US" sz="6000" b="1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</a:rPr>
              <a:t>降低来提升性能？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347690" y="11056620"/>
            <a:ext cx="5496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latin typeface="OPPO Sans" panose="00020600040101010101" pitchFamily="18" charset="-122"/>
                <a:ea typeface="OPPO Sans" panose="00020600040101010101" pitchFamily="18" charset="-122"/>
                <a:cs typeface="OPPO Sans" panose="00020600040101010101" pitchFamily="18" charset="-122"/>
              </a:rPr>
              <a:t>注:数据来自OPPO内部实验室性能测试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19"/>
          <p:cNvSpPr/>
          <p:nvPr/>
        </p:nvSpPr>
        <p:spPr>
          <a:xfrm rot="10800000">
            <a:off x="5110480" y="5095094"/>
            <a:ext cx="15675428" cy="5254174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kern="0" dirty="0">
              <a:solidFill>
                <a:srgbClr val="3D485D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4838518" y="4840512"/>
            <a:ext cx="15675428" cy="5254174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kern="0" dirty="0">
              <a:solidFill>
                <a:srgbClr val="3D485D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65126" y="7205250"/>
            <a:ext cx="8869680" cy="1753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10800" spc="6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现有大页方案</a:t>
            </a:r>
            <a:endParaRPr lang="zh-CN" altLang="en-US" sz="10800" spc="600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324536" y="7029672"/>
            <a:ext cx="5950858" cy="2264228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9324208" y="5737056"/>
            <a:ext cx="552994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i="1" dirty="0">
                <a:solidFill>
                  <a:srgbClr val="C705FB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Part Two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630930" y="87630"/>
            <a:ext cx="2684780" cy="1280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2600" dirty="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OPPO Sans" panose="00020600040101010101" pitchFamily="18" charset="-122"/>
                <a:ea typeface="OPPO Sans" panose="00020600040101010101" pitchFamily="18" charset="-122"/>
              </a:rPr>
              <a:t>2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2U3ODU1YmE5NDUwMjVlYzQ1YWU4OWZhY2JlMDJhOT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007*883"/>
  <p:tag name="TABLE_ENDDRAG_RECT" val="214*282*1008*883"/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718*633"/>
  <p:tag name="TABLE_ENDDRAG_RECT" val="74*125*1718*63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497*605"/>
  <p:tag name="TABLE_ENDDRAG_RECT" val="214*402*1497*605"/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423*592"/>
  <p:tag name="TABLE_ENDDRAG_RECT" val="240*312*1423*592"/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593*655"/>
  <p:tag name="TABLE_ENDDRAG_RECT" val="248*341*1593*655"/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583*572"/>
  <p:tag name="TABLE_ENDDRAG_RECT" val="205*255*1583*572"/>
  <p:tag name="KSO_WM_BEAUTIFY_FLAG" val="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1138</Words>
  <Application>Microsoft Office PowerPoint</Application>
  <PresentationFormat>自定义</PresentationFormat>
  <Paragraphs>225</Paragraphs>
  <Slides>28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Arial</vt:lpstr>
      <vt:lpstr>OPPO Sans</vt:lpstr>
      <vt:lpstr>Wingdings</vt:lpstr>
      <vt:lpstr>自定义设计方案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pdfbuilder</dc:subject>
  <dc:creator>Kingsoft-PDF</dc:creator>
  <cp:lastModifiedBy>陈秋澜</cp:lastModifiedBy>
  <cp:revision>432</cp:revision>
  <dcterms:created xsi:type="dcterms:W3CDTF">2023-09-14T01:25:00Z</dcterms:created>
  <dcterms:modified xsi:type="dcterms:W3CDTF">2023-10-27T01:51:48Z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wqlLaW5nc29mdCBQREYgdG8gV1BTIDg1</vt:lpwstr>
  </property>
  <property fmtid="{D5CDD505-2E9C-101B-9397-08002B2CF9AE}" pid="3" name="Created">
    <vt:filetime>2023-09-21T00:31:27Z</vt:filetime>
  </property>
  <property fmtid="{D5CDD505-2E9C-101B-9397-08002B2CF9AE}" pid="4" name="UsrData">
    <vt:lpwstr>65025436dfd7f5001ff666b0wl</vt:lpwstr>
  </property>
  <property fmtid="{D5CDD505-2E9C-101B-9397-08002B2CF9AE}" pid="5" name="ICV">
    <vt:lpwstr>78C1FBD127CA405DA55800EC5C04AF3F_12</vt:lpwstr>
  </property>
  <property fmtid="{D5CDD505-2E9C-101B-9397-08002B2CF9AE}" pid="6" name="KSOProductBuildVer">
    <vt:lpwstr>2052-11.8.2.11500</vt:lpwstr>
  </property>
</Properties>
</file>