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22"/>
  </p:notesMasterIdLst>
  <p:handoutMasterIdLst>
    <p:handoutMasterId r:id="rId28"/>
  </p:handoutMasterIdLst>
  <p:sldIdLst>
    <p:sldId id="336" r:id="rId4"/>
    <p:sldId id="271" r:id="rId5"/>
    <p:sldId id="272" r:id="rId6"/>
    <p:sldId id="284" r:id="rId7"/>
    <p:sldId id="322" r:id="rId8"/>
    <p:sldId id="276" r:id="rId9"/>
    <p:sldId id="303" r:id="rId10"/>
    <p:sldId id="360" r:id="rId11"/>
    <p:sldId id="341" r:id="rId12"/>
    <p:sldId id="374" r:id="rId13"/>
    <p:sldId id="323" r:id="rId14"/>
    <p:sldId id="357" r:id="rId15"/>
    <p:sldId id="358" r:id="rId16"/>
    <p:sldId id="289" r:id="rId17"/>
    <p:sldId id="294" r:id="rId18"/>
    <p:sldId id="277" r:id="rId19"/>
    <p:sldId id="279" r:id="rId20"/>
    <p:sldId id="339" r:id="rId21"/>
    <p:sldId id="340" r:id="rId23"/>
    <p:sldId id="356" r:id="rId24"/>
    <p:sldId id="375" r:id="rId25"/>
    <p:sldId id="376" r:id="rId26"/>
    <p:sldId id="2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7"/>
  </p:normalViewPr>
  <p:slideViewPr>
    <p:cSldViewPr snapToGrid="0" snapToObjects="1" showGuides="1">
      <p:cViewPr>
        <p:scale>
          <a:sx n="89" d="100"/>
          <a:sy n="89" d="100"/>
        </p:scale>
        <p:origin x="143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1060" y="2195829"/>
            <a:ext cx="9144000" cy="1376363"/>
          </a:xfrm>
        </p:spPr>
        <p:txBody>
          <a:bodyPr>
            <a:normAutofit/>
          </a:bodyPr>
          <a:lstStyle/>
          <a:p>
            <a:r>
              <a:rPr kumimoji="1" lang="en-US" altLang="zh-CN" sz="3600" dirty="0"/>
              <a:t>RISC</a:t>
            </a:r>
            <a:r>
              <a:rPr kumimoji="1" lang="zh-CN" altLang="en-US" sz="3600" dirty="0"/>
              <a:t>-</a:t>
            </a:r>
            <a:r>
              <a:rPr kumimoji="1" lang="en-US" altLang="zh-CN" sz="3600" dirty="0"/>
              <a:t>V 64K Base Page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952500" y="4185166"/>
            <a:ext cx="335280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charset="0"/>
                <a:ea typeface="Microsoft YaHei UI" charset="0"/>
              </a:rPr>
              <a:t>路旭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字节跳动内核工程师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315191" y="1187335"/>
            <a:ext cx="8433542" cy="1171881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 far it is more like self</a:t>
            </a:r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entertainment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to get benefits of large base page?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Svnapot Extension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315191" y="1167641"/>
            <a:ext cx="4959985" cy="193802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Svnapot Extension</a:t>
            </a:r>
            <a:endParaRPr lang="en-US" altLang="zh-CN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Specially encoded PTE (e.g. 64K NAPOT)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 bit of PTE is 1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NAPOT_PPN = PPN &amp; ~0b1111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PA = (NAPOT_PPN &lt;&lt; PAGE_SHIFT) + VA[15:0]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PTEs of same NAPOT is same </a:t>
            </a: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(Like ARM Contiguous PTE)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TLB can store only one entry per NAPOT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606868" y="3329742"/>
            <a:ext cx="8978265" cy="2720975"/>
            <a:chOff x="4978" y="6264"/>
            <a:chExt cx="14139" cy="4285"/>
          </a:xfrm>
        </p:grpSpPr>
        <p:sp>
          <p:nvSpPr>
            <p:cNvPr id="184" name="文本框 183"/>
            <p:cNvSpPr txBox="1"/>
            <p:nvPr userDrawn="1"/>
          </p:nvSpPr>
          <p:spPr>
            <a:xfrm>
              <a:off x="6118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文本框 184"/>
            <p:cNvSpPr txBox="1"/>
            <p:nvPr userDrawn="1"/>
          </p:nvSpPr>
          <p:spPr>
            <a:xfrm>
              <a:off x="7158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文本框 185"/>
            <p:cNvSpPr txBox="1"/>
            <p:nvPr userDrawn="1"/>
          </p:nvSpPr>
          <p:spPr>
            <a:xfrm>
              <a:off x="7646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文本框 186"/>
            <p:cNvSpPr txBox="1"/>
            <p:nvPr userDrawn="1"/>
          </p:nvSpPr>
          <p:spPr>
            <a:xfrm>
              <a:off x="8687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文本框 187"/>
            <p:cNvSpPr txBox="1"/>
            <p:nvPr userDrawn="1"/>
          </p:nvSpPr>
          <p:spPr>
            <a:xfrm>
              <a:off x="9176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文本框 188"/>
            <p:cNvSpPr txBox="1"/>
            <p:nvPr userDrawn="1"/>
          </p:nvSpPr>
          <p:spPr>
            <a:xfrm>
              <a:off x="10047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文本框 189"/>
            <p:cNvSpPr txBox="1"/>
            <p:nvPr userDrawn="1"/>
          </p:nvSpPr>
          <p:spPr>
            <a:xfrm>
              <a:off x="10703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圆角矩形 190"/>
            <p:cNvSpPr/>
            <p:nvPr userDrawn="1"/>
          </p:nvSpPr>
          <p:spPr>
            <a:xfrm>
              <a:off x="4978" y="7269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6118" y="6630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6118" y="6630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7646" y="6630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9175" y="6630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 196"/>
            <p:cNvSpPr/>
            <p:nvPr userDrawn="1"/>
          </p:nvSpPr>
          <p:spPr>
            <a:xfrm>
              <a:off x="6285" y="7437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/>
            <p:cNvSpPr/>
            <p:nvPr userDrawn="1"/>
          </p:nvSpPr>
          <p:spPr>
            <a:xfrm>
              <a:off x="6285" y="775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/>
            <p:cNvSpPr/>
            <p:nvPr userDrawn="1"/>
          </p:nvSpPr>
          <p:spPr>
            <a:xfrm>
              <a:off x="6285" y="808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pgd_t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6285" y="8405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6285" y="871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6285" y="7437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3" name="肘形连接符 202"/>
            <p:cNvCxnSpPr>
              <a:stCxn id="191" idx="3"/>
              <a:endCxn id="201" idx="2"/>
            </p:cNvCxnSpPr>
            <p:nvPr userDrawn="1"/>
          </p:nvCxnSpPr>
          <p:spPr>
            <a:xfrm>
              <a:off x="5801" y="7471"/>
              <a:ext cx="1081" cy="1570"/>
            </a:xfrm>
            <a:prstGeom prst="bentConnector4">
              <a:avLst>
                <a:gd name="adj1" fmla="val 22479"/>
                <a:gd name="adj2" fmla="val 12388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矩形 203"/>
            <p:cNvSpPr/>
            <p:nvPr userDrawn="1"/>
          </p:nvSpPr>
          <p:spPr>
            <a:xfrm>
              <a:off x="7814" y="7437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矩形 204"/>
            <p:cNvSpPr/>
            <p:nvPr userDrawn="1"/>
          </p:nvSpPr>
          <p:spPr>
            <a:xfrm>
              <a:off x="7814" y="775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pmd_t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06" name="矩形 205"/>
            <p:cNvSpPr/>
            <p:nvPr userDrawn="1"/>
          </p:nvSpPr>
          <p:spPr>
            <a:xfrm>
              <a:off x="7814" y="808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7814" y="8405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7814" y="871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9" name="肘形连接符 208"/>
            <p:cNvCxnSpPr>
              <a:stCxn id="194" idx="2"/>
              <a:endCxn id="205" idx="1"/>
            </p:cNvCxnSpPr>
            <p:nvPr userDrawn="1"/>
          </p:nvCxnSpPr>
          <p:spPr>
            <a:xfrm rot="5400000">
              <a:off x="7669" y="7178"/>
              <a:ext cx="887" cy="597"/>
            </a:xfrm>
            <a:prstGeom prst="bentConnector4">
              <a:avLst>
                <a:gd name="adj1" fmla="val 31952"/>
                <a:gd name="adj2" fmla="val 133629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肘形连接符 209"/>
            <p:cNvCxnSpPr>
              <a:stCxn id="193" idx="2"/>
              <a:endCxn id="199" idx="1"/>
            </p:cNvCxnSpPr>
            <p:nvPr userDrawn="1"/>
          </p:nvCxnSpPr>
          <p:spPr>
            <a:xfrm rot="5400000">
              <a:off x="5980" y="7339"/>
              <a:ext cx="1209" cy="598"/>
            </a:xfrm>
            <a:prstGeom prst="bentConnector4">
              <a:avLst>
                <a:gd name="adj1" fmla="val 23442"/>
                <a:gd name="adj2" fmla="val 12546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/>
            <p:cNvSpPr/>
            <p:nvPr userDrawn="1"/>
          </p:nvSpPr>
          <p:spPr>
            <a:xfrm>
              <a:off x="9343" y="7437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矩形 211"/>
            <p:cNvSpPr/>
            <p:nvPr userDrawn="1"/>
          </p:nvSpPr>
          <p:spPr>
            <a:xfrm>
              <a:off x="9343" y="7759"/>
              <a:ext cx="1193" cy="322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13" name="矩形 212"/>
            <p:cNvSpPr/>
            <p:nvPr userDrawn="1"/>
          </p:nvSpPr>
          <p:spPr>
            <a:xfrm>
              <a:off x="9343" y="8081"/>
              <a:ext cx="1193" cy="322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14" name="矩形 213"/>
            <p:cNvSpPr/>
            <p:nvPr userDrawn="1"/>
          </p:nvSpPr>
          <p:spPr>
            <a:xfrm>
              <a:off x="9343" y="8405"/>
              <a:ext cx="1193" cy="322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15" name="矩形 214"/>
            <p:cNvSpPr/>
            <p:nvPr userDrawn="1"/>
          </p:nvSpPr>
          <p:spPr>
            <a:xfrm>
              <a:off x="9343" y="8719"/>
              <a:ext cx="1193" cy="322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矩形 215"/>
            <p:cNvSpPr/>
            <p:nvPr userDrawn="1"/>
          </p:nvSpPr>
          <p:spPr>
            <a:xfrm>
              <a:off x="9343" y="7437"/>
              <a:ext cx="1193" cy="322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17" name="肘形连接符 216"/>
            <p:cNvCxnSpPr>
              <a:stCxn id="195" idx="2"/>
              <a:endCxn id="216" idx="1"/>
            </p:cNvCxnSpPr>
            <p:nvPr userDrawn="1"/>
          </p:nvCxnSpPr>
          <p:spPr>
            <a:xfrm rot="5400000">
              <a:off x="9359" y="7017"/>
              <a:ext cx="565" cy="597"/>
            </a:xfrm>
            <a:prstGeom prst="bentConnector4">
              <a:avLst>
                <a:gd name="adj1" fmla="val 35929"/>
                <a:gd name="adj2" fmla="val 136528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文本框 217"/>
            <p:cNvSpPr txBox="1"/>
            <p:nvPr userDrawn="1"/>
          </p:nvSpPr>
          <p:spPr>
            <a:xfrm>
              <a:off x="5099" y="6630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9" name="肘形连接符 218"/>
            <p:cNvCxnSpPr>
              <a:stCxn id="199" idx="3"/>
              <a:endCxn id="208" idx="2"/>
            </p:cNvCxnSpPr>
            <p:nvPr userDrawn="1"/>
          </p:nvCxnSpPr>
          <p:spPr>
            <a:xfrm>
              <a:off x="7478" y="8242"/>
              <a:ext cx="933" cy="799"/>
            </a:xfrm>
            <a:prstGeom prst="bentConnector4">
              <a:avLst>
                <a:gd name="adj1" fmla="val 18006"/>
                <a:gd name="adj2" fmla="val 146934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肘形连接符 219"/>
            <p:cNvCxnSpPr>
              <a:stCxn id="205" idx="3"/>
              <a:endCxn id="215" idx="2"/>
            </p:cNvCxnSpPr>
            <p:nvPr userDrawn="1"/>
          </p:nvCxnSpPr>
          <p:spPr>
            <a:xfrm>
              <a:off x="9007" y="7920"/>
              <a:ext cx="933" cy="1121"/>
            </a:xfrm>
            <a:prstGeom prst="bentConnector4">
              <a:avLst>
                <a:gd name="adj1" fmla="val 18006"/>
                <a:gd name="adj2" fmla="val 13345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矩形 221"/>
            <p:cNvSpPr/>
            <p:nvPr userDrawn="1"/>
          </p:nvSpPr>
          <p:spPr>
            <a:xfrm>
              <a:off x="11233" y="7437"/>
              <a:ext cx="1477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64K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24" name="肘形连接符 223"/>
            <p:cNvCxnSpPr>
              <a:stCxn id="216" idx="3"/>
              <a:endCxn id="222" idx="2"/>
            </p:cNvCxnSpPr>
            <p:nvPr userDrawn="1"/>
          </p:nvCxnSpPr>
          <p:spPr>
            <a:xfrm>
              <a:off x="10536" y="7598"/>
              <a:ext cx="1436" cy="2069"/>
            </a:xfrm>
            <a:prstGeom prst="bentConnector4">
              <a:avLst>
                <a:gd name="adj1" fmla="val 38479"/>
                <a:gd name="adj2" fmla="val 106907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肘形连接符 224"/>
            <p:cNvCxnSpPr>
              <a:stCxn id="212" idx="3"/>
              <a:endCxn id="222" idx="2"/>
            </p:cNvCxnSpPr>
            <p:nvPr userDrawn="1"/>
          </p:nvCxnSpPr>
          <p:spPr>
            <a:xfrm>
              <a:off x="10536" y="7920"/>
              <a:ext cx="1436" cy="1747"/>
            </a:xfrm>
            <a:prstGeom prst="bentConnector4">
              <a:avLst>
                <a:gd name="adj1" fmla="val 24234"/>
                <a:gd name="adj2" fmla="val 116209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肘形连接符 225"/>
            <p:cNvCxnSpPr>
              <a:stCxn id="214" idx="3"/>
              <a:endCxn id="222" idx="2"/>
            </p:cNvCxnSpPr>
            <p:nvPr userDrawn="1"/>
          </p:nvCxnSpPr>
          <p:spPr>
            <a:xfrm>
              <a:off x="10536" y="8566"/>
              <a:ext cx="1436" cy="1101"/>
            </a:xfrm>
            <a:prstGeom prst="bentConnector4">
              <a:avLst>
                <a:gd name="adj1" fmla="val 13517"/>
                <a:gd name="adj2" fmla="val 13406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矩形 227"/>
            <p:cNvSpPr/>
            <p:nvPr userDrawn="1"/>
          </p:nvSpPr>
          <p:spPr>
            <a:xfrm>
              <a:off x="12400" y="7437"/>
              <a:ext cx="100" cy="40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29" name="肘形连接符 228"/>
            <p:cNvCxnSpPr>
              <a:stCxn id="234" idx="2"/>
              <a:endCxn id="228" idx="0"/>
            </p:cNvCxnSpPr>
            <p:nvPr userDrawn="1"/>
          </p:nvCxnSpPr>
          <p:spPr>
            <a:xfrm rot="5400000" flipV="1">
              <a:off x="11887" y="6874"/>
              <a:ext cx="404" cy="723"/>
            </a:xfrm>
            <a:prstGeom prst="bentConnector3">
              <a:avLst>
                <a:gd name="adj1" fmla="val 50124"/>
              </a:avLst>
            </a:prstGeom>
            <a:ln w="12700" cap="flat" cmpd="sng" algn="ctr">
              <a:solidFill>
                <a:srgbClr val="FF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文本框 229"/>
            <p:cNvSpPr txBox="1"/>
            <p:nvPr userDrawn="1"/>
          </p:nvSpPr>
          <p:spPr>
            <a:xfrm>
              <a:off x="12852" y="6264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1" name="右大括号 230"/>
            <p:cNvSpPr/>
            <p:nvPr userDrawn="1"/>
          </p:nvSpPr>
          <p:spPr>
            <a:xfrm>
              <a:off x="10535" y="7437"/>
              <a:ext cx="168" cy="1290"/>
            </a:xfrm>
            <a:prstGeom prst="rightBrace">
              <a:avLst>
                <a:gd name="adj1" fmla="val 8333"/>
                <a:gd name="adj2" fmla="val 47605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3" name="文本框 232"/>
            <p:cNvSpPr txBox="1"/>
            <p:nvPr userDrawn="1"/>
          </p:nvSpPr>
          <p:spPr>
            <a:xfrm>
              <a:off x="10375" y="6264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矩形 233"/>
            <p:cNvSpPr/>
            <p:nvPr userDrawn="1"/>
          </p:nvSpPr>
          <p:spPr>
            <a:xfrm>
              <a:off x="10215" y="6630"/>
              <a:ext cx="3024" cy="403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" name="文本框 3"/>
            <p:cNvSpPr txBox="1"/>
            <p:nvPr userDrawn="1"/>
          </p:nvSpPr>
          <p:spPr>
            <a:xfrm>
              <a:off x="8534" y="10163"/>
              <a:ext cx="2398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64K Page</a:t>
              </a:r>
              <a:r>
                <a: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Table Walker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4093" y="7866"/>
              <a:ext cx="438" cy="403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12710" y="9325"/>
              <a:ext cx="1471" cy="337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PA: 0x80000000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4531" y="7866"/>
              <a:ext cx="1529" cy="403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0x8000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6059" y="7866"/>
              <a:ext cx="1529" cy="403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0b1000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7588" y="7866"/>
              <a:ext cx="1529" cy="403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R/W/X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 userDrawn="1"/>
          </p:nvSpPr>
          <p:spPr>
            <a:xfrm>
              <a:off x="16361" y="8269"/>
              <a:ext cx="599" cy="337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 userDrawn="1"/>
          </p:nvSpPr>
          <p:spPr>
            <a:xfrm>
              <a:off x="14003" y="7524"/>
              <a:ext cx="617" cy="337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N bit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14987" y="7524"/>
              <a:ext cx="618" cy="337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PPN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0" name="文本框 19"/>
            <p:cNvSpPr txBox="1"/>
            <p:nvPr userDrawn="1"/>
          </p:nvSpPr>
          <p:spPr>
            <a:xfrm>
              <a:off x="16270" y="7524"/>
              <a:ext cx="1106" cy="337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Napot code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1" name="文本框 20"/>
            <p:cNvSpPr txBox="1"/>
            <p:nvPr userDrawn="1"/>
          </p:nvSpPr>
          <p:spPr>
            <a:xfrm>
              <a:off x="18061" y="7524"/>
              <a:ext cx="581" cy="337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pPr algn="l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Prot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 userDrawn="1"/>
        </p:nvSpPr>
        <p:spPr>
          <a:xfrm>
            <a:off x="5135940" y="4366758"/>
            <a:ext cx="295910" cy="21399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800" b="1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378610" y="4074622"/>
            <a:ext cx="757307" cy="819002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315191" y="1167641"/>
            <a:ext cx="4959985" cy="193802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Svnapot Extension</a:t>
            </a:r>
            <a:endParaRPr lang="en-US" altLang="zh-CN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Specially encoded PTE (e.g. 64K NAPOT)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 bit of PTE is 1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NAPOT_PPN = PPN &amp; ~0b1111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PA = (NAPOT_PPN &lt;&lt; PAGE_SHIFT) + VA[15:0]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PTEs of same NAPOT is same </a:t>
            </a: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(Like ARM Contiguous PTE)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TLB can store only one entry per NAPOT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733425" y="3322361"/>
            <a:ext cx="10725150" cy="2778760"/>
            <a:chOff x="872" y="5497"/>
            <a:chExt cx="16890" cy="4376"/>
          </a:xfrm>
        </p:grpSpPr>
        <p:sp>
          <p:nvSpPr>
            <p:cNvPr id="116" name="右箭头 115"/>
            <p:cNvSpPr/>
            <p:nvPr userDrawn="1"/>
          </p:nvSpPr>
          <p:spPr>
            <a:xfrm>
              <a:off x="9013" y="7570"/>
              <a:ext cx="544" cy="286"/>
            </a:xfrm>
            <a:prstGeom prst="rightArrow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" name="文本框 1"/>
            <p:cNvSpPr txBox="1"/>
            <p:nvPr userDrawn="1"/>
          </p:nvSpPr>
          <p:spPr>
            <a:xfrm>
              <a:off x="189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5988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 userDrawn="1"/>
          </p:nvSpPr>
          <p:spPr>
            <a:xfrm>
              <a:off x="6476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8625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891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891" y="5863"/>
              <a:ext cx="458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6476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058" y="6808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1891" y="8576"/>
              <a:ext cx="589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 userDrawn="1"/>
          </p:nvSpPr>
          <p:spPr>
            <a:xfrm>
              <a:off x="6477" y="857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8626" y="8576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891" y="8942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1891" y="8942"/>
              <a:ext cx="458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physical page number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6476" y="8942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2" name="文本框 31"/>
            <p:cNvSpPr txBox="1"/>
            <p:nvPr userDrawn="1"/>
          </p:nvSpPr>
          <p:spPr>
            <a:xfrm>
              <a:off x="872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1363" y="8961"/>
              <a:ext cx="52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5988" y="857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箭头连接符 34"/>
            <p:cNvCxnSpPr>
              <a:stCxn id="23" idx="2"/>
              <a:endCxn id="31" idx="0"/>
            </p:cNvCxnSpPr>
            <p:nvPr userDrawn="1"/>
          </p:nvCxnSpPr>
          <p:spPr>
            <a:xfrm>
              <a:off x="7744" y="6266"/>
              <a:ext cx="0" cy="2676"/>
            </a:xfrm>
            <a:prstGeom prst="straightConnector1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 userDrawn="1"/>
          </p:nvSpPr>
          <p:spPr>
            <a:xfrm>
              <a:off x="4778" y="6808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2058" y="7124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4778" y="7124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2059" y="7446"/>
              <a:ext cx="441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2058" y="7763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4778" y="7763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2058" y="8081"/>
              <a:ext cx="4418" cy="31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9" name="肘形连接符 98"/>
            <p:cNvCxnSpPr>
              <a:stCxn id="16" idx="2"/>
              <a:endCxn id="85" idx="1"/>
            </p:cNvCxnSpPr>
            <p:nvPr userDrawn="1"/>
          </p:nvCxnSpPr>
          <p:spPr>
            <a:xfrm rot="5400000">
              <a:off x="2613" y="5711"/>
              <a:ext cx="1016" cy="2126"/>
            </a:xfrm>
            <a:prstGeom prst="bentConnector4">
              <a:avLst>
                <a:gd name="adj1" fmla="val 42224"/>
                <a:gd name="adj2" fmla="val 109879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连接符 102"/>
            <p:cNvCxnSpPr>
              <a:stCxn id="86" idx="3"/>
              <a:endCxn id="30" idx="0"/>
            </p:cNvCxnSpPr>
            <p:nvPr userDrawn="1"/>
          </p:nvCxnSpPr>
          <p:spPr>
            <a:xfrm flipH="1">
              <a:off x="4184" y="7282"/>
              <a:ext cx="2292" cy="1660"/>
            </a:xfrm>
            <a:prstGeom prst="bentConnector4">
              <a:avLst>
                <a:gd name="adj1" fmla="val -5480"/>
                <a:gd name="adj2" fmla="val 7736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右大括号 144"/>
            <p:cNvSpPr/>
            <p:nvPr userDrawn="1"/>
          </p:nvSpPr>
          <p:spPr>
            <a:xfrm>
              <a:off x="6519" y="6808"/>
              <a:ext cx="298" cy="1271"/>
            </a:xfrm>
            <a:prstGeom prst="rightBrace">
              <a:avLst>
                <a:gd name="adj1" fmla="val 8333"/>
                <a:gd name="adj2" fmla="val 47605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46" name="文本框 145"/>
            <p:cNvSpPr txBox="1"/>
            <p:nvPr userDrawn="1"/>
          </p:nvSpPr>
          <p:spPr>
            <a:xfrm>
              <a:off x="6714" y="7258"/>
              <a:ext cx="175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 entries per 64K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2059" y="6808"/>
              <a:ext cx="4418" cy="1271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 userDrawn="1"/>
          </p:nvSpPr>
          <p:spPr>
            <a:xfrm>
              <a:off x="10640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 userDrawn="1"/>
          </p:nvSpPr>
          <p:spPr>
            <a:xfrm>
              <a:off x="15226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 userDrawn="1"/>
          </p:nvSpPr>
          <p:spPr>
            <a:xfrm>
              <a:off x="10640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/>
            <p:cNvSpPr/>
            <p:nvPr userDrawn="1"/>
          </p:nvSpPr>
          <p:spPr>
            <a:xfrm>
              <a:off x="10640" y="5863"/>
              <a:ext cx="458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>
              <a:off x="10808" y="6808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>
            <a:xfrm>
              <a:off x="10640" y="8576"/>
              <a:ext cx="589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10640" y="8942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0640" y="8942"/>
              <a:ext cx="4098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physical page number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/>
            <p:cNvSpPr txBox="1"/>
            <p:nvPr userDrawn="1"/>
          </p:nvSpPr>
          <p:spPr>
            <a:xfrm>
              <a:off x="9622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文本框 71"/>
            <p:cNvSpPr txBox="1"/>
            <p:nvPr userDrawn="1"/>
          </p:nvSpPr>
          <p:spPr>
            <a:xfrm>
              <a:off x="10112" y="8961"/>
              <a:ext cx="52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75"/>
            <p:cNvCxnSpPr/>
            <p:nvPr userDrawn="1"/>
          </p:nvCxnSpPr>
          <p:spPr>
            <a:xfrm>
              <a:off x="16251" y="6266"/>
              <a:ext cx="0" cy="2676"/>
            </a:xfrm>
            <a:prstGeom prst="straightConnector1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 userDrawn="1"/>
          </p:nvSpPr>
          <p:spPr>
            <a:xfrm>
              <a:off x="13528" y="6808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10808" y="7124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13528" y="7124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10808" y="7446"/>
              <a:ext cx="441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10808" y="7763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13528" y="7763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10808" y="8081"/>
              <a:ext cx="4418" cy="31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肘形连接符 83"/>
            <p:cNvCxnSpPr>
              <a:stCxn id="40" idx="2"/>
              <a:endCxn id="78" idx="1"/>
            </p:cNvCxnSpPr>
            <p:nvPr userDrawn="1"/>
          </p:nvCxnSpPr>
          <p:spPr>
            <a:xfrm rot="5400000">
              <a:off x="11363" y="5712"/>
              <a:ext cx="1016" cy="2125"/>
            </a:xfrm>
            <a:prstGeom prst="bentConnector4">
              <a:avLst>
                <a:gd name="adj1" fmla="val 42175"/>
                <a:gd name="adj2" fmla="val 109027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肘形连接符 86"/>
            <p:cNvCxnSpPr>
              <a:stCxn id="79" idx="3"/>
              <a:endCxn id="56" idx="0"/>
            </p:cNvCxnSpPr>
            <p:nvPr userDrawn="1"/>
          </p:nvCxnSpPr>
          <p:spPr>
            <a:xfrm flipH="1">
              <a:off x="12689" y="7282"/>
              <a:ext cx="2537" cy="1660"/>
            </a:xfrm>
            <a:prstGeom prst="bentConnector4">
              <a:avLst>
                <a:gd name="adj1" fmla="val -5006"/>
                <a:gd name="adj2" fmla="val 7736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右大括号 88"/>
            <p:cNvSpPr/>
            <p:nvPr userDrawn="1"/>
          </p:nvSpPr>
          <p:spPr>
            <a:xfrm>
              <a:off x="15268" y="7124"/>
              <a:ext cx="298" cy="316"/>
            </a:xfrm>
            <a:prstGeom prst="rightBrace">
              <a:avLst>
                <a:gd name="adj1" fmla="val 8333"/>
                <a:gd name="adj2" fmla="val 47605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 userDrawn="1"/>
          </p:nvSpPr>
          <p:spPr>
            <a:xfrm>
              <a:off x="15449" y="7099"/>
              <a:ext cx="15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 entry per 64K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10808" y="7124"/>
              <a:ext cx="4418" cy="316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 userDrawn="1"/>
          </p:nvSpPr>
          <p:spPr>
            <a:xfrm>
              <a:off x="17375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14738" y="5863"/>
              <a:ext cx="3024" cy="403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0" name="文本框 99"/>
            <p:cNvSpPr txBox="1"/>
            <p:nvPr userDrawn="1"/>
          </p:nvSpPr>
          <p:spPr>
            <a:xfrm>
              <a:off x="14574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/>
            <p:cNvSpPr txBox="1"/>
            <p:nvPr userDrawn="1"/>
          </p:nvSpPr>
          <p:spPr>
            <a:xfrm>
              <a:off x="14902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/>
            <p:cNvSpPr txBox="1"/>
            <p:nvPr userDrawn="1"/>
          </p:nvSpPr>
          <p:spPr>
            <a:xfrm>
              <a:off x="14250" y="857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矩形 103"/>
            <p:cNvSpPr/>
            <p:nvPr userDrawn="1"/>
          </p:nvSpPr>
          <p:spPr>
            <a:xfrm>
              <a:off x="14738" y="8942"/>
              <a:ext cx="3024" cy="403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5" name="文本框 104"/>
            <p:cNvSpPr txBox="1"/>
            <p:nvPr userDrawn="1"/>
          </p:nvSpPr>
          <p:spPr>
            <a:xfrm>
              <a:off x="17375" y="8576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/>
            <p:cNvSpPr txBox="1"/>
            <p:nvPr userDrawn="1"/>
          </p:nvSpPr>
          <p:spPr>
            <a:xfrm>
              <a:off x="14574" y="857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4320" y="9487"/>
              <a:ext cx="1477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 Entry TLB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 userDrawn="1"/>
          </p:nvSpPr>
          <p:spPr>
            <a:xfrm>
              <a:off x="13219" y="9487"/>
              <a:ext cx="1588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64K Entry TLB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15191" y="1187335"/>
            <a:ext cx="4420235" cy="69151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lvl="0" indent="-285750" algn="l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64K base page based on Svnapot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Apply 64K Svnapot for ptes of every 64K base page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609148" y="2944565"/>
            <a:ext cx="2973705" cy="1938020"/>
          </a:xfrm>
          <a:prstGeom prst="rect">
            <a:avLst/>
          </a:prstGeom>
          <a:solidFill>
            <a:srgbClr val="F2F2F2">
              <a:alpha val="100000"/>
            </a:srgbClr>
          </a:solidFill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static inline void set_pte(pte_t *ptep, pte_t pteval)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{    unsigned long order;    for_each_napot_order(order) {        if (napot_cont_shift(order) == PAGE_SHIFT)            pteval = </a:t>
            </a:r>
            <a:r>
              <a:rPr lang="en-US" altLang="zh-CN" sz="1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pte_mknapot</a:t>
            </a: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(pteval, order);        }    }    *ptep = pteval;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15191" y="1187335"/>
            <a:ext cx="4420235" cy="69151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lvl="0" indent="-285750" algn="l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64K base page based on Svnapot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Apply 64K Svnapot for ptes of every 64K base page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8" name="右箭头 57"/>
          <p:cNvSpPr/>
          <p:nvPr userDrawn="1"/>
        </p:nvSpPr>
        <p:spPr>
          <a:xfrm>
            <a:off x="5786755" y="4015105"/>
            <a:ext cx="345440" cy="181610"/>
          </a:xfrm>
          <a:prstGeom prst="rightArrow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4" name="文本框 183"/>
          <p:cNvSpPr txBox="1"/>
          <p:nvPr userDrawn="1"/>
        </p:nvSpPr>
        <p:spPr>
          <a:xfrm>
            <a:off x="6896735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84"/>
          <p:cNvSpPr txBox="1"/>
          <p:nvPr userDrawn="1"/>
        </p:nvSpPr>
        <p:spPr>
          <a:xfrm>
            <a:off x="7557135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文本框 185"/>
          <p:cNvSpPr txBox="1"/>
          <p:nvPr userDrawn="1"/>
        </p:nvSpPr>
        <p:spPr>
          <a:xfrm>
            <a:off x="7867650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文本框 186"/>
          <p:cNvSpPr txBox="1"/>
          <p:nvPr userDrawn="1"/>
        </p:nvSpPr>
        <p:spPr>
          <a:xfrm>
            <a:off x="8528050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文本框 187"/>
          <p:cNvSpPr txBox="1"/>
          <p:nvPr userDrawn="1"/>
        </p:nvSpPr>
        <p:spPr>
          <a:xfrm>
            <a:off x="8838565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文本框 188"/>
          <p:cNvSpPr txBox="1"/>
          <p:nvPr userDrawn="1"/>
        </p:nvSpPr>
        <p:spPr>
          <a:xfrm>
            <a:off x="9392285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80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文本框 189"/>
          <p:cNvSpPr txBox="1"/>
          <p:nvPr userDrawn="1"/>
        </p:nvSpPr>
        <p:spPr>
          <a:xfrm>
            <a:off x="9808845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圆角矩形 190"/>
          <p:cNvSpPr/>
          <p:nvPr userDrawn="1"/>
        </p:nvSpPr>
        <p:spPr>
          <a:xfrm>
            <a:off x="6173470" y="3336290"/>
            <a:ext cx="522605" cy="255905"/>
          </a:xfrm>
          <a:prstGeom prst="round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satp</a:t>
            </a:r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矩形 191"/>
          <p:cNvSpPr/>
          <p:nvPr userDrawn="1"/>
        </p:nvSpPr>
        <p:spPr>
          <a:xfrm>
            <a:off x="6896735" y="2931160"/>
            <a:ext cx="4522470" cy="255905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矩形 192"/>
          <p:cNvSpPr/>
          <p:nvPr userDrawn="1"/>
        </p:nvSpPr>
        <p:spPr>
          <a:xfrm>
            <a:off x="6896735" y="2931160"/>
            <a:ext cx="970915" cy="255905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pgd index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矩形 193"/>
          <p:cNvSpPr/>
          <p:nvPr userDrawn="1"/>
        </p:nvSpPr>
        <p:spPr>
          <a:xfrm>
            <a:off x="7867650" y="2931160"/>
            <a:ext cx="970915" cy="255905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pmd index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矩形 194"/>
          <p:cNvSpPr/>
          <p:nvPr userDrawn="1"/>
        </p:nvSpPr>
        <p:spPr>
          <a:xfrm>
            <a:off x="8837930" y="2931160"/>
            <a:ext cx="970915" cy="255905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 index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矩形 196"/>
          <p:cNvSpPr/>
          <p:nvPr userDrawn="1"/>
        </p:nvSpPr>
        <p:spPr>
          <a:xfrm>
            <a:off x="7003415" y="3442970"/>
            <a:ext cx="757555" cy="101854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矩形 197"/>
          <p:cNvSpPr/>
          <p:nvPr userDrawn="1"/>
        </p:nvSpPr>
        <p:spPr>
          <a:xfrm>
            <a:off x="7003415" y="364744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矩形 198"/>
          <p:cNvSpPr/>
          <p:nvPr userDrawn="1"/>
        </p:nvSpPr>
        <p:spPr>
          <a:xfrm>
            <a:off x="7003415" y="385191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pgd_t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矩形 199"/>
          <p:cNvSpPr/>
          <p:nvPr userDrawn="1"/>
        </p:nvSpPr>
        <p:spPr>
          <a:xfrm>
            <a:off x="7003415" y="405765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矩形 200"/>
          <p:cNvSpPr/>
          <p:nvPr userDrawn="1"/>
        </p:nvSpPr>
        <p:spPr>
          <a:xfrm>
            <a:off x="7003415" y="425704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矩形 201"/>
          <p:cNvSpPr/>
          <p:nvPr userDrawn="1"/>
        </p:nvSpPr>
        <p:spPr>
          <a:xfrm>
            <a:off x="7003415" y="344297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肘形连接符 202"/>
          <p:cNvCxnSpPr>
            <a:stCxn id="191" idx="3"/>
            <a:endCxn id="201" idx="2"/>
          </p:cNvCxnSpPr>
          <p:nvPr userDrawn="1"/>
        </p:nvCxnSpPr>
        <p:spPr>
          <a:xfrm>
            <a:off x="6696075" y="3464560"/>
            <a:ext cx="686435" cy="996950"/>
          </a:xfrm>
          <a:prstGeom prst="bentConnector4">
            <a:avLst>
              <a:gd name="adj1" fmla="val 17387"/>
              <a:gd name="adj2" fmla="val 123885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矩形 203"/>
          <p:cNvSpPr/>
          <p:nvPr userDrawn="1"/>
        </p:nvSpPr>
        <p:spPr>
          <a:xfrm>
            <a:off x="7974330" y="3442970"/>
            <a:ext cx="757555" cy="101854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矩形 204"/>
          <p:cNvSpPr/>
          <p:nvPr userDrawn="1"/>
        </p:nvSpPr>
        <p:spPr>
          <a:xfrm>
            <a:off x="7974330" y="364744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pmd_t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6" name="矩形 205"/>
          <p:cNvSpPr/>
          <p:nvPr userDrawn="1"/>
        </p:nvSpPr>
        <p:spPr>
          <a:xfrm>
            <a:off x="7974330" y="385191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矩形 206"/>
          <p:cNvSpPr/>
          <p:nvPr userDrawn="1"/>
        </p:nvSpPr>
        <p:spPr>
          <a:xfrm>
            <a:off x="7974330" y="405765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矩形 207"/>
          <p:cNvSpPr/>
          <p:nvPr userDrawn="1"/>
        </p:nvSpPr>
        <p:spPr>
          <a:xfrm>
            <a:off x="7974330" y="4257040"/>
            <a:ext cx="757555" cy="20447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肘形连接符 208"/>
          <p:cNvCxnSpPr>
            <a:stCxn id="194" idx="2"/>
            <a:endCxn id="205" idx="1"/>
          </p:cNvCxnSpPr>
          <p:nvPr userDrawn="1"/>
        </p:nvCxnSpPr>
        <p:spPr>
          <a:xfrm rot="5400000">
            <a:off x="7882890" y="3279140"/>
            <a:ext cx="562610" cy="379095"/>
          </a:xfrm>
          <a:prstGeom prst="bentConnector4">
            <a:avLst>
              <a:gd name="adj1" fmla="val 24533"/>
              <a:gd name="adj2" fmla="val 132780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肘形连接符 209"/>
          <p:cNvCxnSpPr>
            <a:stCxn id="193" idx="2"/>
            <a:endCxn id="199" idx="1"/>
          </p:cNvCxnSpPr>
          <p:nvPr userDrawn="1"/>
        </p:nvCxnSpPr>
        <p:spPr>
          <a:xfrm rot="5400000">
            <a:off x="6809740" y="3381375"/>
            <a:ext cx="767080" cy="379095"/>
          </a:xfrm>
          <a:prstGeom prst="bentConnector4">
            <a:avLst>
              <a:gd name="adj1" fmla="val 17994"/>
              <a:gd name="adj2" fmla="val 127078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 userDrawn="1"/>
        </p:nvSpPr>
        <p:spPr>
          <a:xfrm>
            <a:off x="8944610" y="3442970"/>
            <a:ext cx="757555" cy="101854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矩形 211"/>
          <p:cNvSpPr/>
          <p:nvPr userDrawn="1"/>
        </p:nvSpPr>
        <p:spPr>
          <a:xfrm>
            <a:off x="8944610" y="3647440"/>
            <a:ext cx="757555" cy="20447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pte1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3" name="矩形 212"/>
          <p:cNvSpPr/>
          <p:nvPr userDrawn="1"/>
        </p:nvSpPr>
        <p:spPr>
          <a:xfrm>
            <a:off x="8944610" y="3851910"/>
            <a:ext cx="757555" cy="20447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...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4" name="矩形 213"/>
          <p:cNvSpPr/>
          <p:nvPr userDrawn="1"/>
        </p:nvSpPr>
        <p:spPr>
          <a:xfrm>
            <a:off x="8944610" y="4057650"/>
            <a:ext cx="757555" cy="20447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pte1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15" name="矩形 214"/>
          <p:cNvSpPr/>
          <p:nvPr userDrawn="1"/>
        </p:nvSpPr>
        <p:spPr>
          <a:xfrm>
            <a:off x="8944610" y="4257040"/>
            <a:ext cx="757555" cy="204470"/>
          </a:xfrm>
          <a:prstGeom prst="rect">
            <a:avLst/>
          </a:prstGeom>
          <a:solidFill>
            <a:srgbClr val="FBE5D6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矩形 215"/>
          <p:cNvSpPr/>
          <p:nvPr userDrawn="1"/>
        </p:nvSpPr>
        <p:spPr>
          <a:xfrm>
            <a:off x="8944610" y="3442970"/>
            <a:ext cx="757555" cy="204470"/>
          </a:xfrm>
          <a:prstGeom prst="rect">
            <a:avLst/>
          </a:prstGeom>
          <a:solidFill>
            <a:srgbClr val="DEEBF7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pte1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17" name="肘形连接符 216"/>
          <p:cNvCxnSpPr>
            <a:stCxn id="195" idx="2"/>
            <a:endCxn id="216" idx="1"/>
          </p:cNvCxnSpPr>
          <p:nvPr userDrawn="1"/>
        </p:nvCxnSpPr>
        <p:spPr>
          <a:xfrm rot="5400000">
            <a:off x="8955405" y="3176905"/>
            <a:ext cx="358140" cy="379095"/>
          </a:xfrm>
          <a:prstGeom prst="bentConnector4">
            <a:avLst>
              <a:gd name="adj1" fmla="val 35727"/>
              <a:gd name="adj2" fmla="val 132687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/>
          <p:cNvSpPr txBox="1"/>
          <p:nvPr userDrawn="1"/>
        </p:nvSpPr>
        <p:spPr>
          <a:xfrm>
            <a:off x="6250305" y="2931160"/>
            <a:ext cx="646430" cy="22987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SV39 VA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肘形连接符 218"/>
          <p:cNvCxnSpPr>
            <a:stCxn id="199" idx="3"/>
            <a:endCxn id="208" idx="2"/>
          </p:cNvCxnSpPr>
          <p:nvPr userDrawn="1"/>
        </p:nvCxnSpPr>
        <p:spPr>
          <a:xfrm>
            <a:off x="7760970" y="3954145"/>
            <a:ext cx="592455" cy="507365"/>
          </a:xfrm>
          <a:prstGeom prst="bentConnector4">
            <a:avLst>
              <a:gd name="adj1" fmla="val 18006"/>
              <a:gd name="adj2" fmla="val 146934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肘形连接符 219"/>
          <p:cNvCxnSpPr>
            <a:stCxn id="205" idx="3"/>
            <a:endCxn id="215" idx="2"/>
          </p:cNvCxnSpPr>
          <p:nvPr userDrawn="1"/>
        </p:nvCxnSpPr>
        <p:spPr>
          <a:xfrm>
            <a:off x="8731885" y="3749675"/>
            <a:ext cx="591820" cy="711835"/>
          </a:xfrm>
          <a:prstGeom prst="bentConnector4">
            <a:avLst>
              <a:gd name="adj1" fmla="val 17918"/>
              <a:gd name="adj2" fmla="val 133452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 userDrawn="1"/>
        </p:nvSpPr>
        <p:spPr>
          <a:xfrm>
            <a:off x="10144760" y="3442970"/>
            <a:ext cx="937895" cy="1416050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64K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24" name="肘形连接符 223"/>
          <p:cNvCxnSpPr>
            <a:stCxn id="216" idx="3"/>
            <a:endCxn id="222" idx="2"/>
          </p:cNvCxnSpPr>
          <p:nvPr userDrawn="1"/>
        </p:nvCxnSpPr>
        <p:spPr>
          <a:xfrm>
            <a:off x="9702165" y="3545205"/>
            <a:ext cx="911860" cy="1313815"/>
          </a:xfrm>
          <a:prstGeom prst="bentConnector4">
            <a:avLst>
              <a:gd name="adj1" fmla="val 39021"/>
              <a:gd name="adj2" fmla="val 109084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212" idx="3"/>
            <a:endCxn id="222" idx="2"/>
          </p:cNvCxnSpPr>
          <p:nvPr userDrawn="1"/>
        </p:nvCxnSpPr>
        <p:spPr>
          <a:xfrm>
            <a:off x="9702165" y="3749675"/>
            <a:ext cx="911860" cy="1109345"/>
          </a:xfrm>
          <a:prstGeom prst="bentConnector4">
            <a:avLst>
              <a:gd name="adj1" fmla="val 24304"/>
              <a:gd name="adj2" fmla="val 117489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225"/>
          <p:cNvCxnSpPr>
            <a:stCxn id="214" idx="3"/>
            <a:endCxn id="222" idx="2"/>
          </p:cNvCxnSpPr>
          <p:nvPr userDrawn="1"/>
        </p:nvCxnSpPr>
        <p:spPr>
          <a:xfrm>
            <a:off x="9702165" y="4159885"/>
            <a:ext cx="911860" cy="699135"/>
          </a:xfrm>
          <a:prstGeom prst="bentConnector4">
            <a:avLst>
              <a:gd name="adj1" fmla="val 10947"/>
              <a:gd name="adj2" fmla="val 139955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矩形 227"/>
          <p:cNvSpPr/>
          <p:nvPr userDrawn="1"/>
        </p:nvSpPr>
        <p:spPr>
          <a:xfrm>
            <a:off x="10885805" y="3442970"/>
            <a:ext cx="63500" cy="259715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29" name="肘形连接符 228"/>
          <p:cNvCxnSpPr>
            <a:stCxn id="234" idx="2"/>
            <a:endCxn id="228" idx="0"/>
          </p:cNvCxnSpPr>
          <p:nvPr userDrawn="1"/>
        </p:nvCxnSpPr>
        <p:spPr>
          <a:xfrm rot="5400000" flipV="1">
            <a:off x="10560050" y="3085465"/>
            <a:ext cx="255905" cy="458470"/>
          </a:xfrm>
          <a:prstGeom prst="bentConnector3">
            <a:avLst>
              <a:gd name="adj1" fmla="val 50123"/>
            </a:avLst>
          </a:prstGeom>
          <a:ln w="12700" cap="flat" cmpd="sng" algn="ctr">
            <a:solidFill>
              <a:srgbClr val="FF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/>
          <p:cNvSpPr txBox="1"/>
          <p:nvPr userDrawn="1"/>
        </p:nvSpPr>
        <p:spPr>
          <a:xfrm>
            <a:off x="11173460" y="2698750"/>
            <a:ext cx="245745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90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右大括号 230"/>
          <p:cNvSpPr/>
          <p:nvPr userDrawn="1"/>
        </p:nvSpPr>
        <p:spPr>
          <a:xfrm>
            <a:off x="9702165" y="3442970"/>
            <a:ext cx="106680" cy="819150"/>
          </a:xfrm>
          <a:prstGeom prst="rightBrace">
            <a:avLst>
              <a:gd name="adj1" fmla="val 8333"/>
              <a:gd name="adj2" fmla="val 47605"/>
            </a:avLst>
          </a:prstGeom>
          <a:ln w="63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32" name="文本框 231"/>
          <p:cNvSpPr txBox="1"/>
          <p:nvPr userDrawn="1"/>
        </p:nvSpPr>
        <p:spPr>
          <a:xfrm>
            <a:off x="9702165" y="3735070"/>
            <a:ext cx="295910" cy="21399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800" b="1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文本框 232"/>
          <p:cNvSpPr txBox="1"/>
          <p:nvPr userDrawn="1"/>
        </p:nvSpPr>
        <p:spPr>
          <a:xfrm>
            <a:off x="9600565" y="2698750"/>
            <a:ext cx="3098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8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矩形 233"/>
          <p:cNvSpPr/>
          <p:nvPr userDrawn="1"/>
        </p:nvSpPr>
        <p:spPr>
          <a:xfrm>
            <a:off x="9498965" y="2931160"/>
            <a:ext cx="1920240" cy="255905"/>
          </a:xfrm>
          <a:prstGeom prst="rect">
            <a:avLst/>
          </a:prstGeom>
          <a:noFill/>
          <a:ln w="158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data offset</a:t>
            </a:r>
            <a:endParaRPr lang="en-US" altLang="zh-CN" sz="90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>
            <a:off x="8121650" y="5173980"/>
            <a:ext cx="202374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Table Walker with Svnapot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/>
          <p:cNvSpPr/>
          <p:nvPr userDrawn="1"/>
        </p:nvSpPr>
        <p:spPr>
          <a:xfrm>
            <a:off x="8944610" y="3442970"/>
            <a:ext cx="757555" cy="819150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09" name="组合 108"/>
          <p:cNvGrpSpPr/>
          <p:nvPr userDrawn="1"/>
        </p:nvGrpSpPr>
        <p:grpSpPr>
          <a:xfrm>
            <a:off x="429260" y="2698115"/>
            <a:ext cx="5245735" cy="2720975"/>
            <a:chOff x="676" y="4249"/>
            <a:chExt cx="8261" cy="4285"/>
          </a:xfrm>
        </p:grpSpPr>
        <p:sp>
          <p:nvSpPr>
            <p:cNvPr id="30" name="文本框 29"/>
            <p:cNvSpPr txBox="1"/>
            <p:nvPr userDrawn="1"/>
          </p:nvSpPr>
          <p:spPr>
            <a:xfrm>
              <a:off x="1815" y="4250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2855" y="4249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3344" y="4249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 userDrawn="1"/>
          </p:nvSpPr>
          <p:spPr>
            <a:xfrm>
              <a:off x="4384" y="4249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 userDrawn="1"/>
          </p:nvSpPr>
          <p:spPr>
            <a:xfrm>
              <a:off x="4873" y="4249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 userDrawn="1"/>
          </p:nvSpPr>
          <p:spPr>
            <a:xfrm>
              <a:off x="5913" y="4249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6401" y="4249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>
            <a:xfrm>
              <a:off x="8550" y="4249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圆角矩形 42"/>
            <p:cNvSpPr/>
            <p:nvPr userDrawn="1"/>
          </p:nvSpPr>
          <p:spPr>
            <a:xfrm>
              <a:off x="676" y="5254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815" y="4616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1815" y="4616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3344" y="4616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872" y="4616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/>
            <p:cNvSpPr/>
            <p:nvPr userDrawn="1"/>
          </p:nvSpPr>
          <p:spPr>
            <a:xfrm>
              <a:off x="6401" y="4616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983" y="5422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1983" y="5744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1983" y="6066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pgd_t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1983" y="6390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1983" y="6704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1983" y="5422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肘形连接符 56"/>
            <p:cNvCxnSpPr>
              <a:stCxn id="43" idx="3"/>
              <a:endCxn id="54" idx="2"/>
            </p:cNvCxnSpPr>
            <p:nvPr userDrawn="1"/>
          </p:nvCxnSpPr>
          <p:spPr>
            <a:xfrm>
              <a:off x="1499" y="5456"/>
              <a:ext cx="1081" cy="1570"/>
            </a:xfrm>
            <a:prstGeom prst="bentConnector4">
              <a:avLst>
                <a:gd name="adj1" fmla="val 16670"/>
                <a:gd name="adj2" fmla="val 125096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3512" y="5422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3512" y="5744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pmd_t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>
              <a:off x="3512" y="6066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>
              <a:off x="3512" y="6390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3512" y="6704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肘形连接符 63"/>
            <p:cNvCxnSpPr>
              <a:stCxn id="46" idx="2"/>
              <a:endCxn id="60" idx="1"/>
            </p:cNvCxnSpPr>
            <p:nvPr userDrawn="1"/>
          </p:nvCxnSpPr>
          <p:spPr>
            <a:xfrm rot="5400000">
              <a:off x="3368" y="5164"/>
              <a:ext cx="886" cy="597"/>
            </a:xfrm>
            <a:prstGeom prst="bentConnector4">
              <a:avLst>
                <a:gd name="adj1" fmla="val 22637"/>
                <a:gd name="adj2" fmla="val 12845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45" idx="2"/>
              <a:endCxn id="52" idx="1"/>
            </p:cNvCxnSpPr>
            <p:nvPr userDrawn="1"/>
          </p:nvCxnSpPr>
          <p:spPr>
            <a:xfrm rot="5400000">
              <a:off x="1678" y="5325"/>
              <a:ext cx="1208" cy="597"/>
            </a:xfrm>
            <a:prstGeom prst="bentConnector4">
              <a:avLst>
                <a:gd name="adj1" fmla="val 17994"/>
                <a:gd name="adj2" fmla="val 13119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 userDrawn="1"/>
          </p:nvSpPr>
          <p:spPr>
            <a:xfrm>
              <a:off x="5040" y="5422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5040" y="5744"/>
              <a:ext cx="1193" cy="322"/>
            </a:xfrm>
            <a:prstGeom prst="rect">
              <a:avLst/>
            </a:prstGeom>
            <a:solidFill>
              <a:srgbClr val="D0CECE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pte2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5040" y="6066"/>
              <a:ext cx="1193" cy="322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5040" y="6390"/>
              <a:ext cx="1193" cy="32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pte16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5040" y="6704"/>
              <a:ext cx="1193" cy="322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5040" y="5422"/>
              <a:ext cx="1193" cy="322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74" name="肘形连接符 73"/>
            <p:cNvCxnSpPr>
              <a:stCxn id="47" idx="2"/>
              <a:endCxn id="73" idx="1"/>
            </p:cNvCxnSpPr>
            <p:nvPr userDrawn="1"/>
          </p:nvCxnSpPr>
          <p:spPr>
            <a:xfrm rot="5400000">
              <a:off x="5057" y="5003"/>
              <a:ext cx="564" cy="597"/>
            </a:xfrm>
            <a:prstGeom prst="bentConnector4">
              <a:avLst>
                <a:gd name="adj1" fmla="val 35727"/>
                <a:gd name="adj2" fmla="val 1311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 userDrawn="1"/>
          </p:nvSpPr>
          <p:spPr>
            <a:xfrm>
              <a:off x="797" y="4616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肘形连接符 140"/>
            <p:cNvCxnSpPr>
              <a:stCxn id="52" idx="3"/>
              <a:endCxn id="63" idx="2"/>
            </p:cNvCxnSpPr>
            <p:nvPr userDrawn="1"/>
          </p:nvCxnSpPr>
          <p:spPr>
            <a:xfrm>
              <a:off x="3176" y="6227"/>
              <a:ext cx="933" cy="799"/>
            </a:xfrm>
            <a:prstGeom prst="bentConnector4">
              <a:avLst>
                <a:gd name="adj1" fmla="val 18006"/>
                <a:gd name="adj2" fmla="val 146934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60" idx="3"/>
              <a:endCxn id="70" idx="2"/>
            </p:cNvCxnSpPr>
            <p:nvPr userDrawn="1"/>
          </p:nvCxnSpPr>
          <p:spPr>
            <a:xfrm>
              <a:off x="4705" y="5905"/>
              <a:ext cx="932" cy="1121"/>
            </a:xfrm>
            <a:prstGeom prst="bentConnector4">
              <a:avLst>
                <a:gd name="adj1" fmla="val 17918"/>
                <a:gd name="adj2" fmla="val 13345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 173"/>
            <p:cNvSpPr/>
            <p:nvPr userDrawn="1"/>
          </p:nvSpPr>
          <p:spPr>
            <a:xfrm>
              <a:off x="6930" y="7243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5" name="矩形 174"/>
            <p:cNvSpPr/>
            <p:nvPr userDrawn="1"/>
          </p:nvSpPr>
          <p:spPr>
            <a:xfrm>
              <a:off x="6930" y="5422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6" name="矩形 175"/>
            <p:cNvSpPr/>
            <p:nvPr userDrawn="1"/>
          </p:nvSpPr>
          <p:spPr>
            <a:xfrm>
              <a:off x="6930" y="5831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78" name="肘形连接符 177"/>
            <p:cNvCxnSpPr>
              <a:stCxn id="73" idx="3"/>
              <a:endCxn id="175" idx="1"/>
            </p:cNvCxnSpPr>
            <p:nvPr userDrawn="1"/>
          </p:nvCxnSpPr>
          <p:spPr>
            <a:xfrm>
              <a:off x="6233" y="5583"/>
              <a:ext cx="697" cy="44"/>
            </a:xfrm>
            <a:prstGeom prst="bentConnector3">
              <a:avLst>
                <a:gd name="adj1" fmla="val 5002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67" idx="3"/>
              <a:endCxn id="176" idx="1"/>
            </p:cNvCxnSpPr>
            <p:nvPr userDrawn="1"/>
          </p:nvCxnSpPr>
          <p:spPr>
            <a:xfrm>
              <a:off x="6233" y="5905"/>
              <a:ext cx="697" cy="131"/>
            </a:xfrm>
            <a:prstGeom prst="bentConnector3">
              <a:avLst>
                <a:gd name="adj1" fmla="val 5002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stCxn id="69" idx="3"/>
              <a:endCxn id="174" idx="1"/>
            </p:cNvCxnSpPr>
            <p:nvPr userDrawn="1"/>
          </p:nvCxnSpPr>
          <p:spPr>
            <a:xfrm>
              <a:off x="6233" y="6551"/>
              <a:ext cx="697" cy="897"/>
            </a:xfrm>
            <a:prstGeom prst="bentConnector3">
              <a:avLst>
                <a:gd name="adj1" fmla="val 5002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 userDrawn="1"/>
          </p:nvSpPr>
          <p:spPr>
            <a:xfrm>
              <a:off x="8097" y="5422"/>
              <a:ext cx="100" cy="40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83" name="肘形连接符 182"/>
            <p:cNvCxnSpPr>
              <a:stCxn id="48" idx="2"/>
              <a:endCxn id="182" idx="0"/>
            </p:cNvCxnSpPr>
            <p:nvPr userDrawn="1"/>
          </p:nvCxnSpPr>
          <p:spPr>
            <a:xfrm rot="5400000" flipV="1">
              <a:off x="7707" y="4982"/>
              <a:ext cx="403" cy="478"/>
            </a:xfrm>
            <a:prstGeom prst="bentConnector3">
              <a:avLst>
                <a:gd name="adj1" fmla="val 5000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 userDrawn="1"/>
          </p:nvSpPr>
          <p:spPr>
            <a:xfrm>
              <a:off x="4015" y="8148"/>
              <a:ext cx="2287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 Page</a:t>
              </a:r>
              <a:r>
                <a: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Table Walker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6930" y="6241"/>
              <a:ext cx="1477" cy="100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9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 userDrawn="1"/>
        </p:nvSpPr>
        <p:spPr>
          <a:xfrm>
            <a:off x="5338453" y="4611337"/>
            <a:ext cx="40830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大括号 1"/>
          <p:cNvSpPr/>
          <p:nvPr userDrawn="1"/>
        </p:nvSpPr>
        <p:spPr>
          <a:xfrm>
            <a:off x="3957955" y="3434072"/>
            <a:ext cx="106680" cy="819150"/>
          </a:xfrm>
          <a:prstGeom prst="rightBrace">
            <a:avLst>
              <a:gd name="adj1" fmla="val 8333"/>
              <a:gd name="adj2" fmla="val 47605"/>
            </a:avLst>
          </a:prstGeom>
          <a:ln w="63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957955" y="3726172"/>
            <a:ext cx="295910" cy="21399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800" b="1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800" b="1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200400" y="3434072"/>
            <a:ext cx="757555" cy="819150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790612"/>
          </a:xfrm>
        </p:spPr>
        <p:txBody>
          <a:bodyPr>
            <a:normAutofit/>
          </a:bodyPr>
          <a:p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Summary: Benefits of RISC</a:t>
            </a:r>
            <a:r>
              <a:rPr kumimoji="1" lang="zh-CN" altLang="en-US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V 64K base page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15189" y="1583779"/>
            <a:ext cx="1819275" cy="41402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Less TLB misses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组合 129"/>
          <p:cNvGrpSpPr/>
          <p:nvPr userDrawn="1"/>
        </p:nvGrpSpPr>
        <p:grpSpPr>
          <a:xfrm>
            <a:off x="1168746" y="2092333"/>
            <a:ext cx="9231092" cy="2075776"/>
            <a:chOff x="872" y="5497"/>
            <a:chExt cx="16890" cy="4940"/>
          </a:xfrm>
        </p:grpSpPr>
        <p:sp>
          <p:nvSpPr>
            <p:cNvPr id="25" name="右箭头 24"/>
            <p:cNvSpPr/>
            <p:nvPr userDrawn="1"/>
          </p:nvSpPr>
          <p:spPr>
            <a:xfrm>
              <a:off x="9013" y="7570"/>
              <a:ext cx="544" cy="286"/>
            </a:xfrm>
            <a:prstGeom prst="rightArrow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</a:endParaRP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1891" y="5497"/>
              <a:ext cx="589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 userDrawn="1"/>
          </p:nvSpPr>
          <p:spPr>
            <a:xfrm>
              <a:off x="6051" y="5497"/>
              <a:ext cx="726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6374" y="5497"/>
              <a:ext cx="714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8625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1891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1891" y="5863"/>
              <a:ext cx="458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6476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2058" y="6808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1891" y="8576"/>
              <a:ext cx="589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>
            <a:xfrm>
              <a:off x="6425" y="8576"/>
              <a:ext cx="611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 userDrawn="1"/>
          </p:nvSpPr>
          <p:spPr>
            <a:xfrm>
              <a:off x="8626" y="8576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1891" y="8942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1891" y="8942"/>
              <a:ext cx="458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physical page number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6476" y="8942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7" name="文本框 46"/>
            <p:cNvSpPr txBox="1"/>
            <p:nvPr userDrawn="1"/>
          </p:nvSpPr>
          <p:spPr>
            <a:xfrm>
              <a:off x="872" y="5863"/>
              <a:ext cx="1186" cy="843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/>
            <p:cNvSpPr txBox="1"/>
            <p:nvPr userDrawn="1"/>
          </p:nvSpPr>
          <p:spPr>
            <a:xfrm>
              <a:off x="1272" y="8961"/>
              <a:ext cx="619" cy="880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 userDrawn="1"/>
          </p:nvSpPr>
          <p:spPr>
            <a:xfrm>
              <a:off x="6051" y="8576"/>
              <a:ext cx="601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箭头连接符 50"/>
            <p:cNvCxnSpPr>
              <a:stCxn id="36" idx="2"/>
              <a:endCxn id="46" idx="0"/>
            </p:cNvCxnSpPr>
            <p:nvPr userDrawn="1"/>
          </p:nvCxnSpPr>
          <p:spPr>
            <a:xfrm>
              <a:off x="7744" y="6266"/>
              <a:ext cx="0" cy="2676"/>
            </a:xfrm>
            <a:prstGeom prst="straightConnector1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 userDrawn="1"/>
          </p:nvSpPr>
          <p:spPr>
            <a:xfrm>
              <a:off x="4778" y="6808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2058" y="7124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4778" y="7124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2059" y="7446"/>
              <a:ext cx="441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2058" y="7763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4778" y="7763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2058" y="8081"/>
              <a:ext cx="4418" cy="31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肘形连接符 59"/>
            <p:cNvCxnSpPr>
              <a:stCxn id="35" idx="2"/>
              <a:endCxn id="53" idx="1"/>
            </p:cNvCxnSpPr>
            <p:nvPr userDrawn="1"/>
          </p:nvCxnSpPr>
          <p:spPr>
            <a:xfrm rot="5400000">
              <a:off x="2613" y="5711"/>
              <a:ext cx="1016" cy="2126"/>
            </a:xfrm>
            <a:prstGeom prst="bentConnector4">
              <a:avLst>
                <a:gd name="adj1" fmla="val 42224"/>
                <a:gd name="adj2" fmla="val 109879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4" idx="3"/>
              <a:endCxn id="45" idx="0"/>
            </p:cNvCxnSpPr>
            <p:nvPr userDrawn="1"/>
          </p:nvCxnSpPr>
          <p:spPr>
            <a:xfrm flipH="1">
              <a:off x="4184" y="7282"/>
              <a:ext cx="2292" cy="1660"/>
            </a:xfrm>
            <a:prstGeom prst="bentConnector4">
              <a:avLst>
                <a:gd name="adj1" fmla="val -5480"/>
                <a:gd name="adj2" fmla="val 7736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右大括号 61"/>
            <p:cNvSpPr/>
            <p:nvPr userDrawn="1"/>
          </p:nvSpPr>
          <p:spPr>
            <a:xfrm>
              <a:off x="6519" y="6808"/>
              <a:ext cx="298" cy="1271"/>
            </a:xfrm>
            <a:prstGeom prst="rightBrace">
              <a:avLst>
                <a:gd name="adj1" fmla="val 8333"/>
                <a:gd name="adj2" fmla="val 47605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/>
            </a:p>
          </p:txBody>
        </p:sp>
        <p:sp>
          <p:nvSpPr>
            <p:cNvPr id="63" name="文本框 62"/>
            <p:cNvSpPr txBox="1"/>
            <p:nvPr userDrawn="1"/>
          </p:nvSpPr>
          <p:spPr>
            <a:xfrm>
              <a:off x="6714" y="7258"/>
              <a:ext cx="2064" cy="880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 entries per 64K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 userDrawn="1"/>
          </p:nvSpPr>
          <p:spPr>
            <a:xfrm>
              <a:off x="2059" y="6808"/>
              <a:ext cx="4418" cy="1271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 userDrawn="1"/>
          </p:nvSpPr>
          <p:spPr>
            <a:xfrm>
              <a:off x="10640" y="5497"/>
              <a:ext cx="589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/>
            <p:cNvSpPr txBox="1"/>
            <p:nvPr userDrawn="1"/>
          </p:nvSpPr>
          <p:spPr>
            <a:xfrm>
              <a:off x="15226" y="5497"/>
              <a:ext cx="683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10640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10640" y="5863"/>
              <a:ext cx="458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10808" y="6808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 userDrawn="1"/>
          </p:nvSpPr>
          <p:spPr>
            <a:xfrm>
              <a:off x="10640" y="8576"/>
              <a:ext cx="589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XX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10640" y="8942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矩形 73"/>
            <p:cNvSpPr/>
            <p:nvPr userDrawn="1"/>
          </p:nvSpPr>
          <p:spPr>
            <a:xfrm>
              <a:off x="10640" y="8942"/>
              <a:ext cx="4098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physical page number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/>
            <p:cNvSpPr txBox="1"/>
            <p:nvPr userDrawn="1"/>
          </p:nvSpPr>
          <p:spPr>
            <a:xfrm>
              <a:off x="9622" y="5863"/>
              <a:ext cx="1965" cy="87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 userDrawn="1"/>
          </p:nvSpPr>
          <p:spPr>
            <a:xfrm>
              <a:off x="10112" y="8961"/>
              <a:ext cx="928" cy="877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PA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2" name="直接箭头连接符 91"/>
            <p:cNvCxnSpPr/>
            <p:nvPr userDrawn="1"/>
          </p:nvCxnSpPr>
          <p:spPr>
            <a:xfrm>
              <a:off x="16251" y="6266"/>
              <a:ext cx="0" cy="2676"/>
            </a:xfrm>
            <a:prstGeom prst="straightConnector1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 userDrawn="1"/>
          </p:nvSpPr>
          <p:spPr>
            <a:xfrm>
              <a:off x="13528" y="6808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07"/>
            <p:cNvSpPr/>
            <p:nvPr userDrawn="1"/>
          </p:nvSpPr>
          <p:spPr>
            <a:xfrm>
              <a:off x="10808" y="7124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13528" y="7124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10808" y="7446"/>
              <a:ext cx="441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10808" y="7763"/>
              <a:ext cx="2720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tag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13528" y="7763"/>
              <a:ext cx="1698" cy="316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pfn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10808" y="8081"/>
              <a:ext cx="4418" cy="31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肘形连接符 113"/>
            <p:cNvCxnSpPr>
              <a:stCxn id="68" idx="2"/>
              <a:endCxn id="108" idx="1"/>
            </p:cNvCxnSpPr>
            <p:nvPr userDrawn="1"/>
          </p:nvCxnSpPr>
          <p:spPr>
            <a:xfrm rot="5400000">
              <a:off x="11363" y="5712"/>
              <a:ext cx="1016" cy="2125"/>
            </a:xfrm>
            <a:prstGeom prst="bentConnector4">
              <a:avLst>
                <a:gd name="adj1" fmla="val 42175"/>
                <a:gd name="adj2" fmla="val 109027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肘形连接符 114"/>
            <p:cNvCxnSpPr>
              <a:stCxn id="109" idx="3"/>
              <a:endCxn id="74" idx="0"/>
            </p:cNvCxnSpPr>
            <p:nvPr userDrawn="1"/>
          </p:nvCxnSpPr>
          <p:spPr>
            <a:xfrm flipH="1">
              <a:off x="12689" y="7282"/>
              <a:ext cx="2537" cy="1660"/>
            </a:xfrm>
            <a:prstGeom prst="bentConnector4">
              <a:avLst>
                <a:gd name="adj1" fmla="val -5006"/>
                <a:gd name="adj2" fmla="val 7736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右大括号 116"/>
            <p:cNvSpPr/>
            <p:nvPr userDrawn="1"/>
          </p:nvSpPr>
          <p:spPr>
            <a:xfrm>
              <a:off x="15268" y="7124"/>
              <a:ext cx="298" cy="316"/>
            </a:xfrm>
            <a:prstGeom prst="rightBrace">
              <a:avLst>
                <a:gd name="adj1" fmla="val 8333"/>
                <a:gd name="adj2" fmla="val 47605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/>
            </a:p>
          </p:txBody>
        </p:sp>
        <p:sp>
          <p:nvSpPr>
            <p:cNvPr id="118" name="文本框 117"/>
            <p:cNvSpPr txBox="1"/>
            <p:nvPr userDrawn="1"/>
          </p:nvSpPr>
          <p:spPr>
            <a:xfrm>
              <a:off x="15449" y="7099"/>
              <a:ext cx="1926" cy="880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 entry per 64K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10808" y="7124"/>
              <a:ext cx="4418" cy="316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/>
            <p:cNvSpPr txBox="1"/>
            <p:nvPr userDrawn="1"/>
          </p:nvSpPr>
          <p:spPr>
            <a:xfrm>
              <a:off x="17375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14738" y="5863"/>
              <a:ext cx="3024" cy="403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2" name="文本框 121"/>
            <p:cNvSpPr txBox="1"/>
            <p:nvPr userDrawn="1"/>
          </p:nvSpPr>
          <p:spPr>
            <a:xfrm>
              <a:off x="14574" y="5497"/>
              <a:ext cx="560" cy="365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/>
            <p:cNvSpPr txBox="1"/>
            <p:nvPr userDrawn="1"/>
          </p:nvSpPr>
          <p:spPr>
            <a:xfrm>
              <a:off x="14902" y="5497"/>
              <a:ext cx="547" cy="365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/>
            <p:cNvSpPr txBox="1"/>
            <p:nvPr userDrawn="1"/>
          </p:nvSpPr>
          <p:spPr>
            <a:xfrm>
              <a:off x="14250" y="8576"/>
              <a:ext cx="652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14738" y="8942"/>
              <a:ext cx="3024" cy="403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6" name="文本框 125"/>
            <p:cNvSpPr txBox="1"/>
            <p:nvPr userDrawn="1"/>
          </p:nvSpPr>
          <p:spPr>
            <a:xfrm>
              <a:off x="17375" y="8576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文本框 126"/>
            <p:cNvSpPr txBox="1"/>
            <p:nvPr userDrawn="1"/>
          </p:nvSpPr>
          <p:spPr>
            <a:xfrm>
              <a:off x="14574" y="8576"/>
              <a:ext cx="694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solidFill>
                    <a:srgbClr val="FF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15</a:t>
              </a:r>
              <a:endParaRPr lang="zh-CN" altLang="en-US" sz="8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文本框 127"/>
            <p:cNvSpPr txBox="1"/>
            <p:nvPr userDrawn="1"/>
          </p:nvSpPr>
          <p:spPr>
            <a:xfrm>
              <a:off x="4320" y="9487"/>
              <a:ext cx="1477" cy="950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 Entry TLB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文本框 128"/>
            <p:cNvSpPr txBox="1"/>
            <p:nvPr userDrawn="1"/>
          </p:nvSpPr>
          <p:spPr>
            <a:xfrm>
              <a:off x="13219" y="9487"/>
              <a:ext cx="1588" cy="950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8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64K Entry TLB</a:t>
              </a:r>
              <a:endParaRPr lang="zh-CN" altLang="en-US"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1" name="文本框 130"/>
          <p:cNvSpPr txBox="1"/>
          <p:nvPr userDrawn="1"/>
        </p:nvSpPr>
        <p:spPr>
          <a:xfrm>
            <a:off x="315191" y="4168140"/>
            <a:ext cx="2061845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buChar char="•"/>
            </a:pPr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Less meta data cost</a:t>
            </a:r>
            <a:endParaRPr lang="en-US" altLang="zh-CN" sz="14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01" name="组合 200"/>
          <p:cNvGrpSpPr/>
          <p:nvPr userDrawn="1"/>
        </p:nvGrpSpPr>
        <p:grpSpPr>
          <a:xfrm>
            <a:off x="3106445" y="4591990"/>
            <a:ext cx="5355127" cy="1826460"/>
            <a:chOff x="4371" y="7051"/>
            <a:chExt cx="10117" cy="4168"/>
          </a:xfrm>
        </p:grpSpPr>
        <p:sp>
          <p:nvSpPr>
            <p:cNvPr id="179" name="矩形 178"/>
            <p:cNvSpPr/>
            <p:nvPr userDrawn="1"/>
          </p:nvSpPr>
          <p:spPr>
            <a:xfrm>
              <a:off x="4964" y="7720"/>
              <a:ext cx="9524" cy="5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180" name="矩形 179"/>
            <p:cNvSpPr/>
            <p:nvPr userDrawn="1"/>
          </p:nvSpPr>
          <p:spPr>
            <a:xfrm>
              <a:off x="4964" y="7720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struct page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矩形 180"/>
            <p:cNvSpPr/>
            <p:nvPr userDrawn="1"/>
          </p:nvSpPr>
          <p:spPr>
            <a:xfrm>
              <a:off x="5787" y="7720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struct page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>
              <a:off x="6611" y="7720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>
              <a:off x="7434" y="7720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struct page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>
              <a:off x="8257" y="7720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右大括号 184"/>
            <p:cNvSpPr/>
            <p:nvPr userDrawn="1"/>
          </p:nvSpPr>
          <p:spPr>
            <a:xfrm rot="16200000">
              <a:off x="6871" y="5511"/>
              <a:ext cx="302" cy="4115"/>
            </a:xfrm>
            <a:prstGeom prst="rightBrace">
              <a:avLst>
                <a:gd name="adj1" fmla="val 8333"/>
                <a:gd name="adj2" fmla="val 49794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/>
            </a:p>
          </p:txBody>
        </p:sp>
        <p:sp>
          <p:nvSpPr>
            <p:cNvPr id="186" name="文本框 185"/>
            <p:cNvSpPr txBox="1"/>
            <p:nvPr userDrawn="1"/>
          </p:nvSpPr>
          <p:spPr>
            <a:xfrm>
              <a:off x="6453" y="7051"/>
              <a:ext cx="1353" cy="884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mem_map</a:t>
              </a:r>
              <a:endParaRPr lang="zh-CN" altLang="en-US" sz="7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文本框 186"/>
            <p:cNvSpPr txBox="1"/>
            <p:nvPr userDrawn="1"/>
          </p:nvSpPr>
          <p:spPr>
            <a:xfrm>
              <a:off x="8537" y="8224"/>
              <a:ext cx="1598" cy="883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physcal memory</a:t>
              </a:r>
              <a:endParaRPr lang="zh-CN" altLang="en-US" sz="7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>
              <a:off x="4964" y="9634"/>
              <a:ext cx="9524" cy="5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>
                <a:solidFill>
                  <a:srgbClr val="000000"/>
                </a:solidFill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>
              <a:off x="5788" y="9634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struct page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矩形 189"/>
            <p:cNvSpPr/>
            <p:nvPr userDrawn="1"/>
          </p:nvSpPr>
          <p:spPr>
            <a:xfrm>
              <a:off x="6611" y="9634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右大括号 190"/>
            <p:cNvSpPr/>
            <p:nvPr userDrawn="1"/>
          </p:nvSpPr>
          <p:spPr>
            <a:xfrm rot="16200000">
              <a:off x="6048" y="8248"/>
              <a:ext cx="302" cy="2469"/>
            </a:xfrm>
            <a:prstGeom prst="rightBrace">
              <a:avLst>
                <a:gd name="adj1" fmla="val 8333"/>
                <a:gd name="adj2" fmla="val 49794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/>
            </a:p>
          </p:txBody>
        </p:sp>
        <p:sp>
          <p:nvSpPr>
            <p:cNvPr id="192" name="文本框 191"/>
            <p:cNvSpPr txBox="1"/>
            <p:nvPr userDrawn="1"/>
          </p:nvSpPr>
          <p:spPr>
            <a:xfrm>
              <a:off x="5630" y="8965"/>
              <a:ext cx="1445" cy="884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mem_map</a:t>
              </a:r>
              <a:endParaRPr lang="zh-CN" altLang="en-US" sz="7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文本框 192"/>
            <p:cNvSpPr txBox="1"/>
            <p:nvPr userDrawn="1"/>
          </p:nvSpPr>
          <p:spPr>
            <a:xfrm>
              <a:off x="8537" y="10138"/>
              <a:ext cx="1598" cy="883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physcal memory</a:t>
              </a:r>
              <a:endParaRPr lang="zh-CN" altLang="en-US" sz="7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4964" y="7720"/>
              <a:ext cx="3292" cy="504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/>
            <p:cNvSpPr/>
            <p:nvPr userDrawn="1"/>
          </p:nvSpPr>
          <p:spPr>
            <a:xfrm>
              <a:off x="4964" y="9634"/>
              <a:ext cx="823" cy="504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7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struct page</a:t>
              </a:r>
              <a:endParaRPr lang="zh-CN" altLang="en-US" sz="7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右大括号 195"/>
            <p:cNvSpPr/>
            <p:nvPr userDrawn="1"/>
          </p:nvSpPr>
          <p:spPr>
            <a:xfrm rot="5400000">
              <a:off x="6495" y="6693"/>
              <a:ext cx="232" cy="3292"/>
            </a:xfrm>
            <a:prstGeom prst="rightBrace">
              <a:avLst>
                <a:gd name="adj1" fmla="val 8333"/>
                <a:gd name="adj2" fmla="val 49794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/>
            </a:p>
          </p:txBody>
        </p:sp>
        <p:sp>
          <p:nvSpPr>
            <p:cNvPr id="197" name="文本框 196"/>
            <p:cNvSpPr txBox="1"/>
            <p:nvPr userDrawn="1"/>
          </p:nvSpPr>
          <p:spPr>
            <a:xfrm>
              <a:off x="5511" y="8455"/>
              <a:ext cx="2198" cy="510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 struct pages per 64K</a:t>
              </a:r>
              <a:endParaRPr lang="zh-CN" altLang="en-US" sz="7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右大括号 197"/>
            <p:cNvSpPr/>
            <p:nvPr userDrawn="1"/>
          </p:nvSpPr>
          <p:spPr>
            <a:xfrm rot="5400000">
              <a:off x="5277" y="9825"/>
              <a:ext cx="198" cy="823"/>
            </a:xfrm>
            <a:prstGeom prst="rightBrace">
              <a:avLst>
                <a:gd name="adj1" fmla="val 8333"/>
                <a:gd name="adj2" fmla="val 49794"/>
              </a:avLst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/>
            </a:p>
          </p:txBody>
        </p:sp>
        <p:sp>
          <p:nvSpPr>
            <p:cNvPr id="199" name="文本框 198"/>
            <p:cNvSpPr txBox="1"/>
            <p:nvPr userDrawn="1"/>
          </p:nvSpPr>
          <p:spPr>
            <a:xfrm>
              <a:off x="4371" y="10336"/>
              <a:ext cx="2008" cy="883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7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 struct page per 64K</a:t>
              </a:r>
              <a:endParaRPr lang="zh-CN" altLang="en-US" sz="7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右箭头 199"/>
            <p:cNvSpPr/>
            <p:nvPr userDrawn="1"/>
          </p:nvSpPr>
          <p:spPr>
            <a:xfrm rot="5400000">
              <a:off x="9132" y="8898"/>
              <a:ext cx="409" cy="256"/>
            </a:xfrm>
            <a:prstGeom prst="rightArrow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7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34543" y="3602625"/>
            <a:ext cx="3230880" cy="9220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未来计划</a:t>
            </a:r>
            <a:endParaRPr lang="zh-CN" altLang="en-US" sz="54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</a:rPr>
              <a:t>Part Three</a:t>
            </a:r>
            <a:endParaRPr lang="en-US" altLang="zh-CN" sz="3600" i="1" dirty="0">
              <a:solidFill>
                <a:srgbClr val="C705FB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Future work</a:t>
            </a:r>
            <a:endParaRPr kumimoji="1" lang="zh-CN" altLang="en-US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5075625"/>
          </a:xfrm>
        </p:spPr>
        <p:txBody>
          <a:bodyPr>
            <a:norm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Now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One stage memory virtualization is adapted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Two stage memory virtualization is adapted when hypervisor exists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Next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To be submited to linux community soon</a:t>
            </a:r>
            <a:endParaRPr kumimoji="1" lang="en-US" altLang="zh-CN" sz="126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Support of IOMMU is on the way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kumimoji="1" lang="en-US" altLang="zh-CN" sz="14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Decouple page table page and base page</a:t>
            </a:r>
            <a:endParaRPr kumimoji="1" lang="en-US" altLang="zh-CN" sz="14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lnSpc>
                <a:spcPct val="150000"/>
              </a:lnSpc>
              <a:buChar char="•"/>
            </a:pPr>
            <a:r>
              <a:rPr kumimoji="1" lang="en-US" altLang="zh-CN" sz="12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All platforms with extensions like Svnapot / Contiguous PTE can choose their proper page size</a:t>
            </a:r>
            <a:endParaRPr kumimoji="1" lang="en-US" altLang="zh-CN" sz="1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3253" y="1282957"/>
            <a:ext cx="5596891" cy="973455"/>
          </a:xfrm>
        </p:spPr>
        <p:txBody>
          <a:bodyPr lIns="90000">
            <a:normAutofit/>
          </a:bodyPr>
          <a:lstStyle/>
          <a:p>
            <a:pPr algn="ctr"/>
            <a:r>
              <a:rPr lang="en-US" altLang="zh-CN" sz="5400" dirty="0"/>
              <a:t>Q &amp; A</a:t>
            </a:r>
            <a:endParaRPr lang="zh-CN" altLang="en-US" sz="540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图片 3" descr="QR 代码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566" y="2429662"/>
            <a:ext cx="3032865" cy="3032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6068" y="5635777"/>
            <a:ext cx="649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更多技术交流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字节跳动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 Tech】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知乎账号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  <a:endParaRPr lang="zh-CN" altLang="en-US" sz="48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5416" y="1697038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83880" y="209644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/Background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41316" y="3119438"/>
            <a:ext cx="2682900" cy="11988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设计与实现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55416" y="3046413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83880" y="3419450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/Design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83880" y="4832713"/>
            <a:ext cx="24085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/Future work</a:t>
            </a:r>
            <a:endParaRPr lang="zh-CN" altLang="en-US" sz="12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57191" y="1729423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背景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7191" y="4465638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未来计划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1291" y="4392613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790612"/>
          </a:xfrm>
        </p:spPr>
        <p:txBody>
          <a:bodyPr>
            <a:norm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Svnapot Extension</a:t>
            </a:r>
            <a:endParaRPr kumimoji="1" lang="en-US" altLang="zh-CN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Appendix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322331" y="1597841"/>
            <a:ext cx="4253865" cy="124523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Svnapot</a:t>
            </a: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PTE (e.g. 64K NAPOT)</a:t>
            </a:r>
            <a:endParaRPr lang="en-US" altLang="zh-CN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 bit is 1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NAPOT_PPN = PPN &amp; ~0b1111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PA = (NAPOT_PPN &lt;&lt; PAGE_SHIFT) + VA[15:0]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3161343" y="3437934"/>
            <a:ext cx="5869314" cy="2478497"/>
            <a:chOff x="9850" y="2516"/>
            <a:chExt cx="8386" cy="3830"/>
          </a:xfrm>
        </p:grpSpPr>
        <p:pic>
          <p:nvPicPr>
            <p:cNvPr id="13" name="图片 12" descr="upload_post_object_v2_9148390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50" y="5211"/>
              <a:ext cx="8386" cy="663"/>
            </a:xfrm>
            <a:prstGeom prst="rect">
              <a:avLst/>
            </a:prstGeom>
          </p:spPr>
        </p:pic>
        <p:pic>
          <p:nvPicPr>
            <p:cNvPr id="14" name="图片 13" descr="upload_post_object_v2_7361833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29" y="2516"/>
              <a:ext cx="6827" cy="2114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 userDrawn="1"/>
          </p:nvSpPr>
          <p:spPr>
            <a:xfrm>
              <a:off x="12736" y="5874"/>
              <a:ext cx="2614" cy="472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NAPOT PTE</a:t>
              </a:r>
              <a:r>
                <a: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N bit is 1</a:t>
              </a:r>
              <a:r>
                <a: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）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 userDrawn="1"/>
          </p:nvSpPr>
          <p:spPr>
            <a:xfrm>
              <a:off x="13053" y="4630"/>
              <a:ext cx="1980" cy="382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NAPOT PTE PPN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Appendix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15191" y="1187335"/>
            <a:ext cx="4333240" cy="1014730"/>
          </a:xfrm>
          <a:prstGeom prst="rect">
            <a:avLst/>
          </a:prstGeom>
        </p:spPr>
        <p:txBody>
          <a:bodyPr wrap="none" rtlCol="0">
            <a:spAutoFit/>
          </a:bodyPr>
          <a:p>
            <a:pPr lvl="0" indent="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Page table adaption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 4K page table page still occupies one 64K base page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60K memory waste per page table page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29491" y="2886297"/>
            <a:ext cx="10989945" cy="2183130"/>
            <a:chOff x="576" y="5496"/>
            <a:chExt cx="17307" cy="3438"/>
          </a:xfrm>
        </p:grpSpPr>
        <p:sp>
          <p:nvSpPr>
            <p:cNvPr id="5" name="文本框 4"/>
            <p:cNvSpPr txBox="1"/>
            <p:nvPr userDrawn="1"/>
          </p:nvSpPr>
          <p:spPr>
            <a:xfrm>
              <a:off x="1715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2755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 userDrawn="1"/>
          </p:nvSpPr>
          <p:spPr>
            <a:xfrm>
              <a:off x="3244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4284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4773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5813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 userDrawn="1"/>
          </p:nvSpPr>
          <p:spPr>
            <a:xfrm>
              <a:off x="6301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 userDrawn="1"/>
          </p:nvSpPr>
          <p:spPr>
            <a:xfrm>
              <a:off x="8450" y="5496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圆角矩形 36"/>
            <p:cNvSpPr/>
            <p:nvPr userDrawn="1"/>
          </p:nvSpPr>
          <p:spPr>
            <a:xfrm>
              <a:off x="576" y="6501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1715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1715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244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4772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6301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1883" y="6669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1883" y="699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1883" y="7313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pgd_t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1883" y="7637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1883" y="795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1883" y="666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肘形连接符 56"/>
            <p:cNvCxnSpPr>
              <a:stCxn id="37" idx="3"/>
              <a:endCxn id="54" idx="2"/>
            </p:cNvCxnSpPr>
            <p:nvPr userDrawn="1"/>
          </p:nvCxnSpPr>
          <p:spPr>
            <a:xfrm>
              <a:off x="1399" y="6703"/>
              <a:ext cx="1081" cy="1570"/>
            </a:xfrm>
            <a:prstGeom prst="bentConnector4">
              <a:avLst>
                <a:gd name="adj1" fmla="val 16670"/>
                <a:gd name="adj2" fmla="val 125096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3412" y="6669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3412" y="699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pmd_t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>
              <a:off x="3412" y="7313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>
              <a:off x="3412" y="7637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3412" y="795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肘形连接符 63"/>
            <p:cNvCxnSpPr>
              <a:stCxn id="44" idx="2"/>
              <a:endCxn id="60" idx="1"/>
            </p:cNvCxnSpPr>
            <p:nvPr userDrawn="1"/>
          </p:nvCxnSpPr>
          <p:spPr>
            <a:xfrm rot="5400000">
              <a:off x="3268" y="6411"/>
              <a:ext cx="886" cy="597"/>
            </a:xfrm>
            <a:prstGeom prst="bentConnector4">
              <a:avLst>
                <a:gd name="adj1" fmla="val 22637"/>
                <a:gd name="adj2" fmla="val 12845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43" idx="2"/>
              <a:endCxn id="52" idx="1"/>
            </p:cNvCxnSpPr>
            <p:nvPr userDrawn="1"/>
          </p:nvCxnSpPr>
          <p:spPr>
            <a:xfrm rot="5400000">
              <a:off x="1578" y="6572"/>
              <a:ext cx="1208" cy="597"/>
            </a:xfrm>
            <a:prstGeom prst="bentConnector4">
              <a:avLst>
                <a:gd name="adj1" fmla="val 17994"/>
                <a:gd name="adj2" fmla="val 13119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 userDrawn="1"/>
          </p:nvSpPr>
          <p:spPr>
            <a:xfrm>
              <a:off x="4940" y="6669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4940" y="699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pte2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4940" y="7313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4940" y="7637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pte16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4940" y="795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4940" y="666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74" name="肘形连接符 73"/>
            <p:cNvCxnSpPr>
              <a:stCxn id="45" idx="2"/>
              <a:endCxn id="73" idx="1"/>
            </p:cNvCxnSpPr>
            <p:nvPr userDrawn="1"/>
          </p:nvCxnSpPr>
          <p:spPr>
            <a:xfrm rot="5400000">
              <a:off x="4957" y="6250"/>
              <a:ext cx="564" cy="597"/>
            </a:xfrm>
            <a:prstGeom prst="bentConnector4">
              <a:avLst>
                <a:gd name="adj1" fmla="val 35727"/>
                <a:gd name="adj2" fmla="val 1311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 userDrawn="1"/>
          </p:nvSpPr>
          <p:spPr>
            <a:xfrm>
              <a:off x="697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肘形连接符 140"/>
            <p:cNvCxnSpPr>
              <a:stCxn id="52" idx="3"/>
              <a:endCxn id="63" idx="2"/>
            </p:cNvCxnSpPr>
            <p:nvPr userDrawn="1"/>
          </p:nvCxnSpPr>
          <p:spPr>
            <a:xfrm>
              <a:off x="3076" y="7474"/>
              <a:ext cx="933" cy="799"/>
            </a:xfrm>
            <a:prstGeom prst="bentConnector4">
              <a:avLst>
                <a:gd name="adj1" fmla="val 18006"/>
                <a:gd name="adj2" fmla="val 146934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60" idx="3"/>
              <a:endCxn id="70" idx="2"/>
            </p:cNvCxnSpPr>
            <p:nvPr userDrawn="1"/>
          </p:nvCxnSpPr>
          <p:spPr>
            <a:xfrm>
              <a:off x="4605" y="7152"/>
              <a:ext cx="932" cy="1121"/>
            </a:xfrm>
            <a:prstGeom prst="bentConnector4">
              <a:avLst>
                <a:gd name="adj1" fmla="val 17918"/>
                <a:gd name="adj2" fmla="val 13345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右箭头 115"/>
            <p:cNvSpPr/>
            <p:nvPr userDrawn="1"/>
          </p:nvSpPr>
          <p:spPr>
            <a:xfrm>
              <a:off x="9013" y="7570"/>
              <a:ext cx="544" cy="286"/>
            </a:xfrm>
            <a:prstGeom prst="rightArrow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矩形 173"/>
            <p:cNvSpPr/>
            <p:nvPr userDrawn="1"/>
          </p:nvSpPr>
          <p:spPr>
            <a:xfrm>
              <a:off x="6830" y="8490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5" name="矩形 174"/>
            <p:cNvSpPr/>
            <p:nvPr userDrawn="1"/>
          </p:nvSpPr>
          <p:spPr>
            <a:xfrm>
              <a:off x="6830" y="6669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6" name="矩形 175"/>
            <p:cNvSpPr/>
            <p:nvPr userDrawn="1"/>
          </p:nvSpPr>
          <p:spPr>
            <a:xfrm>
              <a:off x="6830" y="7276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78" name="肘形连接符 177"/>
            <p:cNvCxnSpPr>
              <a:stCxn id="73" idx="3"/>
              <a:endCxn id="175" idx="1"/>
            </p:cNvCxnSpPr>
            <p:nvPr userDrawn="1"/>
          </p:nvCxnSpPr>
          <p:spPr>
            <a:xfrm>
              <a:off x="6133" y="6830"/>
              <a:ext cx="697" cy="44"/>
            </a:xfrm>
            <a:prstGeom prst="bentConnector3">
              <a:avLst>
                <a:gd name="adj1" fmla="val 500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67" idx="3"/>
              <a:endCxn id="176" idx="1"/>
            </p:cNvCxnSpPr>
            <p:nvPr userDrawn="1"/>
          </p:nvCxnSpPr>
          <p:spPr>
            <a:xfrm>
              <a:off x="6133" y="7152"/>
              <a:ext cx="697" cy="329"/>
            </a:xfrm>
            <a:prstGeom prst="bentConnector3">
              <a:avLst>
                <a:gd name="adj1" fmla="val 500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stCxn id="69" idx="3"/>
              <a:endCxn id="174" idx="1"/>
            </p:cNvCxnSpPr>
            <p:nvPr userDrawn="1"/>
          </p:nvCxnSpPr>
          <p:spPr>
            <a:xfrm>
              <a:off x="6133" y="7798"/>
              <a:ext cx="697" cy="897"/>
            </a:xfrm>
            <a:prstGeom prst="bentConnector3">
              <a:avLst>
                <a:gd name="adj1" fmla="val 500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/>
            <p:cNvSpPr txBox="1"/>
            <p:nvPr userDrawn="1"/>
          </p:nvSpPr>
          <p:spPr>
            <a:xfrm>
              <a:off x="7324" y="7823"/>
              <a:ext cx="489" cy="434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文本框 1"/>
            <p:cNvSpPr txBox="1"/>
            <p:nvPr userDrawn="1"/>
          </p:nvSpPr>
          <p:spPr>
            <a:xfrm>
              <a:off x="1076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/>
            <p:cNvSpPr txBox="1"/>
            <p:nvPr userDrawn="1"/>
          </p:nvSpPr>
          <p:spPr>
            <a:xfrm>
              <a:off x="1180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12290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13330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 userDrawn="1"/>
          </p:nvSpPr>
          <p:spPr>
            <a:xfrm>
              <a:off x="13819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 userDrawn="1"/>
          </p:nvSpPr>
          <p:spPr>
            <a:xfrm>
              <a:off x="14859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 userDrawn="1"/>
          </p:nvSpPr>
          <p:spPr>
            <a:xfrm>
              <a:off x="15347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 userDrawn="1"/>
          </p:nvSpPr>
          <p:spPr>
            <a:xfrm>
              <a:off x="17496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9622" y="6501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0761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0761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2290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3818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>
              <a:off x="15347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10893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0893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肘形连接符 20"/>
            <p:cNvCxnSpPr>
              <a:stCxn id="13" idx="3"/>
              <a:endCxn id="20" idx="2"/>
            </p:cNvCxnSpPr>
            <p:nvPr userDrawn="1"/>
          </p:nvCxnSpPr>
          <p:spPr>
            <a:xfrm>
              <a:off x="10445" y="6703"/>
              <a:ext cx="1044" cy="2231"/>
            </a:xfrm>
            <a:prstGeom prst="bentConnector4">
              <a:avLst>
                <a:gd name="adj1" fmla="val 18012"/>
                <a:gd name="adj2" fmla="val 11680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 userDrawn="1"/>
          </p:nvSpPr>
          <p:spPr>
            <a:xfrm>
              <a:off x="12422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肘形连接符 30"/>
            <p:cNvCxnSpPr>
              <a:stCxn id="16" idx="2"/>
              <a:endCxn id="84" idx="1"/>
            </p:cNvCxnSpPr>
            <p:nvPr userDrawn="1"/>
          </p:nvCxnSpPr>
          <p:spPr>
            <a:xfrm rot="5400000">
              <a:off x="11626" y="7061"/>
              <a:ext cx="2223" cy="632"/>
            </a:xfrm>
            <a:prstGeom prst="bentConnector4">
              <a:avLst>
                <a:gd name="adj1" fmla="val 11301"/>
                <a:gd name="adj2" fmla="val 130507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5" idx="2"/>
              <a:endCxn id="80" idx="1"/>
            </p:cNvCxnSpPr>
            <p:nvPr userDrawn="1"/>
          </p:nvCxnSpPr>
          <p:spPr>
            <a:xfrm rot="5400000">
              <a:off x="10037" y="7121"/>
              <a:ext cx="2343" cy="633"/>
            </a:xfrm>
            <a:prstGeom prst="bentConnector4">
              <a:avLst>
                <a:gd name="adj1" fmla="val 10720"/>
                <a:gd name="adj2" fmla="val 12247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 userDrawn="1"/>
          </p:nvSpPr>
          <p:spPr>
            <a:xfrm>
              <a:off x="13950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/>
            <p:cNvCxnSpPr>
              <a:stCxn id="17" idx="2"/>
              <a:endCxn id="91" idx="1"/>
            </p:cNvCxnSpPr>
            <p:nvPr userDrawn="1"/>
          </p:nvCxnSpPr>
          <p:spPr>
            <a:xfrm rot="5400000">
              <a:off x="13215" y="7001"/>
              <a:ext cx="2102" cy="632"/>
            </a:xfrm>
            <a:prstGeom prst="bentConnector4">
              <a:avLst>
                <a:gd name="adj1" fmla="val 12748"/>
                <a:gd name="adj2" fmla="val 127859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 userDrawn="1"/>
          </p:nvSpPr>
          <p:spPr>
            <a:xfrm>
              <a:off x="9743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肘形连接符 57"/>
            <p:cNvCxnSpPr>
              <a:stCxn id="80" idx="3"/>
              <a:endCxn id="26" idx="2"/>
            </p:cNvCxnSpPr>
            <p:nvPr userDrawn="1"/>
          </p:nvCxnSpPr>
          <p:spPr>
            <a:xfrm>
              <a:off x="12086" y="8609"/>
              <a:ext cx="933" cy="325"/>
            </a:xfrm>
            <a:prstGeom prst="bentConnector4">
              <a:avLst>
                <a:gd name="adj1" fmla="val 18006"/>
                <a:gd name="adj2" fmla="val 21538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连接符 70"/>
            <p:cNvCxnSpPr>
              <a:stCxn id="84" idx="3"/>
              <a:endCxn id="48" idx="2"/>
            </p:cNvCxnSpPr>
            <p:nvPr userDrawn="1"/>
          </p:nvCxnSpPr>
          <p:spPr>
            <a:xfrm>
              <a:off x="13615" y="8488"/>
              <a:ext cx="932" cy="446"/>
            </a:xfrm>
            <a:prstGeom prst="bentConnector4">
              <a:avLst>
                <a:gd name="adj1" fmla="val 17918"/>
                <a:gd name="adj2" fmla="val 18408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/>
            <p:cNvSpPr/>
            <p:nvPr userDrawn="1"/>
          </p:nvSpPr>
          <p:spPr>
            <a:xfrm>
              <a:off x="15876" y="6702"/>
              <a:ext cx="1477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64K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75" name="肘形连接符 74"/>
            <p:cNvCxnSpPr>
              <a:stCxn id="91" idx="3"/>
              <a:endCxn id="72" idx="2"/>
            </p:cNvCxnSpPr>
            <p:nvPr userDrawn="1"/>
          </p:nvCxnSpPr>
          <p:spPr>
            <a:xfrm>
              <a:off x="15143" y="8368"/>
              <a:ext cx="1472" cy="564"/>
            </a:xfrm>
            <a:prstGeom prst="bentConnector4">
              <a:avLst>
                <a:gd name="adj1" fmla="val 41653"/>
                <a:gd name="adj2" fmla="val 13343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 userDrawn="1"/>
          </p:nvSpPr>
          <p:spPr>
            <a:xfrm>
              <a:off x="12421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13950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矩形 77"/>
            <p:cNvSpPr/>
            <p:nvPr userDrawn="1"/>
          </p:nvSpPr>
          <p:spPr>
            <a:xfrm>
              <a:off x="10893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9" name="矩形 78"/>
            <p:cNvSpPr/>
            <p:nvPr userDrawn="1"/>
          </p:nvSpPr>
          <p:spPr>
            <a:xfrm>
              <a:off x="10893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0" name="矩形 79"/>
            <p:cNvSpPr/>
            <p:nvPr userDrawn="1"/>
          </p:nvSpPr>
          <p:spPr>
            <a:xfrm>
              <a:off x="10893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10893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10893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12422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12422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5" name="矩形 84"/>
            <p:cNvSpPr/>
            <p:nvPr userDrawn="1"/>
          </p:nvSpPr>
          <p:spPr>
            <a:xfrm>
              <a:off x="12422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6" name="矩形 85"/>
            <p:cNvSpPr/>
            <p:nvPr userDrawn="1"/>
          </p:nvSpPr>
          <p:spPr>
            <a:xfrm>
              <a:off x="12422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87" name="矩形 86"/>
            <p:cNvSpPr/>
            <p:nvPr userDrawn="1"/>
          </p:nvSpPr>
          <p:spPr>
            <a:xfrm>
              <a:off x="12422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1" name="矩形 90"/>
            <p:cNvSpPr/>
            <p:nvPr userDrawn="1"/>
          </p:nvSpPr>
          <p:spPr>
            <a:xfrm>
              <a:off x="13950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2" name="矩形 91"/>
            <p:cNvSpPr/>
            <p:nvPr userDrawn="1"/>
          </p:nvSpPr>
          <p:spPr>
            <a:xfrm>
              <a:off x="13950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3" name="矩形 92"/>
            <p:cNvSpPr/>
            <p:nvPr userDrawn="1"/>
          </p:nvSpPr>
          <p:spPr>
            <a:xfrm>
              <a:off x="13950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4" name="矩形 93"/>
            <p:cNvSpPr/>
            <p:nvPr userDrawn="1"/>
          </p:nvSpPr>
          <p:spPr>
            <a:xfrm>
              <a:off x="13950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95" name="矩形 94"/>
            <p:cNvSpPr/>
            <p:nvPr userDrawn="1"/>
          </p:nvSpPr>
          <p:spPr>
            <a:xfrm>
              <a:off x="13950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13950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55" name="肘形连接符 154"/>
            <p:cNvCxnSpPr>
              <a:stCxn id="92" idx="3"/>
              <a:endCxn id="72" idx="2"/>
            </p:cNvCxnSpPr>
            <p:nvPr userDrawn="1"/>
          </p:nvCxnSpPr>
          <p:spPr>
            <a:xfrm>
              <a:off x="15143" y="8488"/>
              <a:ext cx="1472" cy="444"/>
            </a:xfrm>
            <a:prstGeom prst="bentConnector4">
              <a:avLst>
                <a:gd name="adj1" fmla="val 24932"/>
                <a:gd name="adj2" fmla="val 16138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肘形连接符 155"/>
            <p:cNvCxnSpPr>
              <a:stCxn id="157" idx="3"/>
              <a:endCxn id="72" idx="2"/>
            </p:cNvCxnSpPr>
            <p:nvPr userDrawn="1"/>
          </p:nvCxnSpPr>
          <p:spPr>
            <a:xfrm>
              <a:off x="15143" y="8729"/>
              <a:ext cx="1472" cy="203"/>
            </a:xfrm>
            <a:prstGeom prst="bentConnector4">
              <a:avLst>
                <a:gd name="adj1" fmla="val 14266"/>
                <a:gd name="adj2" fmla="val 28522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 userDrawn="1"/>
          </p:nvSpPr>
          <p:spPr>
            <a:xfrm>
              <a:off x="13950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59" name="右大括号 158"/>
            <p:cNvSpPr/>
            <p:nvPr userDrawn="1"/>
          </p:nvSpPr>
          <p:spPr>
            <a:xfrm>
              <a:off x="15143" y="8306"/>
              <a:ext cx="204" cy="483"/>
            </a:xfrm>
            <a:prstGeom prst="rightBrace">
              <a:avLst/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60" name="文本框 159"/>
            <p:cNvSpPr txBox="1"/>
            <p:nvPr userDrawn="1"/>
          </p:nvSpPr>
          <p:spPr>
            <a:xfrm>
              <a:off x="15235" y="8414"/>
              <a:ext cx="421" cy="315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5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/>
          <p:cNvSpPr txBox="1"/>
          <p:nvPr userDrawn="1"/>
        </p:nvSpPr>
        <p:spPr>
          <a:xfrm>
            <a:off x="1678823" y="4615395"/>
            <a:ext cx="337820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2649730" y="4615444"/>
            <a:ext cx="337820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3619944" y="4615444"/>
            <a:ext cx="337820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 userDrawn="1"/>
        </p:nvSpPr>
        <p:spPr>
          <a:xfrm>
            <a:off x="7400157" y="5047211"/>
            <a:ext cx="40830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 userDrawn="1"/>
        </p:nvSpPr>
        <p:spPr>
          <a:xfrm>
            <a:off x="8300452" y="5047211"/>
            <a:ext cx="40830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 userDrawn="1"/>
        </p:nvSpPr>
        <p:spPr>
          <a:xfrm>
            <a:off x="9300754" y="5047211"/>
            <a:ext cx="40830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2584632" y="5362204"/>
            <a:ext cx="99377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4K Base Page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>
            <a:off x="8528264" y="5362204"/>
            <a:ext cx="1064260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 Base Page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Appendix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15191" y="1187335"/>
            <a:ext cx="3217545" cy="1014730"/>
          </a:xfrm>
          <a:prstGeom prst="rect">
            <a:avLst/>
          </a:prstGeom>
        </p:spPr>
        <p:txBody>
          <a:bodyPr wrap="none" rtlCol="0">
            <a:spAutoFit/>
          </a:bodyPr>
          <a:p>
            <a:pPr lvl="0" indent="0" algn="l">
              <a:lnSpc>
                <a:spcPct val="150000"/>
              </a:lnSpc>
              <a:buNone/>
            </a:pPr>
            <a:r>
              <a:rPr lang="en-US" altLang="zh-CN" sz="1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Page table adaption</a:t>
            </a:r>
            <a:endParaRPr lang="en-US" altLang="zh-CN" sz="16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Simulate 64K page table in software way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60K memory waste per mm struct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9491" y="2847348"/>
            <a:ext cx="10878185" cy="2182495"/>
            <a:chOff x="752" y="5497"/>
            <a:chExt cx="17131" cy="3437"/>
          </a:xfrm>
        </p:grpSpPr>
        <p:sp>
          <p:nvSpPr>
            <p:cNvPr id="23" name="右箭头 22"/>
            <p:cNvSpPr/>
            <p:nvPr userDrawn="1"/>
          </p:nvSpPr>
          <p:spPr>
            <a:xfrm>
              <a:off x="9013" y="7570"/>
              <a:ext cx="544" cy="286"/>
            </a:xfrm>
            <a:prstGeom prst="rightArrow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1076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 userDrawn="1"/>
          </p:nvSpPr>
          <p:spPr>
            <a:xfrm>
              <a:off x="1180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 userDrawn="1"/>
          </p:nvSpPr>
          <p:spPr>
            <a:xfrm>
              <a:off x="12290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13330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 userDrawn="1"/>
          </p:nvSpPr>
          <p:spPr>
            <a:xfrm>
              <a:off x="13819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 userDrawn="1"/>
          </p:nvSpPr>
          <p:spPr>
            <a:xfrm>
              <a:off x="14859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/>
            <p:cNvSpPr txBox="1"/>
            <p:nvPr userDrawn="1"/>
          </p:nvSpPr>
          <p:spPr>
            <a:xfrm>
              <a:off x="15347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/>
            <p:cNvSpPr txBox="1"/>
            <p:nvPr userDrawn="1"/>
          </p:nvSpPr>
          <p:spPr>
            <a:xfrm>
              <a:off x="17496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圆角矩形 89"/>
            <p:cNvSpPr/>
            <p:nvPr userDrawn="1"/>
          </p:nvSpPr>
          <p:spPr>
            <a:xfrm>
              <a:off x="9622" y="6501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 95"/>
            <p:cNvSpPr/>
            <p:nvPr userDrawn="1"/>
          </p:nvSpPr>
          <p:spPr>
            <a:xfrm>
              <a:off x="10761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矩形 96"/>
            <p:cNvSpPr/>
            <p:nvPr userDrawn="1"/>
          </p:nvSpPr>
          <p:spPr>
            <a:xfrm>
              <a:off x="10761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/>
            <p:cNvSpPr/>
            <p:nvPr userDrawn="1"/>
          </p:nvSpPr>
          <p:spPr>
            <a:xfrm>
              <a:off x="12290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/>
            <p:cNvSpPr/>
            <p:nvPr userDrawn="1"/>
          </p:nvSpPr>
          <p:spPr>
            <a:xfrm>
              <a:off x="13818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/>
            <p:cNvSpPr/>
            <p:nvPr userDrawn="1"/>
          </p:nvSpPr>
          <p:spPr>
            <a:xfrm>
              <a:off x="15347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01" name="矩形 100"/>
            <p:cNvSpPr/>
            <p:nvPr userDrawn="1"/>
          </p:nvSpPr>
          <p:spPr>
            <a:xfrm>
              <a:off x="10893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矩形 101"/>
            <p:cNvSpPr/>
            <p:nvPr userDrawn="1"/>
          </p:nvSpPr>
          <p:spPr>
            <a:xfrm>
              <a:off x="10893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肘形连接符 102"/>
            <p:cNvCxnSpPr>
              <a:stCxn id="90" idx="3"/>
              <a:endCxn id="102" idx="2"/>
            </p:cNvCxnSpPr>
            <p:nvPr userDrawn="1"/>
          </p:nvCxnSpPr>
          <p:spPr>
            <a:xfrm>
              <a:off x="10445" y="6703"/>
              <a:ext cx="1044" cy="2231"/>
            </a:xfrm>
            <a:prstGeom prst="bentConnector4">
              <a:avLst>
                <a:gd name="adj1" fmla="val 18012"/>
                <a:gd name="adj2" fmla="val 11680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/>
            <p:cNvSpPr/>
            <p:nvPr userDrawn="1"/>
          </p:nvSpPr>
          <p:spPr>
            <a:xfrm>
              <a:off x="12422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矩形 104"/>
            <p:cNvSpPr/>
            <p:nvPr userDrawn="1"/>
          </p:nvSpPr>
          <p:spPr>
            <a:xfrm>
              <a:off x="13950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/>
            <p:cNvSpPr txBox="1"/>
            <p:nvPr userDrawn="1"/>
          </p:nvSpPr>
          <p:spPr>
            <a:xfrm>
              <a:off x="9743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肘形连接符 106"/>
            <p:cNvCxnSpPr>
              <a:stCxn id="115" idx="3"/>
              <a:endCxn id="202" idx="1"/>
            </p:cNvCxnSpPr>
            <p:nvPr userDrawn="1"/>
          </p:nvCxnSpPr>
          <p:spPr>
            <a:xfrm flipV="1">
              <a:off x="12086" y="8620"/>
              <a:ext cx="335" cy="254"/>
            </a:xfrm>
            <a:prstGeom prst="bentConnector3">
              <a:avLst>
                <a:gd name="adj1" fmla="val 5788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120" idx="3"/>
              <a:endCxn id="210" idx="1"/>
            </p:cNvCxnSpPr>
            <p:nvPr userDrawn="1"/>
          </p:nvCxnSpPr>
          <p:spPr>
            <a:xfrm flipV="1">
              <a:off x="13615" y="8620"/>
              <a:ext cx="335" cy="254"/>
            </a:xfrm>
            <a:prstGeom prst="bentConnector3">
              <a:avLst>
                <a:gd name="adj1" fmla="val 57126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 userDrawn="1"/>
          </p:nvSpPr>
          <p:spPr>
            <a:xfrm>
              <a:off x="15876" y="6702"/>
              <a:ext cx="1477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64K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10" name="肘形连接符 109"/>
            <p:cNvCxnSpPr>
              <a:stCxn id="122" idx="3"/>
              <a:endCxn id="109" idx="2"/>
            </p:cNvCxnSpPr>
            <p:nvPr userDrawn="1"/>
          </p:nvCxnSpPr>
          <p:spPr>
            <a:xfrm>
              <a:off x="15143" y="8368"/>
              <a:ext cx="1472" cy="564"/>
            </a:xfrm>
            <a:prstGeom prst="bentConnector4">
              <a:avLst>
                <a:gd name="adj1" fmla="val 41653"/>
                <a:gd name="adj2" fmla="val 13343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 userDrawn="1"/>
          </p:nvSpPr>
          <p:spPr>
            <a:xfrm>
              <a:off x="12421" y="6702"/>
              <a:ext cx="1193" cy="16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10893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10893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10893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10893" y="8814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7" name="矩形 116"/>
            <p:cNvSpPr/>
            <p:nvPr userDrawn="1"/>
          </p:nvSpPr>
          <p:spPr>
            <a:xfrm>
              <a:off x="10893" y="8669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8" name="矩形 117"/>
            <p:cNvSpPr/>
            <p:nvPr userDrawn="1"/>
          </p:nvSpPr>
          <p:spPr>
            <a:xfrm>
              <a:off x="12422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12421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12422" y="8814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12422" y="8669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2" name="矩形 121"/>
            <p:cNvSpPr/>
            <p:nvPr userDrawn="1"/>
          </p:nvSpPr>
          <p:spPr>
            <a:xfrm>
              <a:off x="13950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3" name="矩形 122"/>
            <p:cNvSpPr/>
            <p:nvPr userDrawn="1"/>
          </p:nvSpPr>
          <p:spPr>
            <a:xfrm>
              <a:off x="13950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4" name="矩形 123"/>
            <p:cNvSpPr/>
            <p:nvPr userDrawn="1"/>
          </p:nvSpPr>
          <p:spPr>
            <a:xfrm>
              <a:off x="13950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5" name="矩形 124"/>
            <p:cNvSpPr/>
            <p:nvPr userDrawn="1"/>
          </p:nvSpPr>
          <p:spPr>
            <a:xfrm>
              <a:off x="13950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6" name="矩形 125"/>
            <p:cNvSpPr/>
            <p:nvPr userDrawn="1"/>
          </p:nvSpPr>
          <p:spPr>
            <a:xfrm>
              <a:off x="13950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27" name="矩形 126"/>
            <p:cNvSpPr/>
            <p:nvPr userDrawn="1"/>
          </p:nvSpPr>
          <p:spPr>
            <a:xfrm>
              <a:off x="13950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28" name="肘形连接符 127"/>
            <p:cNvCxnSpPr>
              <a:stCxn id="123" idx="3"/>
              <a:endCxn id="109" idx="2"/>
            </p:cNvCxnSpPr>
            <p:nvPr userDrawn="1"/>
          </p:nvCxnSpPr>
          <p:spPr>
            <a:xfrm>
              <a:off x="15143" y="8488"/>
              <a:ext cx="1472" cy="444"/>
            </a:xfrm>
            <a:prstGeom prst="bentConnector4">
              <a:avLst>
                <a:gd name="adj1" fmla="val 24932"/>
                <a:gd name="adj2" fmla="val 16138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>
              <a:stCxn id="130" idx="3"/>
              <a:endCxn id="109" idx="2"/>
            </p:cNvCxnSpPr>
            <p:nvPr userDrawn="1"/>
          </p:nvCxnSpPr>
          <p:spPr>
            <a:xfrm>
              <a:off x="15143" y="8729"/>
              <a:ext cx="1472" cy="203"/>
            </a:xfrm>
            <a:prstGeom prst="bentConnector4">
              <a:avLst>
                <a:gd name="adj1" fmla="val 14266"/>
                <a:gd name="adj2" fmla="val 28522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 userDrawn="1"/>
          </p:nvSpPr>
          <p:spPr>
            <a:xfrm>
              <a:off x="13950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10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31" name="右大括号 130"/>
            <p:cNvSpPr/>
            <p:nvPr userDrawn="1"/>
          </p:nvSpPr>
          <p:spPr>
            <a:xfrm>
              <a:off x="15143" y="8306"/>
              <a:ext cx="204" cy="483"/>
            </a:xfrm>
            <a:prstGeom prst="rightBrace">
              <a:avLst/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32" name="文本框 131"/>
            <p:cNvSpPr txBox="1"/>
            <p:nvPr userDrawn="1"/>
          </p:nvSpPr>
          <p:spPr>
            <a:xfrm>
              <a:off x="15235" y="8414"/>
              <a:ext cx="421" cy="315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5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/>
            <p:cNvSpPr txBox="1"/>
            <p:nvPr userDrawn="1"/>
          </p:nvSpPr>
          <p:spPr>
            <a:xfrm>
              <a:off x="189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/>
            <p:cNvSpPr txBox="1"/>
            <p:nvPr userDrawn="1"/>
          </p:nvSpPr>
          <p:spPr>
            <a:xfrm>
              <a:off x="2931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文本框 134"/>
            <p:cNvSpPr txBox="1"/>
            <p:nvPr userDrawn="1"/>
          </p:nvSpPr>
          <p:spPr>
            <a:xfrm>
              <a:off x="3419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文本框 135"/>
            <p:cNvSpPr txBox="1"/>
            <p:nvPr userDrawn="1"/>
          </p:nvSpPr>
          <p:spPr>
            <a:xfrm>
              <a:off x="4460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文本框 136"/>
            <p:cNvSpPr txBox="1"/>
            <p:nvPr userDrawn="1"/>
          </p:nvSpPr>
          <p:spPr>
            <a:xfrm>
              <a:off x="4949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 userDrawn="1"/>
          </p:nvSpPr>
          <p:spPr>
            <a:xfrm>
              <a:off x="5988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文本框 138"/>
            <p:cNvSpPr txBox="1"/>
            <p:nvPr userDrawn="1"/>
          </p:nvSpPr>
          <p:spPr>
            <a:xfrm>
              <a:off x="6477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文本框 139"/>
            <p:cNvSpPr txBox="1"/>
            <p:nvPr userDrawn="1"/>
          </p:nvSpPr>
          <p:spPr>
            <a:xfrm>
              <a:off x="8626" y="5497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圆角矩形 142"/>
            <p:cNvSpPr/>
            <p:nvPr userDrawn="1"/>
          </p:nvSpPr>
          <p:spPr>
            <a:xfrm>
              <a:off x="752" y="6501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1891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1891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3419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矩形 146"/>
            <p:cNvSpPr/>
            <p:nvPr userDrawn="1"/>
          </p:nvSpPr>
          <p:spPr>
            <a:xfrm>
              <a:off x="4948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矩形 147"/>
            <p:cNvSpPr/>
            <p:nvPr userDrawn="1"/>
          </p:nvSpPr>
          <p:spPr>
            <a:xfrm>
              <a:off x="6476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49" name="矩形 148"/>
            <p:cNvSpPr/>
            <p:nvPr userDrawn="1"/>
          </p:nvSpPr>
          <p:spPr>
            <a:xfrm>
              <a:off x="2022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矩形 149"/>
            <p:cNvSpPr/>
            <p:nvPr userDrawn="1"/>
          </p:nvSpPr>
          <p:spPr>
            <a:xfrm>
              <a:off x="2022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1" name="肘形连接符 150"/>
            <p:cNvCxnSpPr>
              <a:stCxn id="143" idx="3"/>
              <a:endCxn id="150" idx="2"/>
            </p:cNvCxnSpPr>
            <p:nvPr userDrawn="1"/>
          </p:nvCxnSpPr>
          <p:spPr>
            <a:xfrm>
              <a:off x="1575" y="6703"/>
              <a:ext cx="1044" cy="2231"/>
            </a:xfrm>
            <a:prstGeom prst="bentConnector4">
              <a:avLst>
                <a:gd name="adj1" fmla="val 16492"/>
                <a:gd name="adj2" fmla="val 116809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/>
            <p:cNvSpPr/>
            <p:nvPr userDrawn="1"/>
          </p:nvSpPr>
          <p:spPr>
            <a:xfrm>
              <a:off x="3551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肘形连接符 152"/>
            <p:cNvCxnSpPr>
              <a:stCxn id="146" idx="2"/>
              <a:endCxn id="183" idx="1"/>
            </p:cNvCxnSpPr>
            <p:nvPr userDrawn="1"/>
          </p:nvCxnSpPr>
          <p:spPr>
            <a:xfrm rot="5400000">
              <a:off x="2757" y="7061"/>
              <a:ext cx="2222" cy="633"/>
            </a:xfrm>
            <a:prstGeom prst="bentConnector4">
              <a:avLst>
                <a:gd name="adj1" fmla="val 12050"/>
                <a:gd name="adj2" fmla="val 12491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/>
            <p:cNvCxnSpPr>
              <a:stCxn id="145" idx="2"/>
              <a:endCxn id="172" idx="1"/>
            </p:cNvCxnSpPr>
            <p:nvPr userDrawn="1"/>
          </p:nvCxnSpPr>
          <p:spPr>
            <a:xfrm rot="5400000">
              <a:off x="1168" y="7121"/>
              <a:ext cx="2343" cy="633"/>
            </a:xfrm>
            <a:prstGeom prst="bentConnector4">
              <a:avLst>
                <a:gd name="adj1" fmla="val 9994"/>
                <a:gd name="adj2" fmla="val 122344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 userDrawn="1"/>
          </p:nvSpPr>
          <p:spPr>
            <a:xfrm>
              <a:off x="5080" y="6704"/>
              <a:ext cx="1193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2" name="肘形连接符 161"/>
            <p:cNvCxnSpPr>
              <a:stCxn id="147" idx="2"/>
              <a:endCxn id="187" idx="1"/>
            </p:cNvCxnSpPr>
            <p:nvPr userDrawn="1"/>
          </p:nvCxnSpPr>
          <p:spPr>
            <a:xfrm rot="5400000">
              <a:off x="4346" y="7001"/>
              <a:ext cx="2102" cy="633"/>
            </a:xfrm>
            <a:prstGeom prst="bentConnector4">
              <a:avLst>
                <a:gd name="adj1" fmla="val 13537"/>
                <a:gd name="adj2" fmla="val 12763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/>
            <p:cNvSpPr txBox="1"/>
            <p:nvPr userDrawn="1"/>
          </p:nvSpPr>
          <p:spPr>
            <a:xfrm>
              <a:off x="872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4" name="肘形连接符 163"/>
            <p:cNvCxnSpPr>
              <a:stCxn id="172" idx="3"/>
              <a:endCxn id="152" idx="2"/>
            </p:cNvCxnSpPr>
            <p:nvPr userDrawn="1"/>
          </p:nvCxnSpPr>
          <p:spPr>
            <a:xfrm>
              <a:off x="3216" y="8609"/>
              <a:ext cx="932" cy="325"/>
            </a:xfrm>
            <a:prstGeom prst="bentConnector4">
              <a:avLst>
                <a:gd name="adj1" fmla="val 17918"/>
                <a:gd name="adj2" fmla="val 21538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肘形连接符 164"/>
            <p:cNvCxnSpPr>
              <a:stCxn id="183" idx="3"/>
              <a:endCxn id="161" idx="2"/>
            </p:cNvCxnSpPr>
            <p:nvPr userDrawn="1"/>
          </p:nvCxnSpPr>
          <p:spPr>
            <a:xfrm>
              <a:off x="4744" y="8488"/>
              <a:ext cx="933" cy="446"/>
            </a:xfrm>
            <a:prstGeom prst="bentConnector4">
              <a:avLst>
                <a:gd name="adj1" fmla="val 18006"/>
                <a:gd name="adj2" fmla="val 18408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 165"/>
            <p:cNvSpPr/>
            <p:nvPr userDrawn="1"/>
          </p:nvSpPr>
          <p:spPr>
            <a:xfrm>
              <a:off x="7006" y="6702"/>
              <a:ext cx="1477" cy="223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64K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67" name="肘形连接符 166"/>
            <p:cNvCxnSpPr>
              <a:stCxn id="187" idx="3"/>
              <a:endCxn id="166" idx="2"/>
            </p:cNvCxnSpPr>
            <p:nvPr userDrawn="1"/>
          </p:nvCxnSpPr>
          <p:spPr>
            <a:xfrm>
              <a:off x="6273" y="8368"/>
              <a:ext cx="1472" cy="564"/>
            </a:xfrm>
            <a:prstGeom prst="bentConnector4">
              <a:avLst>
                <a:gd name="adj1" fmla="val 38299"/>
                <a:gd name="adj2" fmla="val 13045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 userDrawn="1"/>
          </p:nvSpPr>
          <p:spPr>
            <a:xfrm>
              <a:off x="3551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矩形 168"/>
            <p:cNvSpPr/>
            <p:nvPr userDrawn="1"/>
          </p:nvSpPr>
          <p:spPr>
            <a:xfrm>
              <a:off x="5080" y="6702"/>
              <a:ext cx="1193" cy="1604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Waste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矩形 169"/>
            <p:cNvSpPr/>
            <p:nvPr userDrawn="1"/>
          </p:nvSpPr>
          <p:spPr>
            <a:xfrm>
              <a:off x="2023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1" name="矩形 170"/>
            <p:cNvSpPr/>
            <p:nvPr userDrawn="1"/>
          </p:nvSpPr>
          <p:spPr>
            <a:xfrm>
              <a:off x="2023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2" name="矩形 171"/>
            <p:cNvSpPr/>
            <p:nvPr userDrawn="1"/>
          </p:nvSpPr>
          <p:spPr>
            <a:xfrm>
              <a:off x="2023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3" name="矩形 172"/>
            <p:cNvSpPr/>
            <p:nvPr userDrawn="1"/>
          </p:nvSpPr>
          <p:spPr>
            <a:xfrm>
              <a:off x="2023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7" name="矩形 176"/>
            <p:cNvSpPr/>
            <p:nvPr userDrawn="1"/>
          </p:nvSpPr>
          <p:spPr>
            <a:xfrm>
              <a:off x="2023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>
              <a:off x="3551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3" name="矩形 182"/>
            <p:cNvSpPr/>
            <p:nvPr userDrawn="1"/>
          </p:nvSpPr>
          <p:spPr>
            <a:xfrm>
              <a:off x="3551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4" name="矩形 183"/>
            <p:cNvSpPr/>
            <p:nvPr userDrawn="1"/>
          </p:nvSpPr>
          <p:spPr>
            <a:xfrm>
              <a:off x="3551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5" name="矩形 184"/>
            <p:cNvSpPr/>
            <p:nvPr userDrawn="1"/>
          </p:nvSpPr>
          <p:spPr>
            <a:xfrm>
              <a:off x="3551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6" name="矩形 185"/>
            <p:cNvSpPr/>
            <p:nvPr userDrawn="1"/>
          </p:nvSpPr>
          <p:spPr>
            <a:xfrm>
              <a:off x="3551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7" name="矩形 186"/>
            <p:cNvSpPr/>
            <p:nvPr userDrawn="1"/>
          </p:nvSpPr>
          <p:spPr>
            <a:xfrm>
              <a:off x="5080" y="830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8" name="矩形 187"/>
            <p:cNvSpPr/>
            <p:nvPr userDrawn="1"/>
          </p:nvSpPr>
          <p:spPr>
            <a:xfrm>
              <a:off x="5080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89" name="矩形 188"/>
            <p:cNvSpPr/>
            <p:nvPr userDrawn="1"/>
          </p:nvSpPr>
          <p:spPr>
            <a:xfrm>
              <a:off x="5080" y="854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90" name="矩形 189"/>
            <p:cNvSpPr/>
            <p:nvPr userDrawn="1"/>
          </p:nvSpPr>
          <p:spPr>
            <a:xfrm>
              <a:off x="5080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91" name="矩形 190"/>
            <p:cNvSpPr/>
            <p:nvPr userDrawn="1"/>
          </p:nvSpPr>
          <p:spPr>
            <a:xfrm>
              <a:off x="5080" y="8790"/>
              <a:ext cx="1193" cy="14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5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92" name="肘形连接符 191"/>
            <p:cNvCxnSpPr>
              <a:stCxn id="188" idx="3"/>
              <a:endCxn id="166" idx="2"/>
            </p:cNvCxnSpPr>
            <p:nvPr userDrawn="1"/>
          </p:nvCxnSpPr>
          <p:spPr>
            <a:xfrm>
              <a:off x="6273" y="8488"/>
              <a:ext cx="1472" cy="444"/>
            </a:xfrm>
            <a:prstGeom prst="bentConnector4">
              <a:avLst>
                <a:gd name="adj1" fmla="val 24932"/>
                <a:gd name="adj2" fmla="val 16138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>
              <a:stCxn id="194" idx="3"/>
              <a:endCxn id="166" idx="2"/>
            </p:cNvCxnSpPr>
            <p:nvPr userDrawn="1"/>
          </p:nvCxnSpPr>
          <p:spPr>
            <a:xfrm>
              <a:off x="6273" y="8729"/>
              <a:ext cx="1472" cy="203"/>
            </a:xfrm>
            <a:prstGeom prst="bentConnector4">
              <a:avLst>
                <a:gd name="adj1" fmla="val 18900"/>
                <a:gd name="adj2" fmla="val 28390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/>
            <p:cNvSpPr/>
            <p:nvPr userDrawn="1"/>
          </p:nvSpPr>
          <p:spPr>
            <a:xfrm>
              <a:off x="5080" y="8669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95" name="右大括号 194"/>
            <p:cNvSpPr/>
            <p:nvPr userDrawn="1"/>
          </p:nvSpPr>
          <p:spPr>
            <a:xfrm>
              <a:off x="6273" y="8306"/>
              <a:ext cx="204" cy="483"/>
            </a:xfrm>
            <a:prstGeom prst="rightBrace">
              <a:avLst/>
            </a:prstGeom>
            <a:ln w="63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96" name="文本框 195"/>
            <p:cNvSpPr txBox="1"/>
            <p:nvPr userDrawn="1"/>
          </p:nvSpPr>
          <p:spPr>
            <a:xfrm>
              <a:off x="6365" y="8414"/>
              <a:ext cx="421" cy="315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5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zh-CN" altLang="en-US" sz="5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矩形 196"/>
            <p:cNvSpPr/>
            <p:nvPr userDrawn="1"/>
          </p:nvSpPr>
          <p:spPr>
            <a:xfrm>
              <a:off x="13950" y="6703"/>
              <a:ext cx="1193" cy="16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矩形 197"/>
            <p:cNvSpPr/>
            <p:nvPr userDrawn="1"/>
          </p:nvSpPr>
          <p:spPr>
            <a:xfrm>
              <a:off x="12422" y="6703"/>
              <a:ext cx="1193" cy="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矩形 198"/>
            <p:cNvSpPr/>
            <p:nvPr userDrawn="1"/>
          </p:nvSpPr>
          <p:spPr>
            <a:xfrm>
              <a:off x="12422" y="7087"/>
              <a:ext cx="1193" cy="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12422" y="7472"/>
              <a:ext cx="1193" cy="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12422" y="7855"/>
              <a:ext cx="1193" cy="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矩形 201"/>
            <p:cNvSpPr/>
            <p:nvPr userDrawn="1"/>
          </p:nvSpPr>
          <p:spPr>
            <a:xfrm>
              <a:off x="12421" y="8306"/>
              <a:ext cx="1193" cy="628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3" name="肘形连接符 202"/>
            <p:cNvCxnSpPr>
              <a:stCxn id="112" idx="3"/>
              <a:endCxn id="198" idx="1"/>
            </p:cNvCxnSpPr>
            <p:nvPr userDrawn="1"/>
          </p:nvCxnSpPr>
          <p:spPr>
            <a:xfrm flipV="1">
              <a:off x="12086" y="6896"/>
              <a:ext cx="336" cy="1472"/>
            </a:xfrm>
            <a:prstGeom prst="bentConnector3">
              <a:avLst>
                <a:gd name="adj1" fmla="val 17475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肘形连接符 203"/>
            <p:cNvCxnSpPr>
              <a:stCxn id="113" idx="3"/>
              <a:endCxn id="199" idx="1"/>
            </p:cNvCxnSpPr>
            <p:nvPr userDrawn="1"/>
          </p:nvCxnSpPr>
          <p:spPr>
            <a:xfrm flipV="1">
              <a:off x="12086" y="7280"/>
              <a:ext cx="336" cy="1208"/>
            </a:xfrm>
            <a:prstGeom prst="bentConnector3">
              <a:avLst>
                <a:gd name="adj1" fmla="val 3247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肘形连接符 204"/>
            <p:cNvCxnSpPr>
              <a:stCxn id="114" idx="3"/>
              <a:endCxn id="200" idx="1"/>
            </p:cNvCxnSpPr>
            <p:nvPr userDrawn="1"/>
          </p:nvCxnSpPr>
          <p:spPr>
            <a:xfrm flipV="1">
              <a:off x="12086" y="7665"/>
              <a:ext cx="336" cy="944"/>
            </a:xfrm>
            <a:prstGeom prst="bentConnector3">
              <a:avLst>
                <a:gd name="adj1" fmla="val 5000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矩形 205"/>
            <p:cNvSpPr/>
            <p:nvPr userDrawn="1"/>
          </p:nvSpPr>
          <p:spPr>
            <a:xfrm>
              <a:off x="13950" y="6703"/>
              <a:ext cx="1193" cy="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矩形 206"/>
            <p:cNvSpPr/>
            <p:nvPr userDrawn="1"/>
          </p:nvSpPr>
          <p:spPr>
            <a:xfrm>
              <a:off x="13950" y="7087"/>
              <a:ext cx="1193" cy="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矩形 207"/>
            <p:cNvSpPr/>
            <p:nvPr userDrawn="1"/>
          </p:nvSpPr>
          <p:spPr>
            <a:xfrm>
              <a:off x="13950" y="7472"/>
              <a:ext cx="1193" cy="38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矩形 208"/>
            <p:cNvSpPr/>
            <p:nvPr userDrawn="1"/>
          </p:nvSpPr>
          <p:spPr>
            <a:xfrm>
              <a:off x="13950" y="7855"/>
              <a:ext cx="1193" cy="4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 b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矩形 209"/>
            <p:cNvSpPr/>
            <p:nvPr userDrawn="1"/>
          </p:nvSpPr>
          <p:spPr>
            <a:xfrm>
              <a:off x="13950" y="8306"/>
              <a:ext cx="1193" cy="628"/>
            </a:xfrm>
            <a:prstGeom prst="rect">
              <a:avLst/>
            </a:prstGeom>
            <a:noFill/>
            <a:ln w="15875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1" name="肘形连接符 210"/>
            <p:cNvCxnSpPr>
              <a:stCxn id="118" idx="3"/>
              <a:endCxn id="206" idx="1"/>
            </p:cNvCxnSpPr>
            <p:nvPr userDrawn="1"/>
          </p:nvCxnSpPr>
          <p:spPr>
            <a:xfrm flipV="1">
              <a:off x="13615" y="6896"/>
              <a:ext cx="335" cy="1472"/>
            </a:xfrm>
            <a:prstGeom prst="bentConnector3">
              <a:avLst>
                <a:gd name="adj1" fmla="val 1498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肘形连接符 211"/>
            <p:cNvCxnSpPr>
              <a:stCxn id="213" idx="3"/>
              <a:endCxn id="207" idx="1"/>
            </p:cNvCxnSpPr>
            <p:nvPr userDrawn="1"/>
          </p:nvCxnSpPr>
          <p:spPr>
            <a:xfrm flipV="1">
              <a:off x="13615" y="7280"/>
              <a:ext cx="335" cy="1208"/>
            </a:xfrm>
            <a:prstGeom prst="bentConnector3">
              <a:avLst>
                <a:gd name="adj1" fmla="val 28153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矩形 212"/>
            <p:cNvSpPr/>
            <p:nvPr userDrawn="1"/>
          </p:nvSpPr>
          <p:spPr>
            <a:xfrm>
              <a:off x="12422" y="8428"/>
              <a:ext cx="1193" cy="120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214" name="肘形连接符 213"/>
            <p:cNvCxnSpPr>
              <a:stCxn id="119" idx="3"/>
              <a:endCxn id="208" idx="1"/>
            </p:cNvCxnSpPr>
            <p:nvPr userDrawn="1"/>
          </p:nvCxnSpPr>
          <p:spPr>
            <a:xfrm flipV="1">
              <a:off x="13614" y="7665"/>
              <a:ext cx="336" cy="944"/>
            </a:xfrm>
            <a:prstGeom prst="bentConnector3">
              <a:avLst>
                <a:gd name="adj1" fmla="val 41497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Appendix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790612"/>
          </a:xfrm>
        </p:spPr>
        <p:txBody>
          <a:bodyPr>
            <a:normAutofit/>
          </a:bodyPr>
          <a:p>
            <a:r>
              <a:rPr kumimoji="1" lang="en-US" altLang="zh-C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Limits of RISC</a:t>
            </a:r>
            <a:r>
              <a:rPr kumimoji="1" lang="zh-CN" altLang="en-US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kumimoji="1" lang="en-US" altLang="zh-CN" sz="16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V 64K base page</a:t>
            </a:r>
            <a:endParaRPr kumimoji="1" lang="en-US" altLang="zh-CN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文本框 26"/>
          <p:cNvSpPr txBox="1"/>
          <p:nvPr userDrawn="1"/>
        </p:nvSpPr>
        <p:spPr>
          <a:xfrm>
            <a:off x="315191" y="1583779"/>
            <a:ext cx="5208913" cy="1196927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lvl="0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Requires interrupt file to be 64K aligned</a:t>
            </a:r>
            <a:endParaRPr lang="en-US" altLang="zh-CN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l">
              <a:lnSpc>
                <a:spcPct val="140000"/>
              </a:lnSpc>
              <a:buChar char="•"/>
            </a:pPr>
            <a:r>
              <a:rPr lang="en-US" altLang="zh-CN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Otherwise, software needs to ensure security between interrupt files located on same 64K page (e.g. via PMP / SPMP / IOPMP)</a:t>
            </a:r>
            <a:endParaRPr lang="zh-CN" altLang="en-US" sz="12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3279661" y="2197513"/>
            <a:ext cx="5009224" cy="4546187"/>
            <a:chOff x="5146" y="3169"/>
            <a:chExt cx="7889" cy="7253"/>
          </a:xfrm>
        </p:grpSpPr>
        <p:sp>
          <p:nvSpPr>
            <p:cNvPr id="2" name="矩形 1"/>
            <p:cNvSpPr/>
            <p:nvPr userDrawn="1"/>
          </p:nvSpPr>
          <p:spPr>
            <a:xfrm>
              <a:off x="5146" y="4286"/>
              <a:ext cx="1714" cy="5330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5146" y="5125"/>
              <a:ext cx="1714" cy="795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146" y="8183"/>
              <a:ext cx="1714" cy="904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文本框 6"/>
            <p:cNvSpPr txBox="1"/>
            <p:nvPr userDrawn="1"/>
          </p:nvSpPr>
          <p:spPr>
            <a:xfrm>
              <a:off x="5520" y="4735"/>
              <a:ext cx="966" cy="724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group 0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 userDrawn="1"/>
          </p:nvSpPr>
          <p:spPr>
            <a:xfrm>
              <a:off x="5520" y="7793"/>
              <a:ext cx="966" cy="725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group 1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5146" y="5203"/>
              <a:ext cx="1714" cy="265"/>
            </a:xfrm>
            <a:prstGeom prst="rect">
              <a:avLst/>
            </a:prstGeom>
            <a:solidFill>
              <a:srgbClr val="FFF2CC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IMSIC M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146" y="5561"/>
              <a:ext cx="1714" cy="265"/>
            </a:xfrm>
            <a:prstGeom prst="rect">
              <a:avLst/>
            </a:prstGeom>
            <a:solidFill>
              <a:srgbClr val="FFF2CC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IMSIC S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5146" y="8277"/>
              <a:ext cx="1714" cy="265"/>
            </a:xfrm>
            <a:prstGeom prst="rect">
              <a:avLst/>
            </a:prstGeom>
            <a:solidFill>
              <a:srgbClr val="FFF2CC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IMSIC M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146" y="8713"/>
              <a:ext cx="1714" cy="265"/>
            </a:xfrm>
            <a:prstGeom prst="rect">
              <a:avLst/>
            </a:prstGeom>
            <a:solidFill>
              <a:srgbClr val="FFF2CC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IMSIC S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8779" y="3493"/>
              <a:ext cx="1642" cy="281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8779" y="3169"/>
              <a:ext cx="1642" cy="325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hart0 M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>
              <a:off x="8779" y="4099"/>
              <a:ext cx="1642" cy="281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8779" y="3774"/>
              <a:ext cx="1642" cy="325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hart1 M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>
              <a:off x="8779" y="4379"/>
              <a:ext cx="1642" cy="483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8779" y="5187"/>
              <a:ext cx="1642" cy="281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8779" y="4862"/>
              <a:ext cx="1642" cy="325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hartN M</a:t>
              </a:r>
              <a:r>
                <a:rPr lang="zh-CN" altLang="en-US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1206" y="5402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11206" y="5187"/>
              <a:ext cx="1829" cy="216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hart0 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11206" y="5590"/>
              <a:ext cx="1829" cy="278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vhart0 VS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206" y="6055"/>
              <a:ext cx="1829" cy="265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 userDrawn="1"/>
          </p:nvSpPr>
          <p:spPr>
            <a:xfrm>
              <a:off x="11892" y="8434"/>
              <a:ext cx="456" cy="386"/>
            </a:xfrm>
            <a:prstGeom prst="rect">
              <a:avLst/>
            </a:prstGeom>
          </p:spPr>
          <p:txBody>
            <a:bodyPr wrap="none" rtlCol="0">
              <a:noAutofit/>
            </a:bodyPr>
            <a:p>
              <a:r>
                <a:rPr lang="en-US" altLang="zh-CN" sz="6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>
              <a:stCxn id="9" idx="3"/>
            </p:cNvCxnSpPr>
            <p:nvPr userDrawn="1"/>
          </p:nvCxnSpPr>
          <p:spPr>
            <a:xfrm flipV="1">
              <a:off x="6860" y="3232"/>
              <a:ext cx="1839" cy="2104"/>
            </a:xfrm>
            <a:prstGeom prst="line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9" idx="3"/>
            </p:cNvCxnSpPr>
            <p:nvPr userDrawn="1"/>
          </p:nvCxnSpPr>
          <p:spPr>
            <a:xfrm>
              <a:off x="6860" y="5336"/>
              <a:ext cx="1821" cy="139"/>
            </a:xfrm>
            <a:prstGeom prst="line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 userDrawn="1"/>
          </p:nvSpPr>
          <p:spPr>
            <a:xfrm>
              <a:off x="11206" y="5868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11206" y="6320"/>
              <a:ext cx="1829" cy="278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vhartN VS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11206" y="6598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11206" y="7190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11206" y="6974"/>
              <a:ext cx="1829" cy="216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hart1 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11206" y="7377"/>
              <a:ext cx="1829" cy="278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vhart0 VS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/>
            <p:cNvSpPr/>
            <p:nvPr userDrawn="1"/>
          </p:nvSpPr>
          <p:spPr>
            <a:xfrm>
              <a:off x="11206" y="7842"/>
              <a:ext cx="1829" cy="265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/>
            <p:cNvSpPr/>
            <p:nvPr userDrawn="1"/>
          </p:nvSpPr>
          <p:spPr>
            <a:xfrm>
              <a:off x="11206" y="7655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/>
            <p:cNvSpPr/>
            <p:nvPr userDrawn="1"/>
          </p:nvSpPr>
          <p:spPr>
            <a:xfrm>
              <a:off x="11206" y="8107"/>
              <a:ext cx="1829" cy="278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vhartN VS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/>
            <p:cNvSpPr/>
            <p:nvPr userDrawn="1"/>
          </p:nvSpPr>
          <p:spPr>
            <a:xfrm>
              <a:off x="11206" y="8385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11206" y="9040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>
              <a:off x="11206" y="8824"/>
              <a:ext cx="1829" cy="216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hartN 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>
              <a:off x="11206" y="9227"/>
              <a:ext cx="1829" cy="278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vhart0 VS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11206" y="9692"/>
              <a:ext cx="1829" cy="265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/>
            <p:cNvSpPr/>
            <p:nvPr userDrawn="1"/>
          </p:nvSpPr>
          <p:spPr>
            <a:xfrm>
              <a:off x="11206" y="9505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/>
            <p:cNvSpPr/>
            <p:nvPr userDrawn="1"/>
          </p:nvSpPr>
          <p:spPr>
            <a:xfrm>
              <a:off x="11206" y="9957"/>
              <a:ext cx="1829" cy="278"/>
            </a:xfrm>
            <a:prstGeom prst="rect">
              <a:avLst/>
            </a:prstGeom>
            <a:solidFill>
              <a:srgbClr val="DAE3F3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vhartN VS</a:t>
              </a:r>
              <a:r>
                <a:rPr lang="zh-CN" altLang="en-US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file (4KB)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/>
            <p:cNvSpPr/>
            <p:nvPr userDrawn="1"/>
          </p:nvSpPr>
          <p:spPr>
            <a:xfrm>
              <a:off x="11206" y="10235"/>
              <a:ext cx="1829" cy="187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6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60K align</a:t>
              </a:r>
              <a:endParaRPr lang="zh-CN" altLang="en-US" sz="6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>
              <a:stCxn id="12" idx="3"/>
            </p:cNvCxnSpPr>
            <p:nvPr userDrawn="1"/>
          </p:nvCxnSpPr>
          <p:spPr>
            <a:xfrm flipV="1">
              <a:off x="6860" y="5209"/>
              <a:ext cx="4236" cy="3637"/>
            </a:xfrm>
            <a:prstGeom prst="line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12" idx="3"/>
            </p:cNvCxnSpPr>
            <p:nvPr userDrawn="1"/>
          </p:nvCxnSpPr>
          <p:spPr>
            <a:xfrm>
              <a:off x="6860" y="8846"/>
              <a:ext cx="4249" cy="1519"/>
            </a:xfrm>
            <a:prstGeom prst="line">
              <a:avLst/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6543" y="3602625"/>
            <a:ext cx="1706880" cy="9220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背景</a:t>
            </a:r>
            <a:endParaRPr lang="zh-CN" altLang="en-US" sz="54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en-US" altLang="zh-CN" sz="3600" i="1" dirty="0">
              <a:solidFill>
                <a:srgbClr val="C705F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790612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 base page</a:t>
            </a:r>
            <a:endParaRPr kumimoji="1" lang="zh-CN" altLang="en-US" sz="18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Background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290408" y="2677135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63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2261041" y="2677126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 userDrawn="1"/>
        </p:nvSpPr>
        <p:spPr>
          <a:xfrm>
            <a:off x="2921692" y="2677126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 userDrawn="1"/>
        </p:nvSpPr>
        <p:spPr>
          <a:xfrm>
            <a:off x="3232333" y="2677126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3892325" y="2677126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 userDrawn="1"/>
        </p:nvSpPr>
        <p:spPr>
          <a:xfrm>
            <a:off x="4202307" y="2677126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 userDrawn="1"/>
        </p:nvSpPr>
        <p:spPr>
          <a:xfrm>
            <a:off x="5566933" y="2677126"/>
            <a:ext cx="245984" cy="23241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圆角矩形 38"/>
          <p:cNvSpPr/>
          <p:nvPr userDrawn="1"/>
        </p:nvSpPr>
        <p:spPr>
          <a:xfrm>
            <a:off x="1229007" y="3728349"/>
            <a:ext cx="607978" cy="255991"/>
          </a:xfrm>
          <a:prstGeom prst="round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TTBRx</a:t>
            </a:r>
            <a:endParaRPr lang="zh-CN" altLang="en-US" sz="10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 userDrawn="1"/>
        </p:nvSpPr>
        <p:spPr>
          <a:xfrm>
            <a:off x="1290426" y="2909545"/>
            <a:ext cx="4522509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1290390" y="2909545"/>
            <a:ext cx="485158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TTBR select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261023" y="2909545"/>
            <a:ext cx="970633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level2 index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3231656" y="2909545"/>
            <a:ext cx="970633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level1 index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4202288" y="2909545"/>
            <a:ext cx="1610610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data offset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9" name="矩形 58"/>
          <p:cNvSpPr/>
          <p:nvPr userDrawn="1"/>
        </p:nvSpPr>
        <p:spPr>
          <a:xfrm>
            <a:off x="2367722" y="3421634"/>
            <a:ext cx="757307" cy="101863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2367722" y="3626107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1" name="矩形 60"/>
          <p:cNvSpPr/>
          <p:nvPr userDrawn="1"/>
        </p:nvSpPr>
        <p:spPr>
          <a:xfrm>
            <a:off x="2367722" y="3830579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 userDrawn="1"/>
        </p:nvSpPr>
        <p:spPr>
          <a:xfrm>
            <a:off x="2367722" y="4036119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2367722" y="4235792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肘形连接符 63"/>
          <p:cNvCxnSpPr>
            <a:stCxn id="44" idx="2"/>
            <a:endCxn id="60" idx="1"/>
          </p:cNvCxnSpPr>
          <p:nvPr userDrawn="1"/>
        </p:nvCxnSpPr>
        <p:spPr>
          <a:xfrm rot="5400000">
            <a:off x="2276158" y="3257233"/>
            <a:ext cx="562610" cy="379095"/>
          </a:xfrm>
          <a:prstGeom prst="bentConnector4">
            <a:avLst>
              <a:gd name="adj1" fmla="val 24852"/>
              <a:gd name="adj2" fmla="val 126829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 userDrawn="1"/>
        </p:nvSpPr>
        <p:spPr>
          <a:xfrm>
            <a:off x="3338355" y="3421634"/>
            <a:ext cx="757307" cy="101863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 userDrawn="1"/>
        </p:nvSpPr>
        <p:spPr>
          <a:xfrm>
            <a:off x="3338355" y="3626107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3338355" y="3830579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 userDrawn="1"/>
        </p:nvSpPr>
        <p:spPr>
          <a:xfrm>
            <a:off x="3338355" y="4036119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3338355" y="4235792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338355" y="3421634"/>
            <a:ext cx="757307" cy="204473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74" name="肘形连接符 73"/>
          <p:cNvCxnSpPr>
            <a:stCxn id="45" idx="2"/>
            <a:endCxn id="73" idx="1"/>
          </p:cNvCxnSpPr>
          <p:nvPr userDrawn="1"/>
        </p:nvCxnSpPr>
        <p:spPr>
          <a:xfrm rot="5400000">
            <a:off x="3348673" y="3154998"/>
            <a:ext cx="358140" cy="379095"/>
          </a:xfrm>
          <a:prstGeom prst="bentConnector4">
            <a:avLst>
              <a:gd name="adj1" fmla="val 35727"/>
              <a:gd name="adj2" fmla="val 132171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 userDrawn="1"/>
        </p:nvSpPr>
        <p:spPr>
          <a:xfrm>
            <a:off x="1290427" y="4632791"/>
            <a:ext cx="373980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 userDrawn="1"/>
        </p:nvSpPr>
        <p:spPr>
          <a:xfrm>
            <a:off x="4202343" y="4632791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 userDrawn="1"/>
        </p:nvSpPr>
        <p:spPr>
          <a:xfrm>
            <a:off x="5566969" y="4632791"/>
            <a:ext cx="245984" cy="232419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/>
          <p:cNvSpPr/>
          <p:nvPr userDrawn="1"/>
        </p:nvSpPr>
        <p:spPr>
          <a:xfrm>
            <a:off x="1290462" y="4865210"/>
            <a:ext cx="4522509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 userDrawn="1"/>
        </p:nvSpPr>
        <p:spPr>
          <a:xfrm>
            <a:off x="1290427" y="4865210"/>
            <a:ext cx="2911898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physical page number</a:t>
            </a:r>
            <a:endParaRPr lang="zh-CN" altLang="en-US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4202325" y="4865210"/>
            <a:ext cx="1610610" cy="255991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data offset</a:t>
            </a:r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>
            <a:off x="955097" y="2921289"/>
            <a:ext cx="335280" cy="22987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VA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>
            <a:off x="955070" y="4877000"/>
            <a:ext cx="335280" cy="22987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/>
          <p:cNvSpPr txBox="1"/>
          <p:nvPr userDrawn="1"/>
        </p:nvSpPr>
        <p:spPr>
          <a:xfrm>
            <a:off x="3892362" y="4632791"/>
            <a:ext cx="309982" cy="232410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CN" altLang="en-US" sz="9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接箭头连接符 79"/>
          <p:cNvCxnSpPr>
            <a:stCxn id="47" idx="2"/>
            <a:endCxn id="76" idx="0"/>
          </p:cNvCxnSpPr>
          <p:nvPr userDrawn="1"/>
        </p:nvCxnSpPr>
        <p:spPr>
          <a:xfrm>
            <a:off x="5007528" y="3165288"/>
            <a:ext cx="0" cy="1699895"/>
          </a:xfrm>
          <a:prstGeom prst="straightConnector1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3" idx="3"/>
            <a:endCxn id="72" idx="0"/>
          </p:cNvCxnSpPr>
          <p:nvPr userDrawn="1"/>
        </p:nvCxnSpPr>
        <p:spPr>
          <a:xfrm flipH="1">
            <a:off x="2746375" y="3523615"/>
            <a:ext cx="1349375" cy="1341755"/>
          </a:xfrm>
          <a:prstGeom prst="bentConnector4">
            <a:avLst>
              <a:gd name="adj1" fmla="val -8158"/>
              <a:gd name="adj2" fmla="val 86248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41" idx="2"/>
            <a:endCxn id="39" idx="0"/>
          </p:cNvCxnSpPr>
          <p:nvPr userDrawn="1"/>
        </p:nvCxnSpPr>
        <p:spPr>
          <a:xfrm rot="5400000">
            <a:off x="1251585" y="3446780"/>
            <a:ext cx="562610" cy="3175"/>
          </a:xfrm>
          <a:prstGeom prst="bentConnector2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85"/>
          <p:cNvCxnSpPr>
            <a:stCxn id="39" idx="2"/>
            <a:endCxn id="63" idx="2"/>
          </p:cNvCxnSpPr>
          <p:nvPr userDrawn="1"/>
        </p:nvCxnSpPr>
        <p:spPr>
          <a:xfrm rot="5400000" flipV="1">
            <a:off x="1911668" y="3605213"/>
            <a:ext cx="456565" cy="1214120"/>
          </a:xfrm>
          <a:prstGeom prst="bentConnector3">
            <a:avLst>
              <a:gd name="adj1" fmla="val 130957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60" idx="3"/>
            <a:endCxn id="70" idx="2"/>
          </p:cNvCxnSpPr>
          <p:nvPr userDrawn="1"/>
        </p:nvCxnSpPr>
        <p:spPr>
          <a:xfrm>
            <a:off x="3125470" y="3728085"/>
            <a:ext cx="591820" cy="712470"/>
          </a:xfrm>
          <a:prstGeom prst="bentConnector4">
            <a:avLst>
              <a:gd name="adj1" fmla="val 17918"/>
              <a:gd name="adj2" fmla="val 118449"/>
            </a:avLst>
          </a:prstGeom>
          <a:ln w="12700" cap="flat" cmpd="sng" algn="ctr">
            <a:solidFill>
              <a:srgbClr val="000000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/>
          <p:cNvGraphicFramePr/>
          <p:nvPr/>
        </p:nvGraphicFramePr>
        <p:xfrm>
          <a:off x="6297845" y="3139927"/>
          <a:ext cx="4691380" cy="172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365"/>
                <a:gridCol w="2660015"/>
              </a:tblGrid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Application</a:t>
                      </a:r>
                      <a:endParaRPr lang="zh-CN" altLang="en-US" sz="12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Performance Improvement (Over 4K)</a:t>
                      </a:r>
                      <a:endParaRPr lang="zh-CN" altLang="en-US" sz="12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Redis proxy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Redis Server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250%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RDS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NewSQL DB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10~20%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Object Storage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zh-CN" altLang="en-US" sz="1000"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 userDrawn="1"/>
        </p:nvSpPr>
        <p:spPr>
          <a:xfrm>
            <a:off x="6882767" y="4865222"/>
            <a:ext cx="3520440" cy="24511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Application Performance on </a:t>
            </a:r>
            <a:r>
              <a:rPr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Ampere Altra 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(64K Base Page)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589526" y="1564013"/>
            <a:ext cx="4975860" cy="93980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is 64K base page (CONFIG_ARM64_64K_PAGES)</a:t>
            </a:r>
            <a:endParaRPr lang="en-US" altLang="zh-CN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Why we need 64K base page</a:t>
            </a:r>
            <a:endParaRPr lang="en-US" altLang="zh-CN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Benefits of ARM V8 64K base page</a:t>
            </a:r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2584714" y="5109457"/>
            <a:ext cx="125539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ARM V8 64K MMU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3338352" y="3421677"/>
            <a:ext cx="757307" cy="1018606"/>
          </a:xfrm>
          <a:prstGeom prst="rect">
            <a:avLst/>
          </a:prstGeom>
          <a:noFill/>
          <a:ln w="15875" cap="flat" cmpd="sng" algn="ctr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816062" y="4400352"/>
            <a:ext cx="386080" cy="22987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90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</a:t>
            </a:r>
            <a:endParaRPr lang="zh-CN" altLang="en-US" sz="90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790612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 base page on RISC</a:t>
            </a:r>
            <a:r>
              <a:rPr kumimoji="1" lang="zh-CN" alt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en-US" altLang="zh-CN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</a:t>
            </a:r>
            <a:endParaRPr kumimoji="1" lang="zh-CN" altLang="en-US" sz="18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Background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589526" y="1564013"/>
            <a:ext cx="4752340" cy="41402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RISC</a:t>
            </a:r>
            <a:r>
              <a:rPr lang="zh-CN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 ISA Mannual only supports 4K base page size</a:t>
            </a:r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05545" y="2175955"/>
            <a:ext cx="7402187" cy="1972294"/>
          </a:xfrm>
          <a:prstGeom prst="rect">
            <a:avLst/>
          </a:prstGeom>
          <a:noFill/>
          <a:ln w="12700" cap="flat" cmpd="sng" algn="ctr">
            <a:solidFill>
              <a:srgbClr val="D9D9D9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589511" y="4217522"/>
            <a:ext cx="4527550" cy="73723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did we do</a:t>
            </a:r>
            <a:endParaRPr lang="en-US" altLang="zh-CN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Implement 64K base page based on 4K MMU</a:t>
            </a:r>
            <a:endParaRPr lang="zh-CN" altLang="en-US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upload_post_object_v2_0448560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5129" y="2175955"/>
            <a:ext cx="7352668" cy="1500150"/>
          </a:xfrm>
          <a:prstGeom prst="rect">
            <a:avLst/>
          </a:prstGeom>
        </p:spPr>
      </p:pic>
      <p:pic>
        <p:nvPicPr>
          <p:cNvPr id="13" name="图片 12" descr="upload_post_object_v2_4930694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29" y="3676106"/>
            <a:ext cx="7301741" cy="4152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kern="0">
              <a:solidFill>
                <a:srgbClr val="3D485D"/>
              </a:solidFill>
              <a:latin typeface="Arial" panose="020B060402020202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53543" y="3602625"/>
            <a:ext cx="3992880" cy="92202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设计与实现</a:t>
            </a:r>
            <a:endParaRPr lang="zh-CN" altLang="en-US" sz="5400" spc="6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i="1" dirty="0">
                <a:solidFill>
                  <a:srgbClr val="C705F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Part Two</a:t>
            </a:r>
            <a:endParaRPr lang="en-US" altLang="zh-CN" sz="3600" i="1" dirty="0">
              <a:solidFill>
                <a:srgbClr val="C705FB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  <a:endParaRPr lang="en-US" altLang="zh-CN" sz="41300" dirty="0">
              <a:gradFill>
                <a:gsLst>
                  <a:gs pos="0">
                    <a:srgbClr val="C705FB"/>
                  </a:gs>
                  <a:gs pos="100000">
                    <a:srgbClr val="1B1297"/>
                  </a:gs>
                </a:gsLst>
                <a:lin ang="5400000" scaled="1"/>
              </a:gra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1845426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What did we do</a:t>
            </a:r>
            <a:r>
              <a:rPr lang="zh-CN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  <a:endParaRPr lang="zh-CN" altLang="en-US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 64K base page based on 4K MMU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How</a:t>
            </a:r>
            <a:r>
              <a:rPr lang="zh-CN" altLang="en-US"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？</a:t>
            </a:r>
            <a:endParaRPr lang="zh-CN" altLang="en-US" sz="14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All problems in computer science can be solved by another level of indirection, except for the problem of too many levels of indirection</a:t>
            </a:r>
            <a:endParaRPr lang="en-US" altLang="zh-CN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628650" lvl="1" indent="-1714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Luckily, there is an existing abstraction layer in Linux</a:t>
            </a:r>
            <a:endParaRPr kumimoji="1" lang="en-US" altLang="zh-CN" sz="12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127057" y="3529272"/>
            <a:ext cx="5937885" cy="2432050"/>
            <a:chOff x="6084" y="5667"/>
            <a:chExt cx="9351" cy="3830"/>
          </a:xfrm>
        </p:grpSpPr>
        <p:sp>
          <p:nvSpPr>
            <p:cNvPr id="7" name="矩形 6"/>
            <p:cNvSpPr/>
            <p:nvPr userDrawn="1"/>
          </p:nvSpPr>
          <p:spPr>
            <a:xfrm>
              <a:off x="7296" y="5945"/>
              <a:ext cx="4800" cy="49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MM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7296" y="7991"/>
              <a:ext cx="4800" cy="51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MMU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7296" y="6748"/>
              <a:ext cx="4800" cy="532"/>
            </a:xfrm>
            <a:prstGeom prst="rect">
              <a:avLst/>
            </a:prstGeom>
            <a:noFill/>
            <a:ln w="12700" cap="flat" cmpd="sng" algn="ctr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Arch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7296" y="8802"/>
              <a:ext cx="4800" cy="51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2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Memory</a:t>
              </a:r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 userDrawn="1"/>
          </p:nvSpPr>
          <p:spPr>
            <a:xfrm>
              <a:off x="12203" y="5999"/>
              <a:ext cx="2610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Regard base page as 64K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 userDrawn="1"/>
          </p:nvSpPr>
          <p:spPr>
            <a:xfrm>
              <a:off x="12203" y="8053"/>
              <a:ext cx="2499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Regard base page as 4K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7200" y="7705"/>
              <a:ext cx="5003" cy="1792"/>
            </a:xfrm>
            <a:prstGeom prst="rect">
              <a:avLst/>
            </a:prstGeom>
            <a:noFill/>
            <a:ln w="12700" cap="flat" cmpd="sng" algn="ctr">
              <a:solidFill>
                <a:srgbClr val="7F7F7F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6084" y="9108"/>
              <a:ext cx="1154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Hardware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7200" y="5667"/>
              <a:ext cx="5003" cy="1792"/>
            </a:xfrm>
            <a:prstGeom prst="rect">
              <a:avLst/>
            </a:prstGeom>
            <a:noFill/>
            <a:ln w="12700" cap="flat" cmpd="sng" algn="ctr">
              <a:solidFill>
                <a:srgbClr val="7F7F7F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12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 userDrawn="1"/>
          </p:nvSpPr>
          <p:spPr>
            <a:xfrm>
              <a:off x="6123" y="7069"/>
              <a:ext cx="1077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solidFill>
                    <a:srgbClr val="7F7F7F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Software</a:t>
              </a:r>
              <a:endParaRPr lang="zh-CN" altLang="en-US" sz="1000">
                <a:solidFill>
                  <a:srgbClr val="7F7F7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 userDrawn="1"/>
          </p:nvSpPr>
          <p:spPr>
            <a:xfrm>
              <a:off x="12203" y="6819"/>
              <a:ext cx="3232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solidFill>
                    <a:srgbClr val="C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Eliminate the base page size gap</a:t>
              </a:r>
              <a:endParaRPr lang="zh-CN" altLang="en-US" sz="100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10258" y="6065"/>
              <a:ext cx="1683" cy="25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8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64K</a:t>
              </a:r>
              <a:endParaRPr lang="zh-CN" altLang="en-US" sz="8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/>
            <p:cNvGrpSpPr/>
            <p:nvPr userDrawn="1"/>
          </p:nvGrpSpPr>
          <p:grpSpPr>
            <a:xfrm>
              <a:off x="10257" y="8935"/>
              <a:ext cx="1683" cy="248"/>
              <a:chOff x="14847" y="9498"/>
              <a:chExt cx="1683" cy="248"/>
            </a:xfrm>
          </p:grpSpPr>
          <p:sp>
            <p:nvSpPr>
              <p:cNvPr id="5" name="矩形 4"/>
              <p:cNvSpPr/>
              <p:nvPr userDrawn="1"/>
            </p:nvSpPr>
            <p:spPr>
              <a:xfrm>
                <a:off x="14847" y="9498"/>
                <a:ext cx="421" cy="24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5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4K</a:t>
                </a:r>
                <a:endParaRPr lang="zh-CN" altLang="en-US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 userDrawn="1"/>
            </p:nvSpPr>
            <p:spPr>
              <a:xfrm>
                <a:off x="15268" y="9498"/>
                <a:ext cx="421" cy="24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5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4K</a:t>
                </a:r>
                <a:endParaRPr lang="zh-CN" altLang="en-US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15689" y="9498"/>
                <a:ext cx="421" cy="24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5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zh-CN" altLang="en-US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16110" y="9498"/>
                <a:ext cx="421" cy="24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5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4K</a:t>
                </a:r>
                <a:endParaRPr lang="zh-CN" altLang="en-US" sz="5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上下箭头 15"/>
            <p:cNvSpPr/>
            <p:nvPr userDrawn="1"/>
          </p:nvSpPr>
          <p:spPr>
            <a:xfrm>
              <a:off x="11099" y="6324"/>
              <a:ext cx="140" cy="424"/>
            </a:xfrm>
            <a:prstGeom prst="upDownArrow">
              <a:avLst/>
            </a:prstGeom>
            <a:noFill/>
            <a:ln w="12700" cap="flat" cmpd="sng" algn="ctr">
              <a:solidFill>
                <a:srgbClr val="7F7F7F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上下箭头 16"/>
            <p:cNvSpPr/>
            <p:nvPr userDrawn="1"/>
          </p:nvSpPr>
          <p:spPr>
            <a:xfrm>
              <a:off x="11099" y="7280"/>
              <a:ext cx="140" cy="1655"/>
            </a:xfrm>
            <a:prstGeom prst="upDownArrow">
              <a:avLst/>
            </a:prstGeom>
            <a:noFill/>
            <a:ln w="12700" cap="flat" cmpd="sng" algn="ctr">
              <a:solidFill>
                <a:srgbClr val="7F7F7F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315191" y="1187335"/>
            <a:ext cx="11362789" cy="1003647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to eliminate the base page size gap?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Keypoint: decouple base page and "page table page"</a:t>
            </a:r>
            <a:endParaRPr lang="en-US" altLang="zh-CN" sz="1200" b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 pte_t maps 16 contiguous 4K pages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929229" y="2824333"/>
            <a:ext cx="3727892" cy="2069832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mpd="sng">
            <a:noFill/>
            <a:prstDash val="solid"/>
            <a:miter lim="800000"/>
          </a:ln>
        </p:spPr>
        <p:txBody>
          <a:bodyPr wrap="square" rtlCol="0">
            <a:noAutofit/>
          </a:bodyPr>
          <a:p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define PAGE_SHIFT	16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#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define PT_SHIFT	12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define PTES_PER_PAGE  (1 &lt;&lt; (PAGE_SHIFT </a:t>
            </a:r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zh-CN" sz="10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PT_SHIFT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/* Page Table entry */typedef struct {         unsigned long ptes[</a:t>
            </a:r>
            <a:r>
              <a:rPr lang="en-US" altLang="zh-CN" sz="10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PTES_PER_PAGE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];} pte_t;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4212" y="2824348"/>
            <a:ext cx="3069771" cy="2069832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mpd="sng">
            <a:noFill/>
            <a:prstDash val="solid"/>
            <a:miter lim="800000"/>
          </a:ln>
        </p:spPr>
        <p:txBody>
          <a:bodyPr wrap="square" rtlCol="0" anchor="t">
            <a:noAutofit/>
          </a:bodyPr>
          <a:p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#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define pte_val(x)      ((x).ptes[0])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static inline pte_t pte_mkyoung(pte_t pte)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{</a:t>
            </a:r>
            <a:r>
              <a: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    </a:t>
            </a:r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return __pte(pte_val(pte) | _PAGE_ACCESSED);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}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static inline pte_t pte_mkdirty(pte_t pte)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{    return __pte(pte_val(pte) | _PAGE_DIRTY);</a:t>
            </a:r>
            <a:endParaRPr lang="en-US" altLang="zh-CN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}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81074" y="2824348"/>
            <a:ext cx="2782785" cy="2069795"/>
          </a:xfrm>
          <a:prstGeom prst="rect">
            <a:avLst/>
          </a:prstGeom>
          <a:solidFill>
            <a:srgbClr val="F2F2F2">
              <a:alpha val="100000"/>
            </a:srgbClr>
          </a:solidFill>
          <a:ln w="12700" cmpd="sng">
            <a:noFill/>
            <a:prstDash val="solid"/>
            <a:miter lim="800000"/>
          </a:ln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static inline pte_t __pte(unsigned long pteval)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{    pte_t pte;    unsigned int i;    for (i </a:t>
            </a:r>
            <a:r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0; i &lt; PTES_PER_PAGE; i</a:t>
            </a:r>
            <a:r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++</a:t>
            </a: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{        pte.ptes[i] </a:t>
            </a:r>
            <a:r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pteval;        if (__pte_present(pteval))            pteval </a:t>
            </a:r>
            <a:r>
              <a:rPr lang="zh-CN" altLang="en-US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+= </a:t>
            </a:r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 &lt;&lt; _PAGE_PTFN_SHIFT;    }    return pte;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0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Design </a:t>
            </a:r>
            <a:r>
              <a:rPr kumimoji="1"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&amp; </a:t>
            </a:r>
            <a:r>
              <a:rPr kumimoji="1" lang="en-US" altLang="zh-CN" sz="2400" dirty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Implementation</a:t>
            </a:r>
            <a:endParaRPr kumimoji="1"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>
            <a:off x="315191" y="1187335"/>
            <a:ext cx="11362789" cy="1003647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Char char="•"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to eliminate the base page size gap?</a:t>
            </a:r>
            <a:endParaRPr lang="en-US" altLang="zh-CN" sz="14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Keypoint: decouple base page and "page table page"</a:t>
            </a:r>
            <a:endParaRPr lang="en-US" altLang="zh-CN" sz="1200" b="1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Char char="•"/>
            </a:pPr>
            <a:r>
              <a:rPr lang="en-US" altLang="zh-CN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Per pte_t maps 16 contiguous 4K pages</a:t>
            </a: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544195" y="2678851"/>
            <a:ext cx="11103610" cy="2730500"/>
            <a:chOff x="576" y="5481"/>
            <a:chExt cx="17486" cy="4300"/>
          </a:xfrm>
        </p:grpSpPr>
        <p:sp>
          <p:nvSpPr>
            <p:cNvPr id="13" name="文本框 12"/>
            <p:cNvSpPr txBox="1"/>
            <p:nvPr userDrawn="1"/>
          </p:nvSpPr>
          <p:spPr>
            <a:xfrm>
              <a:off x="1715" y="5497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38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 userDrawn="1"/>
          </p:nvSpPr>
          <p:spPr>
            <a:xfrm>
              <a:off x="2755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30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 userDrawn="1"/>
          </p:nvSpPr>
          <p:spPr>
            <a:xfrm>
              <a:off x="3244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29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4284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 userDrawn="1"/>
          </p:nvSpPr>
          <p:spPr>
            <a:xfrm>
              <a:off x="4773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5813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 userDrawn="1"/>
          </p:nvSpPr>
          <p:spPr>
            <a:xfrm>
              <a:off x="6301" y="5496"/>
              <a:ext cx="488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 userDrawn="1"/>
          </p:nvSpPr>
          <p:spPr>
            <a:xfrm>
              <a:off x="8450" y="5496"/>
              <a:ext cx="387" cy="366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圆角矩形 36"/>
            <p:cNvSpPr/>
            <p:nvPr userDrawn="1"/>
          </p:nvSpPr>
          <p:spPr>
            <a:xfrm>
              <a:off x="576" y="6501"/>
              <a:ext cx="823" cy="403"/>
            </a:xfrm>
            <a:prstGeom prst="round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satp</a:t>
              </a:r>
              <a:endParaRPr lang="zh-CN" altLang="en-US" sz="10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>
              <a:off x="1715" y="5863"/>
              <a:ext cx="7122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>
              <a:off x="1715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>
              <a:off x="3244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pmd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4772" y="5863"/>
              <a:ext cx="1529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pte index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>
              <a:off x="6301" y="5863"/>
              <a:ext cx="2536" cy="403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data offset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1883" y="6669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1883" y="699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1883" y="7313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pgd_t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/>
            <p:cNvSpPr/>
            <p:nvPr userDrawn="1"/>
          </p:nvSpPr>
          <p:spPr>
            <a:xfrm>
              <a:off x="1883" y="7637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/>
            <p:cNvSpPr/>
            <p:nvPr userDrawn="1"/>
          </p:nvSpPr>
          <p:spPr>
            <a:xfrm>
              <a:off x="1883" y="795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/>
            <p:cNvSpPr/>
            <p:nvPr userDrawn="1"/>
          </p:nvSpPr>
          <p:spPr>
            <a:xfrm>
              <a:off x="1883" y="6669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肘形连接符 56"/>
            <p:cNvCxnSpPr>
              <a:stCxn id="37" idx="3"/>
              <a:endCxn id="54" idx="2"/>
            </p:cNvCxnSpPr>
            <p:nvPr userDrawn="1"/>
          </p:nvCxnSpPr>
          <p:spPr>
            <a:xfrm>
              <a:off x="1399" y="6703"/>
              <a:ext cx="1081" cy="1570"/>
            </a:xfrm>
            <a:prstGeom prst="bentConnector4">
              <a:avLst>
                <a:gd name="adj1" fmla="val 16670"/>
                <a:gd name="adj2" fmla="val 125096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3412" y="6669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 userDrawn="1"/>
          </p:nvSpPr>
          <p:spPr>
            <a:xfrm>
              <a:off x="3412" y="699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pmd_t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1" name="矩形 60"/>
            <p:cNvSpPr/>
            <p:nvPr userDrawn="1"/>
          </p:nvSpPr>
          <p:spPr>
            <a:xfrm>
              <a:off x="3412" y="7313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/>
            <p:cNvSpPr/>
            <p:nvPr userDrawn="1"/>
          </p:nvSpPr>
          <p:spPr>
            <a:xfrm>
              <a:off x="3412" y="7637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 userDrawn="1"/>
          </p:nvSpPr>
          <p:spPr>
            <a:xfrm>
              <a:off x="3412" y="7951"/>
              <a:ext cx="1193" cy="322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肘形连接符 63"/>
            <p:cNvCxnSpPr>
              <a:stCxn id="44" idx="2"/>
              <a:endCxn id="60" idx="1"/>
            </p:cNvCxnSpPr>
            <p:nvPr userDrawn="1"/>
          </p:nvCxnSpPr>
          <p:spPr>
            <a:xfrm rot="5400000">
              <a:off x="3268" y="6411"/>
              <a:ext cx="886" cy="597"/>
            </a:xfrm>
            <a:prstGeom prst="bentConnector4">
              <a:avLst>
                <a:gd name="adj1" fmla="val 22637"/>
                <a:gd name="adj2" fmla="val 128451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43" idx="2"/>
              <a:endCxn id="52" idx="1"/>
            </p:cNvCxnSpPr>
            <p:nvPr userDrawn="1"/>
          </p:nvCxnSpPr>
          <p:spPr>
            <a:xfrm rot="5400000">
              <a:off x="1578" y="6572"/>
              <a:ext cx="1208" cy="597"/>
            </a:xfrm>
            <a:prstGeom prst="bentConnector4">
              <a:avLst>
                <a:gd name="adj1" fmla="val 17994"/>
                <a:gd name="adj2" fmla="val 13119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 userDrawn="1"/>
          </p:nvSpPr>
          <p:spPr>
            <a:xfrm>
              <a:off x="4940" y="6669"/>
              <a:ext cx="1193" cy="1604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 userDrawn="1"/>
          </p:nvSpPr>
          <p:spPr>
            <a:xfrm>
              <a:off x="4940" y="6991"/>
              <a:ext cx="1193" cy="322"/>
            </a:xfrm>
            <a:prstGeom prst="rect">
              <a:avLst/>
            </a:prstGeom>
            <a:solidFill>
              <a:srgbClr val="D0CECE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pte2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8" name="矩形 67"/>
            <p:cNvSpPr/>
            <p:nvPr userDrawn="1"/>
          </p:nvSpPr>
          <p:spPr>
            <a:xfrm>
              <a:off x="4940" y="7313"/>
              <a:ext cx="1193" cy="322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...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69" name="矩形 68"/>
            <p:cNvSpPr/>
            <p:nvPr userDrawn="1"/>
          </p:nvSpPr>
          <p:spPr>
            <a:xfrm>
              <a:off x="4940" y="7637"/>
              <a:ext cx="1193" cy="322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pte16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70" name="矩形 69"/>
            <p:cNvSpPr/>
            <p:nvPr userDrawn="1"/>
          </p:nvSpPr>
          <p:spPr>
            <a:xfrm>
              <a:off x="4940" y="7951"/>
              <a:ext cx="1193" cy="322"/>
            </a:xfrm>
            <a:prstGeom prst="rect">
              <a:avLst/>
            </a:prstGeom>
            <a:solidFill>
              <a:srgbClr val="FBE5D6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矩形 72"/>
            <p:cNvSpPr/>
            <p:nvPr userDrawn="1"/>
          </p:nvSpPr>
          <p:spPr>
            <a:xfrm>
              <a:off x="4940" y="6669"/>
              <a:ext cx="1193" cy="322"/>
            </a:xfrm>
            <a:prstGeom prst="rect">
              <a:avLst/>
            </a:prstGeom>
            <a:solidFill>
              <a:srgbClr val="DEEBF7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pte1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74" name="肘形连接符 73"/>
            <p:cNvCxnSpPr>
              <a:stCxn id="45" idx="2"/>
              <a:endCxn id="73" idx="1"/>
            </p:cNvCxnSpPr>
            <p:nvPr userDrawn="1"/>
          </p:nvCxnSpPr>
          <p:spPr>
            <a:xfrm rot="5400000">
              <a:off x="4957" y="6250"/>
              <a:ext cx="564" cy="597"/>
            </a:xfrm>
            <a:prstGeom prst="bentConnector4">
              <a:avLst>
                <a:gd name="adj1" fmla="val 35727"/>
                <a:gd name="adj2" fmla="val 1311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 userDrawn="1"/>
          </p:nvSpPr>
          <p:spPr>
            <a:xfrm>
              <a:off x="697" y="5863"/>
              <a:ext cx="1018" cy="362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SV39 VA</a:t>
              </a:r>
              <a:endParaRPr lang="zh-CN" altLang="en-US" sz="9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肘形连接符 140"/>
            <p:cNvCxnSpPr>
              <a:stCxn id="52" idx="3"/>
              <a:endCxn id="63" idx="2"/>
            </p:cNvCxnSpPr>
            <p:nvPr userDrawn="1"/>
          </p:nvCxnSpPr>
          <p:spPr>
            <a:xfrm>
              <a:off x="3076" y="7474"/>
              <a:ext cx="933" cy="799"/>
            </a:xfrm>
            <a:prstGeom prst="bentConnector4">
              <a:avLst>
                <a:gd name="adj1" fmla="val 18006"/>
                <a:gd name="adj2" fmla="val 146934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60" idx="3"/>
              <a:endCxn id="70" idx="2"/>
            </p:cNvCxnSpPr>
            <p:nvPr userDrawn="1"/>
          </p:nvCxnSpPr>
          <p:spPr>
            <a:xfrm>
              <a:off x="4605" y="7152"/>
              <a:ext cx="932" cy="1121"/>
            </a:xfrm>
            <a:prstGeom prst="bentConnector4">
              <a:avLst>
                <a:gd name="adj1" fmla="val 17918"/>
                <a:gd name="adj2" fmla="val 13345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右箭头 115"/>
            <p:cNvSpPr/>
            <p:nvPr userDrawn="1"/>
          </p:nvSpPr>
          <p:spPr>
            <a:xfrm>
              <a:off x="9013" y="7570"/>
              <a:ext cx="544" cy="286"/>
            </a:xfrm>
            <a:prstGeom prst="rightArrow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" name="矩形 173"/>
            <p:cNvSpPr/>
            <p:nvPr userDrawn="1"/>
          </p:nvSpPr>
          <p:spPr>
            <a:xfrm>
              <a:off x="6830" y="8490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5" name="矩形 174"/>
            <p:cNvSpPr/>
            <p:nvPr userDrawn="1"/>
          </p:nvSpPr>
          <p:spPr>
            <a:xfrm>
              <a:off x="6830" y="6669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176" name="矩形 175"/>
            <p:cNvSpPr/>
            <p:nvPr userDrawn="1"/>
          </p:nvSpPr>
          <p:spPr>
            <a:xfrm>
              <a:off x="6830" y="7276"/>
              <a:ext cx="1477" cy="409"/>
            </a:xfrm>
            <a:prstGeom prst="rect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rPr>
                <a:t>4K</a:t>
              </a:r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78" name="肘形连接符 177"/>
            <p:cNvCxnSpPr>
              <a:stCxn id="73" idx="3"/>
              <a:endCxn id="175" idx="1"/>
            </p:cNvCxnSpPr>
            <p:nvPr userDrawn="1"/>
          </p:nvCxnSpPr>
          <p:spPr>
            <a:xfrm>
              <a:off x="6133" y="6830"/>
              <a:ext cx="697" cy="44"/>
            </a:xfrm>
            <a:prstGeom prst="bentConnector3">
              <a:avLst>
                <a:gd name="adj1" fmla="val 500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肘形连接符 178"/>
            <p:cNvCxnSpPr>
              <a:stCxn id="67" idx="3"/>
              <a:endCxn id="176" idx="1"/>
            </p:cNvCxnSpPr>
            <p:nvPr userDrawn="1"/>
          </p:nvCxnSpPr>
          <p:spPr>
            <a:xfrm>
              <a:off x="6133" y="7152"/>
              <a:ext cx="697" cy="329"/>
            </a:xfrm>
            <a:prstGeom prst="bentConnector3">
              <a:avLst>
                <a:gd name="adj1" fmla="val 500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肘形连接符 179"/>
            <p:cNvCxnSpPr>
              <a:stCxn id="69" idx="3"/>
              <a:endCxn id="174" idx="1"/>
            </p:cNvCxnSpPr>
            <p:nvPr userDrawn="1"/>
          </p:nvCxnSpPr>
          <p:spPr>
            <a:xfrm>
              <a:off x="6133" y="7798"/>
              <a:ext cx="697" cy="897"/>
            </a:xfrm>
            <a:prstGeom prst="bentConnector3">
              <a:avLst>
                <a:gd name="adj1" fmla="val 50072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文本框 180"/>
            <p:cNvSpPr txBox="1"/>
            <p:nvPr userDrawn="1"/>
          </p:nvSpPr>
          <p:spPr>
            <a:xfrm>
              <a:off x="7324" y="7823"/>
              <a:ext cx="489" cy="434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2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...</a:t>
              </a:r>
              <a:endParaRPr lang="zh-CN" altLang="en-US"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 181"/>
            <p:cNvSpPr/>
            <p:nvPr userDrawn="1"/>
          </p:nvSpPr>
          <p:spPr>
            <a:xfrm>
              <a:off x="7997" y="6669"/>
              <a:ext cx="100" cy="40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n-US" altLang="zh-CN" sz="90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cxnSp>
          <p:nvCxnSpPr>
            <p:cNvPr id="183" name="肘形连接符 182"/>
            <p:cNvCxnSpPr>
              <a:stCxn id="46" idx="2"/>
              <a:endCxn id="182" idx="0"/>
            </p:cNvCxnSpPr>
            <p:nvPr userDrawn="1"/>
          </p:nvCxnSpPr>
          <p:spPr>
            <a:xfrm rot="5400000" flipV="1">
              <a:off x="7607" y="6229"/>
              <a:ext cx="403" cy="478"/>
            </a:xfrm>
            <a:prstGeom prst="bentConnector3">
              <a:avLst>
                <a:gd name="adj1" fmla="val 50000"/>
              </a:avLst>
            </a:prstGeom>
            <a:ln w="12700" cap="flat" cmpd="sng" algn="ctr">
              <a:solidFill>
                <a:srgbClr val="000000">
                  <a:alpha val="100000"/>
                </a:srgbClr>
              </a:solidFill>
              <a:prstDash val="sysDot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 userDrawn="1"/>
          </p:nvSpPr>
          <p:spPr>
            <a:xfrm>
              <a:off x="4234" y="9395"/>
              <a:ext cx="1565" cy="386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4K Base Page</a:t>
              </a:r>
              <a:endParaRPr lang="zh-CN" altLang="en-US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9802" y="5481"/>
              <a:ext cx="8261" cy="4300"/>
              <a:chOff x="10098" y="5465"/>
              <a:chExt cx="8261" cy="4300"/>
            </a:xfrm>
          </p:grpSpPr>
          <p:sp>
            <p:nvSpPr>
              <p:cNvPr id="16" name="文本框 15"/>
              <p:cNvSpPr txBox="1"/>
              <p:nvPr userDrawn="1"/>
            </p:nvSpPr>
            <p:spPr>
              <a:xfrm>
                <a:off x="11237" y="5466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38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 userDrawn="1"/>
            </p:nvSpPr>
            <p:spPr>
              <a:xfrm>
                <a:off x="12277" y="5465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30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文本框 17"/>
              <p:cNvSpPr txBox="1"/>
              <p:nvPr userDrawn="1"/>
            </p:nvSpPr>
            <p:spPr>
              <a:xfrm>
                <a:off x="12766" y="5465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29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 userDrawn="1"/>
            </p:nvSpPr>
            <p:spPr>
              <a:xfrm>
                <a:off x="13806" y="5465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21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文本框 19"/>
              <p:cNvSpPr txBox="1"/>
              <p:nvPr userDrawn="1"/>
            </p:nvSpPr>
            <p:spPr>
              <a:xfrm>
                <a:off x="14295" y="5465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20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20"/>
              <p:cNvSpPr txBox="1"/>
              <p:nvPr userDrawn="1"/>
            </p:nvSpPr>
            <p:spPr>
              <a:xfrm>
                <a:off x="15335" y="5465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文本框 38"/>
              <p:cNvSpPr txBox="1"/>
              <p:nvPr userDrawn="1"/>
            </p:nvSpPr>
            <p:spPr>
              <a:xfrm>
                <a:off x="15823" y="5465"/>
                <a:ext cx="488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21"/>
              <p:cNvSpPr txBox="1"/>
              <p:nvPr userDrawn="1"/>
            </p:nvSpPr>
            <p:spPr>
              <a:xfrm>
                <a:off x="17972" y="5465"/>
                <a:ext cx="387" cy="366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圆角矩形 22"/>
              <p:cNvSpPr/>
              <p:nvPr userDrawn="1"/>
            </p:nvSpPr>
            <p:spPr>
              <a:xfrm>
                <a:off x="10098" y="6470"/>
                <a:ext cx="823" cy="403"/>
              </a:xfrm>
              <a:prstGeom prst="round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10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satp</a:t>
                </a:r>
                <a:endParaRPr lang="zh-CN" altLang="en-US" sz="10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11237" y="5832"/>
                <a:ext cx="7122" cy="40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11237" y="5832"/>
                <a:ext cx="1529" cy="40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pgd index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12766" y="5832"/>
                <a:ext cx="1529" cy="40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pmd index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/>
              <p:cNvSpPr/>
              <p:nvPr userDrawn="1"/>
            </p:nvSpPr>
            <p:spPr>
              <a:xfrm>
                <a:off x="14294" y="5832"/>
                <a:ext cx="1529" cy="40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pte index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/>
              <p:cNvSpPr/>
              <p:nvPr userDrawn="1"/>
            </p:nvSpPr>
            <p:spPr>
              <a:xfrm>
                <a:off x="15823" y="5832"/>
                <a:ext cx="2536" cy="403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data offset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49" name="矩形 48"/>
              <p:cNvSpPr/>
              <p:nvPr userDrawn="1"/>
            </p:nvSpPr>
            <p:spPr>
              <a:xfrm>
                <a:off x="11405" y="6638"/>
                <a:ext cx="1193" cy="1604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/>
              <p:cNvSpPr/>
              <p:nvPr userDrawn="1"/>
            </p:nvSpPr>
            <p:spPr>
              <a:xfrm>
                <a:off x="11405" y="6960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/>
              <p:cNvSpPr/>
              <p:nvPr userDrawn="1"/>
            </p:nvSpPr>
            <p:spPr>
              <a:xfrm>
                <a:off x="11405" y="7282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pgd_t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/>
              <p:cNvSpPr/>
              <p:nvPr userDrawn="1"/>
            </p:nvSpPr>
            <p:spPr>
              <a:xfrm>
                <a:off x="11405" y="7606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>
                <a:off x="11405" y="7920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/>
              <p:cNvSpPr/>
              <p:nvPr userDrawn="1"/>
            </p:nvSpPr>
            <p:spPr>
              <a:xfrm>
                <a:off x="11405" y="6638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肘形连接符 49"/>
              <p:cNvCxnSpPr>
                <a:stCxn id="23" idx="3"/>
                <a:endCxn id="40" idx="2"/>
              </p:cNvCxnSpPr>
              <p:nvPr userDrawn="1"/>
            </p:nvCxnSpPr>
            <p:spPr>
              <a:xfrm>
                <a:off x="10921" y="6672"/>
                <a:ext cx="1081" cy="1570"/>
              </a:xfrm>
              <a:prstGeom prst="bentConnector4">
                <a:avLst>
                  <a:gd name="adj1" fmla="val 16670"/>
                  <a:gd name="adj2" fmla="val 125096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 userDrawn="1"/>
            </p:nvSpPr>
            <p:spPr>
              <a:xfrm>
                <a:off x="12934" y="6638"/>
                <a:ext cx="1193" cy="1604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/>
              <p:cNvSpPr/>
              <p:nvPr userDrawn="1"/>
            </p:nvSpPr>
            <p:spPr>
              <a:xfrm>
                <a:off x="12934" y="6960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pmd_t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71" name="矩形 70"/>
              <p:cNvSpPr/>
              <p:nvPr userDrawn="1"/>
            </p:nvSpPr>
            <p:spPr>
              <a:xfrm>
                <a:off x="12934" y="7282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 userDrawn="1"/>
            </p:nvSpPr>
            <p:spPr>
              <a:xfrm>
                <a:off x="12934" y="7606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矩形 74"/>
              <p:cNvSpPr/>
              <p:nvPr userDrawn="1"/>
            </p:nvSpPr>
            <p:spPr>
              <a:xfrm>
                <a:off x="12934" y="7920"/>
                <a:ext cx="1193" cy="32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肘形连接符 75"/>
              <p:cNvCxnSpPr>
                <a:stCxn id="26" idx="2"/>
                <a:endCxn id="58" idx="1"/>
              </p:cNvCxnSpPr>
              <p:nvPr userDrawn="1"/>
            </p:nvCxnSpPr>
            <p:spPr>
              <a:xfrm rot="5400000">
                <a:off x="12790" y="6380"/>
                <a:ext cx="886" cy="597"/>
              </a:xfrm>
              <a:prstGeom prst="bentConnector4">
                <a:avLst>
                  <a:gd name="adj1" fmla="val 22637"/>
                  <a:gd name="adj2" fmla="val 128451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76"/>
              <p:cNvCxnSpPr>
                <a:stCxn id="25" idx="2"/>
                <a:endCxn id="32" idx="1"/>
              </p:cNvCxnSpPr>
              <p:nvPr userDrawn="1"/>
            </p:nvCxnSpPr>
            <p:spPr>
              <a:xfrm rot="5400000">
                <a:off x="11100" y="6541"/>
                <a:ext cx="1208" cy="597"/>
              </a:xfrm>
              <a:prstGeom prst="bentConnector4">
                <a:avLst>
                  <a:gd name="adj1" fmla="val 17994"/>
                  <a:gd name="adj2" fmla="val 131190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矩形 77"/>
              <p:cNvSpPr/>
              <p:nvPr userDrawn="1"/>
            </p:nvSpPr>
            <p:spPr>
              <a:xfrm>
                <a:off x="14462" y="6638"/>
                <a:ext cx="1193" cy="1604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/>
              <p:cNvSpPr/>
              <p:nvPr userDrawn="1"/>
            </p:nvSpPr>
            <p:spPr>
              <a:xfrm>
                <a:off x="14462" y="6960"/>
                <a:ext cx="1193" cy="322"/>
              </a:xfrm>
              <a:prstGeom prst="rect">
                <a:avLst/>
              </a:prstGeom>
              <a:solidFill>
                <a:srgbClr val="D0CECE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pte2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80" name="矩形 79"/>
              <p:cNvSpPr/>
              <p:nvPr userDrawn="1"/>
            </p:nvSpPr>
            <p:spPr>
              <a:xfrm>
                <a:off x="14462" y="7282"/>
                <a:ext cx="1193" cy="322"/>
              </a:xfrm>
              <a:prstGeom prst="rect">
                <a:avLst/>
              </a:prstGeom>
              <a:solidFill>
                <a:srgbClr val="FBE5D6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...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81" name="矩形 80"/>
              <p:cNvSpPr/>
              <p:nvPr userDrawn="1"/>
            </p:nvSpPr>
            <p:spPr>
              <a:xfrm>
                <a:off x="14462" y="7606"/>
                <a:ext cx="1193" cy="322"/>
              </a:xfrm>
              <a:prstGeom prst="rect">
                <a:avLst/>
              </a:prstGeom>
              <a:solidFill>
                <a:srgbClr val="F2F2F2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pte16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82" name="矩形 81"/>
              <p:cNvSpPr/>
              <p:nvPr userDrawn="1"/>
            </p:nvSpPr>
            <p:spPr>
              <a:xfrm>
                <a:off x="14462" y="7920"/>
                <a:ext cx="1193" cy="322"/>
              </a:xfrm>
              <a:prstGeom prst="rect">
                <a:avLst/>
              </a:prstGeom>
              <a:solidFill>
                <a:srgbClr val="FBE5D6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  <a:endParaRPr lang="zh-CN" altLang="en-US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/>
              <p:cNvSpPr/>
              <p:nvPr userDrawn="1"/>
            </p:nvSpPr>
            <p:spPr>
              <a:xfrm>
                <a:off x="14462" y="6638"/>
                <a:ext cx="1193" cy="322"/>
              </a:xfrm>
              <a:prstGeom prst="rect">
                <a:avLst/>
              </a:prstGeom>
              <a:solidFill>
                <a:srgbClr val="DEEBF7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pte1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84" name="肘形连接符 83"/>
              <p:cNvCxnSpPr>
                <a:stCxn id="27" idx="2"/>
                <a:endCxn id="83" idx="1"/>
              </p:cNvCxnSpPr>
              <p:nvPr userDrawn="1"/>
            </p:nvCxnSpPr>
            <p:spPr>
              <a:xfrm rot="5400000">
                <a:off x="14479" y="6219"/>
                <a:ext cx="564" cy="597"/>
              </a:xfrm>
              <a:prstGeom prst="bentConnector4">
                <a:avLst>
                  <a:gd name="adj1" fmla="val 35727"/>
                  <a:gd name="adj2" fmla="val 131172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/>
              <p:cNvSpPr txBox="1"/>
              <p:nvPr userDrawn="1"/>
            </p:nvSpPr>
            <p:spPr>
              <a:xfrm>
                <a:off x="10219" y="5832"/>
                <a:ext cx="1018" cy="36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p>
                <a:r>
                  <a:rPr lang="en-US" altLang="zh-CN" sz="9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SV39 VA</a:t>
                </a:r>
                <a:endParaRPr lang="zh-CN" altLang="en-US" sz="9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肘形连接符 85"/>
              <p:cNvCxnSpPr>
                <a:stCxn id="32" idx="3"/>
                <a:endCxn id="75" idx="2"/>
              </p:cNvCxnSpPr>
              <p:nvPr userDrawn="1"/>
            </p:nvCxnSpPr>
            <p:spPr>
              <a:xfrm>
                <a:off x="12598" y="7443"/>
                <a:ext cx="933" cy="799"/>
              </a:xfrm>
              <a:prstGeom prst="bentConnector4">
                <a:avLst>
                  <a:gd name="adj1" fmla="val 18006"/>
                  <a:gd name="adj2" fmla="val 146934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/>
              <p:cNvCxnSpPr>
                <a:stCxn id="58" idx="3"/>
                <a:endCxn id="82" idx="2"/>
              </p:cNvCxnSpPr>
              <p:nvPr userDrawn="1"/>
            </p:nvCxnSpPr>
            <p:spPr>
              <a:xfrm>
                <a:off x="14127" y="7121"/>
                <a:ext cx="932" cy="1121"/>
              </a:xfrm>
              <a:prstGeom prst="bentConnector4">
                <a:avLst>
                  <a:gd name="adj1" fmla="val 17918"/>
                  <a:gd name="adj2" fmla="val 133452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矩形 88"/>
              <p:cNvSpPr/>
              <p:nvPr userDrawn="1"/>
            </p:nvSpPr>
            <p:spPr>
              <a:xfrm>
                <a:off x="16352" y="8459"/>
                <a:ext cx="1477" cy="40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4K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90" name="矩形 89"/>
              <p:cNvSpPr/>
              <p:nvPr userDrawn="1"/>
            </p:nvSpPr>
            <p:spPr>
              <a:xfrm>
                <a:off x="16352" y="6638"/>
                <a:ext cx="1477" cy="40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4K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sp>
            <p:nvSpPr>
              <p:cNvPr id="91" name="矩形 90"/>
              <p:cNvSpPr/>
              <p:nvPr userDrawn="1"/>
            </p:nvSpPr>
            <p:spPr>
              <a:xfrm>
                <a:off x="16352" y="7047"/>
                <a:ext cx="1477" cy="409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4K</a:t>
                </a:r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92" name="肘形连接符 91"/>
              <p:cNvCxnSpPr>
                <a:stCxn id="83" idx="3"/>
                <a:endCxn id="90" idx="1"/>
              </p:cNvCxnSpPr>
              <p:nvPr userDrawn="1"/>
            </p:nvCxnSpPr>
            <p:spPr>
              <a:xfrm>
                <a:off x="15655" y="6799"/>
                <a:ext cx="697" cy="44"/>
              </a:xfrm>
              <a:prstGeom prst="bentConnector3">
                <a:avLst>
                  <a:gd name="adj1" fmla="val 50020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肘形连接符 92"/>
              <p:cNvCxnSpPr>
                <a:stCxn id="79" idx="3"/>
                <a:endCxn id="91" idx="1"/>
              </p:cNvCxnSpPr>
              <p:nvPr userDrawn="1"/>
            </p:nvCxnSpPr>
            <p:spPr>
              <a:xfrm>
                <a:off x="15655" y="7121"/>
                <a:ext cx="697" cy="131"/>
              </a:xfrm>
              <a:prstGeom prst="bentConnector3">
                <a:avLst>
                  <a:gd name="adj1" fmla="val 50020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/>
              <p:cNvCxnSpPr>
                <a:stCxn id="81" idx="3"/>
                <a:endCxn id="89" idx="1"/>
              </p:cNvCxnSpPr>
              <p:nvPr userDrawn="1"/>
            </p:nvCxnSpPr>
            <p:spPr>
              <a:xfrm>
                <a:off x="15655" y="7767"/>
                <a:ext cx="697" cy="897"/>
              </a:xfrm>
              <a:prstGeom prst="bentConnector3">
                <a:avLst>
                  <a:gd name="adj1" fmla="val 50020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矩形 94"/>
              <p:cNvSpPr/>
              <p:nvPr userDrawn="1"/>
            </p:nvSpPr>
            <p:spPr>
              <a:xfrm>
                <a:off x="17519" y="6638"/>
                <a:ext cx="100" cy="409"/>
              </a:xfrm>
              <a:prstGeom prst="rect">
                <a:avLst/>
              </a:prstGeom>
              <a:solidFill>
                <a:srgbClr val="F2F2F2">
                  <a:alpha val="100000"/>
                </a:srgbClr>
              </a:solidFill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en-US" altLang="zh-CN" sz="90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  <p:cxnSp>
            <p:nvCxnSpPr>
              <p:cNvPr id="96" name="肘形连接符 95"/>
              <p:cNvCxnSpPr>
                <a:stCxn id="48" idx="2"/>
                <a:endCxn id="95" idx="0"/>
              </p:cNvCxnSpPr>
              <p:nvPr userDrawn="1"/>
            </p:nvCxnSpPr>
            <p:spPr>
              <a:xfrm rot="5400000" flipV="1">
                <a:off x="17129" y="6198"/>
                <a:ext cx="403" cy="478"/>
              </a:xfrm>
              <a:prstGeom prst="bentConnector3">
                <a:avLst>
                  <a:gd name="adj1" fmla="val 50000"/>
                </a:avLst>
              </a:prstGeom>
              <a:ln w="12700" cap="flat" cmpd="sng" algn="ctr">
                <a:solidFill>
                  <a:srgbClr val="000000">
                    <a:alpha val="100000"/>
                  </a:srgbClr>
                </a:solidFill>
                <a:prstDash val="sysDot"/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 userDrawn="1"/>
            </p:nvSpPr>
            <p:spPr>
              <a:xfrm>
                <a:off x="13450" y="9379"/>
                <a:ext cx="1676" cy="38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p>
                <a:r>
                  <a:rPr lang="en-US" altLang="zh-CN" sz="100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64K Base Page</a:t>
                </a:r>
                <a:endParaRPr lang="zh-CN" altLang="en-US" sz="100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/>
              <p:cNvSpPr/>
              <p:nvPr userDrawn="1"/>
            </p:nvSpPr>
            <p:spPr>
              <a:xfrm>
                <a:off x="16352" y="7457"/>
                <a:ext cx="1477" cy="1002"/>
              </a:xfrm>
              <a:prstGeom prst="rect">
                <a:avLst/>
              </a:prstGeom>
              <a:noFill/>
              <a:ln w="12700" cap="flat" cmpd="sng" algn="ctr">
                <a:solidFill>
                  <a:srgbClr val="0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r>
                  <a:rPr lang="en-US" altLang="zh-CN" sz="900" b="1">
                    <a:solidFill>
                      <a:srgbClr val="0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...</a:t>
                </a:r>
                <a:endParaRPr lang="en-US" altLang="zh-CN" sz="900" b="1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</p:txBody>
          </p:sp>
        </p:grpSp>
      </p:grpSp>
      <p:sp>
        <p:nvSpPr>
          <p:cNvPr id="4" name="文本框 3"/>
          <p:cNvSpPr txBox="1"/>
          <p:nvPr userDrawn="1"/>
        </p:nvSpPr>
        <p:spPr>
          <a:xfrm>
            <a:off x="11239496" y="4601639"/>
            <a:ext cx="408305" cy="24511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64K</a:t>
            </a:r>
            <a:endParaRPr lang="zh-CN" altLang="en-US" sz="10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右大括号 230"/>
          <p:cNvSpPr/>
          <p:nvPr userDrawn="1"/>
        </p:nvSpPr>
        <p:spPr>
          <a:xfrm>
            <a:off x="9931433" y="3423755"/>
            <a:ext cx="106680" cy="819150"/>
          </a:xfrm>
          <a:prstGeom prst="rightBrace">
            <a:avLst>
              <a:gd name="adj1" fmla="val 8333"/>
              <a:gd name="adj2" fmla="val 47605"/>
            </a:avLst>
          </a:prstGeom>
          <a:ln w="63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9931433" y="3739936"/>
            <a:ext cx="408305" cy="21399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80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pte_t</a:t>
            </a:r>
            <a:endParaRPr lang="zh-CN" altLang="en-US" sz="800">
              <a:solidFill>
                <a:srgbClr val="C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173886" y="3423755"/>
            <a:ext cx="757555" cy="814054"/>
          </a:xfrm>
          <a:prstGeom prst="rect">
            <a:avLst/>
          </a:prstGeom>
          <a:noFill/>
          <a:ln w="19050" cap="flat" cmpd="sng" algn="ctr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 altLang="zh-CN" sz="90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6382</Words>
  <Application>WPS Office WWO_feishu_20230531100529-62b4f7f279</Application>
  <PresentationFormat>宽屏</PresentationFormat>
  <Paragraphs>1158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汉仪旗黑KW 55S</vt:lpstr>
      <vt:lpstr>Microsoft YaHei UI</vt:lpstr>
      <vt:lpstr>Microsoft YaHei UI</vt:lpstr>
      <vt:lpstr>Microsoft YaHei Regular</vt:lpstr>
      <vt:lpstr>思源黑体 CN</vt:lpstr>
      <vt:lpstr>Arial</vt:lpstr>
      <vt:lpstr>等线</vt:lpstr>
      <vt:lpstr>Microsoft YaHei W7</vt:lpstr>
      <vt:lpstr>汉仪书宋二KW</vt:lpstr>
      <vt:lpstr>汉仪中等线KW</vt:lpstr>
      <vt:lpstr>Office 主题​​</vt:lpstr>
      <vt:lpstr>1_Office 主题​​</vt:lpstr>
      <vt:lpstr>RISC-V 64K Base Page</vt:lpstr>
      <vt:lpstr>PowerPoint 演示文稿</vt:lpstr>
      <vt:lpstr>PowerPoint 演示文稿</vt:lpstr>
      <vt:lpstr>Background</vt:lpstr>
      <vt:lpstr>Background</vt:lpstr>
      <vt:lpstr>PowerPoint 演示文稿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Design &amp; Implementation</vt:lpstr>
      <vt:lpstr>PowerPoint 演示文稿</vt:lpstr>
      <vt:lpstr>Future work</vt:lpstr>
      <vt:lpstr>Q &amp; A</vt:lpstr>
      <vt:lpstr>谢谢！</vt:lpstr>
      <vt:lpstr>Appendix</vt:lpstr>
      <vt:lpstr>Appendix</vt:lpstr>
      <vt:lpstr>Appendix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64K Base Page</dc:title>
  <dc:creator>Microsoft Office User</dc:creator>
  <cp:lastModifiedBy>FO</cp:lastModifiedBy>
  <dcterms:created xsi:type="dcterms:W3CDTF">2023-10-26T03:01:54Z</dcterms:created>
  <dcterms:modified xsi:type="dcterms:W3CDTF">2023-10-26T03:01:54Z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2052-0.0.0.0</vt:lpwstr>
  </property>
</Properties>
</file>