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2" r:id="rId2"/>
  </p:sldMasterIdLst>
  <p:notesMasterIdLst>
    <p:notesMasterId r:id="rId18"/>
  </p:notesMasterIdLst>
  <p:handoutMasterIdLst>
    <p:handoutMasterId r:id="rId19"/>
  </p:handoutMasterIdLst>
  <p:sldIdLst>
    <p:sldId id="256" r:id="rId3"/>
    <p:sldId id="271" r:id="rId4"/>
    <p:sldId id="272" r:id="rId5"/>
    <p:sldId id="276" r:id="rId6"/>
    <p:sldId id="275" r:id="rId7"/>
    <p:sldId id="257" r:id="rId8"/>
    <p:sldId id="273" r:id="rId9"/>
    <p:sldId id="277" r:id="rId10"/>
    <p:sldId id="278" r:id="rId11"/>
    <p:sldId id="281" r:id="rId12"/>
    <p:sldId id="280" r:id="rId13"/>
    <p:sldId id="279" r:id="rId14"/>
    <p:sldId id="274" r:id="rId15"/>
    <p:sldId id="262" r:id="rId16"/>
    <p:sldId id="26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5FB"/>
    <a:srgbClr val="1B1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7"/>
  </p:normalViewPr>
  <p:slideViewPr>
    <p:cSldViewPr snapToGrid="0" snapToObjects="1" showGuides="1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28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ippan\Documents\WXWork\1688850522631174\Cache\File\2023-02\&#36845;&#20195;&#36136;&#37327;&#21450;&#25928;&#29575;&#32479;&#35745;-2023&#241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100G</a:t>
            </a:r>
            <a:r>
              <a:rPr lang="zh-CN" sz="1400" dirty="0"/>
              <a:t>网卡</a:t>
            </a:r>
            <a:r>
              <a:rPr lang="en-US" altLang="zh-CN" sz="1400" dirty="0"/>
              <a:t>- </a:t>
            </a:r>
            <a:r>
              <a:rPr lang="zh-CN" sz="1400" dirty="0"/>
              <a:t>虚拟机内存带宽占比</a:t>
            </a:r>
          </a:p>
        </c:rich>
      </c:tx>
      <c:layout>
        <c:manualLayout>
          <c:xMode val="edge"/>
          <c:yMode val="edge"/>
          <c:x val="0.15178310803454489"/>
          <c:y val="2.91065325830825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迭代数据!$B$60</c:f>
              <c:strCache>
                <c:ptCount val="1"/>
                <c:pt idx="0">
                  <c:v>占比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迭代数据!$C$59:$G$59</c:f>
              <c:strCache>
                <c:ptCount val="5"/>
                <c:pt idx="0">
                  <c:v>超过1GBps</c:v>
                </c:pt>
                <c:pt idx="1">
                  <c:v>超过2.5GBps</c:v>
                </c:pt>
                <c:pt idx="2">
                  <c:v>超过5GBps</c:v>
                </c:pt>
                <c:pt idx="3">
                  <c:v>超过10GBps</c:v>
                </c:pt>
                <c:pt idx="4">
                  <c:v>超过12GBps</c:v>
                </c:pt>
              </c:strCache>
            </c:strRef>
          </c:cat>
          <c:val>
            <c:numRef>
              <c:f>迭代数据!$C$60:$G$60</c:f>
              <c:numCache>
                <c:formatCode>General</c:formatCode>
                <c:ptCount val="5"/>
                <c:pt idx="0">
                  <c:v>0.311</c:v>
                </c:pt>
                <c:pt idx="1">
                  <c:v>0.2</c:v>
                </c:pt>
                <c:pt idx="2">
                  <c:v>0.13600000000000001</c:v>
                </c:pt>
                <c:pt idx="3">
                  <c:v>8.5000000000000006E-2</c:v>
                </c:pt>
                <c:pt idx="4">
                  <c:v>6.9000000000000006E-2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B9-4E79-B9A3-8C6DCC744C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249499008"/>
        <c:axId val="1249514400"/>
      </c:barChart>
      <c:catAx>
        <c:axId val="124949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49514400"/>
        <c:crosses val="autoZero"/>
        <c:auto val="1"/>
        <c:lblAlgn val="ctr"/>
        <c:lblOffset val="100"/>
        <c:noMultiLvlLbl val="0"/>
      </c:catAx>
      <c:valAx>
        <c:axId val="1249514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494990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F6A2C-4954-274E-8DA9-6C4A03EE824A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99793-93D0-0A4B-8C7C-5D1FD19DD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C2D05-F75F-2E4D-9552-EB82F984C7D8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552A0-F6C0-9B42-B29D-2131477194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952500" y="1511820"/>
            <a:ext cx="9144000" cy="1217295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952500" y="2967990"/>
            <a:ext cx="9144000" cy="92202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4769139"/>
          </a:xfrm>
        </p:spPr>
        <p:txBody>
          <a:bodyPr/>
          <a:lstStyle>
            <a:lvl1pPr marL="0" indent="0">
              <a:buNone/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914400" indent="0">
              <a:buNone/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371600" indent="0"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828800" indent="0"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5794664" cy="662782"/>
          </a:xfrm>
        </p:spPr>
        <p:txBody>
          <a:bodyPr>
            <a:normAutofit/>
          </a:bodyPr>
          <a:lstStyle>
            <a:lvl1pPr>
              <a:defRPr sz="28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952500" y="1511820"/>
            <a:ext cx="9144000" cy="1217295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952500" y="2967990"/>
            <a:ext cx="9144000" cy="92202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4769139"/>
          </a:xfrm>
        </p:spPr>
        <p:txBody>
          <a:bodyPr/>
          <a:lstStyle>
            <a:lvl1pPr marL="0" indent="0">
              <a:buNone/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914400" indent="0">
              <a:buNone/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371600" indent="0"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828800" indent="0"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5794664" cy="662782"/>
          </a:xfrm>
        </p:spPr>
        <p:txBody>
          <a:bodyPr>
            <a:normAutofit/>
          </a:bodyPr>
          <a:lstStyle>
            <a:lvl1pPr>
              <a:defRPr sz="28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AEC0-C289-DE44-AB8A-ADA10C1E6049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B2F3D-105D-CE46-B007-3E1ED61C52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AEC0-C289-DE44-AB8A-ADA10C1E6049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B2F3D-105D-CE46-B007-3E1ED61C52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65249"/>
            <a:ext cx="9144000" cy="1376363"/>
          </a:xfrm>
        </p:spPr>
        <p:txBody>
          <a:bodyPr>
            <a:normAutofit/>
          </a:bodyPr>
          <a:lstStyle/>
          <a:p>
            <a:r>
              <a:rPr kumimoji="1" lang="zh-CN" altLang="en-US" sz="5400" dirty="0"/>
              <a:t>云平台热迁移技术优化与实践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524000" y="3087688"/>
            <a:ext cx="9144000" cy="16557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8B38D50-DAC6-CAD9-4A66-4647E5A81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88" y="1187376"/>
            <a:ext cx="4141402" cy="3524584"/>
          </a:xfrm>
        </p:spPr>
        <p:txBody>
          <a:bodyPr>
            <a:normAutofit/>
          </a:bodyPr>
          <a:lstStyle/>
          <a:p>
            <a:r>
              <a:rPr kumimoji="1" lang="zh-CN" altLang="en-US" sz="1200" dirty="0"/>
              <a:t>大带宽多流</a:t>
            </a:r>
            <a:r>
              <a:rPr kumimoji="1" lang="en-US" altLang="zh-CN" sz="1200" dirty="0" err="1"/>
              <a:t>multifd</a:t>
            </a:r>
            <a:r>
              <a:rPr kumimoji="1" lang="zh-CN" altLang="en-US" sz="1200" dirty="0"/>
              <a:t>全平台支持 </a:t>
            </a:r>
            <a:r>
              <a:rPr kumimoji="1" lang="en-US" altLang="zh-CN" sz="1200" dirty="0"/>
              <a:t>– </a:t>
            </a:r>
            <a:r>
              <a:rPr kumimoji="1" lang="zh-CN" altLang="en-US" sz="1200" dirty="0"/>
              <a:t>迭代保序</a:t>
            </a:r>
            <a:endParaRPr kumimoji="1" lang="en-US" altLang="zh-CN" sz="1200" dirty="0"/>
          </a:p>
          <a:p>
            <a:endParaRPr kumimoji="1" lang="en-US" altLang="zh-CN" sz="1200" dirty="0"/>
          </a:p>
          <a:p>
            <a:r>
              <a:rPr kumimoji="1" lang="zh-CN" altLang="en-US" sz="1200" b="1" dirty="0"/>
              <a:t>问题：</a:t>
            </a:r>
            <a:r>
              <a:rPr kumimoji="1" lang="zh-CN" altLang="en-US" sz="1200" dirty="0"/>
              <a:t>热迁移数据流始终需要保证新一轮的迭代不能覆盖旧一轮的数据，因此实际应用中需要有机制去保证顺序。</a:t>
            </a:r>
            <a:endParaRPr kumimoji="1" lang="zh-CN" altLang="en-US" sz="1200" b="1" dirty="0"/>
          </a:p>
          <a:p>
            <a:endParaRPr lang="en-US" altLang="zh-CN" sz="1200" dirty="0"/>
          </a:p>
          <a:p>
            <a:r>
              <a:rPr lang="zh-CN" altLang="en-US" sz="1200" b="1" dirty="0"/>
              <a:t>方案：</a:t>
            </a:r>
            <a:endParaRPr lang="en-US" altLang="zh-CN" sz="1200" b="1" dirty="0"/>
          </a:p>
          <a:p>
            <a:r>
              <a:rPr lang="zh-CN" altLang="en-US" sz="1200" dirty="0"/>
              <a:t>使用</a:t>
            </a:r>
            <a:r>
              <a:rPr lang="en-US" altLang="zh-CN" sz="1200" dirty="0"/>
              <a:t>MULTIFD_FLAG_SYNC / RAM_SAVE_FLAG_EOS</a:t>
            </a:r>
            <a:r>
              <a:rPr lang="zh-CN" altLang="en-US" sz="1200" dirty="0"/>
              <a:t>机制保序。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b="1" dirty="0"/>
              <a:t>对比：</a:t>
            </a:r>
            <a:endParaRPr lang="en-US" altLang="zh-CN" sz="1200" b="1" dirty="0"/>
          </a:p>
          <a:p>
            <a:pPr marL="342900" indent="-342900">
              <a:buAutoNum type="arabicPeriod"/>
            </a:pPr>
            <a:r>
              <a:rPr lang="zh-CN" altLang="en-US" sz="1200" dirty="0"/>
              <a:t>激活</a:t>
            </a:r>
            <a:r>
              <a:rPr lang="en-US" altLang="zh-CN" sz="1200" dirty="0" err="1"/>
              <a:t>multifd</a:t>
            </a:r>
            <a:r>
              <a:rPr lang="zh-CN" altLang="en-US" sz="1200" dirty="0"/>
              <a:t>后，内存不再需要额外拷贝。</a:t>
            </a:r>
            <a:endParaRPr lang="en-US" altLang="zh-CN" sz="1200" dirty="0"/>
          </a:p>
          <a:p>
            <a:pPr marL="342900" indent="-342900">
              <a:buAutoNum type="arabicPeriod"/>
            </a:pPr>
            <a:r>
              <a:rPr lang="zh-CN" altLang="en-US" sz="1200" dirty="0"/>
              <a:t>基于</a:t>
            </a:r>
            <a:r>
              <a:rPr lang="en-US" altLang="zh-CN" sz="1200" dirty="0"/>
              <a:t>DPDK</a:t>
            </a:r>
            <a:r>
              <a:rPr lang="zh-CN" altLang="en-US" sz="1200" dirty="0"/>
              <a:t>实现</a:t>
            </a:r>
            <a:r>
              <a:rPr lang="en-US" altLang="zh-CN" sz="1200" dirty="0" err="1"/>
              <a:t>multifd</a:t>
            </a:r>
            <a:r>
              <a:rPr lang="zh-CN" altLang="en-US" sz="1200" dirty="0"/>
              <a:t>后，</a:t>
            </a:r>
            <a:r>
              <a:rPr lang="en-US" altLang="zh-CN" sz="1200" dirty="0"/>
              <a:t>4C</a:t>
            </a:r>
            <a:r>
              <a:rPr lang="zh-CN" altLang="en-US" sz="1200" dirty="0"/>
              <a:t>即可达到带宽极限。</a:t>
            </a:r>
            <a:endParaRPr lang="en-US" altLang="zh-CN" sz="1200" dirty="0"/>
          </a:p>
          <a:p>
            <a:pPr marL="342900" indent="-342900">
              <a:buAutoNum type="arabicPeriod"/>
            </a:pPr>
            <a:r>
              <a:rPr lang="zh-CN" altLang="en-US" sz="1200" dirty="0"/>
              <a:t>协议层面差异</a:t>
            </a:r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AA4AA29-4979-F142-AC36-F5FE74F3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大带宽能力支持</a:t>
            </a:r>
            <a:endParaRPr lang="zh-CN" altLang="en-US" dirty="0"/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B3AD502B-43A4-FC34-7DE5-6B548CE85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39" y="5080395"/>
            <a:ext cx="6740689" cy="1601511"/>
          </a:xfrm>
          <a:prstGeom prst="rect">
            <a:avLst/>
          </a:prstGeom>
        </p:spPr>
      </p:pic>
      <p:pic>
        <p:nvPicPr>
          <p:cNvPr id="9" name="图片 8" descr="图片包含 图形用户界面&#10;&#10;描述已自动生成">
            <a:extLst>
              <a:ext uri="{FF2B5EF4-FFF2-40B4-BE49-F238E27FC236}">
                <a16:creationId xmlns:a16="http://schemas.microsoft.com/office/drawing/2014/main" id="{C57FF12F-F64E-0181-5750-02D539ACB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143" y="1121228"/>
            <a:ext cx="6689463" cy="3590731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96419E3-B153-65D2-20A3-B6D22F34AAD5}"/>
              </a:ext>
            </a:extLst>
          </p:cNvPr>
          <p:cNvCxnSpPr>
            <a:cxnSpLocks/>
          </p:cNvCxnSpPr>
          <p:nvPr/>
        </p:nvCxnSpPr>
        <p:spPr>
          <a:xfrm>
            <a:off x="5247177" y="984738"/>
            <a:ext cx="0" cy="3839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EC7D056-6FD8-1D7D-8B91-56EC8455E9A5}"/>
              </a:ext>
            </a:extLst>
          </p:cNvPr>
          <p:cNvCxnSpPr>
            <a:cxnSpLocks/>
          </p:cNvCxnSpPr>
          <p:nvPr/>
        </p:nvCxnSpPr>
        <p:spPr>
          <a:xfrm flipH="1">
            <a:off x="3371461" y="4824643"/>
            <a:ext cx="798389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3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5188" y="1187375"/>
            <a:ext cx="5038047" cy="5115771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原生</a:t>
            </a:r>
            <a:r>
              <a:rPr kumimoji="1" lang="en-US" altLang="zh-CN" sz="1600" dirty="0" err="1"/>
              <a:t>qemu</a:t>
            </a:r>
            <a:r>
              <a:rPr kumimoji="1" lang="zh-CN" altLang="en-US" sz="1600" dirty="0"/>
              <a:t>热迁移完成后满足 </a:t>
            </a:r>
            <a:r>
              <a:rPr kumimoji="1" lang="en-US" altLang="zh-CN" sz="1600" dirty="0" err="1"/>
              <a:t>pending_size</a:t>
            </a:r>
            <a:r>
              <a:rPr kumimoji="1" lang="en-US" altLang="zh-CN" sz="1600" dirty="0"/>
              <a:t> &lt; s-&gt;</a:t>
            </a:r>
            <a:r>
              <a:rPr kumimoji="1" lang="en-US" altLang="zh-CN" sz="1600" dirty="0" err="1"/>
              <a:t>threshold_size</a:t>
            </a:r>
            <a:r>
              <a:rPr kumimoji="1" lang="en-US" altLang="zh-CN" sz="1600" dirty="0"/>
              <a:t> &amp;&amp; </a:t>
            </a:r>
            <a:r>
              <a:rPr kumimoji="1" lang="en-US" altLang="zh-CN" sz="1600" dirty="0" err="1"/>
              <a:t>can_switchover</a:t>
            </a:r>
            <a:endParaRPr kumimoji="1" lang="en-US" altLang="zh-CN" sz="1600" dirty="0"/>
          </a:p>
          <a:p>
            <a:r>
              <a:rPr kumimoji="1" lang="zh-CN" altLang="en-US" sz="1600" dirty="0"/>
              <a:t>后会直接触发停机，并且进入</a:t>
            </a:r>
            <a:r>
              <a:rPr kumimoji="1" lang="en-US" altLang="zh-CN" sz="1600" dirty="0" err="1"/>
              <a:t>savevm_state</a:t>
            </a:r>
            <a:r>
              <a:rPr kumimoji="1" lang="zh-CN" altLang="en-US" sz="1600" dirty="0"/>
              <a:t>逻辑。</a:t>
            </a:r>
            <a:endParaRPr kumimoji="1" lang="en-US" altLang="zh-CN" sz="1600" dirty="0"/>
          </a:p>
          <a:p>
            <a:r>
              <a:rPr kumimoji="1" lang="zh-CN" altLang="en-US" sz="1600" b="1" dirty="0"/>
              <a:t>问题</a:t>
            </a:r>
            <a:r>
              <a:rPr kumimoji="1" lang="en-US" altLang="zh-CN" sz="1600" b="1" dirty="0"/>
              <a:t>1</a:t>
            </a:r>
            <a:r>
              <a:rPr kumimoji="1" lang="zh-CN" altLang="en-US" sz="1600" b="1" dirty="0"/>
              <a:t>：</a:t>
            </a:r>
            <a:endParaRPr kumimoji="1" lang="en-US" altLang="zh-CN" sz="1600" b="1" dirty="0"/>
          </a:p>
          <a:p>
            <a:r>
              <a:rPr kumimoji="1" lang="en-US" altLang="zh-CN" sz="1600" dirty="0" err="1"/>
              <a:t>Onflight</a:t>
            </a:r>
            <a:r>
              <a:rPr kumimoji="1" lang="en-US" altLang="zh-CN" sz="1600" dirty="0"/>
              <a:t> io</a:t>
            </a:r>
            <a:r>
              <a:rPr kumimoji="1" lang="zh-CN" altLang="en-US" sz="1600" dirty="0"/>
              <a:t>下刷时间不确定，受限于块设备能力。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zh-CN" altLang="en-US" sz="1600" b="1" dirty="0"/>
              <a:t>问题</a:t>
            </a:r>
            <a:r>
              <a:rPr kumimoji="1" lang="en-US" altLang="zh-CN" sz="1600" b="1" dirty="0"/>
              <a:t>2</a:t>
            </a:r>
            <a:r>
              <a:rPr kumimoji="1" lang="zh-CN" altLang="en-US" sz="1600" b="1" dirty="0"/>
              <a:t>：</a:t>
            </a:r>
            <a:endParaRPr kumimoji="1" lang="en-US" altLang="zh-CN" sz="1600" b="1" dirty="0"/>
          </a:p>
          <a:p>
            <a:r>
              <a:rPr kumimoji="1" lang="zh-CN" altLang="en-US" sz="1600" dirty="0"/>
              <a:t>网络切换有损，与外部路由无协同方案。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zh-CN" altLang="en-US" sz="1600" b="1" dirty="0"/>
              <a:t>解决方案：</a:t>
            </a:r>
            <a:endParaRPr kumimoji="1" lang="en-US" altLang="zh-CN" sz="1600" b="1" dirty="0"/>
          </a:p>
          <a:p>
            <a:r>
              <a:rPr kumimoji="1" lang="zh-CN" altLang="en-US" sz="1600" dirty="0"/>
              <a:t>存储：停机前设定半停机状态，此刻只停</a:t>
            </a:r>
            <a:r>
              <a:rPr kumimoji="1" lang="en-US" altLang="zh-CN" sz="1600" dirty="0"/>
              <a:t>io</a:t>
            </a:r>
            <a:r>
              <a:rPr kumimoji="1" lang="zh-CN" altLang="en-US" sz="1600" dirty="0"/>
              <a:t>，待</a:t>
            </a:r>
            <a:r>
              <a:rPr kumimoji="1" lang="en-US" altLang="zh-CN" sz="1600" dirty="0"/>
              <a:t>pending io</a:t>
            </a:r>
            <a:r>
              <a:rPr kumimoji="1" lang="zh-CN" altLang="en-US" sz="1600" dirty="0"/>
              <a:t>下刷完毕后一次性停机切换。</a:t>
            </a:r>
            <a:endParaRPr kumimoji="1" lang="en-US" altLang="zh-CN" sz="1600" dirty="0"/>
          </a:p>
          <a:p>
            <a:r>
              <a:rPr kumimoji="1" lang="zh-CN" altLang="en-US" sz="1600" dirty="0"/>
              <a:t>网络：网络为实现无损耗切换，采用中继方案继续保持通信。</a:t>
            </a:r>
            <a:endParaRPr kumimoji="1" lang="en-US" altLang="zh-CN" sz="1600" dirty="0"/>
          </a:p>
          <a:p>
            <a:endParaRPr kumimoji="1"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停机阶段设备处理优化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5615762-AEE2-4459-06AA-03B90348EED1}"/>
              </a:ext>
            </a:extLst>
          </p:cNvPr>
          <p:cNvCxnSpPr>
            <a:cxnSpLocks/>
          </p:cNvCxnSpPr>
          <p:nvPr/>
        </p:nvCxnSpPr>
        <p:spPr>
          <a:xfrm>
            <a:off x="5338496" y="1109102"/>
            <a:ext cx="35169" cy="56686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图片 6" descr="日程表&#10;&#10;描述已自动生成">
            <a:extLst>
              <a:ext uri="{FF2B5EF4-FFF2-40B4-BE49-F238E27FC236}">
                <a16:creationId xmlns:a16="http://schemas.microsoft.com/office/drawing/2014/main" id="{0A04A807-1F3E-EEDB-A698-AA347FA48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934" y="1930747"/>
            <a:ext cx="52482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4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5188" y="1187375"/>
            <a:ext cx="4966425" cy="5455667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400" b="1" dirty="0"/>
              <a:t>实际情况</a:t>
            </a:r>
            <a:endParaRPr kumimoji="1" lang="en-US" altLang="zh-CN" sz="1400" b="1" dirty="0"/>
          </a:p>
          <a:p>
            <a:pPr marL="285750" indent="-285750">
              <a:buFontTx/>
              <a:buChar char="-"/>
            </a:pPr>
            <a:r>
              <a:rPr kumimoji="1" lang="zh-CN" altLang="en-US" sz="1400" dirty="0"/>
              <a:t>虚拟机为追求性能最大化，会采用最高级别</a:t>
            </a:r>
            <a:r>
              <a:rPr kumimoji="1" lang="en-US" altLang="zh-CN" sz="1400" dirty="0"/>
              <a:t>TDP</a:t>
            </a:r>
            <a:r>
              <a:rPr kumimoji="1" lang="zh-CN" altLang="en-US" sz="1400" dirty="0"/>
              <a:t>页表</a:t>
            </a:r>
            <a:endParaRPr kumimoji="1" lang="en-US" altLang="zh-CN" sz="1400" dirty="0"/>
          </a:p>
          <a:p>
            <a:pPr marL="285750" indent="-285750">
              <a:buFontTx/>
              <a:buChar char="-"/>
            </a:pPr>
            <a:r>
              <a:rPr kumimoji="1" lang="zh-CN" altLang="en-US" sz="1400" dirty="0"/>
              <a:t>进行脏页跟踪时，只能采用最低级别的</a:t>
            </a:r>
            <a:r>
              <a:rPr kumimoji="1" lang="en-US" altLang="zh-CN" sz="1400" dirty="0"/>
              <a:t>TDP</a:t>
            </a:r>
            <a:r>
              <a:rPr kumimoji="1" lang="zh-CN" altLang="en-US" sz="1400" dirty="0"/>
              <a:t>页表，追求细粒度。</a:t>
            </a:r>
            <a:endParaRPr kumimoji="1" lang="en-US" altLang="zh-CN" sz="1400" dirty="0"/>
          </a:p>
          <a:p>
            <a:pPr marL="285750" indent="-285750">
              <a:buFontTx/>
              <a:buChar char="-"/>
            </a:pPr>
            <a:r>
              <a:rPr kumimoji="1" lang="zh-CN" altLang="en-US" sz="1400" dirty="0"/>
              <a:t>热迁移阶段，存在</a:t>
            </a:r>
            <a:r>
              <a:rPr kumimoji="1" lang="zh-CN" altLang="en-US" sz="1400" b="1" dirty="0"/>
              <a:t>重构</a:t>
            </a:r>
            <a:r>
              <a:rPr kumimoji="1" lang="en-US" altLang="zh-CN" sz="1400" b="1" dirty="0"/>
              <a:t>TDP</a:t>
            </a:r>
            <a:r>
              <a:rPr kumimoji="1" lang="zh-CN" altLang="en-US" sz="1400" dirty="0"/>
              <a:t>页表代价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b="1" dirty="0"/>
              <a:t>挑战：</a:t>
            </a:r>
            <a:r>
              <a:rPr kumimoji="1" lang="zh-CN" altLang="en-US" sz="1400" dirty="0"/>
              <a:t>内核</a:t>
            </a:r>
            <a:r>
              <a:rPr kumimoji="1" lang="en-US" altLang="zh-CN" sz="1400" dirty="0" err="1"/>
              <a:t>kvm</a:t>
            </a:r>
            <a:r>
              <a:rPr kumimoji="1" lang="en-US" altLang="zh-CN" sz="1400" dirty="0"/>
              <a:t>-&gt;</a:t>
            </a:r>
            <a:r>
              <a:rPr kumimoji="1" lang="en-US" altLang="zh-CN" sz="1400" dirty="0" err="1"/>
              <a:t>mmu_lock</a:t>
            </a:r>
            <a:r>
              <a:rPr kumimoji="1" lang="zh-CN" altLang="en-US" sz="1400" dirty="0"/>
              <a:t>属于</a:t>
            </a:r>
            <a:r>
              <a:rPr kumimoji="1" lang="en-US" altLang="zh-CN" sz="1400" dirty="0" err="1"/>
              <a:t>mmu</a:t>
            </a:r>
            <a:r>
              <a:rPr kumimoji="1" lang="zh-CN" altLang="en-US" sz="1400" dirty="0"/>
              <a:t>的一把关键</a:t>
            </a:r>
            <a:r>
              <a:rPr kumimoji="1" lang="en-US" altLang="zh-CN" sz="1400" dirty="0"/>
              <a:t>spinlock</a:t>
            </a:r>
            <a:r>
              <a:rPr kumimoji="1" lang="zh-CN" altLang="en-US" sz="1400" dirty="0"/>
              <a:t>，针对</a:t>
            </a:r>
            <a:r>
              <a:rPr kumimoji="1" lang="en-US" altLang="zh-CN" sz="1400" dirty="0" err="1"/>
              <a:t>mmu</a:t>
            </a:r>
            <a:r>
              <a:rPr kumimoji="1" lang="zh-CN" altLang="en-US" sz="1400" dirty="0"/>
              <a:t>的任何操作都会涉及到这把锁，热迁移的时候，会产生大量</a:t>
            </a:r>
            <a:r>
              <a:rPr kumimoji="1" lang="en-US" altLang="zh-CN" sz="1400" dirty="0" err="1"/>
              <a:t>vcpu</a:t>
            </a:r>
            <a:r>
              <a:rPr kumimoji="1" lang="zh-CN" altLang="en-US" sz="1400" dirty="0"/>
              <a:t>排队。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b="1" dirty="0"/>
              <a:t>解决方案：</a:t>
            </a:r>
            <a:endParaRPr kumimoji="1" lang="en-US" altLang="zh-CN" sz="1400" b="1" dirty="0"/>
          </a:p>
          <a:p>
            <a:pPr marL="285750" indent="-285750">
              <a:buFontTx/>
              <a:buChar char="-"/>
            </a:pPr>
            <a:r>
              <a:rPr kumimoji="1" lang="zh-CN" altLang="en-US" sz="1400" dirty="0"/>
              <a:t>异步线程，针对</a:t>
            </a:r>
            <a:r>
              <a:rPr kumimoji="1" lang="en-US" altLang="zh-CN" sz="1400" dirty="0" err="1"/>
              <a:t>kvm</a:t>
            </a:r>
            <a:r>
              <a:rPr kumimoji="1" lang="en-US" altLang="zh-CN" sz="1400" dirty="0"/>
              <a:t>-&gt;</a:t>
            </a:r>
            <a:r>
              <a:rPr kumimoji="1" lang="en-US" altLang="zh-CN" sz="1400" dirty="0" err="1"/>
              <a:t>memslot</a:t>
            </a:r>
            <a:r>
              <a:rPr kumimoji="1" lang="en-US" altLang="zh-CN" sz="1400" dirty="0"/>
              <a:t>/</a:t>
            </a:r>
            <a:r>
              <a:rPr kumimoji="1" lang="en-US" altLang="zh-CN" sz="1400" dirty="0" err="1"/>
              <a:t>hpa_root</a:t>
            </a:r>
            <a:r>
              <a:rPr kumimoji="1" lang="zh-CN" altLang="en-US" sz="1400" dirty="0"/>
              <a:t>，进行异步拆解，构建完整</a:t>
            </a:r>
            <a:r>
              <a:rPr kumimoji="1" lang="en-US" altLang="zh-CN" sz="1400" dirty="0"/>
              <a:t>4K</a:t>
            </a:r>
            <a:r>
              <a:rPr kumimoji="1" lang="zh-CN" altLang="en-US" sz="1400" dirty="0"/>
              <a:t>页表后统一通知</a:t>
            </a:r>
            <a:r>
              <a:rPr kumimoji="1" lang="en-US" altLang="zh-CN" sz="1400" dirty="0" err="1"/>
              <a:t>vcpu</a:t>
            </a:r>
            <a:r>
              <a:rPr kumimoji="1" lang="zh-CN" altLang="en-US" sz="1400" dirty="0"/>
              <a:t>替换</a:t>
            </a:r>
            <a:r>
              <a:rPr kumimoji="1" lang="en-US" altLang="zh-CN" sz="1400" dirty="0"/>
              <a:t>TDP</a:t>
            </a:r>
            <a:r>
              <a:rPr kumimoji="1" lang="zh-CN" altLang="en-US" sz="1400" dirty="0"/>
              <a:t>页表。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b="1" dirty="0"/>
              <a:t>最终效果：</a:t>
            </a:r>
            <a:endParaRPr kumimoji="1" lang="en-US" altLang="zh-CN" sz="1400" b="1" dirty="0"/>
          </a:p>
          <a:p>
            <a:r>
              <a:rPr kumimoji="1" lang="zh-CN" altLang="en-US" sz="1400" dirty="0"/>
              <a:t>除了</a:t>
            </a:r>
            <a:r>
              <a:rPr kumimoji="1" lang="en-US" altLang="zh-CN" sz="1400" dirty="0"/>
              <a:t>KVM_REQ_MMU_RELOAD</a:t>
            </a:r>
            <a:r>
              <a:rPr kumimoji="1" lang="zh-CN" altLang="en-US" sz="1400" dirty="0"/>
              <a:t>，源端不会产生额外退出。</a:t>
            </a:r>
            <a:endParaRPr kumimoji="1" lang="en-US" altLang="zh-CN" sz="1400" dirty="0"/>
          </a:p>
          <a:p>
            <a:r>
              <a:rPr kumimoji="1" lang="zh-CN" altLang="en-US" sz="1400" dirty="0"/>
              <a:t>目的端在迁移激活后，不会产生额外退出。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脏页</a:t>
            </a:r>
            <a:r>
              <a:rPr kumimoji="1" lang="en-US" altLang="zh-CN" sz="1400" dirty="0"/>
              <a:t>track</a:t>
            </a:r>
            <a:r>
              <a:rPr kumimoji="1" lang="zh-CN" altLang="en-US" sz="1400" dirty="0"/>
              <a:t>过程中 </a:t>
            </a:r>
            <a:r>
              <a:rPr kumimoji="1" lang="en-US" altLang="zh-CN" sz="1400" dirty="0"/>
              <a:t>– </a:t>
            </a:r>
            <a:r>
              <a:rPr kumimoji="1" lang="en-US" altLang="zh-CN" sz="1400" dirty="0" err="1"/>
              <a:t>intel:PML</a:t>
            </a:r>
            <a:r>
              <a:rPr kumimoji="1" lang="zh-CN" altLang="en-US" sz="1400" dirty="0"/>
              <a:t>，</a:t>
            </a:r>
            <a:r>
              <a:rPr kumimoji="1" lang="en-US" altLang="zh-CN" sz="1400" dirty="0"/>
              <a:t>AMD:</a:t>
            </a:r>
            <a:r>
              <a:rPr kumimoji="1" lang="zh-CN" altLang="en-US" sz="1400" dirty="0"/>
              <a:t>仍涉及退出</a:t>
            </a:r>
            <a:endParaRPr kumimoji="1" lang="en-US" altLang="zh-CN" sz="1400" dirty="0"/>
          </a:p>
          <a:p>
            <a:pPr marL="342900" indent="-342900">
              <a:buFontTx/>
              <a:buChar char="-"/>
            </a:pPr>
            <a:endParaRPr kumimoji="1"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TDP 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预构建能力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57E5C2E-D000-5CE7-53EE-F60B1B3A4743}"/>
              </a:ext>
            </a:extLst>
          </p:cNvPr>
          <p:cNvCxnSpPr>
            <a:cxnSpLocks/>
          </p:cNvCxnSpPr>
          <p:nvPr/>
        </p:nvCxnSpPr>
        <p:spPr>
          <a:xfrm>
            <a:off x="5618788" y="1013767"/>
            <a:ext cx="35169" cy="56686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图片 6" descr="图形用户界面, 图示&#10;&#10;描述已自动生成">
            <a:extLst>
              <a:ext uri="{FF2B5EF4-FFF2-40B4-BE49-F238E27FC236}">
                <a16:creationId xmlns:a16="http://schemas.microsoft.com/office/drawing/2014/main" id="{A6448BC0-F204-0A7B-1436-2CA782717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112" y="1013767"/>
            <a:ext cx="59817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31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18770" y="3602625"/>
            <a:ext cx="326243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5400" spc="600" dirty="0">
                <a:solidFill>
                  <a:schemeClr val="bg1"/>
                </a:solidFill>
                <a:latin typeface="Microsoft YaHei W7" charset="0"/>
                <a:ea typeface="Microsoft YaHei W7" charset="0"/>
              </a:rPr>
              <a:t>落地效果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solidFill>
                  <a:srgbClr val="C705FB"/>
                </a:solidFill>
              </a:rPr>
              <a:t>Part One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1815465" y="43815"/>
            <a:ext cx="1342390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Microsoft YaHei Regular" panose="020B0503020204020204" charset="-122"/>
                <a:ea typeface="Microsoft YaHei Regular" panose="020B050302020402020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2414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F9A6110-B4AB-29B2-8661-1AF72FCFA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26" y="985088"/>
            <a:ext cx="8915400" cy="44767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15187" y="37603"/>
            <a:ext cx="4509655" cy="705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实际落地的迁移数据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56A79F-71A6-0568-DE05-2636C2039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644" y="1396162"/>
            <a:ext cx="3837429" cy="34376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11705"/>
            <a:ext cx="9144000" cy="1217295"/>
          </a:xfrm>
        </p:spPr>
        <p:txBody>
          <a:bodyPr lIns="90000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/>
              </a:rPr>
              <a:t>谢谢！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060" y="1164590"/>
            <a:ext cx="1483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目录</a:t>
            </a:r>
          </a:p>
        </p:txBody>
      </p:sp>
      <p:cxnSp>
        <p:nvCxnSpPr>
          <p:cNvPr id="5" name="直接连接符 4"/>
          <p:cNvCxnSpPr>
            <a:stCxn id="6" idx="0"/>
          </p:cNvCxnSpPr>
          <p:nvPr/>
        </p:nvCxnSpPr>
        <p:spPr>
          <a:xfrm>
            <a:off x="3425190" y="1284605"/>
            <a:ext cx="0" cy="50634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 flipH="1">
            <a:off x="3387090" y="1284605"/>
            <a:ext cx="76200" cy="768350"/>
          </a:xfrm>
          <a:prstGeom prst="rect">
            <a:avLst/>
          </a:prstGeom>
          <a:gradFill flip="none" rotWithShape="1">
            <a:gsLst>
              <a:gs pos="0">
                <a:srgbClr val="1B1297"/>
              </a:gs>
              <a:gs pos="100000">
                <a:srgbClr val="C705FB"/>
              </a:gs>
            </a:gsLst>
            <a:lin ang="5400000" scaled="0"/>
          </a:gra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05935" y="1164590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01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973695" y="1568450"/>
            <a:ext cx="24085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  <a:ea typeface="+mj-ea"/>
              </a:rPr>
              <a:t>/</a:t>
            </a:r>
            <a:r>
              <a:rPr lang="zh-CN" alt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ea typeface="+mj-ea"/>
              </a:rPr>
              <a:t>运营能力基石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791835" y="2586990"/>
            <a:ext cx="2326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36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行业痛点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305935" y="2513965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02</a:t>
            </a:r>
            <a:endParaRPr lang="en-US" altLang="zh-CN" sz="44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74965" y="2931160"/>
            <a:ext cx="24085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  <a:ea typeface="+mj-ea"/>
              </a:rPr>
              <a:t>/</a:t>
            </a:r>
            <a:r>
              <a:rPr lang="zh-CN" alt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ea typeface="+mj-ea"/>
              </a:rPr>
              <a:t>覆盖范围与性能感知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973695" y="4274185"/>
            <a:ext cx="24085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  <a:ea typeface="+mj-ea"/>
              </a:rPr>
              <a:t>/</a:t>
            </a:r>
            <a:r>
              <a:rPr lang="zh-CN" alt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ea typeface="+mj-ea"/>
              </a:rPr>
              <a:t>平台覆盖与预处理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305935" y="5212715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04</a:t>
            </a:r>
            <a:endParaRPr lang="en-US" altLang="zh-CN" sz="44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974965" y="5671820"/>
            <a:ext cx="24085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  <a:ea typeface="+mj-ea"/>
              </a:rPr>
              <a:t>/</a:t>
            </a:r>
            <a:r>
              <a:rPr lang="zh-CN" alt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ea typeface="+mj-ea"/>
              </a:rPr>
              <a:t>敏感业务迁移毫秒级停机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1304925" y="1879600"/>
            <a:ext cx="1420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</a:rPr>
              <a:t>CONTENT</a:t>
            </a:r>
            <a:endParaRPr lang="zh-CN" altLang="en-US" sz="2000" b="1" i="1" dirty="0">
              <a:solidFill>
                <a:schemeClr val="tx1">
                  <a:lumMod val="50000"/>
                  <a:lumOff val="50000"/>
                  <a:alpha val="14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07710" y="1196975"/>
            <a:ext cx="2326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36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能力价值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807710" y="3933190"/>
            <a:ext cx="2326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36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解决方案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21810" y="3860165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03</a:t>
            </a:r>
            <a:endParaRPr lang="en-US" altLang="zh-CN" sz="44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07710" y="5300980"/>
            <a:ext cx="2326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36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落地效果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18771" y="3602625"/>
            <a:ext cx="326243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5400" spc="600" dirty="0">
                <a:solidFill>
                  <a:schemeClr val="bg1"/>
                </a:solidFill>
                <a:latin typeface="Microsoft YaHei W7" charset="0"/>
                <a:ea typeface="Microsoft YaHei W7" charset="0"/>
              </a:rPr>
              <a:t>能力价值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solidFill>
                  <a:srgbClr val="C705FB"/>
                </a:solidFill>
              </a:rPr>
              <a:t>Part One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1815465" y="43815"/>
            <a:ext cx="1342390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Microsoft YaHei Regular" panose="020B0503020204020204" charset="-122"/>
                <a:ea typeface="Microsoft YaHei Regular" panose="020B0503020204020204" charset="-122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5188" y="1187375"/>
            <a:ext cx="4647429" cy="5417611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1600" dirty="0"/>
              <a:t>基本逻辑</a:t>
            </a:r>
            <a:endParaRPr kumimoji="1" lang="en-US" altLang="zh-CN" sz="1600" dirty="0"/>
          </a:p>
          <a:p>
            <a:pPr marL="800100" lvl="1" indent="-342900">
              <a:buFontTx/>
              <a:buChar char="-"/>
            </a:pPr>
            <a:r>
              <a:rPr kumimoji="1" lang="zh-CN" altLang="en-US" sz="1400" dirty="0"/>
              <a:t>虚拟机在业务不断的前提下，实现计算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存储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网络迁移到新的虚拟机。</a:t>
            </a:r>
            <a:endParaRPr kumimoji="1" lang="en-US" altLang="zh-CN" sz="1400" dirty="0"/>
          </a:p>
          <a:p>
            <a:pPr marL="800100" lvl="1" indent="-342900">
              <a:buFontTx/>
              <a:buChar char="-"/>
            </a:pPr>
            <a:r>
              <a:rPr kumimoji="1" lang="zh-CN" altLang="en-US" sz="1400" dirty="0"/>
              <a:t>基本流程分为 建立跟踪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迭代拷贝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停机迁移 三步。</a:t>
            </a:r>
            <a:endParaRPr kumimoji="1" lang="en-US" altLang="zh-CN" sz="1400" dirty="0"/>
          </a:p>
          <a:p>
            <a:pPr marL="800100" lvl="1" indent="-342900">
              <a:buFontTx/>
              <a:buChar char="-"/>
            </a:pPr>
            <a:endParaRPr kumimoji="1" lang="en-US" altLang="zh-CN" sz="1400" dirty="0"/>
          </a:p>
          <a:p>
            <a:pPr marL="342900" indent="-342900">
              <a:buFontTx/>
              <a:buChar char="-"/>
            </a:pPr>
            <a:r>
              <a:rPr kumimoji="1" lang="zh-CN" altLang="en-US" sz="1600" dirty="0"/>
              <a:t>应用场景</a:t>
            </a:r>
            <a:endParaRPr kumimoji="1" lang="en-US" altLang="zh-CN" sz="1600" dirty="0"/>
          </a:p>
          <a:p>
            <a:pPr marL="800100" lvl="1" indent="-342900">
              <a:buFontTx/>
              <a:buChar char="-"/>
            </a:pPr>
            <a:r>
              <a:rPr kumimoji="1" lang="zh-CN" altLang="en-US" sz="1400" dirty="0"/>
              <a:t>固件更新</a:t>
            </a:r>
            <a:endParaRPr kumimoji="1" lang="en-US" altLang="zh-CN" sz="1400" dirty="0"/>
          </a:p>
          <a:p>
            <a:pPr marL="800100" lvl="1" indent="-342900">
              <a:buFontTx/>
              <a:buChar char="-"/>
            </a:pPr>
            <a:r>
              <a:rPr kumimoji="1" lang="zh-CN" altLang="en-US" sz="1400" dirty="0"/>
              <a:t>硬件维护</a:t>
            </a:r>
            <a:endParaRPr kumimoji="1" lang="en-US" altLang="zh-CN" sz="1400" dirty="0"/>
          </a:p>
          <a:p>
            <a:pPr marL="800100" lvl="1" indent="-342900">
              <a:buFontTx/>
              <a:buChar char="-"/>
            </a:pPr>
            <a:r>
              <a:rPr kumimoji="1" lang="zh-CN" altLang="en-US" sz="1400" dirty="0"/>
              <a:t>机房规整</a:t>
            </a:r>
            <a:endParaRPr kumimoji="1" lang="en-US" altLang="zh-CN" sz="1400" dirty="0"/>
          </a:p>
          <a:p>
            <a:pPr marL="800100" lvl="1" indent="-342900">
              <a:buFontTx/>
              <a:buChar char="-"/>
            </a:pPr>
            <a:r>
              <a:rPr kumimoji="1" lang="zh-CN" altLang="en-US" sz="1400" dirty="0"/>
              <a:t>资源调度规整</a:t>
            </a:r>
            <a:endParaRPr kumimoji="1" lang="en-US" altLang="zh-CN" sz="1400" dirty="0"/>
          </a:p>
          <a:p>
            <a:pPr marL="800100" lvl="1" indent="-342900">
              <a:buFontTx/>
              <a:buChar char="-"/>
            </a:pPr>
            <a:r>
              <a:rPr kumimoji="1" lang="zh-CN" altLang="en-US" sz="1400" dirty="0"/>
              <a:t>节能环保</a:t>
            </a:r>
            <a:endParaRPr kumimoji="1" lang="en-US" altLang="zh-CN" sz="1400" dirty="0"/>
          </a:p>
          <a:p>
            <a:pPr lvl="1"/>
            <a:endParaRPr kumimoji="1" lang="en-US" altLang="zh-CN" sz="1400" dirty="0"/>
          </a:p>
          <a:p>
            <a:pPr marL="342900" lvl="1" indent="-342900">
              <a:spcBef>
                <a:spcPts val="1000"/>
              </a:spcBef>
              <a:buFontTx/>
              <a:buChar char="-"/>
            </a:pPr>
            <a:r>
              <a:rPr kumimoji="1" lang="zh-CN" altLang="en-US" sz="1600" dirty="0"/>
              <a:t>业务要求</a:t>
            </a:r>
            <a:endParaRPr kumimoji="1" lang="en-US" altLang="zh-CN" sz="1600" dirty="0"/>
          </a:p>
          <a:p>
            <a:pPr marL="800100" lvl="2" indent="-342900">
              <a:spcBef>
                <a:spcPts val="1000"/>
              </a:spcBef>
              <a:buFontTx/>
              <a:buChar char="-"/>
            </a:pPr>
            <a:r>
              <a:rPr kumimoji="1" lang="zh-CN" altLang="en-US" sz="1400" dirty="0"/>
              <a:t>迁移成功率</a:t>
            </a:r>
            <a:endParaRPr kumimoji="1" lang="en-US" altLang="zh-CN" sz="1400" dirty="0"/>
          </a:p>
          <a:p>
            <a:pPr marL="800100" lvl="2" indent="-342900">
              <a:spcBef>
                <a:spcPts val="1000"/>
              </a:spcBef>
              <a:buFontTx/>
              <a:buChar char="-"/>
            </a:pPr>
            <a:r>
              <a:rPr kumimoji="1" lang="zh-CN" altLang="en-US" sz="1400" dirty="0"/>
              <a:t>迁移感知度 </a:t>
            </a:r>
            <a:r>
              <a:rPr kumimoji="1" lang="en-US" altLang="zh-CN" sz="1400" dirty="0"/>
              <a:t>– </a:t>
            </a:r>
            <a:r>
              <a:rPr kumimoji="1" lang="zh-CN" altLang="en-US" sz="1400" dirty="0"/>
              <a:t>（迭代拷贝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建立跟踪）持续影响</a:t>
            </a:r>
            <a:endParaRPr kumimoji="1" lang="en-US" altLang="zh-CN" sz="1400" dirty="0"/>
          </a:p>
          <a:p>
            <a:pPr marL="800100" lvl="2" indent="-342900">
              <a:spcBef>
                <a:spcPts val="1000"/>
              </a:spcBef>
              <a:buFontTx/>
              <a:buChar char="-"/>
            </a:pPr>
            <a:r>
              <a:rPr kumimoji="1" lang="zh-CN" altLang="en-US" sz="1400" dirty="0"/>
              <a:t>迁移感知度 </a:t>
            </a:r>
            <a:r>
              <a:rPr kumimoji="1" lang="en-US" altLang="zh-CN" sz="1400" dirty="0"/>
              <a:t>– </a:t>
            </a:r>
            <a:r>
              <a:rPr kumimoji="1" lang="zh-CN" altLang="en-US" sz="1400" dirty="0"/>
              <a:t>（停机迁移）停机影响</a:t>
            </a:r>
            <a:endParaRPr kumimoji="1" lang="en-US" altLang="zh-CN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能力价值</a:t>
            </a:r>
          </a:p>
        </p:txBody>
      </p:sp>
      <p:pic>
        <p:nvPicPr>
          <p:cNvPr id="4" name="图片 3" descr="图形用户界面&#10;&#10;描述已自动生成">
            <a:extLst>
              <a:ext uri="{FF2B5EF4-FFF2-40B4-BE49-F238E27FC236}">
                <a16:creationId xmlns:a16="http://schemas.microsoft.com/office/drawing/2014/main" id="{02D2FED3-E19E-FA33-9358-C96A193BC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116" y="2139236"/>
            <a:ext cx="6103696" cy="3565190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2E40319-0AA5-15EF-7636-222F11B06012}"/>
              </a:ext>
            </a:extLst>
          </p:cNvPr>
          <p:cNvCxnSpPr>
            <a:cxnSpLocks/>
          </p:cNvCxnSpPr>
          <p:nvPr/>
        </p:nvCxnSpPr>
        <p:spPr>
          <a:xfrm>
            <a:off x="5427615" y="1087524"/>
            <a:ext cx="35169" cy="56686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6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18778" y="3602625"/>
            <a:ext cx="326243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5400" spc="600" dirty="0">
                <a:solidFill>
                  <a:schemeClr val="bg1"/>
                </a:solidFill>
                <a:latin typeface="Microsoft YaHei W7" charset="0"/>
                <a:ea typeface="Microsoft YaHei W7" charset="0"/>
              </a:rPr>
              <a:t>行业痛点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solidFill>
                  <a:srgbClr val="C705FB"/>
                </a:solidFill>
              </a:rPr>
              <a:t>Part One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1815465" y="43815"/>
            <a:ext cx="1342390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Microsoft YaHei Regular" panose="020B0503020204020204" charset="-122"/>
                <a:ea typeface="Microsoft YaHei Regular" panose="020B0503020204020204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6274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5187" y="1187375"/>
            <a:ext cx="11643451" cy="5170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迁移前：</a:t>
            </a:r>
            <a:r>
              <a:rPr kumimoji="1" lang="en-US" altLang="zh-CN" dirty="0"/>
              <a:t>							</a:t>
            </a:r>
            <a:r>
              <a:rPr kumimoji="1" lang="zh-CN" altLang="en-US" dirty="0"/>
              <a:t>解法：</a:t>
            </a:r>
            <a:endParaRPr kumimoji="1" lang="en-US" altLang="zh-CN" dirty="0"/>
          </a:p>
          <a:p>
            <a:pPr marL="342900" indent="-342900">
              <a:buFontTx/>
              <a:buChar char="-"/>
            </a:pPr>
            <a:r>
              <a:rPr kumimoji="1" lang="zh-CN" altLang="en-US" dirty="0"/>
              <a:t>虚拟机带宽能力大，迁移成功率低</a:t>
            </a:r>
            <a:r>
              <a:rPr kumimoji="1" lang="en-US" altLang="zh-CN" dirty="0"/>
              <a:t>			=&gt; 	</a:t>
            </a:r>
            <a:r>
              <a:rPr kumimoji="1" lang="zh-CN" altLang="en-US" dirty="0"/>
              <a:t>脏页、负载、带宽预估模型</a:t>
            </a:r>
            <a:endParaRPr kumimoji="1" lang="en-US" altLang="zh-CN" dirty="0"/>
          </a:p>
          <a:p>
            <a:pPr marL="342900" indent="-342900">
              <a:buFontTx/>
              <a:buChar char="-"/>
            </a:pPr>
            <a:endParaRPr kumimoji="1" lang="en-US" altLang="zh-CN" dirty="0"/>
          </a:p>
          <a:p>
            <a:r>
              <a:rPr kumimoji="1" lang="zh-CN" altLang="en-US" dirty="0"/>
              <a:t>迁移迭代时：</a:t>
            </a:r>
            <a:endParaRPr kumimoji="1" lang="en-US" altLang="zh-CN" dirty="0"/>
          </a:p>
          <a:p>
            <a:pPr marL="342900" indent="-342900">
              <a:buFontTx/>
              <a:buChar char="-"/>
            </a:pPr>
            <a:r>
              <a:rPr kumimoji="1" lang="zh-CN" altLang="en-US" dirty="0"/>
              <a:t>热迁移能力能覆盖的规格与负载范围窄</a:t>
            </a:r>
            <a:r>
              <a:rPr kumimoji="1" lang="en-US" altLang="zh-CN" dirty="0"/>
              <a:t>		=&gt;	</a:t>
            </a:r>
            <a:r>
              <a:rPr kumimoji="1" lang="zh-CN" altLang="en-US" dirty="0"/>
              <a:t>大带宽支持能力</a:t>
            </a:r>
            <a:endParaRPr kumimoji="1" lang="en-US" altLang="zh-CN" dirty="0"/>
          </a:p>
          <a:p>
            <a:pPr marL="342900" indent="-342900">
              <a:buFontTx/>
              <a:buChar char="-"/>
            </a:pPr>
            <a:r>
              <a:rPr kumimoji="1" lang="zh-CN" altLang="en-US" dirty="0"/>
              <a:t>热迁移建立跟踪时业务感知大</a:t>
            </a:r>
            <a:r>
              <a:rPr kumimoji="1" lang="en-US" altLang="zh-CN" dirty="0"/>
              <a:t>				=&gt;	TDP</a:t>
            </a:r>
            <a:r>
              <a:rPr kumimoji="1" lang="zh-CN" altLang="en-US" dirty="0"/>
              <a:t>预构建能力</a:t>
            </a:r>
            <a:endParaRPr kumimoji="1" lang="en-US" altLang="zh-CN" dirty="0"/>
          </a:p>
          <a:p>
            <a:pPr marL="342900" indent="-342900">
              <a:buFontTx/>
              <a:buChar char="-"/>
            </a:pPr>
            <a:endParaRPr kumimoji="1" lang="en-US" altLang="zh-CN" dirty="0"/>
          </a:p>
          <a:p>
            <a:r>
              <a:rPr kumimoji="1" lang="zh-CN" altLang="en-US" dirty="0"/>
              <a:t>迁移完成时：</a:t>
            </a:r>
            <a:endParaRPr kumimoji="1" lang="en-US" altLang="zh-CN" dirty="0"/>
          </a:p>
          <a:p>
            <a:pPr marL="342900" indent="-342900">
              <a:buFontTx/>
              <a:buChar char="-"/>
            </a:pPr>
            <a:r>
              <a:rPr kumimoji="1" lang="zh-CN" altLang="en-US" dirty="0"/>
              <a:t>热迁移停机时间</a:t>
            </a:r>
            <a:r>
              <a:rPr kumimoji="1" lang="en-US" altLang="zh-CN" dirty="0"/>
              <a:t>					=&gt;	</a:t>
            </a:r>
            <a:r>
              <a:rPr kumimoji="1" lang="zh-CN" altLang="en-US" dirty="0"/>
              <a:t>停机阶段设备处理优化</a:t>
            </a:r>
            <a:endParaRPr kumimoji="1" lang="en-US" altLang="zh-CN" dirty="0"/>
          </a:p>
          <a:p>
            <a:endParaRPr kumimoji="1" lang="en-US" altLang="zh-CN" dirty="0"/>
          </a:p>
          <a:p>
            <a:pPr marL="342900" indent="-342900">
              <a:buFontTx/>
              <a:buChar char="-"/>
            </a:pP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行业痛点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18769" y="3602625"/>
            <a:ext cx="326243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5400" spc="600" dirty="0">
                <a:solidFill>
                  <a:schemeClr val="bg1"/>
                </a:solidFill>
                <a:latin typeface="Microsoft YaHei W7" charset="0"/>
                <a:ea typeface="Microsoft YaHei W7" charset="0"/>
              </a:rPr>
              <a:t>解决方案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solidFill>
                  <a:srgbClr val="C705FB"/>
                </a:solidFill>
              </a:rPr>
              <a:t>Part One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1815465" y="43815"/>
            <a:ext cx="1342390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Microsoft YaHei Regular" panose="020B0503020204020204" charset="-122"/>
                <a:ea typeface="Microsoft YaHei Regular" panose="020B050302020402020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7385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5188" y="1107476"/>
            <a:ext cx="4132866" cy="5382101"/>
          </a:xfrm>
        </p:spPr>
        <p:txBody>
          <a:bodyPr>
            <a:normAutofit/>
          </a:bodyPr>
          <a:lstStyle/>
          <a:p>
            <a:r>
              <a:rPr kumimoji="1" lang="zh-CN" altLang="en-US" sz="1200" dirty="0"/>
              <a:t>内存脏页评估：</a:t>
            </a:r>
            <a:endParaRPr kumimoji="1" lang="en-US" altLang="zh-CN" sz="1200" dirty="0"/>
          </a:p>
          <a:p>
            <a:pPr marL="171450" indent="-171450">
              <a:buFontTx/>
              <a:buChar char="-"/>
            </a:pPr>
            <a:r>
              <a:rPr kumimoji="1" lang="zh-CN" altLang="en-US" sz="1200" dirty="0"/>
              <a:t>内存带宽：始终大于等于真实值，采集无额外开销，会增加单核</a:t>
            </a:r>
            <a:r>
              <a:rPr kumimoji="1" lang="en-US" altLang="zh-CN" sz="1200" dirty="0"/>
              <a:t>IPI</a:t>
            </a:r>
            <a:r>
              <a:rPr kumimoji="1" lang="zh-CN" altLang="en-US" sz="1200" dirty="0"/>
              <a:t>中断</a:t>
            </a:r>
            <a:r>
              <a:rPr kumimoji="1" lang="en-US" altLang="zh-CN" sz="1200" dirty="0"/>
              <a:t>/s</a:t>
            </a:r>
            <a:r>
              <a:rPr kumimoji="1" lang="zh-CN" altLang="en-US" sz="1200" dirty="0"/>
              <a:t>。</a:t>
            </a:r>
            <a:endParaRPr kumimoji="1" lang="en-US" altLang="zh-CN" sz="1200" dirty="0"/>
          </a:p>
          <a:p>
            <a:pPr marL="171450" indent="-171450">
              <a:buFontTx/>
              <a:buChar char="-"/>
            </a:pPr>
            <a:r>
              <a:rPr kumimoji="1" lang="en-US" altLang="zh-CN" sz="1200" dirty="0"/>
              <a:t>page sampling</a:t>
            </a:r>
            <a:r>
              <a:rPr kumimoji="1" lang="zh-CN" altLang="en-US" sz="1200" dirty="0"/>
              <a:t>：数值精确，采集存在低开销，且</a:t>
            </a:r>
            <a:r>
              <a:rPr kumimoji="1" lang="en-US" altLang="zh-CN" sz="1200" dirty="0"/>
              <a:t>guest </a:t>
            </a:r>
            <a:r>
              <a:rPr kumimoji="1" lang="en-US" altLang="zh-CN" sz="1200" dirty="0" err="1"/>
              <a:t>tdp</a:t>
            </a:r>
            <a:r>
              <a:rPr kumimoji="1" lang="zh-CN" altLang="en-US" sz="1200" dirty="0"/>
              <a:t>页大小受限制。</a:t>
            </a:r>
            <a:endParaRPr kumimoji="1" lang="en-US" altLang="zh-CN" sz="1200" dirty="0"/>
          </a:p>
          <a:p>
            <a:r>
              <a:rPr kumimoji="1" lang="zh-CN" altLang="en-US" sz="1200" dirty="0"/>
              <a:t>磁盘脏页评估：</a:t>
            </a:r>
            <a:endParaRPr kumimoji="1" lang="en-US" altLang="zh-CN" sz="1200" dirty="0"/>
          </a:p>
          <a:p>
            <a:pPr marL="171450" indent="-171450">
              <a:buFontTx/>
              <a:buChar char="-"/>
            </a:pPr>
            <a:r>
              <a:rPr kumimoji="1" lang="zh-CN" altLang="en-US" sz="1200" dirty="0"/>
              <a:t>流量统计：始终大于等于真实值，采集无额外开销。</a:t>
            </a:r>
            <a:endParaRPr kumimoji="1" lang="en-US" altLang="zh-CN" sz="1200" dirty="0"/>
          </a:p>
          <a:p>
            <a:endParaRPr kumimoji="1" lang="en-US" altLang="zh-CN" sz="1200" dirty="0"/>
          </a:p>
          <a:p>
            <a:r>
              <a:rPr kumimoji="1" lang="zh-CN" altLang="en-US" sz="1200" dirty="0"/>
              <a:t>迁移带宽：</a:t>
            </a:r>
            <a:endParaRPr kumimoji="1" lang="en-US" altLang="zh-CN" sz="1200" dirty="0"/>
          </a:p>
          <a:p>
            <a:pPr marL="171450" indent="-171450">
              <a:buFontTx/>
              <a:buChar char="-"/>
            </a:pPr>
            <a:r>
              <a:rPr kumimoji="1" lang="en-US" altLang="zh-CN" sz="1200" dirty="0"/>
              <a:t>min{</a:t>
            </a:r>
            <a:r>
              <a:rPr kumimoji="1" lang="en-US" altLang="zh-CN" sz="1200" dirty="0" err="1"/>
              <a:t>cpu_to_bandwidth</a:t>
            </a:r>
            <a:r>
              <a:rPr kumimoji="1" lang="en-US" altLang="zh-CN" sz="1200" dirty="0"/>
              <a:t>(</a:t>
            </a:r>
            <a:r>
              <a:rPr kumimoji="1" lang="zh-CN" altLang="en-US" sz="1200" dirty="0"/>
              <a:t>空闲负载</a:t>
            </a:r>
            <a:r>
              <a:rPr kumimoji="1" lang="en-US" altLang="zh-CN" sz="1200" dirty="0"/>
              <a:t>), </a:t>
            </a:r>
            <a:r>
              <a:rPr kumimoji="1" lang="zh-CN" altLang="en-US" sz="1200" dirty="0"/>
              <a:t>源端空闲带宽</a:t>
            </a:r>
            <a:r>
              <a:rPr kumimoji="1" lang="en-US" altLang="zh-CN" sz="1200" dirty="0"/>
              <a:t>, </a:t>
            </a:r>
            <a:r>
              <a:rPr kumimoji="1" lang="zh-CN" altLang="en-US" sz="1200" dirty="0"/>
              <a:t>目的端空闲带宽</a:t>
            </a:r>
            <a:r>
              <a:rPr kumimoji="1" lang="en-US" altLang="zh-CN" sz="1200" dirty="0"/>
              <a:t>}</a:t>
            </a:r>
          </a:p>
          <a:p>
            <a:pPr marL="171450" indent="-171450">
              <a:buFontTx/>
              <a:buChar char="-"/>
            </a:pPr>
            <a:r>
              <a:rPr kumimoji="1" lang="zh-CN" altLang="en-US" sz="1200" dirty="0"/>
              <a:t>理论迁移时间 </a:t>
            </a:r>
            <a:r>
              <a:rPr kumimoji="1" lang="en-US" altLang="zh-CN" sz="1200" dirty="0"/>
              <a:t>= (</a:t>
            </a:r>
            <a:r>
              <a:rPr kumimoji="1" lang="zh-CN" altLang="en-US" sz="1200" dirty="0"/>
              <a:t>内存总量 </a:t>
            </a:r>
            <a:r>
              <a:rPr kumimoji="1" lang="en-US" altLang="zh-CN" sz="1200" dirty="0"/>
              <a:t>+ </a:t>
            </a:r>
            <a:r>
              <a:rPr kumimoji="1" lang="zh-CN" altLang="en-US" sz="1200" dirty="0"/>
              <a:t>磁盘总量</a:t>
            </a:r>
            <a:r>
              <a:rPr kumimoji="1" lang="en-US" altLang="zh-CN" sz="1200" dirty="0"/>
              <a:t>) / (</a:t>
            </a:r>
            <a:r>
              <a:rPr kumimoji="1" lang="zh-CN" altLang="en-US" sz="1200" dirty="0"/>
              <a:t>迁移带宽 </a:t>
            </a:r>
            <a:r>
              <a:rPr kumimoji="1" lang="en-US" altLang="zh-CN" sz="1200" dirty="0"/>
              <a:t>– </a:t>
            </a:r>
            <a:r>
              <a:rPr kumimoji="1" lang="zh-CN" altLang="en-US" sz="1200" dirty="0"/>
              <a:t>内存脏页速率 </a:t>
            </a:r>
            <a:r>
              <a:rPr kumimoji="1" lang="en-US" altLang="zh-CN" sz="1200" dirty="0"/>
              <a:t>– </a:t>
            </a:r>
            <a:r>
              <a:rPr kumimoji="1" lang="zh-CN" altLang="en-US" sz="1200" dirty="0"/>
              <a:t>磁盘脏页速率</a:t>
            </a:r>
            <a:r>
              <a:rPr kumimoji="1" lang="en-US" altLang="zh-CN" sz="1200" dirty="0"/>
              <a:t>)</a:t>
            </a:r>
          </a:p>
          <a:p>
            <a:endParaRPr kumimoji="1" lang="en-US" altLang="zh-CN" sz="1200" dirty="0"/>
          </a:p>
          <a:p>
            <a:r>
              <a:rPr kumimoji="1" lang="zh-CN" altLang="en-US" sz="1200" dirty="0"/>
              <a:t>迁移时机：</a:t>
            </a:r>
            <a:endParaRPr kumimoji="1" lang="en-US" altLang="zh-CN" sz="1200" dirty="0"/>
          </a:p>
          <a:p>
            <a:pPr marL="171450" indent="-171450">
              <a:buFontTx/>
              <a:buChar char="-"/>
            </a:pPr>
            <a:r>
              <a:rPr kumimoji="1" lang="zh-CN" altLang="en-US" sz="1200" dirty="0"/>
              <a:t>服务器业务具备周期性原则，通过</a:t>
            </a:r>
            <a:r>
              <a:rPr kumimoji="1" lang="en-US" altLang="zh-CN" sz="1200" dirty="0"/>
              <a:t>2</a:t>
            </a:r>
            <a:r>
              <a:rPr kumimoji="1" lang="zh-CN" altLang="en-US" sz="1200" dirty="0"/>
              <a:t>周内数据来预估当日低负载。</a:t>
            </a:r>
            <a:endParaRPr kumimoji="1" lang="en-US" altLang="zh-CN" sz="1200" dirty="0"/>
          </a:p>
          <a:p>
            <a:endParaRPr kumimoji="1" lang="en-US" altLang="zh-CN" sz="1200" dirty="0"/>
          </a:p>
          <a:p>
            <a:r>
              <a:rPr kumimoji="1" lang="zh-CN" altLang="en-US" sz="1200" dirty="0"/>
              <a:t>迁移时评估：</a:t>
            </a:r>
            <a:endParaRPr kumimoji="1" lang="en-US" altLang="zh-CN" sz="1200" dirty="0"/>
          </a:p>
          <a:p>
            <a:pPr marL="171450" indent="-171450">
              <a:buFontTx/>
              <a:buChar char="-"/>
            </a:pPr>
            <a:r>
              <a:rPr kumimoji="1" lang="zh-CN" altLang="en-US" sz="1200" dirty="0"/>
              <a:t>实时带宽流量反馈机制</a:t>
            </a:r>
            <a:endParaRPr kumimoji="1" lang="en-US" altLang="zh-CN" sz="1200" dirty="0"/>
          </a:p>
          <a:p>
            <a:pPr marL="171450" indent="-171450">
              <a:buFontTx/>
              <a:buChar char="-"/>
            </a:pPr>
            <a:endParaRPr kumimoji="1" lang="zh-CN" altLang="en-US" sz="1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脏页、负载、带宽评估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1EC6055-98DC-74C3-9C41-D783E88BF307}"/>
              </a:ext>
            </a:extLst>
          </p:cNvPr>
          <p:cNvCxnSpPr>
            <a:cxnSpLocks/>
          </p:cNvCxnSpPr>
          <p:nvPr/>
        </p:nvCxnSpPr>
        <p:spPr>
          <a:xfrm>
            <a:off x="4984073" y="984738"/>
            <a:ext cx="35169" cy="56686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图片 6" descr="日程表&#10;&#10;描述已自动生成">
            <a:extLst>
              <a:ext uri="{FF2B5EF4-FFF2-40B4-BE49-F238E27FC236}">
                <a16:creationId xmlns:a16="http://schemas.microsoft.com/office/drawing/2014/main" id="{62524933-73C3-D393-12D5-E20682926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96" y="3934331"/>
            <a:ext cx="5552432" cy="2781165"/>
          </a:xfrm>
          <a:prstGeom prst="rect">
            <a:avLst/>
          </a:prstGeom>
        </p:spPr>
      </p:pic>
      <p:pic>
        <p:nvPicPr>
          <p:cNvPr id="6" name="图片 5" descr="图形用户界面, 网站&#10;&#10;描述已自动生成">
            <a:extLst>
              <a:ext uri="{FF2B5EF4-FFF2-40B4-BE49-F238E27FC236}">
                <a16:creationId xmlns:a16="http://schemas.microsoft.com/office/drawing/2014/main" id="{A7BB1B39-ABDA-C9D3-2EF4-91F4362C8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686" y="1107476"/>
            <a:ext cx="4962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4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大带宽多流</a:t>
            </a:r>
            <a:r>
              <a:rPr kumimoji="1" lang="en-US" altLang="zh-CN" dirty="0" err="1"/>
              <a:t>multifd</a:t>
            </a:r>
            <a:r>
              <a:rPr kumimoji="1" lang="zh-CN" altLang="en-US" dirty="0"/>
              <a:t>全平台支持 </a:t>
            </a:r>
            <a:r>
              <a:rPr kumimoji="1" lang="en-US" altLang="zh-CN" dirty="0"/>
              <a:t>- </a:t>
            </a:r>
            <a:r>
              <a:rPr kumimoji="1" lang="en-US" altLang="zh-CN" dirty="0" err="1"/>
              <a:t>multifd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大带宽能力支持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08CA758C-DED9-68A0-9330-4A161A3A54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982047"/>
              </p:ext>
            </p:extLst>
          </p:nvPr>
        </p:nvGraphicFramePr>
        <p:xfrm>
          <a:off x="315188" y="1695613"/>
          <a:ext cx="4032201" cy="2617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11CDD69-25AD-2879-54A1-D4906753A15B}"/>
              </a:ext>
            </a:extLst>
          </p:cNvPr>
          <p:cNvCxnSpPr>
            <a:cxnSpLocks/>
          </p:cNvCxnSpPr>
          <p:nvPr/>
        </p:nvCxnSpPr>
        <p:spPr>
          <a:xfrm>
            <a:off x="5247177" y="984738"/>
            <a:ext cx="35169" cy="56686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图片 7" descr="图片包含 日程表&#10;&#10;描述已自动生成">
            <a:extLst>
              <a:ext uri="{FF2B5EF4-FFF2-40B4-BE49-F238E27FC236}">
                <a16:creationId xmlns:a16="http://schemas.microsoft.com/office/drawing/2014/main" id="{5E961F9C-4107-EDD1-2F5E-CE9FE6FF5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162" y="1689175"/>
            <a:ext cx="5962650" cy="39814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2AAF2A2-1072-CE5F-F7AF-CE8CF538C654}"/>
              </a:ext>
            </a:extLst>
          </p:cNvPr>
          <p:cNvSpPr txBox="1"/>
          <p:nvPr/>
        </p:nvSpPr>
        <p:spPr>
          <a:xfrm>
            <a:off x="315189" y="4624184"/>
            <a:ext cx="46385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1600" dirty="0"/>
              <a:t>内存迭代仍由热迁移线程主导</a:t>
            </a:r>
            <a:endParaRPr lang="en-US" altLang="zh-CN" sz="1600" dirty="0"/>
          </a:p>
          <a:p>
            <a:pPr marL="285750" indent="-285750">
              <a:buFontTx/>
              <a:buChar char="-"/>
            </a:pPr>
            <a:r>
              <a:rPr lang="zh-CN" altLang="en-US" sz="1600" dirty="0"/>
              <a:t>协议协商由主线程进行主导</a:t>
            </a:r>
            <a:endParaRPr lang="en-US" altLang="zh-CN" sz="1600" dirty="0"/>
          </a:p>
          <a:p>
            <a:pPr marL="285750" indent="-285750">
              <a:buFontTx/>
              <a:buChar char="-"/>
            </a:pPr>
            <a:r>
              <a:rPr lang="zh-CN" altLang="en-US" sz="1600" dirty="0"/>
              <a:t>发送线程作为网络资源池供主线程进行调用。</a:t>
            </a:r>
            <a:endParaRPr lang="en-US" altLang="zh-CN" sz="1600" dirty="0"/>
          </a:p>
          <a:p>
            <a:pPr marL="285750" indent="-285750">
              <a:buFontTx/>
              <a:buChar char="-"/>
            </a:pPr>
            <a:r>
              <a:rPr lang="en-US" altLang="zh-CN" sz="1600" dirty="0"/>
              <a:t>100G</a:t>
            </a:r>
            <a:r>
              <a:rPr lang="zh-CN" altLang="en-US" sz="1600" dirty="0"/>
              <a:t>更高网络环境可基于</a:t>
            </a:r>
            <a:r>
              <a:rPr lang="en-US" altLang="zh-CN" sz="1600" dirty="0"/>
              <a:t>DPDK</a:t>
            </a:r>
            <a:r>
              <a:rPr lang="zh-CN" altLang="en-US" sz="1600" dirty="0"/>
              <a:t>实现发送线程。提升特定</a:t>
            </a:r>
            <a:r>
              <a:rPr lang="en-US" altLang="zh-CN" sz="1600" dirty="0" err="1"/>
              <a:t>cpu</a:t>
            </a:r>
            <a:r>
              <a:rPr lang="zh-CN" altLang="en-US" sz="1600" dirty="0"/>
              <a:t>利用率下发送数据量，从而提升效率。</a:t>
            </a:r>
            <a:endParaRPr lang="en-US" altLang="zh-CN" sz="1600" dirty="0"/>
          </a:p>
          <a:p>
            <a:pPr marL="285750" indent="-285750">
              <a:buFontTx/>
              <a:buChar char="-"/>
            </a:pPr>
            <a:r>
              <a:rPr lang="zh-CN" altLang="en-US" sz="1600" dirty="0"/>
              <a:t>宿主机数据发送</a:t>
            </a:r>
            <a:r>
              <a:rPr lang="en-US" altLang="zh-CN" sz="1600" dirty="0"/>
              <a:t>offload</a:t>
            </a:r>
            <a:r>
              <a:rPr lang="zh-CN" altLang="en-US" sz="1600" dirty="0"/>
              <a:t>实现</a:t>
            </a:r>
            <a:endParaRPr lang="en-US" altLang="zh-CN" sz="1600" dirty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7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843</Words>
  <Application>Microsoft Office PowerPoint</Application>
  <PresentationFormat>宽屏</PresentationFormat>
  <Paragraphs>121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Microsoft YaHei Regular</vt:lpstr>
      <vt:lpstr>Microsoft YaHei W7</vt:lpstr>
      <vt:lpstr>等线</vt:lpstr>
      <vt:lpstr>等线 Light</vt:lpstr>
      <vt:lpstr>Microsoft YaHei</vt:lpstr>
      <vt:lpstr>Arial</vt:lpstr>
      <vt:lpstr>Consolas</vt:lpstr>
      <vt:lpstr>Office 主题​​</vt:lpstr>
      <vt:lpstr>1_Office 主题​​</vt:lpstr>
      <vt:lpstr>云平台热迁移技术优化与实践</vt:lpstr>
      <vt:lpstr>PowerPoint 演示文稿</vt:lpstr>
      <vt:lpstr>PowerPoint 演示文稿</vt:lpstr>
      <vt:lpstr>能力价值</vt:lpstr>
      <vt:lpstr>PowerPoint 演示文稿</vt:lpstr>
      <vt:lpstr>行业痛点</vt:lpstr>
      <vt:lpstr>PowerPoint 演示文稿</vt:lpstr>
      <vt:lpstr>脏页、负载、带宽评估</vt:lpstr>
      <vt:lpstr>大带宽能力支持</vt:lpstr>
      <vt:lpstr>大带宽能力支持</vt:lpstr>
      <vt:lpstr>停机阶段设备处理优化</vt:lpstr>
      <vt:lpstr>TDP 预构建能力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T125944</cp:lastModifiedBy>
  <cp:revision>26</cp:revision>
  <dcterms:created xsi:type="dcterms:W3CDTF">2023-10-17T07:31:33Z</dcterms:created>
  <dcterms:modified xsi:type="dcterms:W3CDTF">2023-10-24T02:32:39Z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EE8BC0210367E45A15342E65FCD5AF80</vt:lpwstr>
  </property>
  <property fmtid="{D5CDD505-2E9C-101B-9397-08002B2CF9AE}" pid="3" name="KSOProductBuildVer">
    <vt:lpwstr>2052-5.1.1.7662</vt:lpwstr>
  </property>
</Properties>
</file>