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2" r:id="rId3"/>
  </p:sldMasterIdLst>
  <p:notesMasterIdLst>
    <p:notesMasterId r:id="rId18"/>
  </p:notesMasterIdLst>
  <p:handoutMasterIdLst>
    <p:handoutMasterId r:id="rId20"/>
  </p:handoutMasterIdLst>
  <p:sldIdLst>
    <p:sldId id="256" r:id="rId4"/>
    <p:sldId id="271" r:id="rId5"/>
    <p:sldId id="272" r:id="rId6"/>
    <p:sldId id="257" r:id="rId7"/>
    <p:sldId id="293" r:id="rId8"/>
    <p:sldId id="276" r:id="rId9"/>
    <p:sldId id="283" r:id="rId10"/>
    <p:sldId id="284" r:id="rId11"/>
    <p:sldId id="277" r:id="rId12"/>
    <p:sldId id="286" r:id="rId13"/>
    <p:sldId id="288" r:id="rId14"/>
    <p:sldId id="279" r:id="rId15"/>
    <p:sldId id="289" r:id="rId16"/>
    <p:sldId id="290" r:id="rId17"/>
    <p:sldId id="26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ongson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5FB"/>
    <a:srgbClr val="1B1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7"/>
  </p:normalViewPr>
  <p:slideViewPr>
    <p:cSldViewPr snapToGrid="0" snapToObjects="1" showGuides="1">
      <p:cViewPr>
        <p:scale>
          <a:sx n="89" d="100"/>
          <a:sy n="89" d="100"/>
        </p:scale>
        <p:origin x="1432" y="632"/>
      </p:cViewPr>
      <p:guideLst>
        <p:guide orient="horz" pos="2037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28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B61304-4A0F-4E11-8080-599F9186F6A5}" type="doc">
      <dgm:prSet loTypeId="process" loCatId="process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06475F0D-9D1A-4BF5-AEE3-CD3F880BC44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内核态接口</a:t>
          </a:r>
          <a:r>
            <a:rPr lang="zh-CN" altLang="en-US"/>
            <a:t/>
          </a:r>
          <a:endParaRPr lang="zh-CN" altLang="en-US"/>
        </a:p>
      </dgm:t>
    </dgm:pt>
    <dgm:pt modelId="{E99562FF-418F-46D1-8F86-E0992ED7BA8E}" cxnId="{9BE4BC55-C681-4EBE-B3DF-1202376DE6CF}" type="parTrans">
      <dgm:prSet/>
      <dgm:spPr/>
      <dgm:t>
        <a:bodyPr/>
        <a:p>
          <a:endParaRPr lang="zh-CN" altLang="en-US"/>
        </a:p>
      </dgm:t>
    </dgm:pt>
    <dgm:pt modelId="{4BD710C9-2F9D-441E-B548-A9989C0147D7}" cxnId="{9BE4BC55-C681-4EBE-B3DF-1202376DE6CF}" type="sibTrans">
      <dgm:prSet/>
      <dgm:spPr/>
      <dgm:t>
        <a:bodyPr/>
        <a:p>
          <a:endParaRPr lang="zh-CN" altLang="en-US"/>
        </a:p>
      </dgm:t>
    </dgm:pt>
    <dgm:pt modelId="{FE2A3430-07B7-4AF8-8050-E9E6630C707F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>用户态</a:t>
          </a:r>
          <a:r>
            <a:rPr lang="en-US" altLang="zh-CN" sz="1800"/>
            <a:t>vCPU</a:t>
          </a:r>
          <a:r>
            <a:rPr lang="zh-CN" altLang="en-US" sz="1800"/>
            <a:t>线程</a:t>
          </a:r>
          <a:r>
            <a:rPr lang="zh-CN" altLang="en-US" sz="1800"/>
            <a:t/>
          </a:r>
          <a:endParaRPr lang="zh-CN" altLang="en-US" sz="1800"/>
        </a:p>
      </dgm:t>
    </dgm:pt>
    <dgm:pt modelId="{FB51E315-BC56-4135-BA1D-66E640931F3A}" cxnId="{1C8D349C-7E35-42B4-82A3-FDD1789D3BC7}" type="parTrans">
      <dgm:prSet/>
      <dgm:spPr/>
      <dgm:t>
        <a:bodyPr/>
        <a:p>
          <a:endParaRPr lang="zh-CN" altLang="en-US"/>
        </a:p>
      </dgm:t>
    </dgm:pt>
    <dgm:pt modelId="{9ADD2677-777A-4E9D-AE48-B83F0BAD6874}" cxnId="{1C8D349C-7E35-42B4-82A3-FDD1789D3BC7}" type="sibTrans">
      <dgm:prSet/>
      <dgm:spPr/>
      <dgm:t>
        <a:bodyPr/>
        <a:p>
          <a:endParaRPr lang="zh-CN" altLang="en-US"/>
        </a:p>
      </dgm:t>
    </dgm:pt>
    <dgm:pt modelId="{C17EA81B-EE8F-4BEA-9D93-831900C89C0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虚拟化指令</a:t>
          </a:r>
          <a:r>
            <a:rPr lang="zh-CN" altLang="en-US"/>
            <a:t/>
          </a:r>
          <a:endParaRPr lang="zh-CN" altLang="en-US"/>
        </a:p>
      </dgm:t>
    </dgm:pt>
    <dgm:pt modelId="{D73C192A-A373-4ACC-BFC9-76609E41CF4E}" cxnId="{A59B9F77-CC1A-4458-99C3-128543B57E55}" type="parTrans">
      <dgm:prSet/>
      <dgm:spPr/>
      <dgm:t>
        <a:bodyPr/>
        <a:p>
          <a:endParaRPr lang="zh-CN" altLang="en-US"/>
        </a:p>
      </dgm:t>
    </dgm:pt>
    <dgm:pt modelId="{40C2F390-CB3F-4BF4-827D-B8018A5F3BB7}" cxnId="{A59B9F77-CC1A-4458-99C3-128543B57E55}" type="sibTrans">
      <dgm:prSet/>
      <dgm:spPr/>
      <dgm:t>
        <a:bodyPr/>
        <a:p>
          <a:endParaRPr lang="zh-CN" altLang="en-US"/>
        </a:p>
      </dgm:t>
    </dgm:pt>
    <dgm:pt modelId="{2E055442-BDF6-42BD-8A8A-460CDF6F5C5E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/>
            <a:t>内核态</a:t>
          </a:r>
          <a:r>
            <a:rPr lang="en-US" altLang="zh-CN" sz="1800"/>
            <a:t>KVM</a:t>
          </a:r>
          <a:r>
            <a:rPr lang="en-US" altLang="zh-CN" sz="1800"/>
            <a:t/>
          </a:r>
          <a:endParaRPr lang="en-US" altLang="zh-CN" sz="1800"/>
        </a:p>
      </dgm:t>
    </dgm:pt>
    <dgm:pt modelId="{291EBA52-15FB-4985-9632-D5F9BE62ACD1}" cxnId="{E40DC86B-32EA-4430-BFA3-81549CD00E80}" type="parTrans">
      <dgm:prSet/>
      <dgm:spPr/>
      <dgm:t>
        <a:bodyPr/>
        <a:p>
          <a:endParaRPr lang="zh-CN" altLang="en-US"/>
        </a:p>
      </dgm:t>
    </dgm:pt>
    <dgm:pt modelId="{87346316-64F3-4945-9984-33BC77341C9F}" cxnId="{E40DC86B-32EA-4430-BFA3-81549CD00E80}" type="sibTrans">
      <dgm:prSet/>
      <dgm:spPr/>
      <dgm:t>
        <a:bodyPr/>
        <a:p>
          <a:endParaRPr lang="zh-CN" altLang="en-US"/>
        </a:p>
      </dgm:t>
    </dgm:pt>
    <dgm:pt modelId="{89CF50F2-3EE8-4308-BA46-57745656A4A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触发异常</a:t>
          </a:r>
          <a:r>
            <a:rPr lang="zh-CN" altLang="en-US"/>
            <a:t/>
          </a:r>
          <a:endParaRPr lang="zh-CN" altLang="en-US"/>
        </a:p>
      </dgm:t>
    </dgm:pt>
    <dgm:pt modelId="{D242A0FB-DF73-49CA-BA3C-BD459F366127}" cxnId="{ED826EBC-463D-4259-A2D3-28D2E74AA5FA}" type="parTrans">
      <dgm:prSet/>
      <dgm:spPr/>
      <dgm:t>
        <a:bodyPr/>
        <a:p>
          <a:endParaRPr lang="zh-CN" altLang="en-US"/>
        </a:p>
      </dgm:t>
    </dgm:pt>
    <dgm:pt modelId="{9604C662-124F-4916-B7BB-4DF131431D56}" cxnId="{ED826EBC-463D-4259-A2D3-28D2E74AA5FA}" type="sibTrans">
      <dgm:prSet/>
      <dgm:spPr/>
      <dgm:t>
        <a:bodyPr/>
        <a:p>
          <a:endParaRPr lang="zh-CN" altLang="en-US"/>
        </a:p>
      </dgm:t>
    </dgm:pt>
    <dgm:pt modelId="{A4CBB6B8-84E6-41DA-A253-F380CBF4C16F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2000"/>
            <a:t>guest</a:t>
          </a:r>
          <a:r>
            <a:rPr lang="zh-CN" altLang="en-US" sz="2000"/>
            <a:t>模式</a:t>
          </a:r>
          <a:r>
            <a:rPr lang="zh-CN" altLang="en-US" sz="2000"/>
            <a:t/>
          </a:r>
          <a:endParaRPr lang="zh-CN" altLang="en-US" sz="2000"/>
        </a:p>
      </dgm:t>
    </dgm:pt>
    <dgm:pt modelId="{6BF9AA0B-A851-4ABD-9BE8-1336C9738AB8}" cxnId="{D06B7B38-5D65-4FAE-9F44-A5A8616D8DD6}" type="parTrans">
      <dgm:prSet/>
      <dgm:spPr/>
      <dgm:t>
        <a:bodyPr/>
        <a:p>
          <a:endParaRPr lang="zh-CN" altLang="en-US"/>
        </a:p>
      </dgm:t>
    </dgm:pt>
    <dgm:pt modelId="{B71ACFC2-160E-4438-99B2-0295109B5775}" cxnId="{D06B7B38-5D65-4FAE-9F44-A5A8616D8DD6}" type="sibTrans">
      <dgm:prSet/>
      <dgm:spPr/>
      <dgm:t>
        <a:bodyPr/>
        <a:p>
          <a:endParaRPr lang="zh-CN" altLang="en-US"/>
        </a:p>
      </dgm:t>
    </dgm:pt>
    <dgm:pt modelId="{7894115B-AABB-46F2-A52E-C27597016790}" type="pres">
      <dgm:prSet presAssocID="{B3B61304-4A0F-4E11-8080-599F9186F6A5}" presName="Name0" presStyleCnt="0">
        <dgm:presLayoutVars>
          <dgm:dir/>
          <dgm:animLvl val="lvl"/>
          <dgm:resizeHandles val="exact"/>
        </dgm:presLayoutVars>
      </dgm:prSet>
      <dgm:spPr/>
    </dgm:pt>
    <dgm:pt modelId="{56D916F2-6768-419D-835D-0E92CC7C803C}" type="pres">
      <dgm:prSet presAssocID="{B3B61304-4A0F-4E11-8080-599F9186F6A5}" presName="tSp" presStyleCnt="0"/>
      <dgm:spPr/>
    </dgm:pt>
    <dgm:pt modelId="{ECD0F423-0D40-44D8-AF71-D97C3F9DF26B}" type="pres">
      <dgm:prSet presAssocID="{B3B61304-4A0F-4E11-8080-599F9186F6A5}" presName="bSp" presStyleCnt="0"/>
      <dgm:spPr/>
    </dgm:pt>
    <dgm:pt modelId="{77157E72-C09D-4CF2-AEC0-0324FBF39226}" type="pres">
      <dgm:prSet presAssocID="{B3B61304-4A0F-4E11-8080-599F9186F6A5}" presName="process" presStyleCnt="0"/>
      <dgm:spPr/>
    </dgm:pt>
    <dgm:pt modelId="{29C62E5B-77E6-4FD6-95C8-E16514EA592F}" type="pres">
      <dgm:prSet presAssocID="{06475F0D-9D1A-4BF5-AEE3-CD3F880BC44A}" presName="composite1" presStyleCnt="0"/>
      <dgm:spPr/>
    </dgm:pt>
    <dgm:pt modelId="{24BEEBBD-4900-44F6-A6F9-3F722A9F3012}" type="pres">
      <dgm:prSet presAssocID="{06475F0D-9D1A-4BF5-AEE3-CD3F880BC44A}" presName="dummyNode1" presStyleCnt="0"/>
      <dgm:spPr/>
    </dgm:pt>
    <dgm:pt modelId="{EA4C33C9-9B7B-4236-9D97-1954A4D46745}" type="pres">
      <dgm:prSet presAssocID="{06475F0D-9D1A-4BF5-AEE3-CD3F880BC44A}" presName="childNode1" presStyleLbl="bgAcc1" presStyleIdx="0" presStyleCnt="3">
        <dgm:presLayoutVars>
          <dgm:bulletEnabled val="1"/>
        </dgm:presLayoutVars>
      </dgm:prSet>
      <dgm:spPr/>
    </dgm:pt>
    <dgm:pt modelId="{1E8A37B1-D464-40AA-8171-F21D027B523A}" type="pres">
      <dgm:prSet presAssocID="{06475F0D-9D1A-4BF5-AEE3-CD3F880BC44A}" presName="childNode1tx" presStyleCnt="0">
        <dgm:presLayoutVars>
          <dgm:bulletEnabled val="1"/>
        </dgm:presLayoutVars>
      </dgm:prSet>
      <dgm:spPr/>
    </dgm:pt>
    <dgm:pt modelId="{50F89035-D090-4CAD-827E-5FE864D0CC7D}" type="pres">
      <dgm:prSet presAssocID="{06475F0D-9D1A-4BF5-AEE3-CD3F880BC44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920CA769-40FC-4401-A1E0-FD4D856E9B21}" type="pres">
      <dgm:prSet presAssocID="{06475F0D-9D1A-4BF5-AEE3-CD3F880BC44A}" presName="connSite1" presStyleCnt="0"/>
      <dgm:spPr/>
    </dgm:pt>
    <dgm:pt modelId="{B871E909-CC84-4270-8398-F5F049AEA932}" type="pres">
      <dgm:prSet presAssocID="{4BD710C9-2F9D-441E-B548-A9989C0147D7}" presName="Name9" presStyleLbl="sibTrans2D1" presStyleIdx="0" presStyleCnt="2"/>
      <dgm:spPr/>
    </dgm:pt>
    <dgm:pt modelId="{5381038C-A52C-40F2-AE25-892F98A4F272}" type="pres">
      <dgm:prSet presAssocID="{C17EA81B-EE8F-4BEA-9D93-831900C89C00}" presName="composite2" presStyleCnt="0"/>
      <dgm:spPr/>
    </dgm:pt>
    <dgm:pt modelId="{8C60EF28-DEE2-471E-9110-F1DE84254762}" type="pres">
      <dgm:prSet presAssocID="{C17EA81B-EE8F-4BEA-9D93-831900C89C00}" presName="dummyNode2" presStyleCnt="0"/>
      <dgm:spPr/>
    </dgm:pt>
    <dgm:pt modelId="{8C4A7715-D8F8-4D2B-94CE-98F25CB35172}" type="pres">
      <dgm:prSet presAssocID="{C17EA81B-EE8F-4BEA-9D93-831900C89C00}" presName="childNode2" presStyleLbl="bgAcc1" presStyleIdx="1" presStyleCnt="3">
        <dgm:presLayoutVars>
          <dgm:bulletEnabled val="1"/>
        </dgm:presLayoutVars>
      </dgm:prSet>
      <dgm:spPr/>
    </dgm:pt>
    <dgm:pt modelId="{E6E63E6B-9802-4903-9CE3-5D4A716AEA02}" type="pres">
      <dgm:prSet presAssocID="{C17EA81B-EE8F-4BEA-9D93-831900C89C00}" presName="childNode2tx" presStyleCnt="0">
        <dgm:presLayoutVars>
          <dgm:bulletEnabled val="1"/>
        </dgm:presLayoutVars>
      </dgm:prSet>
      <dgm:spPr/>
    </dgm:pt>
    <dgm:pt modelId="{D48BF050-6660-4D4F-AF7C-757C782402D6}" type="pres">
      <dgm:prSet presAssocID="{C17EA81B-EE8F-4BEA-9D93-831900C89C00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0D59B193-1E3C-4187-9E9F-A2912DCADAC6}" type="pres">
      <dgm:prSet presAssocID="{C17EA81B-EE8F-4BEA-9D93-831900C89C00}" presName="connSite2" presStyleCnt="0"/>
      <dgm:spPr/>
    </dgm:pt>
    <dgm:pt modelId="{FB15DAFD-B404-4CB3-9791-947A7CB3C00D}" type="pres">
      <dgm:prSet presAssocID="{40C2F390-CB3F-4BF4-827D-B8018A5F3BB7}" presName="Name18" presStyleLbl="sibTrans2D1" presStyleIdx="1" presStyleCnt="2"/>
      <dgm:spPr/>
    </dgm:pt>
    <dgm:pt modelId="{754F4C32-447F-4E14-8ED3-35A922A043A5}" type="pres">
      <dgm:prSet presAssocID="{89CF50F2-3EE8-4308-BA46-57745656A4AA}" presName="composite1" presStyleCnt="0"/>
      <dgm:spPr/>
    </dgm:pt>
    <dgm:pt modelId="{020AEDA5-DA09-4A53-AF58-AED2EF90E935}" type="pres">
      <dgm:prSet presAssocID="{89CF50F2-3EE8-4308-BA46-57745656A4AA}" presName="dummyNode1" presStyleCnt="0"/>
      <dgm:spPr/>
    </dgm:pt>
    <dgm:pt modelId="{0428F0A0-98D5-457A-BE43-28F46915FA56}" type="pres">
      <dgm:prSet presAssocID="{89CF50F2-3EE8-4308-BA46-57745656A4AA}" presName="childNode1" presStyleLbl="bgAcc1" presStyleIdx="2" presStyleCnt="3">
        <dgm:presLayoutVars>
          <dgm:bulletEnabled val="1"/>
        </dgm:presLayoutVars>
      </dgm:prSet>
      <dgm:spPr/>
    </dgm:pt>
    <dgm:pt modelId="{F4682735-7E21-4BD6-A94E-5C31E3B718FD}" type="pres">
      <dgm:prSet presAssocID="{89CF50F2-3EE8-4308-BA46-57745656A4AA}" presName="childNode1tx" presStyleCnt="0">
        <dgm:presLayoutVars>
          <dgm:bulletEnabled val="1"/>
        </dgm:presLayoutVars>
      </dgm:prSet>
      <dgm:spPr/>
    </dgm:pt>
    <dgm:pt modelId="{E8647766-AE1D-45F8-B3AB-5EEE3BDE8498}" type="pres">
      <dgm:prSet presAssocID="{89CF50F2-3EE8-4308-BA46-57745656A4AA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96D6127B-1D73-45CB-82BD-67878CD7892E}" type="pres">
      <dgm:prSet presAssocID="{89CF50F2-3EE8-4308-BA46-57745656A4AA}" presName="connSite1" presStyleCnt="0"/>
      <dgm:spPr/>
    </dgm:pt>
  </dgm:ptLst>
  <dgm:cxnLst>
    <dgm:cxn modelId="{9BE4BC55-C681-4EBE-B3DF-1202376DE6CF}" srcId="{B3B61304-4A0F-4E11-8080-599F9186F6A5}" destId="{06475F0D-9D1A-4BF5-AEE3-CD3F880BC44A}" srcOrd="0" destOrd="0" parTransId="{E99562FF-418F-46D1-8F86-E0992ED7BA8E}" sibTransId="{4BD710C9-2F9D-441E-B548-A9989C0147D7}"/>
    <dgm:cxn modelId="{1C8D349C-7E35-42B4-82A3-FDD1789D3BC7}" srcId="{06475F0D-9D1A-4BF5-AEE3-CD3F880BC44A}" destId="{FE2A3430-07B7-4AF8-8050-E9E6630C707F}" srcOrd="0" destOrd="0" parTransId="{FB51E315-BC56-4135-BA1D-66E640931F3A}" sibTransId="{9ADD2677-777A-4E9D-AE48-B83F0BAD6874}"/>
    <dgm:cxn modelId="{A59B9F77-CC1A-4458-99C3-128543B57E55}" srcId="{B3B61304-4A0F-4E11-8080-599F9186F6A5}" destId="{C17EA81B-EE8F-4BEA-9D93-831900C89C00}" srcOrd="1" destOrd="0" parTransId="{D73C192A-A373-4ACC-BFC9-76609E41CF4E}" sibTransId="{40C2F390-CB3F-4BF4-827D-B8018A5F3BB7}"/>
    <dgm:cxn modelId="{E40DC86B-32EA-4430-BFA3-81549CD00E80}" srcId="{C17EA81B-EE8F-4BEA-9D93-831900C89C00}" destId="{2E055442-BDF6-42BD-8A8A-460CDF6F5C5E}" srcOrd="0" destOrd="1" parTransId="{291EBA52-15FB-4985-9632-D5F9BE62ACD1}" sibTransId="{87346316-64F3-4945-9984-33BC77341C9F}"/>
    <dgm:cxn modelId="{ED826EBC-463D-4259-A2D3-28D2E74AA5FA}" srcId="{B3B61304-4A0F-4E11-8080-599F9186F6A5}" destId="{89CF50F2-3EE8-4308-BA46-57745656A4AA}" srcOrd="2" destOrd="0" parTransId="{D242A0FB-DF73-49CA-BA3C-BD459F366127}" sibTransId="{9604C662-124F-4916-B7BB-4DF131431D56}"/>
    <dgm:cxn modelId="{D06B7B38-5D65-4FAE-9F44-A5A8616D8DD6}" srcId="{89CF50F2-3EE8-4308-BA46-57745656A4AA}" destId="{A4CBB6B8-84E6-41DA-A253-F380CBF4C16F}" srcOrd="0" destOrd="2" parTransId="{6BF9AA0B-A851-4ABD-9BE8-1336C9738AB8}" sibTransId="{B71ACFC2-160E-4438-99B2-0295109B5775}"/>
    <dgm:cxn modelId="{4CFF95A3-C4E9-45A4-B0DE-025334E60D40}" type="presOf" srcId="{B3B61304-4A0F-4E11-8080-599F9186F6A5}" destId="{7894115B-AABB-46F2-A52E-C27597016790}" srcOrd="0" destOrd="0" presId="urn:microsoft.com/office/officeart/2005/8/layout/hProcess4"/>
    <dgm:cxn modelId="{558B247E-AC99-4B5E-8168-F35C4ABF87BE}" type="presParOf" srcId="{7894115B-AABB-46F2-A52E-C27597016790}" destId="{56D916F2-6768-419D-835D-0E92CC7C803C}" srcOrd="0" destOrd="0" presId="urn:microsoft.com/office/officeart/2005/8/layout/hProcess4"/>
    <dgm:cxn modelId="{51AC0D3A-F54C-43DD-B3AD-52057C5D7C9A}" type="presParOf" srcId="{7894115B-AABB-46F2-A52E-C27597016790}" destId="{ECD0F423-0D40-44D8-AF71-D97C3F9DF26B}" srcOrd="1" destOrd="0" presId="urn:microsoft.com/office/officeart/2005/8/layout/hProcess4"/>
    <dgm:cxn modelId="{5825661D-4AE6-45A7-AAA5-F72D56F3A191}" type="presParOf" srcId="{7894115B-AABB-46F2-A52E-C27597016790}" destId="{77157E72-C09D-4CF2-AEC0-0324FBF39226}" srcOrd="2" destOrd="0" presId="urn:microsoft.com/office/officeart/2005/8/layout/hProcess4"/>
    <dgm:cxn modelId="{4DEA7618-6CC5-40CC-B40B-C5D0B72497B6}" type="presParOf" srcId="{77157E72-C09D-4CF2-AEC0-0324FBF39226}" destId="{29C62E5B-77E6-4FD6-95C8-E16514EA592F}" srcOrd="0" destOrd="2" presId="urn:microsoft.com/office/officeart/2005/8/layout/hProcess4"/>
    <dgm:cxn modelId="{8EB46315-547D-49CE-95E1-759A7C8CC9E6}" type="presParOf" srcId="{29C62E5B-77E6-4FD6-95C8-E16514EA592F}" destId="{24BEEBBD-4900-44F6-A6F9-3F722A9F3012}" srcOrd="0" destOrd="0" presId="urn:microsoft.com/office/officeart/2005/8/layout/hProcess4"/>
    <dgm:cxn modelId="{55B47FFE-7BC1-46B1-BC84-F2C07D772F01}" type="presParOf" srcId="{29C62E5B-77E6-4FD6-95C8-E16514EA592F}" destId="{EA4C33C9-9B7B-4236-9D97-1954A4D46745}" srcOrd="1" destOrd="0" presId="urn:microsoft.com/office/officeart/2005/8/layout/hProcess4"/>
    <dgm:cxn modelId="{EDBAF13F-D879-4D5C-A5F5-9FEEBA37E382}" type="presOf" srcId="{FE2A3430-07B7-4AF8-8050-E9E6630C707F}" destId="{EA4C33C9-9B7B-4236-9D97-1954A4D46745}" srcOrd="0" destOrd="0" presId="urn:microsoft.com/office/officeart/2005/8/layout/hProcess4"/>
    <dgm:cxn modelId="{047A1FA2-6493-47F0-B2AD-D8824B198AD4}" type="presParOf" srcId="{29C62E5B-77E6-4FD6-95C8-E16514EA592F}" destId="{1E8A37B1-D464-40AA-8171-F21D027B523A}" srcOrd="2" destOrd="0" presId="urn:microsoft.com/office/officeart/2005/8/layout/hProcess4"/>
    <dgm:cxn modelId="{DB7BFBC0-930C-43DF-BCA7-6B6D763412D2}" type="presOf" srcId="{FE2A3430-07B7-4AF8-8050-E9E6630C707F}" destId="{1E8A37B1-D464-40AA-8171-F21D027B523A}" srcOrd="1" destOrd="0" presId="urn:microsoft.com/office/officeart/2005/8/layout/hProcess4"/>
    <dgm:cxn modelId="{A357C9EF-654F-41DC-A8EC-DF575F6EB8CE}" type="presParOf" srcId="{29C62E5B-77E6-4FD6-95C8-E16514EA592F}" destId="{50F89035-D090-4CAD-827E-5FE864D0CC7D}" srcOrd="3" destOrd="0" presId="urn:microsoft.com/office/officeart/2005/8/layout/hProcess4"/>
    <dgm:cxn modelId="{BCCA4460-1AA6-4505-B7EC-5FE1AC2ABFEB}" type="presOf" srcId="{06475F0D-9D1A-4BF5-AEE3-CD3F880BC44A}" destId="{50F89035-D090-4CAD-827E-5FE864D0CC7D}" srcOrd="0" destOrd="0" presId="urn:microsoft.com/office/officeart/2005/8/layout/hProcess4"/>
    <dgm:cxn modelId="{824C6C37-3DFA-4922-BE29-C905B1133C67}" type="presParOf" srcId="{29C62E5B-77E6-4FD6-95C8-E16514EA592F}" destId="{920CA769-40FC-4401-A1E0-FD4D856E9B21}" srcOrd="4" destOrd="0" presId="urn:microsoft.com/office/officeart/2005/8/layout/hProcess4"/>
    <dgm:cxn modelId="{3885E1F9-DB43-46DB-9FCD-690D71D046A6}" type="presParOf" srcId="{77157E72-C09D-4CF2-AEC0-0324FBF39226}" destId="{B871E909-CC84-4270-8398-F5F049AEA932}" srcOrd="1" destOrd="2" presId="urn:microsoft.com/office/officeart/2005/8/layout/hProcess4"/>
    <dgm:cxn modelId="{4AAE2C9D-D17D-405A-BD66-B2C6B8C1DE9D}" type="presOf" srcId="{4BD710C9-2F9D-441E-B548-A9989C0147D7}" destId="{B871E909-CC84-4270-8398-F5F049AEA932}" srcOrd="0" destOrd="0" presId="urn:microsoft.com/office/officeart/2005/8/layout/hProcess4"/>
    <dgm:cxn modelId="{8DA07AE9-3546-4A88-8812-7C4C2B40EA28}" type="presParOf" srcId="{77157E72-C09D-4CF2-AEC0-0324FBF39226}" destId="{5381038C-A52C-40F2-AE25-892F98A4F272}" srcOrd="2" destOrd="2" presId="urn:microsoft.com/office/officeart/2005/8/layout/hProcess4"/>
    <dgm:cxn modelId="{E2A5952D-4F7B-43BD-B1DA-E9F791508660}" type="presParOf" srcId="{5381038C-A52C-40F2-AE25-892F98A4F272}" destId="{8C60EF28-DEE2-471E-9110-F1DE84254762}" srcOrd="0" destOrd="2" presId="urn:microsoft.com/office/officeart/2005/8/layout/hProcess4"/>
    <dgm:cxn modelId="{D203C0A8-00E6-439E-9C0C-50D0F367DADD}" type="presParOf" srcId="{5381038C-A52C-40F2-AE25-892F98A4F272}" destId="{8C4A7715-D8F8-4D2B-94CE-98F25CB35172}" srcOrd="1" destOrd="2" presId="urn:microsoft.com/office/officeart/2005/8/layout/hProcess4"/>
    <dgm:cxn modelId="{9F25E88C-AC89-4A9F-89AE-73B5C1C66891}" type="presOf" srcId="{2E055442-BDF6-42BD-8A8A-460CDF6F5C5E}" destId="{8C4A7715-D8F8-4D2B-94CE-98F25CB35172}" srcOrd="0" destOrd="0" presId="urn:microsoft.com/office/officeart/2005/8/layout/hProcess4"/>
    <dgm:cxn modelId="{67B4067F-F226-46A5-AEB1-D77F4101EBFC}" type="presParOf" srcId="{5381038C-A52C-40F2-AE25-892F98A4F272}" destId="{E6E63E6B-9802-4903-9CE3-5D4A716AEA02}" srcOrd="2" destOrd="2" presId="urn:microsoft.com/office/officeart/2005/8/layout/hProcess4"/>
    <dgm:cxn modelId="{569800D3-07E4-4553-A732-A2DA4B81789B}" type="presOf" srcId="{2E055442-BDF6-42BD-8A8A-460CDF6F5C5E}" destId="{E6E63E6B-9802-4903-9CE3-5D4A716AEA02}" srcOrd="1" destOrd="0" presId="urn:microsoft.com/office/officeart/2005/8/layout/hProcess4"/>
    <dgm:cxn modelId="{B0FE12AE-33E0-4154-9CF0-477E0A1FF9D4}" type="presParOf" srcId="{5381038C-A52C-40F2-AE25-892F98A4F272}" destId="{D48BF050-6660-4D4F-AF7C-757C782402D6}" srcOrd="3" destOrd="2" presId="urn:microsoft.com/office/officeart/2005/8/layout/hProcess4"/>
    <dgm:cxn modelId="{C8938577-0437-431F-B6D6-77FE5F8617A9}" type="presOf" srcId="{C17EA81B-EE8F-4BEA-9D93-831900C89C00}" destId="{D48BF050-6660-4D4F-AF7C-757C782402D6}" srcOrd="0" destOrd="0" presId="urn:microsoft.com/office/officeart/2005/8/layout/hProcess4"/>
    <dgm:cxn modelId="{25D3B924-CE0D-46AF-B279-6FB8C5EDB275}" type="presParOf" srcId="{5381038C-A52C-40F2-AE25-892F98A4F272}" destId="{0D59B193-1E3C-4187-9E9F-A2912DCADAC6}" srcOrd="4" destOrd="2" presId="urn:microsoft.com/office/officeart/2005/8/layout/hProcess4"/>
    <dgm:cxn modelId="{7330E469-AD05-4CEB-91F0-C327C78FB1F5}" type="presParOf" srcId="{77157E72-C09D-4CF2-AEC0-0324FBF39226}" destId="{FB15DAFD-B404-4CB3-9791-947A7CB3C00D}" srcOrd="3" destOrd="2" presId="urn:microsoft.com/office/officeart/2005/8/layout/hProcess4"/>
    <dgm:cxn modelId="{2B38CEE4-B17D-48B4-BE48-7E2A133EE14D}" type="presOf" srcId="{40C2F390-CB3F-4BF4-827D-B8018A5F3BB7}" destId="{FB15DAFD-B404-4CB3-9791-947A7CB3C00D}" srcOrd="0" destOrd="0" presId="urn:microsoft.com/office/officeart/2005/8/layout/hProcess4"/>
    <dgm:cxn modelId="{7F19C40C-1C75-4100-8917-C7EBBF0A2853}" type="presParOf" srcId="{77157E72-C09D-4CF2-AEC0-0324FBF39226}" destId="{754F4C32-447F-4E14-8ED3-35A922A043A5}" srcOrd="4" destOrd="2" presId="urn:microsoft.com/office/officeart/2005/8/layout/hProcess4"/>
    <dgm:cxn modelId="{84EA18D8-F50E-4534-89C3-37A5B56683D8}" type="presParOf" srcId="{754F4C32-447F-4E14-8ED3-35A922A043A5}" destId="{020AEDA5-DA09-4A53-AF58-AED2EF90E935}" srcOrd="0" destOrd="4" presId="urn:microsoft.com/office/officeart/2005/8/layout/hProcess4"/>
    <dgm:cxn modelId="{1282A8E0-1B44-4ED4-9C66-088B74A819CF}" type="presParOf" srcId="{754F4C32-447F-4E14-8ED3-35A922A043A5}" destId="{0428F0A0-98D5-457A-BE43-28F46915FA56}" srcOrd="1" destOrd="4" presId="urn:microsoft.com/office/officeart/2005/8/layout/hProcess4"/>
    <dgm:cxn modelId="{645D612A-A717-4EF3-B774-3CE4A3F5C365}" type="presOf" srcId="{A4CBB6B8-84E6-41DA-A253-F380CBF4C16F}" destId="{0428F0A0-98D5-457A-BE43-28F46915FA56}" srcOrd="0" destOrd="0" presId="urn:microsoft.com/office/officeart/2005/8/layout/hProcess4"/>
    <dgm:cxn modelId="{09F66B79-0872-49AF-B5FC-836F405C1462}" type="presParOf" srcId="{754F4C32-447F-4E14-8ED3-35A922A043A5}" destId="{F4682735-7E21-4BD6-A94E-5C31E3B718FD}" srcOrd="2" destOrd="4" presId="urn:microsoft.com/office/officeart/2005/8/layout/hProcess4"/>
    <dgm:cxn modelId="{1F9502F0-6FC1-4559-98F3-05A3EA2EE72D}" type="presOf" srcId="{A4CBB6B8-84E6-41DA-A253-F380CBF4C16F}" destId="{F4682735-7E21-4BD6-A94E-5C31E3B718FD}" srcOrd="1" destOrd="0" presId="urn:microsoft.com/office/officeart/2005/8/layout/hProcess4"/>
    <dgm:cxn modelId="{FD9E33D1-471D-4C47-8A4F-F8F675B86E20}" type="presParOf" srcId="{754F4C32-447F-4E14-8ED3-35A922A043A5}" destId="{E8647766-AE1D-45F8-B3AB-5EEE3BDE8498}" srcOrd="3" destOrd="4" presId="urn:microsoft.com/office/officeart/2005/8/layout/hProcess4"/>
    <dgm:cxn modelId="{A12A2F60-6986-421D-87A0-6D5365CCA875}" type="presOf" srcId="{89CF50F2-3EE8-4308-BA46-57745656A4AA}" destId="{E8647766-AE1D-45F8-B3AB-5EEE3BDE8498}" srcOrd="0" destOrd="0" presId="urn:microsoft.com/office/officeart/2005/8/layout/hProcess4"/>
    <dgm:cxn modelId="{CD832E6A-1CB3-4029-B341-B82BA1A63871}" type="presParOf" srcId="{754F4C32-447F-4E14-8ED3-35A922A043A5}" destId="{96D6127B-1D73-45CB-82BD-67878CD7892E}" srcOrd="4" destOrd="4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3F25DA44-7F3E-4C17-A40B-7F663FDBEA65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guest</a:t>
          </a:r>
          <a:r>
            <a:rPr lang="zh-CN" altLang="en-US"/>
            <a:t>模式访问</a:t>
          </a:r>
          <a:r>
            <a:rPr lang="en-US" altLang="zh-CN"/>
            <a:t>MMIO</a:t>
          </a:r>
          <a:r>
            <a:rPr lang="zh-CN" altLang="en-US"/>
            <a:t>，</a:t>
          </a:r>
          <a:r>
            <a:rPr lang="en-US" altLang="zh-CN"/>
            <a:t>IOCSR</a:t>
          </a:r>
          <a:r>
            <a:rPr lang="zh-CN" altLang="en-US"/>
            <a:t>地址空间</a:t>
          </a:r>
          <a:r>
            <a:rPr lang="zh-CN" altLang="en-US"/>
            <a:t/>
          </a:r>
          <a:endParaRPr lang="zh-CN" altLang="en-US"/>
        </a:p>
      </dgm:t>
    </dgm:pt>
    <dgm:pt modelId="{EE9066D1-3403-4469-8E8C-0D40A82430F2}" cxnId="{06F947D5-540C-43F0-AD12-1F9593CC5ECA}" type="parTrans">
      <dgm:prSet/>
      <dgm:spPr/>
    </dgm:pt>
    <dgm:pt modelId="{8EC5AF5E-9C9F-410A-A755-A3EA5186F948}" cxnId="{06F947D5-540C-43F0-AD12-1F9593CC5ECA}" type="sibTrans">
      <dgm:prSet/>
      <dgm:spPr/>
      <dgm:t>
        <a:bodyPr/>
        <a:p>
          <a:endParaRPr lang="zh-CN" altLang="en-US"/>
        </a:p>
      </dgm:t>
    </dgm:pt>
    <dgm:pt modelId="{2E2F4D3A-969C-4DB2-9FA9-5C4A40369351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KVM</a:t>
          </a:r>
          <a:r>
            <a:rPr lang="zh-CN" altLang="en-US"/>
            <a:t>捕获异常，并将访问地址访问内容记录后，返回用户态</a:t>
          </a:r>
          <a:r>
            <a:rPr lang="en-US" altLang="zh-CN"/>
            <a:t>QEMU</a:t>
          </a:r>
          <a:r>
            <a:rPr lang="en-US" altLang="zh-CN"/>
            <a:t/>
          </a:r>
          <a:endParaRPr lang="en-US" altLang="zh-CN"/>
        </a:p>
      </dgm:t>
    </dgm:pt>
    <dgm:pt modelId="{1E934BFE-4D40-486C-8784-F698A10C4CF5}" cxnId="{D5CE0181-D50B-4BA2-BC55-7C6FEE833EE6}" type="parTrans">
      <dgm:prSet/>
      <dgm:spPr/>
    </dgm:pt>
    <dgm:pt modelId="{EC1AFF77-9232-4EEB-95CB-85CEAB3B1FC0}" cxnId="{D5CE0181-D50B-4BA2-BC55-7C6FEE833EE6}" type="sibTrans">
      <dgm:prSet/>
      <dgm:spPr/>
      <dgm:t>
        <a:bodyPr/>
        <a:p>
          <a:endParaRPr lang="zh-CN" altLang="en-US"/>
        </a:p>
      </dgm:t>
    </dgm:pt>
    <dgm:pt modelId="{37B86CFA-59B5-46FA-8A6B-9FB187CE14D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QEMU</a:t>
          </a:r>
          <a:r>
            <a:rPr lang="zh-CN" altLang="en-US"/>
            <a:t>依据访问地址找到对应设备的</a:t>
          </a:r>
          <a:r>
            <a:rPr lang="en-US" altLang="zh-CN"/>
            <a:t>memory region</a:t>
          </a:r>
          <a:r>
            <a:rPr lang="zh-CN" altLang="en-US"/>
            <a:t>，</a:t>
          </a:r>
          <a:r>
            <a:rPr lang="zh-CN" altLang="en-US"/>
            <a:t>再</a:t>
          </a:r>
          <a:r>
            <a:rPr lang="zh-CN" altLang="en-US"/>
            <a:t>调用对应的读</a:t>
          </a:r>
          <a:r>
            <a:rPr lang="en-US" altLang="zh-CN"/>
            <a:t>/</a:t>
          </a:r>
          <a:r>
            <a:rPr lang="zh-CN" altLang="en-US"/>
            <a:t>写回调函数，完成设备读写操作</a:t>
          </a:r>
          <a:endParaRPr lang="zh-CN" altLang="en-US"/>
        </a:p>
      </dgm:t>
    </dgm:pt>
    <dgm:pt modelId="{9DABF4F3-A9E6-40B1-A863-AC9409CC14BB}" cxnId="{A969816C-7350-44A5-BD47-539C6230A952}" type="parTrans">
      <dgm:prSet/>
      <dgm:spPr/>
    </dgm:pt>
    <dgm:pt modelId="{18EFF3C3-47F9-402B-A3F3-E9310EA281B4}" cxnId="{A969816C-7350-44A5-BD47-539C6230A952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3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2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3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2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3">
        <dgm:presLayoutVars>
          <dgm:bulletEnabled val="1"/>
        </dgm:presLayoutVars>
      </dgm:prSet>
      <dgm:spPr/>
    </dgm:pt>
  </dgm:ptLst>
  <dgm:cxnLst>
    <dgm:cxn modelId="{06F947D5-540C-43F0-AD12-1F9593CC5ECA}" srcId="{8EB1D179-D23D-41D4-AEEF-E4B9FEB06903}" destId="{3F25DA44-7F3E-4C17-A40B-7F663FDBEA65}" srcOrd="0" destOrd="0" parTransId="{EE9066D1-3403-4469-8E8C-0D40A82430F2}" sibTransId="{8EC5AF5E-9C9F-410A-A755-A3EA5186F948}"/>
    <dgm:cxn modelId="{D5CE0181-D50B-4BA2-BC55-7C6FEE833EE6}" srcId="{8EB1D179-D23D-41D4-AEEF-E4B9FEB06903}" destId="{2E2F4D3A-969C-4DB2-9FA9-5C4A40369351}" srcOrd="1" destOrd="0" parTransId="{1E934BFE-4D40-486C-8784-F698A10C4CF5}" sibTransId="{EC1AFF77-9232-4EEB-95CB-85CEAB3B1FC0}"/>
    <dgm:cxn modelId="{A969816C-7350-44A5-BD47-539C6230A952}" srcId="{8EB1D179-D23D-41D4-AEEF-E4B9FEB06903}" destId="{37B86CFA-59B5-46FA-8A6B-9FB187CE14DF}" srcOrd="2" destOrd="0" parTransId="{9DABF4F3-A9E6-40B1-A863-AC9409CC14BB}" sibTransId="{18EFF3C3-47F9-402B-A3F3-E9310EA281B4}"/>
    <dgm:cxn modelId="{58603CD0-F4CF-4CA0-BD15-B8F2F912F806}" type="presOf" srcId="{8EB1D179-D23D-41D4-AEEF-E4B9FEB06903}" destId="{BF708676-7EFC-4C81-9D3A-3E677EAC1C7B}" srcOrd="0" destOrd="0" presId="urn:microsoft.com/office/officeart/2005/8/layout/process1"/>
    <dgm:cxn modelId="{3AEF14F4-7196-446F-86AE-626185F097D4}" type="presParOf" srcId="{BF708676-7EFC-4C81-9D3A-3E677EAC1C7B}" destId="{111DEAC9-5D4C-4A6A-A44E-082A26F60596}" srcOrd="0" destOrd="0" presId="urn:microsoft.com/office/officeart/2005/8/layout/process1"/>
    <dgm:cxn modelId="{3F33E854-1AEF-4701-8BFC-BAA49F7BFE98}" type="presOf" srcId="{3F25DA44-7F3E-4C17-A40B-7F663FDBEA65}" destId="{111DEAC9-5D4C-4A6A-A44E-082A26F60596}" srcOrd="0" destOrd="0" presId="urn:microsoft.com/office/officeart/2005/8/layout/process1"/>
    <dgm:cxn modelId="{BCBDD6D4-8EAC-418F-8E85-2C2479877C0F}" type="presParOf" srcId="{BF708676-7EFC-4C81-9D3A-3E677EAC1C7B}" destId="{8A5CF0CE-3323-464D-9C63-05C1BDB053F5}" srcOrd="1" destOrd="0" presId="urn:microsoft.com/office/officeart/2005/8/layout/process1"/>
    <dgm:cxn modelId="{9C554742-8829-4EBA-9DEE-B05695F83022}" type="presOf" srcId="{8EC5AF5E-9C9F-410A-A755-A3EA5186F948}" destId="{8A5CF0CE-3323-464D-9C63-05C1BDB053F5}" srcOrd="0" destOrd="0" presId="urn:microsoft.com/office/officeart/2005/8/layout/process1"/>
    <dgm:cxn modelId="{CE9D615B-C554-477B-8055-0A6B94C51214}" type="presParOf" srcId="{8A5CF0CE-3323-464D-9C63-05C1BDB053F5}" destId="{5FA465F6-7607-499F-BFB2-52F4E071FB67}" srcOrd="0" destOrd="1" presId="urn:microsoft.com/office/officeart/2005/8/layout/process1"/>
    <dgm:cxn modelId="{93E514FE-32D5-413D-9E32-2FE97E4A3676}" type="presOf" srcId="{8EC5AF5E-9C9F-410A-A755-A3EA5186F948}" destId="{5FA465F6-7607-499F-BFB2-52F4E071FB67}" srcOrd="1" destOrd="0" presId="urn:microsoft.com/office/officeart/2005/8/layout/process1"/>
    <dgm:cxn modelId="{59EE80D5-6268-437A-A035-C18B5F70EC0A}" type="presParOf" srcId="{BF708676-7EFC-4C81-9D3A-3E677EAC1C7B}" destId="{552FB8E7-A5FB-4CC3-94C3-CE0BDF19F9F1}" srcOrd="2" destOrd="0" presId="urn:microsoft.com/office/officeart/2005/8/layout/process1"/>
    <dgm:cxn modelId="{A460866F-6F34-48AE-A419-3FA9E7444742}" type="presOf" srcId="{2E2F4D3A-969C-4DB2-9FA9-5C4A40369351}" destId="{552FB8E7-A5FB-4CC3-94C3-CE0BDF19F9F1}" srcOrd="0" destOrd="0" presId="urn:microsoft.com/office/officeart/2005/8/layout/process1"/>
    <dgm:cxn modelId="{BF1B53FF-30F9-458B-8C74-7C3DC1C4D697}" type="presParOf" srcId="{BF708676-7EFC-4C81-9D3A-3E677EAC1C7B}" destId="{353C3794-50AA-4D44-83C9-CE28317C3317}" srcOrd="3" destOrd="0" presId="urn:microsoft.com/office/officeart/2005/8/layout/process1"/>
    <dgm:cxn modelId="{E4EBA24D-E4D4-496D-A929-1FAE475BE691}" type="presOf" srcId="{EC1AFF77-9232-4EEB-95CB-85CEAB3B1FC0}" destId="{353C3794-50AA-4D44-83C9-CE28317C3317}" srcOrd="0" destOrd="0" presId="urn:microsoft.com/office/officeart/2005/8/layout/process1"/>
    <dgm:cxn modelId="{7EC7E3D0-12AC-48FF-821C-1F72DD309CA0}" type="presParOf" srcId="{353C3794-50AA-4D44-83C9-CE28317C3317}" destId="{5AFF040D-0639-4120-9E39-DA822CF9F321}" srcOrd="0" destOrd="3" presId="urn:microsoft.com/office/officeart/2005/8/layout/process1"/>
    <dgm:cxn modelId="{38083FD0-E00A-4FEE-95CB-E68BE5169D0F}" type="presOf" srcId="{EC1AFF77-9232-4EEB-95CB-85CEAB3B1FC0}" destId="{5AFF040D-0639-4120-9E39-DA822CF9F321}" srcOrd="1" destOrd="0" presId="urn:microsoft.com/office/officeart/2005/8/layout/process1"/>
    <dgm:cxn modelId="{14108A7D-AA47-4505-80E8-36726356E3C6}" type="presParOf" srcId="{BF708676-7EFC-4C81-9D3A-3E677EAC1C7B}" destId="{A1E15D63-E1FF-4A28-A04F-A2B65927BC31}" srcOrd="4" destOrd="0" presId="urn:microsoft.com/office/officeart/2005/8/layout/process1"/>
    <dgm:cxn modelId="{1B2FA839-BE0C-4EEA-863B-ABF08953E4F9}" type="presOf" srcId="{37B86CFA-59B5-46FA-8A6B-9FB187CE14DF}" destId="{A1E15D63-E1FF-4A28-A04F-A2B65927BC3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EA4C33C9-9B7B-4236-9D97-1954A4D46745}">
      <dsp:nvSpPr>
        <dsp:cNvPr id="4" name="圆角矩形 3"/>
        <dsp:cNvSpPr/>
      </dsp:nvSpPr>
      <dsp:spPr bwMode="white">
        <a:xfrm>
          <a:off x="0" y="1787908"/>
          <a:ext cx="2234069" cy="184264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53340" tIns="53340" rIns="53340" bIns="5334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>
              <a:solidFill>
                <a:schemeClr val="dk1"/>
              </a:solidFill>
            </a:rPr>
            <a:t>用户态</a:t>
          </a:r>
          <a:endParaRPr lang="zh-CN" altLang="en-US" sz="2800">
            <a:solidFill>
              <a:schemeClr val="dk1"/>
            </a:solidFill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>
              <a:solidFill>
                <a:schemeClr val="dk1"/>
              </a:solidFill>
            </a:rPr>
            <a:t>vCPU</a:t>
          </a:r>
          <a:r>
            <a:rPr lang="zh-CN" altLang="en-US" sz="2800">
              <a:solidFill>
                <a:schemeClr val="dk1"/>
              </a:solidFill>
            </a:rPr>
            <a:t>线程</a:t>
          </a:r>
          <a:endParaRPr lang="zh-CN" altLang="en-US" sz="2800">
            <a:solidFill>
              <a:schemeClr val="dk1"/>
            </a:solidFill>
          </a:endParaRPr>
        </a:p>
      </dsp:txBody>
      <dsp:txXfrm>
        <a:off x="0" y="1787908"/>
        <a:ext cx="2234069" cy="1842640"/>
      </dsp:txXfrm>
    </dsp:sp>
    <dsp:sp modelId="{B871E909-CC84-4270-8398-F5F049AEA932}">
      <dsp:nvSpPr>
        <dsp:cNvPr id="6" name="形状 5"/>
        <dsp:cNvSpPr/>
      </dsp:nvSpPr>
      <dsp:spPr bwMode="white">
        <a:xfrm>
          <a:off x="1243954" y="2284046"/>
          <a:ext cx="2465665" cy="2465665"/>
        </a:xfrm>
        <a:prstGeom prst="leftCircularArrow">
          <a:avLst>
            <a:gd name="adj1" fmla="val 5000"/>
            <a:gd name="adj2" fmla="val -360000"/>
            <a:gd name="adj3" fmla="val 2276097"/>
            <a:gd name="adj4" fmla="val 9165076"/>
            <a:gd name="adj5" fmla="val 55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243954" y="2284046"/>
        <a:ext cx="2465665" cy="2465665"/>
      </dsp:txXfrm>
    </dsp:sp>
    <dsp:sp modelId="{50F89035-D090-4CAD-827E-5FE864D0CC7D}">
      <dsp:nvSpPr>
        <dsp:cNvPr id="5" name="圆角矩形 4"/>
        <dsp:cNvSpPr/>
      </dsp:nvSpPr>
      <dsp:spPr bwMode="white">
        <a:xfrm>
          <a:off x="496460" y="3235696"/>
          <a:ext cx="1985839" cy="78970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35560" rIns="53340" bIns="3556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内核态接口</a:t>
          </a:r>
          <a:endParaRPr lang="zh-CN" altLang="en-US"/>
        </a:p>
      </dsp:txBody>
      <dsp:txXfrm>
        <a:off x="496460" y="3235696"/>
        <a:ext cx="1985839" cy="789703"/>
      </dsp:txXfrm>
    </dsp:sp>
    <dsp:sp modelId="{8C4A7715-D8F8-4D2B-94CE-98F25CB35172}">
      <dsp:nvSpPr>
        <dsp:cNvPr id="8" name="圆角矩形 7"/>
        <dsp:cNvSpPr/>
      </dsp:nvSpPr>
      <dsp:spPr bwMode="white">
        <a:xfrm>
          <a:off x="2748382" y="1732628"/>
          <a:ext cx="2368113" cy="1953198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53340" tIns="53340" rIns="53340" bIns="5334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>
              <a:solidFill>
                <a:schemeClr val="dk1"/>
              </a:solidFill>
            </a:rPr>
            <a:t>内核态</a:t>
          </a:r>
          <a:endParaRPr lang="zh-CN" altLang="en-US" sz="2800">
            <a:solidFill>
              <a:schemeClr val="dk1"/>
            </a:solidFill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>
              <a:solidFill>
                <a:schemeClr val="dk1"/>
              </a:solidFill>
            </a:rPr>
            <a:t>KVM</a:t>
          </a:r>
          <a:endParaRPr lang="en-US" altLang="zh-CN" sz="2800">
            <a:solidFill>
              <a:schemeClr val="dk1"/>
            </a:solidFill>
          </a:endParaRPr>
        </a:p>
      </dsp:txBody>
      <dsp:txXfrm>
        <a:off x="2748382" y="1732628"/>
        <a:ext cx="2368113" cy="1953198"/>
      </dsp:txXfrm>
    </dsp:sp>
    <dsp:sp modelId="{FB15DAFD-B404-4CB3-9791-947A7CB3C00D}">
      <dsp:nvSpPr>
        <dsp:cNvPr id="10" name="环形箭头 9"/>
        <dsp:cNvSpPr/>
      </dsp:nvSpPr>
      <dsp:spPr bwMode="white">
        <a:xfrm>
          <a:off x="3999675" y="573270"/>
          <a:ext cx="2809845" cy="2809845"/>
        </a:xfrm>
        <a:prstGeom prst="circularArrow">
          <a:avLst>
            <a:gd name="adj1" fmla="val 5000"/>
            <a:gd name="adj2" fmla="val 360000"/>
            <a:gd name="adj3" fmla="val 19587847"/>
            <a:gd name="adj4" fmla="val 12698869"/>
            <a:gd name="adj5" fmla="val 55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999675" y="573270"/>
        <a:ext cx="2809845" cy="2809845"/>
      </dsp:txXfrm>
    </dsp:sp>
    <dsp:sp modelId="{D48BF050-6660-4D4F-AF7C-757C782402D6}">
      <dsp:nvSpPr>
        <dsp:cNvPr id="9" name="圆角矩形 8"/>
        <dsp:cNvSpPr/>
      </dsp:nvSpPr>
      <dsp:spPr bwMode="white">
        <a:xfrm>
          <a:off x="3274629" y="1314086"/>
          <a:ext cx="2104989" cy="83708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35560" rIns="53340" bIns="3556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虚拟化指令</a:t>
          </a:r>
          <a:endParaRPr lang="zh-CN" altLang="en-US"/>
        </a:p>
      </dsp:txBody>
      <dsp:txXfrm>
        <a:off x="3274629" y="1314086"/>
        <a:ext cx="2104989" cy="837085"/>
      </dsp:txXfrm>
    </dsp:sp>
    <dsp:sp modelId="{0428F0A0-98D5-457A-BE43-28F46915FA56}">
      <dsp:nvSpPr>
        <dsp:cNvPr id="18" name="圆角矩形 17"/>
        <dsp:cNvSpPr/>
      </dsp:nvSpPr>
      <dsp:spPr bwMode="white">
        <a:xfrm>
          <a:off x="5645701" y="1787908"/>
          <a:ext cx="2234069" cy="1842640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53340" tIns="53340" rIns="53340" bIns="5334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>
              <a:solidFill>
                <a:schemeClr val="dk1"/>
              </a:solidFill>
            </a:rPr>
            <a:t>guest</a:t>
          </a:r>
          <a:endParaRPr lang="zh-CN" altLang="en-US" sz="2800">
            <a:solidFill>
              <a:schemeClr val="dk1"/>
            </a:solidFill>
          </a:endParaRPr>
        </a:p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>
              <a:solidFill>
                <a:schemeClr val="dk1"/>
              </a:solidFill>
            </a:rPr>
            <a:t>模式</a:t>
          </a:r>
          <a:endParaRPr lang="zh-CN" altLang="en-US" sz="2800">
            <a:solidFill>
              <a:schemeClr val="dk1"/>
            </a:solidFill>
          </a:endParaRPr>
        </a:p>
      </dsp:txBody>
      <dsp:txXfrm>
        <a:off x="5645701" y="1787908"/>
        <a:ext cx="2234069" cy="1842640"/>
      </dsp:txXfrm>
    </dsp:sp>
    <dsp:sp modelId="{E8647766-AE1D-45F8-B3AB-5EEE3BDE8498}">
      <dsp:nvSpPr>
        <dsp:cNvPr id="19" name="圆角矩形 18"/>
        <dsp:cNvSpPr/>
      </dsp:nvSpPr>
      <dsp:spPr bwMode="white">
        <a:xfrm>
          <a:off x="6142161" y="3235696"/>
          <a:ext cx="1985839" cy="78970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35560" rIns="53340" bIns="3556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触发异常</a:t>
          </a:r>
          <a:endParaRPr lang="zh-CN" altLang="en-US"/>
        </a:p>
      </dsp:txBody>
      <dsp:txXfrm>
        <a:off x="6142161" y="3235696"/>
        <a:ext cx="1985839" cy="789703"/>
      </dsp:txXfrm>
    </dsp:sp>
    <dsp:sp modelId="{24BEEBBD-4900-44F6-A6F9-3F722A9F3012}">
      <dsp:nvSpPr>
        <dsp:cNvPr id="3" name="矩形 2" hidden="1"/>
        <dsp:cNvSpPr/>
      </dsp:nvSpPr>
      <dsp:spPr>
        <a:xfrm>
          <a:off x="0" y="1393056"/>
          <a:ext cx="2482299" cy="2632342"/>
        </a:xfrm>
        <a:prstGeom prst="rect">
          <a:avLst/>
        </a:prstGeom>
      </dsp:spPr>
      <dsp:txXfrm>
        <a:off x="0" y="1393056"/>
        <a:ext cx="2482299" cy="2632342"/>
      </dsp:txXfrm>
    </dsp:sp>
    <dsp:sp modelId="{8C60EF28-DEE2-471E-9110-F1DE84254762}">
      <dsp:nvSpPr>
        <dsp:cNvPr id="7" name="矩形 6" hidden="1"/>
        <dsp:cNvSpPr/>
      </dsp:nvSpPr>
      <dsp:spPr>
        <a:xfrm>
          <a:off x="2748382" y="1314086"/>
          <a:ext cx="2631237" cy="2790283"/>
        </a:xfrm>
        <a:prstGeom prst="rect">
          <a:avLst/>
        </a:prstGeom>
      </dsp:spPr>
      <dsp:txXfrm>
        <a:off x="2748382" y="1314086"/>
        <a:ext cx="2631237" cy="2790283"/>
      </dsp:txXfrm>
    </dsp:sp>
    <dsp:sp modelId="{020AEDA5-DA09-4A53-AF58-AED2EF90E935}">
      <dsp:nvSpPr>
        <dsp:cNvPr id="17" name="矩形 16" hidden="1"/>
        <dsp:cNvSpPr/>
      </dsp:nvSpPr>
      <dsp:spPr>
        <a:xfrm>
          <a:off x="5645701" y="1393056"/>
          <a:ext cx="2482299" cy="2632342"/>
        </a:xfrm>
        <a:prstGeom prst="rect">
          <a:avLst/>
        </a:prstGeom>
      </dsp:spPr>
      <dsp:txXfrm>
        <a:off x="5645701" y="1393056"/>
        <a:ext cx="2482299" cy="26323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3768725"/>
        <a:chOff x="0" y="0"/>
        <a:chExt cx="8128000" cy="3768725"/>
      </a:xfrm>
    </dsp:grpSpPr>
    <dsp:sp modelId="{111DEAC9-5D4C-4A6A-A44E-082A26F60596}">
      <dsp:nvSpPr>
        <dsp:cNvPr id="3" name="圆角矩形 2"/>
        <dsp:cNvSpPr/>
      </dsp:nvSpPr>
      <dsp:spPr bwMode="white">
        <a:xfrm>
          <a:off x="0" y="1082675"/>
          <a:ext cx="2138947" cy="160337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guest</a:t>
          </a:r>
          <a:r>
            <a:rPr lang="zh-CN" altLang="en-US"/>
            <a:t>模式访问</a:t>
          </a:r>
          <a:r>
            <a:rPr lang="en-US" altLang="zh-CN"/>
            <a:t>MMIO</a:t>
          </a:r>
          <a:r>
            <a:rPr lang="zh-CN" altLang="en-US"/>
            <a:t>，</a:t>
          </a:r>
          <a:r>
            <a:rPr lang="en-US" altLang="zh-CN"/>
            <a:t>IOCSR</a:t>
          </a:r>
          <a:r>
            <a:rPr lang="zh-CN" altLang="en-US"/>
            <a:t>地址空间</a:t>
          </a:r>
          <a:endParaRPr lang="zh-CN" altLang="en-US"/>
        </a:p>
      </dsp:txBody>
      <dsp:txXfrm>
        <a:off x="0" y="1082675"/>
        <a:ext cx="2138947" cy="1603375"/>
      </dsp:txXfrm>
    </dsp:sp>
    <dsp:sp modelId="{8A5CF0CE-3323-464D-9C63-05C1BDB053F5}">
      <dsp:nvSpPr>
        <dsp:cNvPr id="4" name="右箭头 3"/>
        <dsp:cNvSpPr/>
      </dsp:nvSpPr>
      <dsp:spPr bwMode="white">
        <a:xfrm>
          <a:off x="2340008" y="1619133"/>
          <a:ext cx="453457" cy="5304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340008" y="1619133"/>
        <a:ext cx="453457" cy="530459"/>
      </dsp:txXfrm>
    </dsp:sp>
    <dsp:sp modelId="{552FB8E7-A5FB-4CC3-94C3-CE0BDF19F9F1}">
      <dsp:nvSpPr>
        <dsp:cNvPr id="5" name="圆角矩形 4"/>
        <dsp:cNvSpPr/>
      </dsp:nvSpPr>
      <dsp:spPr bwMode="white">
        <a:xfrm>
          <a:off x="2994526" y="1082675"/>
          <a:ext cx="2138947" cy="160337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KVM</a:t>
          </a:r>
          <a:r>
            <a:rPr lang="zh-CN" altLang="en-US"/>
            <a:t>捕获异常，并将访问地址访问内容记录后，返回用户态</a:t>
          </a:r>
          <a:r>
            <a:rPr lang="en-US" altLang="zh-CN"/>
            <a:t>QEMU</a:t>
          </a:r>
          <a:endParaRPr lang="en-US" altLang="zh-CN"/>
        </a:p>
      </dsp:txBody>
      <dsp:txXfrm>
        <a:off x="2994526" y="1082675"/>
        <a:ext cx="2138947" cy="1603375"/>
      </dsp:txXfrm>
    </dsp:sp>
    <dsp:sp modelId="{353C3794-50AA-4D44-83C9-CE28317C3317}">
      <dsp:nvSpPr>
        <dsp:cNvPr id="6" name="右箭头 5"/>
        <dsp:cNvSpPr/>
      </dsp:nvSpPr>
      <dsp:spPr bwMode="white">
        <a:xfrm>
          <a:off x="5334535" y="1619133"/>
          <a:ext cx="453457" cy="5304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0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334535" y="1619133"/>
        <a:ext cx="453457" cy="530459"/>
      </dsp:txXfrm>
    </dsp:sp>
    <dsp:sp modelId="{A1E15D63-E1FF-4A28-A04F-A2B65927BC31}">
      <dsp:nvSpPr>
        <dsp:cNvPr id="7" name="圆角矩形 6"/>
        <dsp:cNvSpPr/>
      </dsp:nvSpPr>
      <dsp:spPr bwMode="white">
        <a:xfrm>
          <a:off x="5989053" y="1082675"/>
          <a:ext cx="2138947" cy="160337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QEMU</a:t>
          </a:r>
          <a:r>
            <a:rPr lang="zh-CN" altLang="en-US"/>
            <a:t>依据访问地址找到对应设备的</a:t>
          </a:r>
          <a:r>
            <a:rPr lang="en-US" altLang="zh-CN"/>
            <a:t>memory region</a:t>
          </a:r>
          <a:r>
            <a:rPr lang="zh-CN" altLang="en-US"/>
            <a:t>，</a:t>
          </a:r>
          <a:r>
            <a:rPr lang="zh-CN" altLang="en-US"/>
            <a:t>再</a:t>
          </a:r>
          <a:r>
            <a:rPr lang="zh-CN" altLang="en-US"/>
            <a:t>调用对应的读</a:t>
          </a:r>
          <a:r>
            <a:rPr lang="en-US" altLang="zh-CN"/>
            <a:t>/</a:t>
          </a:r>
          <a:r>
            <a:rPr lang="zh-CN" altLang="en-US"/>
            <a:t>写回调函数。</a:t>
          </a:r>
          <a:endParaRPr lang="zh-CN" altLang="en-US"/>
        </a:p>
      </dsp:txBody>
      <dsp:txXfrm>
        <a:off x="5989053" y="1082675"/>
        <a:ext cx="2138947" cy="1603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srcNode" val="parentNode1"/>
              <dgm:param type="dstNode" val="connSite2"/>
              <dgm:param type="connRout" val="curve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srcNode" val="parentNode2"/>
                <dgm:param type="dstNode" val="connSite1"/>
                <dgm:param type="connRout" val="curve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F6A2C-4954-274E-8DA9-6C4A03EE82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99793-93D0-0A4B-8C7C-5D1FD19DD4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C2D05-F75F-2E4D-9552-EB82F984C7D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552A0-F6C0-9B42-B29D-21314771942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952500" y="1511820"/>
            <a:ext cx="9144000" cy="1217295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952500" y="2967990"/>
            <a:ext cx="9144000" cy="92202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188" y="1187375"/>
            <a:ext cx="10938164" cy="4769139"/>
          </a:xfrm>
        </p:spPr>
        <p:txBody>
          <a:bodyPr/>
          <a:lstStyle>
            <a:lvl1pPr marL="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5794664" cy="662782"/>
          </a:xfrm>
        </p:spPr>
        <p:txBody>
          <a:bodyPr>
            <a:normAutofit/>
          </a:bodyPr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952500" y="1511820"/>
            <a:ext cx="9144000" cy="1217295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952500" y="2967990"/>
            <a:ext cx="9144000" cy="92202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188" y="1187375"/>
            <a:ext cx="10938164" cy="4769139"/>
          </a:xfrm>
        </p:spPr>
        <p:txBody>
          <a:bodyPr/>
          <a:lstStyle>
            <a:lvl1pPr marL="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5794664" cy="662782"/>
          </a:xfrm>
        </p:spPr>
        <p:txBody>
          <a:bodyPr>
            <a:normAutofit/>
          </a:bodyPr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AEC0-C289-DE44-AB8A-ADA10C1E60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B2F3D-105D-CE46-B007-3E1ED61C52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AEC0-C289-DE44-AB8A-ADA10C1E60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B2F3D-105D-CE46-B007-3E1ED61C52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7310" y="1630680"/>
            <a:ext cx="9377045" cy="1110615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Linux</a:t>
            </a:r>
            <a:r>
              <a:rPr kumimoji="1" lang="zh-CN" altLang="en-US" sz="400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内核支持</a:t>
            </a:r>
            <a:r>
              <a:rPr kumimoji="1" lang="en-US" altLang="zh-CN" sz="400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LoongArch KVM</a:t>
            </a:r>
            <a:r>
              <a:rPr kumimoji="1" lang="zh-CN" altLang="en-US" sz="400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虚拟化</a:t>
            </a:r>
            <a:endParaRPr kumimoji="1" lang="zh-CN" altLang="en-US" sz="4000" dirty="0">
              <a:latin typeface="CESI宋体-GB18030" panose="02000500000000000000" charset="-122"/>
              <a:ea typeface="CESI宋体-GB18030" panose="02000500000000000000" charset="-122"/>
              <a:cs typeface="CESI宋体-GB18030" panose="02000500000000000000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524000" y="5704205"/>
            <a:ext cx="3097530" cy="5626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b="1" dirty="0">
                <a:solidFill>
                  <a:schemeClr val="bg1"/>
                </a:solidFill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主讲人：</a:t>
            </a:r>
            <a:r>
              <a:rPr kumimoji="1" lang="en-US" altLang="zh-CN" b="1" dirty="0">
                <a:solidFill>
                  <a:schemeClr val="bg1"/>
                </a:solidFill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 </a:t>
            </a:r>
            <a:r>
              <a:rPr kumimoji="1" lang="zh-CN" altLang="en-US" b="1" dirty="0">
                <a:solidFill>
                  <a:schemeClr val="bg1"/>
                </a:solidFill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赵天瑞</a:t>
            </a:r>
            <a:endParaRPr kumimoji="1" lang="zh-CN" altLang="en-US" b="1" dirty="0">
              <a:solidFill>
                <a:schemeClr val="bg1"/>
              </a:solidFill>
              <a:latin typeface="CESI宋体-GB18030" panose="02000500000000000000" charset="-122"/>
              <a:ea typeface="CESI宋体-GB18030" panose="02000500000000000000" charset="-122"/>
              <a:cs typeface="CESI宋体-GB18030" panose="02000500000000000000" charset="-122"/>
            </a:endParaRPr>
          </a:p>
          <a:p>
            <a:pPr marL="0" indent="0">
              <a:buNone/>
            </a:pPr>
            <a:endParaRPr kumimoji="1" lang="zh-CN" altLang="en-US" b="1" dirty="0">
              <a:solidFill>
                <a:schemeClr val="bg1"/>
              </a:solidFill>
              <a:latin typeface="CESI宋体-GB18030" panose="02000500000000000000" charset="-122"/>
              <a:ea typeface="CESI宋体-GB18030" panose="02000500000000000000" charset="-122"/>
              <a:cs typeface="CESI宋体-GB18030" panose="020005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43840" y="1168400"/>
            <a:ext cx="11414760" cy="5575935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buFont typeface="Arial" panose="020B0604020202020204" pitchFamily="34" charset="0"/>
            </a:pPr>
            <a:r>
              <a:rPr kumimoji="1" lang="en-US" dirty="0">
                <a:solidFill>
                  <a:schemeClr val="tx1"/>
                </a:solidFill>
                <a:latin typeface="CESI黑体-GB18030" panose="02000500000000000000" charset="-122"/>
                <a:ea typeface="CESI黑体-GB18030" panose="02000500000000000000" charset="-122"/>
                <a:cs typeface="CESI黑体-GB18030" panose="02000500000000000000" charset="-122"/>
              </a:rPr>
              <a:t>1. LoongArch MMU</a:t>
            </a:r>
            <a:r>
              <a:rPr kumimoji="1" lang="zh-CN" altLang="en-US" dirty="0">
                <a:solidFill>
                  <a:schemeClr val="tx1"/>
                </a:solidFill>
                <a:latin typeface="CESI黑体-GB18030" panose="02000500000000000000" charset="-122"/>
                <a:ea typeface="CESI黑体-GB18030" panose="02000500000000000000" charset="-122"/>
                <a:cs typeface="CESI黑体-GB18030" panose="02000500000000000000" charset="-122"/>
              </a:rPr>
              <a:t>硬件模型</a:t>
            </a:r>
            <a:endParaRPr kumimoji="1" lang="zh-CN" altLang="en-US" dirty="0">
              <a:solidFill>
                <a:schemeClr val="tx1"/>
              </a:solidFill>
              <a:latin typeface="CESI黑体-GB18030" panose="02000500000000000000" charset="-122"/>
              <a:ea typeface="CESI黑体-GB18030" panose="02000500000000000000" charset="-122"/>
              <a:cs typeface="CESI黑体-GB18030" panose="02000500000000000000" charset="-122"/>
            </a:endParaRPr>
          </a:p>
          <a:p>
            <a:pPr fontAlgn="auto">
              <a:lnSpc>
                <a:spcPct val="100000"/>
              </a:lnSpc>
              <a:buFont typeface="Arial" panose="020B0604020202020204" pitchFamily="34" charset="0"/>
            </a:pPr>
            <a:r>
              <a:rPr lang="zh-CN" altLang="en-US" sz="1800" kern="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内存虚拟化采用两级</a:t>
            </a:r>
            <a:r>
              <a:rPr lang="en-US" altLang="zh-CN" sz="1800" kern="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MMU</a:t>
            </a:r>
            <a:endParaRPr lang="en-US" altLang="zh-CN" sz="1800" kern="0" dirty="0">
              <a:latin typeface="CESI宋体-GB18030" panose="02000500000000000000" charset="-122"/>
              <a:ea typeface="CESI宋体-GB18030" panose="02000500000000000000" charset="-122"/>
              <a:cs typeface="CESI宋体-GB18030" panose="02000500000000000000" charset="-122"/>
              <a:sym typeface="+mn-ea"/>
            </a:endParaRPr>
          </a:p>
          <a:p>
            <a:pPr marL="457200" indent="-4572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800" kern="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一级</a:t>
            </a:r>
            <a:r>
              <a:rPr lang="en-US" altLang="zh-CN" sz="1800" kern="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MMU</a:t>
            </a:r>
            <a:endParaRPr lang="en-US" altLang="zh-CN" sz="1800" kern="0" dirty="0">
              <a:latin typeface="CESI宋体-GB18030" panose="02000500000000000000" charset="-122"/>
              <a:ea typeface="CESI宋体-GB18030" panose="02000500000000000000" charset="-122"/>
              <a:cs typeface="CESI宋体-GB18030" panose="02000500000000000000" charset="-122"/>
              <a:sym typeface="+mn-ea"/>
            </a:endParaRPr>
          </a:p>
          <a:p>
            <a:pPr marL="914400" lvl="1" indent="-4572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800" kern="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GVA --&gt; GPA</a:t>
            </a:r>
            <a:endParaRPr lang="en-US" altLang="zh-CN" sz="1800" kern="0" dirty="0">
              <a:latin typeface="CESI宋体-GB18030" panose="02000500000000000000" charset="-122"/>
              <a:ea typeface="CESI宋体-GB18030" panose="02000500000000000000" charset="-122"/>
              <a:cs typeface="CESI宋体-GB18030" panose="02000500000000000000" charset="-122"/>
              <a:sym typeface="+mn-ea"/>
            </a:endParaRPr>
          </a:p>
          <a:p>
            <a:pPr marL="914400" lvl="1" indent="-4572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1800" kern="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发生缺页异常时造成虚拟机内部异常</a:t>
            </a:r>
            <a:endParaRPr lang="zh-CN" altLang="en-US" sz="1800" kern="0" dirty="0">
              <a:latin typeface="CESI宋体-GB18030" panose="02000500000000000000" charset="-122"/>
              <a:ea typeface="CESI宋体-GB18030" panose="02000500000000000000" charset="-122"/>
              <a:cs typeface="CESI宋体-GB18030" panose="02000500000000000000" charset="-122"/>
              <a:sym typeface="+mn-ea"/>
            </a:endParaRPr>
          </a:p>
          <a:p>
            <a:pPr lvl="1" indent="-457200" algn="l" fontAlgn="auto">
              <a:lnSpc>
                <a:spcPct val="10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kern="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二级MMU</a:t>
            </a:r>
            <a:endParaRPr lang="zh-CN" altLang="en-US" sz="1800" kern="0" dirty="0">
              <a:solidFill>
                <a:schemeClr val="tx1"/>
              </a:solidFill>
              <a:latin typeface="CESI宋体-GB18030" panose="02000500000000000000" charset="-122"/>
              <a:ea typeface="CESI宋体-GB18030" panose="02000500000000000000" charset="-122"/>
              <a:cs typeface="CESI宋体-GB18030" panose="02000500000000000000" charset="-122"/>
            </a:endParaRPr>
          </a:p>
          <a:p>
            <a:pPr marL="914400" lvl="1" indent="-457200" algn="l" eaLnBrk="1" hangingPunct="1">
              <a:lnSpc>
                <a:spcPct val="100000"/>
              </a:lnSpc>
              <a:buClrTx/>
              <a:buSzTx/>
              <a:buChar char="•"/>
            </a:pPr>
            <a:r>
              <a:rPr lang="en-US" altLang="zh-CN" sz="1800" kern="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GPA --&gt; HPA</a:t>
            </a:r>
            <a:endParaRPr lang="en-US" altLang="zh-CN" sz="1800" kern="0" dirty="0">
              <a:solidFill>
                <a:schemeClr val="tx1"/>
              </a:solidFill>
              <a:latin typeface="CESI宋体-GB18030" panose="02000500000000000000" charset="-122"/>
              <a:ea typeface="CESI宋体-GB18030" panose="02000500000000000000" charset="-122"/>
              <a:cs typeface="CESI宋体-GB18030" panose="02000500000000000000" charset="-122"/>
            </a:endParaRPr>
          </a:p>
          <a:p>
            <a:pPr marL="914400" lvl="1" indent="-457200" algn="l" eaLnBrk="1" hangingPunct="1">
              <a:lnSpc>
                <a:spcPct val="100000"/>
              </a:lnSpc>
              <a:buClrTx/>
              <a:buSzTx/>
              <a:buChar char="•"/>
            </a:pPr>
            <a:r>
              <a:rPr lang="en-US" altLang="zh-CN" sz="1800" kern="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发生缺页异常时造成</a:t>
            </a:r>
            <a:r>
              <a:rPr lang="zh-CN" altLang="en-US" sz="1800" kern="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物理机</a:t>
            </a:r>
            <a:r>
              <a:rPr lang="en-US" altLang="zh-CN" sz="1800" kern="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KVM异常</a:t>
            </a:r>
            <a:endParaRPr lang="en-US" altLang="zh-CN" sz="1800" kern="0" dirty="0">
              <a:latin typeface="CESI宋体-GB18030" panose="02000500000000000000" charset="-122"/>
              <a:ea typeface="CESI宋体-GB18030" panose="02000500000000000000" charset="-122"/>
              <a:cs typeface="CESI宋体-GB18030" panose="02000500000000000000" charset="-122"/>
              <a:sym typeface="+mn-ea"/>
            </a:endParaRPr>
          </a:p>
          <a:p>
            <a:pPr eaLnBrk="1" hangingPunct="1">
              <a:lnSpc>
                <a:spcPct val="150000"/>
              </a:lnSpc>
              <a:buFontTx/>
            </a:pPr>
            <a:r>
              <a:rPr lang="zh-CN" altLang="en-US" sz="1800" kern="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两级页表支持的规格为：</a:t>
            </a:r>
            <a:endParaRPr lang="zh-CN" altLang="en-US" sz="1800" kern="0" dirty="0">
              <a:latin typeface="CESI宋体-GB18030" panose="02000500000000000000" charset="-122"/>
              <a:ea typeface="CESI宋体-GB18030" panose="02000500000000000000" charset="-122"/>
              <a:cs typeface="CESI宋体-GB18030" panose="02000500000000000000" charset="-122"/>
              <a:sym typeface="+mn-ea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kern="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虚拟地址空间宽度</a:t>
            </a:r>
            <a:r>
              <a:rPr lang="en-US" altLang="zh-CN" sz="1800" kern="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48</a:t>
            </a:r>
            <a:r>
              <a:rPr lang="zh-CN" altLang="en-US" sz="1800" kern="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位</a:t>
            </a:r>
            <a:endParaRPr lang="zh-CN" altLang="en-US" sz="1800" kern="0" dirty="0">
              <a:latin typeface="CESI宋体-GB18030" panose="02000500000000000000" charset="-122"/>
              <a:ea typeface="CESI宋体-GB18030" panose="02000500000000000000" charset="-122"/>
              <a:cs typeface="CESI宋体-GB18030" panose="02000500000000000000" charset="-122"/>
              <a:sym typeface="+mn-ea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kern="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页大小为</a:t>
            </a:r>
            <a:r>
              <a:rPr lang="en-US" altLang="zh-CN" sz="1800" kern="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4KB</a:t>
            </a:r>
            <a:r>
              <a:rPr lang="zh-CN" altLang="en-US" sz="1800" kern="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，页内地址</a:t>
            </a:r>
            <a:r>
              <a:rPr lang="en-US" altLang="zh-CN" sz="1800" kern="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12</a:t>
            </a:r>
            <a:r>
              <a:rPr lang="zh-CN" altLang="en-US" sz="1800" kern="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位</a:t>
            </a:r>
            <a:endParaRPr lang="en-US" altLang="zh-CN" sz="1800" kern="0" dirty="0">
              <a:latin typeface="CESI宋体-GB18030" panose="02000500000000000000" charset="-122"/>
              <a:ea typeface="CESI宋体-GB18030" panose="02000500000000000000" charset="-122"/>
              <a:cs typeface="CESI宋体-GB18030" panose="02000500000000000000" charset="-122"/>
              <a:sym typeface="+mn-ea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kern="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可支持</a:t>
            </a:r>
            <a:r>
              <a:rPr lang="en-US" altLang="zh-CN" sz="1800" kern="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4</a:t>
            </a:r>
            <a:r>
              <a:rPr lang="zh-CN" altLang="en-US" sz="1800" kern="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级页表，每级页表索引占</a:t>
            </a:r>
            <a:r>
              <a:rPr lang="en-US" altLang="zh-CN" sz="1800" kern="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9</a:t>
            </a:r>
            <a:r>
              <a:rPr lang="zh-CN" altLang="en-US" sz="1800" kern="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位</a:t>
            </a:r>
            <a:endParaRPr kumimoji="1" lang="zh-CN" altLang="en-US" sz="1800" dirty="0">
              <a:solidFill>
                <a:schemeClr val="tx1"/>
              </a:solidFill>
              <a:latin typeface="CESI黑体-GB18030" panose="02000500000000000000" charset="-122"/>
              <a:ea typeface="CESI黑体-GB18030" panose="02000500000000000000" charset="-122"/>
              <a:cs typeface="CESI黑体-GB18030" panose="02000500000000000000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188" y="164104"/>
            <a:ext cx="5794664" cy="662782"/>
          </a:xfrm>
        </p:spPr>
        <p:txBody>
          <a:bodyPr/>
          <a:lstStyle/>
          <a:p>
            <a:r>
              <a:rPr lang="zh-CN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内存虚拟化</a:t>
            </a:r>
            <a:endParaRPr kumimoji="1" lang="zh-CN" dirty="0">
              <a:solidFill>
                <a:schemeClr val="bg1"/>
              </a:solidFill>
              <a:ea typeface="宋体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46950" y="1910715"/>
            <a:ext cx="2875915" cy="153352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453755" y="2047240"/>
            <a:ext cx="1076960" cy="2870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87435" y="2021840"/>
            <a:ext cx="6096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GVA</a:t>
            </a:r>
            <a:endParaRPr lang="en-US" altLang="zh-CN" sz="1600"/>
          </a:p>
        </p:txBody>
      </p:sp>
      <p:sp>
        <p:nvSpPr>
          <p:cNvPr id="11" name="矩形 10"/>
          <p:cNvSpPr/>
          <p:nvPr/>
        </p:nvSpPr>
        <p:spPr>
          <a:xfrm>
            <a:off x="8454390" y="2545715"/>
            <a:ext cx="1076960" cy="2870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90610" y="2520315"/>
            <a:ext cx="8401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MMU</a:t>
            </a:r>
            <a:endParaRPr lang="en-US" altLang="zh-CN" sz="1600"/>
          </a:p>
        </p:txBody>
      </p:sp>
      <p:sp>
        <p:nvSpPr>
          <p:cNvPr id="13" name="矩形 12"/>
          <p:cNvSpPr/>
          <p:nvPr/>
        </p:nvSpPr>
        <p:spPr>
          <a:xfrm>
            <a:off x="8486140" y="3091815"/>
            <a:ext cx="1076960" cy="2870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22360" y="3066415"/>
            <a:ext cx="8401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GPA</a:t>
            </a:r>
            <a:endParaRPr lang="en-US" altLang="zh-CN" sz="1600"/>
          </a:p>
        </p:txBody>
      </p:sp>
      <p:sp>
        <p:nvSpPr>
          <p:cNvPr id="15" name="文本框 14"/>
          <p:cNvSpPr txBox="1"/>
          <p:nvPr/>
        </p:nvSpPr>
        <p:spPr>
          <a:xfrm>
            <a:off x="7346315" y="2419985"/>
            <a:ext cx="8432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虚拟机</a:t>
            </a:r>
            <a:endParaRPr lang="zh-CN" altLang="en-US" sz="1600"/>
          </a:p>
        </p:txBody>
      </p:sp>
      <p:cxnSp>
        <p:nvCxnSpPr>
          <p:cNvPr id="16" name="直接箭头连接符 15"/>
          <p:cNvCxnSpPr>
            <a:stCxn id="10" idx="2"/>
          </p:cNvCxnSpPr>
          <p:nvPr/>
        </p:nvCxnSpPr>
        <p:spPr>
          <a:xfrm>
            <a:off x="8992235" y="2359025"/>
            <a:ext cx="635" cy="203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8991600" y="2862580"/>
            <a:ext cx="635" cy="203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346950" y="4209415"/>
            <a:ext cx="2875915" cy="153352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453755" y="4345940"/>
            <a:ext cx="1076960" cy="2870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687435" y="4320540"/>
            <a:ext cx="6096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GPA</a:t>
            </a:r>
            <a:endParaRPr lang="en-US" altLang="zh-CN" sz="1600"/>
          </a:p>
        </p:txBody>
      </p:sp>
      <p:sp>
        <p:nvSpPr>
          <p:cNvPr id="22" name="矩形 21"/>
          <p:cNvSpPr/>
          <p:nvPr/>
        </p:nvSpPr>
        <p:spPr>
          <a:xfrm>
            <a:off x="8454390" y="4844415"/>
            <a:ext cx="1076960" cy="2870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690610" y="4819015"/>
            <a:ext cx="8401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MMU</a:t>
            </a:r>
            <a:endParaRPr lang="en-US" altLang="zh-CN" sz="1600"/>
          </a:p>
        </p:txBody>
      </p:sp>
      <p:sp>
        <p:nvSpPr>
          <p:cNvPr id="24" name="矩形 23"/>
          <p:cNvSpPr/>
          <p:nvPr/>
        </p:nvSpPr>
        <p:spPr>
          <a:xfrm>
            <a:off x="8486140" y="5390515"/>
            <a:ext cx="1076960" cy="2870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722360" y="5365115"/>
            <a:ext cx="8401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HPA</a:t>
            </a:r>
            <a:endParaRPr lang="en-US" altLang="zh-CN" sz="1600"/>
          </a:p>
        </p:txBody>
      </p:sp>
      <p:sp>
        <p:nvSpPr>
          <p:cNvPr id="26" name="文本框 25"/>
          <p:cNvSpPr txBox="1"/>
          <p:nvPr/>
        </p:nvSpPr>
        <p:spPr>
          <a:xfrm>
            <a:off x="7430770" y="4709160"/>
            <a:ext cx="7588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KVM</a:t>
            </a:r>
            <a:endParaRPr lang="zh-CN" altLang="en-US" sz="1600"/>
          </a:p>
        </p:txBody>
      </p:sp>
      <p:cxnSp>
        <p:nvCxnSpPr>
          <p:cNvPr id="27" name="直接箭头连接符 26"/>
          <p:cNvCxnSpPr>
            <a:stCxn id="21" idx="2"/>
          </p:cNvCxnSpPr>
          <p:nvPr/>
        </p:nvCxnSpPr>
        <p:spPr>
          <a:xfrm>
            <a:off x="8992235" y="4648200"/>
            <a:ext cx="635" cy="203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8991600" y="5161280"/>
            <a:ext cx="635" cy="203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8990965" y="3444240"/>
            <a:ext cx="3175" cy="737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05740" y="1054100"/>
            <a:ext cx="11791950" cy="5585460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buFont typeface="Arial" panose="020B0604020202020204" pitchFamily="34" charset="0"/>
            </a:pPr>
            <a:r>
              <a:rPr kumimoji="1" lang="en-US" dirty="0">
                <a:solidFill>
                  <a:schemeClr val="tx1"/>
                </a:solidFill>
                <a:latin typeface="CESI黑体-GB18030" panose="02000500000000000000" charset="-122"/>
                <a:ea typeface="CESI黑体-GB18030" panose="02000500000000000000" charset="-122"/>
                <a:cs typeface="CESI黑体-GB18030" panose="02000500000000000000" charset="-122"/>
              </a:rPr>
              <a:t>2. </a:t>
            </a:r>
            <a:r>
              <a:rPr kumimoji="1" lang="zh-CN" altLang="en-US" dirty="0">
                <a:solidFill>
                  <a:schemeClr val="tx1"/>
                </a:solidFill>
                <a:latin typeface="CESI黑体-GB18030" panose="02000500000000000000" charset="-122"/>
                <a:ea typeface="CESI黑体-GB18030" panose="02000500000000000000" charset="-122"/>
                <a:cs typeface="CESI黑体-GB18030" panose="02000500000000000000" charset="-122"/>
              </a:rPr>
              <a:t>内存虚拟化软件流程</a:t>
            </a:r>
            <a:endParaRPr kumimoji="1" lang="zh-CN" altLang="en-US" dirty="0">
              <a:solidFill>
                <a:schemeClr val="tx1"/>
              </a:solidFill>
              <a:latin typeface="CESI黑体-GB18030" panose="02000500000000000000" charset="-122"/>
              <a:ea typeface="CESI黑体-GB18030" panose="02000500000000000000" charset="-122"/>
              <a:cs typeface="CESI黑体-GB18030" panose="02000500000000000000" charset="-122"/>
            </a:endParaRPr>
          </a:p>
          <a:p>
            <a:pPr eaLnBrk="1" hangingPunct="1">
              <a:lnSpc>
                <a:spcPct val="150000"/>
              </a:lnSpc>
              <a:buFontTx/>
            </a:pPr>
            <a:endParaRPr kumimoji="1" lang="zh-CN" altLang="en-US" sz="2000" dirty="0">
              <a:solidFill>
                <a:schemeClr val="tx1"/>
              </a:solidFill>
              <a:latin typeface="CESI黑体-GB18030" panose="02000500000000000000" charset="-122"/>
              <a:ea typeface="CESI黑体-GB18030" panose="02000500000000000000" charset="-122"/>
              <a:cs typeface="CESI黑体-GB18030" panose="02000500000000000000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188" y="164104"/>
            <a:ext cx="5794664" cy="662782"/>
          </a:xfrm>
        </p:spPr>
        <p:txBody>
          <a:bodyPr/>
          <a:lstStyle/>
          <a:p>
            <a:r>
              <a:rPr lang="zh-CN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内存虚拟化</a:t>
            </a:r>
            <a:endParaRPr kumimoji="1" lang="zh-CN" dirty="0">
              <a:solidFill>
                <a:schemeClr val="bg1"/>
              </a:solidFill>
              <a:ea typeface="宋体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77390" y="2336165"/>
            <a:ext cx="2012315" cy="438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77390" y="239522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二级页表缺页异常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76120" y="3411220"/>
            <a:ext cx="2011680" cy="4883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01520" y="3466465"/>
            <a:ext cx="1936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KVM</a:t>
            </a:r>
            <a:r>
              <a:rPr lang="zh-CN" altLang="en-US"/>
              <a:t>查找</a:t>
            </a:r>
            <a:r>
              <a:rPr lang="en-US" altLang="zh-CN"/>
              <a:t>GPA-&gt;HPA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981325" y="2774315"/>
            <a:ext cx="0" cy="6369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981325" y="2922905"/>
            <a:ext cx="2248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通过</a:t>
            </a:r>
            <a:r>
              <a:rPr lang="en-US" altLang="zh-CN"/>
              <a:t>GPA</a:t>
            </a:r>
            <a:r>
              <a:rPr lang="zh-CN" altLang="en-US"/>
              <a:t>索引</a:t>
            </a:r>
            <a:r>
              <a:rPr lang="en-US" altLang="zh-CN"/>
              <a:t>KVM</a:t>
            </a:r>
            <a:r>
              <a:rPr lang="zh-CN" altLang="en-US"/>
              <a:t>页表</a:t>
            </a:r>
            <a:endParaRPr lang="zh-CN" altLang="en-US"/>
          </a:p>
        </p:txBody>
      </p:sp>
      <p:pic>
        <p:nvPicPr>
          <p:cNvPr id="14" name="图片 13" descr="mm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2075" y="1832610"/>
            <a:ext cx="6825615" cy="44361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216900" y="12484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页表索引算法</a:t>
            </a:r>
            <a:endParaRPr lang="zh-CN" altLang="en-US"/>
          </a:p>
        </p:txBody>
      </p:sp>
      <p:sp>
        <p:nvSpPr>
          <p:cNvPr id="16" name="流程图: 决策 15"/>
          <p:cNvSpPr/>
          <p:nvPr/>
        </p:nvSpPr>
        <p:spPr>
          <a:xfrm>
            <a:off x="2171065" y="4415155"/>
            <a:ext cx="1634490" cy="724535"/>
          </a:xfrm>
          <a:prstGeom prst="flowChartDecision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203450" y="458406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是否索引成功</a:t>
            </a:r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982595" y="3899535"/>
            <a:ext cx="0" cy="515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005330" y="1538605"/>
            <a:ext cx="2012315" cy="438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170430" y="1564640"/>
            <a:ext cx="1633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guest</a:t>
            </a:r>
            <a:r>
              <a:rPr lang="zh-CN" altLang="en-US"/>
              <a:t>模式访存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981325" y="1976755"/>
            <a:ext cx="0" cy="3594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" idx="1"/>
          </p:cNvCxnSpPr>
          <p:nvPr/>
        </p:nvCxnSpPr>
        <p:spPr>
          <a:xfrm flipH="1">
            <a:off x="1383665" y="4768215"/>
            <a:ext cx="819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1383665" y="1710690"/>
            <a:ext cx="0" cy="3057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398905" y="1724025"/>
            <a:ext cx="5924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8590" y="2833370"/>
            <a:ext cx="11760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索引成功</a:t>
            </a:r>
            <a:endParaRPr lang="zh-CN" altLang="en-US"/>
          </a:p>
          <a:p>
            <a:r>
              <a:rPr lang="zh-CN" altLang="en-US"/>
              <a:t>刷新</a:t>
            </a:r>
            <a:r>
              <a:rPr lang="en-US" altLang="zh-CN"/>
              <a:t>TLB</a:t>
            </a:r>
            <a:endParaRPr lang="en-US" altLang="zh-CN"/>
          </a:p>
          <a:p>
            <a:r>
              <a:rPr lang="zh-CN" altLang="en-US"/>
              <a:t>返回</a:t>
            </a:r>
            <a:r>
              <a:rPr lang="en-US" altLang="zh-CN"/>
              <a:t>guest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248535" y="5387340"/>
            <a:ext cx="1464310" cy="9258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206625" y="5440680"/>
            <a:ext cx="50361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查找</a:t>
            </a:r>
            <a:r>
              <a:rPr lang="en-US" altLang="zh-CN"/>
              <a:t>GPA-&gt;HVA  (</a:t>
            </a:r>
            <a:r>
              <a:rPr lang="zh-CN" altLang="en-US"/>
              <a:t>用户态创建虚拟机时传递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查找</a:t>
            </a:r>
            <a:r>
              <a:rPr lang="en-US" altLang="zh-CN"/>
              <a:t>HVA-&gt;HPA  (</a:t>
            </a:r>
            <a:r>
              <a:rPr lang="zh-CN" altLang="en-US"/>
              <a:t>在用户态页表中查询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填充</a:t>
            </a:r>
            <a:r>
              <a:rPr lang="en-US" altLang="zh-CN"/>
              <a:t>KVM</a:t>
            </a:r>
            <a:r>
              <a:rPr lang="zh-CN" altLang="en-US"/>
              <a:t>页表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3721100" y="6143625"/>
            <a:ext cx="741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4462145" y="1754505"/>
            <a:ext cx="0" cy="4389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9" idx="3"/>
          </p:cNvCxnSpPr>
          <p:nvPr/>
        </p:nvCxnSpPr>
        <p:spPr>
          <a:xfrm flipH="1">
            <a:off x="4017645" y="1754505"/>
            <a:ext cx="444500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6" idx="2"/>
          </p:cNvCxnSpPr>
          <p:nvPr/>
        </p:nvCxnSpPr>
        <p:spPr>
          <a:xfrm flipH="1">
            <a:off x="2981325" y="5139690"/>
            <a:ext cx="6985" cy="2476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988310" y="509397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66545" y="476631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平行四边形 19"/>
          <p:cNvSpPr/>
          <p:nvPr/>
        </p:nvSpPr>
        <p:spPr>
          <a:xfrm rot="10800000">
            <a:off x="2555240" y="2547547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2419259" y="2420256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67639" y="3820430"/>
            <a:ext cx="1960880" cy="52197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defTabSz="914400">
              <a:defRPr/>
            </a:pPr>
            <a:r>
              <a:rPr lang="zh-CN" altLang="en-US" sz="28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外设虚拟化</a:t>
            </a:r>
            <a:endParaRPr lang="zh-CN" altLang="en-US" sz="2800" spc="6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662268" y="3514836"/>
            <a:ext cx="2975429" cy="1132114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662104" y="2868528"/>
            <a:ext cx="27649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i="1" dirty="0">
                <a:solidFill>
                  <a:srgbClr val="C705FB"/>
                </a:solidFill>
              </a:rPr>
              <a:t>Part Four</a:t>
            </a:r>
            <a:endParaRPr lang="en-US" altLang="zh-CN" sz="3600" i="1" dirty="0">
              <a:solidFill>
                <a:srgbClr val="C705FB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73735" y="205105"/>
            <a:ext cx="3407410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13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Microsoft YaHei Regular" panose="020B0503020204020204" charset="-122"/>
                <a:ea typeface="Microsoft YaHei Regular" panose="020B0503020204020204" charset="-122"/>
              </a:rPr>
              <a:t>4</a:t>
            </a:r>
            <a:endParaRPr lang="en-US" altLang="zh-CN" sz="41300" dirty="0">
              <a:gradFill>
                <a:gsLst>
                  <a:gs pos="0">
                    <a:srgbClr val="C705FB"/>
                  </a:gs>
                  <a:gs pos="100000">
                    <a:srgbClr val="1B1297"/>
                  </a:gs>
                </a:gsLst>
                <a:lin ang="5400000" scaled="1"/>
              </a:gra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7175" y="1088390"/>
            <a:ext cx="12149455" cy="5872480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buFont typeface="Arial" panose="020B0604020202020204" pitchFamily="34" charset="0"/>
            </a:pPr>
            <a:r>
              <a:rPr kumimoji="1" lang="en-US" altLang="zh-CN" sz="2000" dirty="0">
                <a:solidFill>
                  <a:schemeClr val="tx1"/>
                </a:solidFill>
                <a:latin typeface="CESI黑体-GB18030" panose="02000500000000000000" charset="-122"/>
                <a:ea typeface="CESI黑体-GB18030" panose="02000500000000000000" charset="-122"/>
                <a:cs typeface="CESI黑体-GB18030" panose="02000500000000000000" charset="-122"/>
              </a:rPr>
              <a:t>1. LoongArch</a:t>
            </a:r>
            <a:r>
              <a:rPr kumimoji="1" lang="zh-CN" altLang="en-US" sz="2000" dirty="0">
                <a:solidFill>
                  <a:schemeClr val="tx1"/>
                </a:solidFill>
                <a:latin typeface="CESI黑体-GB18030" panose="02000500000000000000" charset="-122"/>
                <a:ea typeface="CESI黑体-GB18030" panose="02000500000000000000" charset="-122"/>
                <a:cs typeface="CESI黑体-GB18030" panose="02000500000000000000" charset="-122"/>
              </a:rPr>
              <a:t>虚拟机外设地址空间</a:t>
            </a:r>
            <a:endParaRPr kumimoji="1" lang="zh-CN" altLang="en-US" sz="2000" dirty="0">
              <a:solidFill>
                <a:schemeClr val="tx1"/>
              </a:solidFill>
              <a:latin typeface="CESI黑体-GB18030" panose="02000500000000000000" charset="-122"/>
              <a:ea typeface="CESI黑体-GB18030" panose="02000500000000000000" charset="-122"/>
              <a:cs typeface="CESI黑体-GB18030" panose="02000500000000000000" charset="-122"/>
            </a:endParaRPr>
          </a:p>
          <a:p>
            <a:pPr marL="342900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zh-CN" sz="180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MMIO</a:t>
            </a:r>
            <a:r>
              <a:rPr kumimoji="1" lang="zh-CN" altLang="en-US" sz="180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空间，</a:t>
            </a:r>
            <a:r>
              <a:rPr lang="zh-CN" altLang="en-US" sz="180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主要包含：</a:t>
            </a:r>
            <a:r>
              <a:rPr lang="en-US" altLang="zh-CN" sz="180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IO</a:t>
            </a:r>
            <a:r>
              <a:rPr lang="zh-CN" altLang="en-US" sz="180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中断控制器、桥片、</a:t>
            </a:r>
            <a:r>
              <a:rPr lang="en-US" altLang="zh-CN" sz="180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PCIE</a:t>
            </a:r>
            <a:r>
              <a:rPr lang="zh-CN" altLang="en-US" sz="180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设备、</a:t>
            </a:r>
            <a:r>
              <a:rPr lang="en-US" altLang="zh-CN" sz="180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RTC</a:t>
            </a:r>
            <a:r>
              <a:rPr lang="zh-CN" altLang="en-US" sz="180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设备等，这些设备的模拟在用户态完成。</a:t>
            </a:r>
            <a:endParaRPr kumimoji="1" lang="zh-CN" altLang="en-US" sz="1800" dirty="0">
              <a:solidFill>
                <a:schemeClr val="tx1"/>
              </a:solidFill>
              <a:latin typeface="CESI黑体-GB18030" panose="02000500000000000000" charset="-122"/>
              <a:ea typeface="CESI黑体-GB18030" panose="02000500000000000000" charset="-122"/>
              <a:cs typeface="CESI黑体-GB18030" panose="02000500000000000000" charset="-122"/>
            </a:endParaRPr>
          </a:p>
          <a:p>
            <a:pPr marL="342900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solidFill>
                <a:schemeClr val="tx1"/>
              </a:solidFill>
              <a:latin typeface="CESI黑体-GB18030" panose="02000500000000000000" charset="-122"/>
              <a:ea typeface="CESI黑体-GB18030" panose="02000500000000000000" charset="-122"/>
              <a:cs typeface="CESI黑体-GB18030" panose="02000500000000000000" charset="-122"/>
            </a:endParaRPr>
          </a:p>
          <a:p>
            <a:pPr marL="342900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solidFill>
                <a:schemeClr val="tx1"/>
              </a:solidFill>
              <a:latin typeface="CESI黑体-GB18030" panose="02000500000000000000" charset="-122"/>
              <a:ea typeface="CESI黑体-GB18030" panose="02000500000000000000" charset="-122"/>
              <a:cs typeface="CESI黑体-GB18030" panose="02000500000000000000" charset="-122"/>
            </a:endParaRPr>
          </a:p>
          <a:p>
            <a:pPr marL="342900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solidFill>
                <a:schemeClr val="tx1"/>
              </a:solidFill>
              <a:latin typeface="CESI黑体-GB18030" panose="02000500000000000000" charset="-122"/>
              <a:ea typeface="CESI黑体-GB18030" panose="02000500000000000000" charset="-122"/>
              <a:cs typeface="CESI黑体-GB18030" panose="02000500000000000000" charset="-122"/>
            </a:endParaRPr>
          </a:p>
          <a:p>
            <a:pPr marL="342900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solidFill>
                <a:schemeClr val="tx1"/>
              </a:solidFill>
              <a:latin typeface="CESI黑体-GB18030" panose="02000500000000000000" charset="-122"/>
              <a:ea typeface="CESI黑体-GB18030" panose="02000500000000000000" charset="-122"/>
              <a:cs typeface="CESI黑体-GB18030" panose="02000500000000000000" charset="-122"/>
            </a:endParaRPr>
          </a:p>
          <a:p>
            <a:pPr marL="342900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solidFill>
                <a:schemeClr val="tx1"/>
              </a:solidFill>
              <a:latin typeface="CESI黑体-GB18030" panose="02000500000000000000" charset="-122"/>
              <a:ea typeface="CESI黑体-GB18030" panose="02000500000000000000" charset="-122"/>
              <a:cs typeface="CESI黑体-GB18030" panose="02000500000000000000" charset="-122"/>
            </a:endParaRPr>
          </a:p>
          <a:p>
            <a:pPr marL="342900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solidFill>
                <a:schemeClr val="tx1"/>
              </a:solidFill>
              <a:latin typeface="CESI黑体-GB18030" panose="02000500000000000000" charset="-122"/>
              <a:ea typeface="CESI黑体-GB18030" panose="02000500000000000000" charset="-122"/>
              <a:cs typeface="CESI黑体-GB18030" panose="02000500000000000000" charset="-122"/>
            </a:endParaRPr>
          </a:p>
          <a:p>
            <a:pPr marL="342900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solidFill>
                <a:schemeClr val="tx1"/>
              </a:solidFill>
              <a:latin typeface="CESI黑体-GB18030" panose="02000500000000000000" charset="-122"/>
              <a:ea typeface="CESI黑体-GB18030" panose="02000500000000000000" charset="-122"/>
              <a:cs typeface="CESI黑体-GB18030" panose="02000500000000000000" charset="-122"/>
            </a:endParaRPr>
          </a:p>
          <a:p>
            <a:pPr marL="342900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solidFill>
                <a:schemeClr val="tx1"/>
              </a:solidFill>
              <a:latin typeface="CESI黑体-GB18030" panose="02000500000000000000" charset="-122"/>
              <a:ea typeface="CESI黑体-GB18030" panose="02000500000000000000" charset="-122"/>
              <a:cs typeface="CESI黑体-GB18030" panose="02000500000000000000" charset="-122"/>
            </a:endParaRPr>
          </a:p>
          <a:p>
            <a:pPr marL="342900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zh-CN" sz="1800" dirty="0">
                <a:solidFill>
                  <a:schemeClr val="tx1"/>
                </a:solidFill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IOCSR</a:t>
            </a:r>
            <a:r>
              <a:rPr kumimoji="1" lang="zh-CN" altLang="en-US" sz="1800" dirty="0">
                <a:solidFill>
                  <a:schemeClr val="tx1"/>
                </a:solidFill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空间，包含</a:t>
            </a:r>
            <a:r>
              <a:rPr kumimoji="1" lang="en-US" altLang="zh-CN" sz="1800" dirty="0">
                <a:solidFill>
                  <a:schemeClr val="tx1"/>
                </a:solidFill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CPU</a:t>
            </a:r>
            <a:r>
              <a:rPr kumimoji="1" lang="zh-CN" altLang="en-US" sz="1800" dirty="0">
                <a:solidFill>
                  <a:schemeClr val="tx1"/>
                </a:solidFill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中断控制器和</a:t>
            </a:r>
            <a:r>
              <a:rPr kumimoji="1" lang="en-US" altLang="zh-CN" sz="1800" dirty="0">
                <a:solidFill>
                  <a:schemeClr val="tx1"/>
                </a:solidFill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IPI</a:t>
            </a:r>
            <a:r>
              <a:rPr kumimoji="1" lang="zh-CN" altLang="en-US" sz="1800" dirty="0">
                <a:solidFill>
                  <a:schemeClr val="tx1"/>
                </a:solidFill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中断控制器，在用户态进行模拟。</a:t>
            </a:r>
            <a:endParaRPr kumimoji="1" lang="zh-CN" altLang="en-US" sz="1800" dirty="0">
              <a:solidFill>
                <a:schemeClr val="tx1"/>
              </a:solidFill>
              <a:latin typeface="CESI宋体-GB18030" panose="02000500000000000000" charset="-122"/>
              <a:ea typeface="CESI宋体-GB18030" panose="02000500000000000000" charset="-122"/>
              <a:cs typeface="CESI宋体-GB18030" panose="02000500000000000000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188" y="164104"/>
            <a:ext cx="5794664" cy="662782"/>
          </a:xfrm>
        </p:spPr>
        <p:txBody>
          <a:bodyPr/>
          <a:lstStyle/>
          <a:p>
            <a:r>
              <a:rPr lang="zh-CN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外设虚拟化</a:t>
            </a:r>
            <a:endParaRPr kumimoji="1" lang="zh-CN" dirty="0">
              <a:solidFill>
                <a:schemeClr val="bg1"/>
              </a:solidFill>
              <a:ea typeface="宋体" charset="0"/>
            </a:endParaRPr>
          </a:p>
        </p:txBody>
      </p:sp>
      <p:pic>
        <p:nvPicPr>
          <p:cNvPr id="5" name="图片 4" descr="iocsr-spa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880" y="5772150"/>
            <a:ext cx="7011035" cy="826770"/>
          </a:xfrm>
          <a:prstGeom prst="rect">
            <a:avLst/>
          </a:prstGeom>
        </p:spPr>
      </p:pic>
      <p:pic>
        <p:nvPicPr>
          <p:cNvPr id="6" name="图片 5" descr="mmio-spa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929765"/>
            <a:ext cx="8855075" cy="33470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4325" y="1153795"/>
            <a:ext cx="11434445" cy="5704205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buFont typeface="Arial" panose="020B0604020202020204" pitchFamily="34" charset="0"/>
            </a:pPr>
            <a:r>
              <a:rPr kumimoji="1" lang="en-US" altLang="zh-CN" sz="2000" dirty="0">
                <a:solidFill>
                  <a:schemeClr val="tx1"/>
                </a:solidFill>
                <a:latin typeface="CESI黑体-GB18030" panose="02000500000000000000" charset="-122"/>
                <a:ea typeface="CESI黑体-GB18030" panose="02000500000000000000" charset="-122"/>
                <a:cs typeface="CESI黑体-GB18030" panose="02000500000000000000" charset="-122"/>
              </a:rPr>
              <a:t>2. LoongArch</a:t>
            </a:r>
            <a:r>
              <a:rPr kumimoji="1" lang="zh-CN" altLang="en-US" sz="2000" dirty="0">
                <a:solidFill>
                  <a:schemeClr val="tx1"/>
                </a:solidFill>
                <a:latin typeface="CESI黑体-GB18030" panose="02000500000000000000" charset="-122"/>
                <a:ea typeface="CESI黑体-GB18030" panose="02000500000000000000" charset="-122"/>
                <a:cs typeface="CESI黑体-GB18030" panose="02000500000000000000" charset="-122"/>
              </a:rPr>
              <a:t>虚拟机外设模拟流程</a:t>
            </a:r>
            <a:endParaRPr kumimoji="1" lang="zh-CN" altLang="en-US" sz="1800" dirty="0">
              <a:solidFill>
                <a:schemeClr val="tx1"/>
              </a:solidFill>
              <a:latin typeface="CESI宋体-GB18030" panose="02000500000000000000" charset="-122"/>
              <a:ea typeface="CESI宋体-GB18030" panose="02000500000000000000" charset="-122"/>
              <a:cs typeface="CESI宋体-GB18030" panose="02000500000000000000" charset="-122"/>
            </a:endParaRPr>
          </a:p>
          <a:p>
            <a:pPr fontAlgn="auto">
              <a:lnSpc>
                <a:spcPct val="100000"/>
              </a:lnSpc>
              <a:buFont typeface="Arial" panose="020B0604020202020204" pitchFamily="34" charset="0"/>
            </a:pPr>
            <a:endParaRPr kumimoji="1" lang="zh-CN" altLang="en-US" sz="1800" dirty="0">
              <a:solidFill>
                <a:schemeClr val="tx1"/>
              </a:solidFill>
              <a:latin typeface="CESI宋体-GB18030" panose="02000500000000000000" charset="-122"/>
              <a:ea typeface="CESI宋体-GB18030" panose="02000500000000000000" charset="-122"/>
              <a:cs typeface="CESI宋体-GB18030" panose="02000500000000000000" charset="-122"/>
            </a:endParaRPr>
          </a:p>
          <a:p>
            <a:pPr fontAlgn="auto">
              <a:lnSpc>
                <a:spcPct val="100000"/>
              </a:lnSpc>
              <a:buFont typeface="Arial" panose="020B0604020202020204" pitchFamily="34" charset="0"/>
            </a:pPr>
            <a:endParaRPr kumimoji="1" lang="zh-CN" altLang="en-US" sz="1800" dirty="0">
              <a:solidFill>
                <a:schemeClr val="tx1"/>
              </a:solidFill>
              <a:latin typeface="CESI宋体-GB18030" panose="02000500000000000000" charset="-122"/>
              <a:ea typeface="CESI宋体-GB18030" panose="02000500000000000000" charset="-122"/>
              <a:cs typeface="CESI宋体-GB18030" panose="02000500000000000000" charset="-122"/>
            </a:endParaRPr>
          </a:p>
          <a:p>
            <a:pPr fontAlgn="auto">
              <a:lnSpc>
                <a:spcPct val="100000"/>
              </a:lnSpc>
              <a:buFont typeface="Arial" panose="020B0604020202020204" pitchFamily="34" charset="0"/>
            </a:pPr>
            <a:endParaRPr kumimoji="1" lang="zh-CN" altLang="en-US" sz="1800" dirty="0">
              <a:solidFill>
                <a:schemeClr val="tx1"/>
              </a:solidFill>
              <a:latin typeface="CESI宋体-GB18030" panose="02000500000000000000" charset="-122"/>
              <a:ea typeface="CESI宋体-GB18030" panose="02000500000000000000" charset="-122"/>
              <a:cs typeface="CESI宋体-GB18030" panose="02000500000000000000" charset="-122"/>
            </a:endParaRPr>
          </a:p>
          <a:p>
            <a:pPr fontAlgn="auto">
              <a:lnSpc>
                <a:spcPct val="100000"/>
              </a:lnSpc>
              <a:buFont typeface="Arial" panose="020B0604020202020204" pitchFamily="34" charset="0"/>
            </a:pPr>
            <a:endParaRPr kumimoji="1" lang="zh-CN" altLang="en-US" sz="1800" dirty="0">
              <a:solidFill>
                <a:schemeClr val="tx1"/>
              </a:solidFill>
              <a:latin typeface="CESI宋体-GB18030" panose="02000500000000000000" charset="-122"/>
              <a:ea typeface="CESI宋体-GB18030" panose="02000500000000000000" charset="-122"/>
              <a:cs typeface="CESI宋体-GB18030" panose="02000500000000000000" charset="-122"/>
            </a:endParaRPr>
          </a:p>
          <a:p>
            <a:pPr fontAlgn="auto">
              <a:lnSpc>
                <a:spcPct val="100000"/>
              </a:lnSpc>
              <a:buFont typeface="Arial" panose="020B0604020202020204" pitchFamily="34" charset="0"/>
            </a:pPr>
            <a:endParaRPr kumimoji="1" lang="zh-CN" altLang="en-US" sz="1800" dirty="0">
              <a:solidFill>
                <a:schemeClr val="tx1"/>
              </a:solidFill>
              <a:latin typeface="CESI宋体-GB18030" panose="02000500000000000000" charset="-122"/>
              <a:ea typeface="CESI宋体-GB18030" panose="02000500000000000000" charset="-122"/>
              <a:cs typeface="CESI宋体-GB18030" panose="02000500000000000000" charset="-122"/>
            </a:endParaRPr>
          </a:p>
          <a:p>
            <a:pPr fontAlgn="auto">
              <a:lnSpc>
                <a:spcPct val="100000"/>
              </a:lnSpc>
              <a:buFont typeface="Arial" panose="020B0604020202020204" pitchFamily="34" charset="0"/>
            </a:pPr>
            <a:endParaRPr kumimoji="1" lang="zh-CN" altLang="en-US" sz="1800" dirty="0">
              <a:solidFill>
                <a:schemeClr val="tx1"/>
              </a:solidFill>
              <a:latin typeface="CESI宋体-GB18030" panose="02000500000000000000" charset="-122"/>
              <a:ea typeface="CESI宋体-GB18030" panose="02000500000000000000" charset="-122"/>
              <a:cs typeface="CESI宋体-GB18030" panose="02000500000000000000" charset="-122"/>
            </a:endParaRPr>
          </a:p>
          <a:p>
            <a:pPr fontAlgn="auto">
              <a:lnSpc>
                <a:spcPct val="100000"/>
              </a:lnSpc>
              <a:buFont typeface="Arial" panose="020B0604020202020204" pitchFamily="34" charset="0"/>
            </a:pPr>
            <a:endParaRPr kumimoji="1" lang="zh-CN" altLang="en-US" sz="1800" dirty="0">
              <a:solidFill>
                <a:schemeClr val="tx1"/>
              </a:solidFill>
              <a:latin typeface="CESI宋体-GB18030" panose="02000500000000000000" charset="-122"/>
              <a:ea typeface="CESI宋体-GB18030" panose="02000500000000000000" charset="-122"/>
              <a:cs typeface="CESI宋体-GB18030" panose="02000500000000000000" charset="-122"/>
            </a:endParaRPr>
          </a:p>
          <a:p>
            <a:pPr fontAlgn="auto">
              <a:lnSpc>
                <a:spcPct val="100000"/>
              </a:lnSpc>
              <a:buFont typeface="Arial" panose="020B0604020202020204" pitchFamily="34" charset="0"/>
            </a:pPr>
            <a:r>
              <a:rPr kumimoji="1" lang="en-US" altLang="zh-CN" sz="180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    </a:t>
            </a:r>
            <a:endParaRPr kumimoji="1" lang="en-US" altLang="zh-CN" sz="1800" dirty="0">
              <a:latin typeface="CESI宋体-GB18030" panose="02000500000000000000" charset="-122"/>
              <a:ea typeface="CESI宋体-GB18030" panose="02000500000000000000" charset="-122"/>
              <a:cs typeface="CESI宋体-GB18030" panose="02000500000000000000" charset="-122"/>
              <a:sym typeface="+mn-ea"/>
            </a:endParaRPr>
          </a:p>
          <a:p>
            <a:pPr fontAlgn="auto">
              <a:lnSpc>
                <a:spcPct val="100000"/>
              </a:lnSpc>
              <a:buFont typeface="Arial" panose="020B0604020202020204" pitchFamily="34" charset="0"/>
            </a:pPr>
            <a:r>
              <a:rPr kumimoji="1" lang="en-US" altLang="zh-CN" sz="180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    </a:t>
            </a:r>
            <a:r>
              <a:rPr kumimoji="1" lang="zh-CN" altLang="en-US" sz="180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为了减少设备模拟时内核态和用户态的切换开销，提高</a:t>
            </a:r>
            <a:r>
              <a:rPr kumimoji="1" lang="en-US" altLang="zh-CN" sz="180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LoongArch KVM</a:t>
            </a:r>
            <a:r>
              <a:rPr kumimoji="1" lang="zh-CN" altLang="en-US" sz="180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运行效率，后续会提交优化补丁，将中断控制器下移至</a:t>
            </a:r>
            <a:r>
              <a:rPr kumimoji="1" lang="en-US" altLang="zh-CN" sz="180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KVM</a:t>
            </a:r>
            <a:r>
              <a:rPr kumimoji="1" lang="zh-CN" altLang="en-US" sz="180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  <a:sym typeface="+mn-ea"/>
              </a:rPr>
              <a:t>模拟。</a:t>
            </a:r>
            <a:endParaRPr kumimoji="1" lang="zh-CN" altLang="en-US" sz="1800" dirty="0">
              <a:solidFill>
                <a:schemeClr val="tx1"/>
              </a:solidFill>
              <a:latin typeface="CESI宋体-GB18030" panose="02000500000000000000" charset="-122"/>
              <a:ea typeface="CESI宋体-GB18030" panose="02000500000000000000" charset="-122"/>
              <a:cs typeface="CESI宋体-GB18030" panose="02000500000000000000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188" y="164104"/>
            <a:ext cx="5794664" cy="662782"/>
          </a:xfrm>
        </p:spPr>
        <p:txBody>
          <a:bodyPr/>
          <a:lstStyle/>
          <a:p>
            <a:r>
              <a:rPr lang="zh-CN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外设虚拟化</a:t>
            </a:r>
            <a:endParaRPr kumimoji="1" lang="zh-CN" dirty="0">
              <a:solidFill>
                <a:schemeClr val="bg1"/>
              </a:solidFill>
              <a:ea typeface="宋体" charset="0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2010410" y="1153795"/>
          <a:ext cx="8128000" cy="3768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92375"/>
            <a:ext cx="9144000" cy="1873885"/>
          </a:xfrm>
        </p:spPr>
        <p:txBody>
          <a:bodyPr lIns="90000">
            <a:norm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effectLst/>
              </a:rPr>
              <a:t>感谢大家观看。</a:t>
            </a:r>
            <a:endParaRPr lang="zh-CN" altLang="en-US" sz="360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42060" y="1164590"/>
            <a:ext cx="1483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目录</a:t>
            </a:r>
            <a:endParaRPr lang="zh-CN" altLang="en-US" sz="48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cxnSp>
        <p:nvCxnSpPr>
          <p:cNvPr id="5" name="直接连接符 4"/>
          <p:cNvCxnSpPr>
            <a:stCxn id="6" idx="0"/>
          </p:cNvCxnSpPr>
          <p:nvPr/>
        </p:nvCxnSpPr>
        <p:spPr>
          <a:xfrm>
            <a:off x="3425190" y="1284605"/>
            <a:ext cx="0" cy="50634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 flipH="1">
            <a:off x="3387090" y="1284605"/>
            <a:ext cx="76200" cy="768350"/>
          </a:xfrm>
          <a:prstGeom prst="rect">
            <a:avLst/>
          </a:prstGeom>
          <a:gradFill flip="none" rotWithShape="1">
            <a:gsLst>
              <a:gs pos="0">
                <a:srgbClr val="1B1297"/>
              </a:gs>
              <a:gs pos="100000">
                <a:srgbClr val="C705FB"/>
              </a:gs>
            </a:gsLst>
            <a:lin ang="5400000" scaled="0"/>
          </a:gra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05935" y="1164590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01</a:t>
            </a:r>
            <a:endParaRPr lang="en-US" altLang="zh-CN" sz="44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75580" y="2609850"/>
            <a:ext cx="4243705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CN" sz="28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LoongArch CPU</a:t>
            </a:r>
            <a:r>
              <a:rPr lang="zh-CN" altLang="en-US" sz="28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虚拟化</a:t>
            </a:r>
            <a:endParaRPr lang="zh-CN" altLang="en-US" sz="28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21810" y="2486660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02</a:t>
            </a:r>
            <a:endParaRPr lang="en-US" altLang="zh-CN" sz="44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05935" y="5179060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04</a:t>
            </a:r>
            <a:endParaRPr lang="en-US" altLang="zh-CN" sz="44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304925" y="1879600"/>
            <a:ext cx="1420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</a:rPr>
              <a:t>CONTENT</a:t>
            </a:r>
            <a:endParaRPr lang="zh-CN" altLang="en-US" sz="2000" b="1" i="1" dirty="0">
              <a:solidFill>
                <a:schemeClr val="tx1">
                  <a:lumMod val="50000"/>
                  <a:lumOff val="50000"/>
                  <a:alpha val="14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59705" y="1279525"/>
            <a:ext cx="4260215" cy="5219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defTabSz="914400">
              <a:defRPr/>
            </a:pPr>
            <a:r>
              <a:rPr lang="en-US" altLang="zh-CN" sz="28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LoongArch KVM</a:t>
            </a:r>
            <a:r>
              <a:rPr lang="zh-CN" altLang="en-US" sz="28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概况</a:t>
            </a:r>
            <a:endParaRPr lang="zh-CN" altLang="en-US" sz="28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19395" y="3955415"/>
            <a:ext cx="272288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8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内存虚拟化</a:t>
            </a:r>
            <a:endParaRPr lang="zh-CN" altLang="en-US" sz="28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21810" y="3832860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03</a:t>
            </a:r>
            <a:endParaRPr lang="en-US" altLang="zh-CN" sz="44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19395" y="5300980"/>
            <a:ext cx="4201160" cy="5219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defTabSz="914400">
              <a:defRPr/>
            </a:pPr>
            <a:r>
              <a:rPr lang="zh-CN" altLang="en-US" sz="28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外设虚拟化</a:t>
            </a:r>
            <a:endParaRPr lang="zh-CN" altLang="en-US" sz="28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平行四边形 19"/>
          <p:cNvSpPr/>
          <p:nvPr/>
        </p:nvSpPr>
        <p:spPr>
          <a:xfrm rot="10800000">
            <a:off x="2555240" y="2547547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2419259" y="2420256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11671" y="3602625"/>
            <a:ext cx="3476625" cy="52197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defTabSz="914400">
              <a:defRPr/>
            </a:pPr>
            <a:r>
              <a:rPr lang="en-US" altLang="zh-CN" sz="28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LoongArch KVM</a:t>
            </a:r>
            <a:r>
              <a:rPr lang="zh-CN" altLang="en-US" sz="28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概况</a:t>
            </a:r>
            <a:endParaRPr lang="zh-CN" altLang="en-US" sz="2800" spc="600" dirty="0">
              <a:solidFill>
                <a:schemeClr val="bg1"/>
              </a:solidFill>
              <a:latin typeface="Microsoft YaHei W7" charset="0"/>
              <a:ea typeface="Microsoft YaHei W7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662268" y="3514836"/>
            <a:ext cx="2975429" cy="1132114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662104" y="2868528"/>
            <a:ext cx="276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i="1" dirty="0">
                <a:solidFill>
                  <a:srgbClr val="C705FB"/>
                </a:solidFill>
              </a:rPr>
              <a:t>Part One</a:t>
            </a:r>
            <a:endParaRPr lang="en-US" altLang="zh-CN" sz="3600" i="1" dirty="0">
              <a:solidFill>
                <a:srgbClr val="C705FB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815465" y="43815"/>
            <a:ext cx="1342390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13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Microsoft YaHei Regular" panose="020B0503020204020204" charset="-122"/>
                <a:ea typeface="Microsoft YaHei Regular" panose="020B0503020204020204" charset="-122"/>
              </a:rPr>
              <a:t>1</a:t>
            </a:r>
            <a:endParaRPr lang="en-US" altLang="zh-CN" sz="41300" dirty="0">
              <a:gradFill>
                <a:gsLst>
                  <a:gs pos="0">
                    <a:srgbClr val="C705FB"/>
                  </a:gs>
                  <a:gs pos="100000">
                    <a:srgbClr val="1B1297"/>
                  </a:gs>
                </a:gsLst>
                <a:lin ang="5400000" scaled="1"/>
              </a:gra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9095" y="1108075"/>
            <a:ext cx="11299825" cy="5601970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</a:pPr>
            <a:r>
              <a:rPr kumimoji="1" lang="en-US" altLang="zh-CN" dirty="0">
                <a:latin typeface="CESI黑体-GB18030" panose="02000500000000000000" charset="-122"/>
                <a:ea typeface="CESI黑体-GB18030" panose="02000500000000000000" charset="-122"/>
                <a:cs typeface="CESI黑体-GB18030" panose="02000500000000000000" charset="-122"/>
              </a:rPr>
              <a:t> 1. LoongArch</a:t>
            </a:r>
            <a:r>
              <a:rPr kumimoji="1" lang="zh-CN" altLang="en-US" dirty="0">
                <a:latin typeface="CESI黑体-GB18030" panose="02000500000000000000" charset="-122"/>
                <a:ea typeface="CESI黑体-GB18030" panose="02000500000000000000" charset="-122"/>
                <a:cs typeface="CESI黑体-GB18030" panose="02000500000000000000" charset="-122"/>
              </a:rPr>
              <a:t>背景介绍</a:t>
            </a:r>
            <a:endParaRPr kumimoji="1" lang="zh-CN" altLang="en-US" dirty="0">
              <a:latin typeface="CESI黑体-GB18030" panose="02000500000000000000" charset="-122"/>
              <a:ea typeface="CESI黑体-GB18030" panose="02000500000000000000" charset="-122"/>
              <a:cs typeface="CESI黑体-GB18030" panose="02000500000000000000" charset="-122"/>
            </a:endParaRPr>
          </a:p>
          <a:p>
            <a:pPr fontAlgn="auto">
              <a:lnSpc>
                <a:spcPct val="100000"/>
              </a:lnSpc>
            </a:pPr>
            <a:r>
              <a:rPr kumimoji="1" lang="en-US" altLang="zh-CN" sz="180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    LoongArch</a:t>
            </a:r>
            <a:r>
              <a:rPr kumimoji="1" lang="zh-CN" altLang="en-US" sz="180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是由龙芯公司实现的一类</a:t>
            </a:r>
            <a:r>
              <a:rPr kumimoji="1" lang="en-US" altLang="zh-CN" sz="180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CPU</a:t>
            </a:r>
            <a:r>
              <a:rPr kumimoji="1" lang="zh-CN" altLang="en-US" sz="180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体系结构，并列于</a:t>
            </a:r>
            <a:r>
              <a:rPr kumimoji="1" lang="en-US" altLang="zh-CN" sz="180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ARM</a:t>
            </a:r>
            <a:r>
              <a:rPr kumimoji="1" lang="zh-CN" altLang="en-US" sz="180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，</a:t>
            </a:r>
            <a:r>
              <a:rPr kumimoji="1" lang="en-US" altLang="zh-CN" sz="180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X86</a:t>
            </a:r>
            <a:r>
              <a:rPr kumimoji="1" lang="zh-CN" altLang="en-US" sz="180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架构。目前</a:t>
            </a:r>
            <a:r>
              <a:rPr kumimoji="1" lang="en-US" altLang="zh-CN" sz="180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Linux</a:t>
            </a:r>
            <a:r>
              <a:rPr kumimoji="1" lang="zh-CN" altLang="en-US" sz="180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内核社区已支持</a:t>
            </a:r>
            <a:r>
              <a:rPr kumimoji="1" lang="en-US" altLang="zh-CN" sz="180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LoongArch </a:t>
            </a:r>
            <a:r>
              <a:rPr kumimoji="1" lang="zh-CN" altLang="en-US" sz="1800" dirty="0"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架构基础代码并得到广泛应用。</a:t>
            </a:r>
            <a:endParaRPr kumimoji="1" lang="zh-CN" altLang="en-US" sz="1800" dirty="0">
              <a:latin typeface="CESI宋体-GB18030" panose="02000500000000000000" charset="-122"/>
              <a:ea typeface="CESI宋体-GB18030" panose="02000500000000000000" charset="-122"/>
              <a:cs typeface="CESI宋体-GB18030" panose="02000500000000000000" charset="-122"/>
            </a:endParaRPr>
          </a:p>
          <a:p>
            <a:pPr fontAlgn="auto">
              <a:lnSpc>
                <a:spcPct val="100000"/>
              </a:lnSpc>
            </a:pPr>
            <a:r>
              <a:rPr kumimoji="1" lang="en-US" altLang="zh-CN" sz="1800" dirty="0">
                <a:solidFill>
                  <a:schemeClr val="tx1"/>
                </a:solidFill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    </a:t>
            </a:r>
            <a:r>
              <a:rPr kumimoji="1" lang="zh-CN" altLang="en-US" sz="1800" dirty="0">
                <a:solidFill>
                  <a:schemeClr val="tx1"/>
                </a:solidFill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此次向社区提交的</a:t>
            </a:r>
            <a:r>
              <a:rPr kumimoji="1" lang="en-US" altLang="zh-CN" sz="1800" dirty="0">
                <a:solidFill>
                  <a:schemeClr val="tx1"/>
                </a:solidFill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LoongArch KVM</a:t>
            </a:r>
            <a:r>
              <a:rPr kumimoji="1" lang="zh-CN" altLang="en-US" sz="1800" dirty="0">
                <a:solidFill>
                  <a:schemeClr val="tx1"/>
                </a:solidFill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补丁属于</a:t>
            </a:r>
            <a:r>
              <a:rPr kumimoji="1" lang="en-US" altLang="zh-CN" sz="1800" dirty="0">
                <a:solidFill>
                  <a:schemeClr val="tx1"/>
                </a:solidFill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LoongArch</a:t>
            </a:r>
            <a:r>
              <a:rPr kumimoji="1" lang="zh-CN" altLang="en-US" sz="1800" dirty="0">
                <a:solidFill>
                  <a:schemeClr val="tx1"/>
                </a:solidFill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架构下的</a:t>
            </a:r>
            <a:r>
              <a:rPr kumimoji="1" lang="en-US" altLang="zh-CN" sz="1800" dirty="0">
                <a:solidFill>
                  <a:schemeClr val="tx1"/>
                </a:solidFill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KVM</a:t>
            </a:r>
            <a:r>
              <a:rPr kumimoji="1" lang="zh-CN" altLang="en-US" sz="1800" dirty="0">
                <a:solidFill>
                  <a:schemeClr val="tx1"/>
                </a:solidFill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子模块。在与社区交互过程中收到许多内核开源贡献者的宝贵意见，在此表示感谢，也希望大家能够多多关注</a:t>
            </a:r>
            <a:r>
              <a:rPr kumimoji="1" lang="en-US" altLang="zh-CN" sz="1800" dirty="0">
                <a:solidFill>
                  <a:schemeClr val="tx1"/>
                </a:solidFill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LoongArch</a:t>
            </a:r>
            <a:r>
              <a:rPr kumimoji="1" lang="zh-CN" altLang="en-US" sz="1800" dirty="0">
                <a:solidFill>
                  <a:schemeClr val="tx1"/>
                </a:solidFill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架构相关动态，希望能和大家有更多的沟通和交流。</a:t>
            </a:r>
            <a:endParaRPr kumimoji="1" lang="en-US" altLang="zh-CN" sz="1800" dirty="0">
              <a:solidFill>
                <a:schemeClr val="tx1"/>
              </a:solidFill>
              <a:latin typeface="CESI宋体-GB18030" panose="02000500000000000000" charset="-122"/>
              <a:ea typeface="CESI宋体-GB18030" panose="02000500000000000000" charset="-122"/>
              <a:cs typeface="CESI宋体-GB18030" panose="02000500000000000000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188" y="164104"/>
            <a:ext cx="5794664" cy="662782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LoongArch KVM </a:t>
            </a:r>
            <a:r>
              <a:rPr kumimoji="1" lang="zh-CN" altLang="en-US" dirty="0">
                <a:solidFill>
                  <a:schemeClr val="bg1"/>
                </a:solidFill>
                <a:ea typeface="宋体" charset="0"/>
              </a:rPr>
              <a:t>概况</a:t>
            </a:r>
            <a:endParaRPr kumimoji="1" lang="zh-CN" altLang="en-US" dirty="0">
              <a:solidFill>
                <a:schemeClr val="bg1"/>
              </a:solidFill>
              <a:ea typeface="宋体" charset="0"/>
            </a:endParaRPr>
          </a:p>
        </p:txBody>
      </p:sp>
      <p:pic>
        <p:nvPicPr>
          <p:cNvPr id="5" name="图片 4" descr="longx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5955" y="4171950"/>
            <a:ext cx="2498090" cy="250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4325" y="1054100"/>
            <a:ext cx="11417300" cy="5872480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</a:pPr>
            <a:r>
              <a:rPr kumimoji="1" lang="en-US" altLang="zh-CN" dirty="0">
                <a:latin typeface="CESI黑体-GB18030" panose="02000500000000000000" charset="-122"/>
                <a:ea typeface="CESI黑体-GB18030" panose="02000500000000000000" charset="-122"/>
                <a:cs typeface="CESI黑体-GB18030" panose="02000500000000000000" charset="-122"/>
              </a:rPr>
              <a:t> 2. LoongArch KVM</a:t>
            </a:r>
            <a:r>
              <a:rPr kumimoji="1" lang="zh-CN" altLang="en-US" dirty="0">
                <a:latin typeface="CESI黑体-GB18030" panose="02000500000000000000" charset="-122"/>
                <a:ea typeface="CESI黑体-GB18030" panose="02000500000000000000" charset="-122"/>
                <a:cs typeface="CESI黑体-GB18030" panose="02000500000000000000" charset="-122"/>
              </a:rPr>
              <a:t>运行流程</a:t>
            </a:r>
            <a:endParaRPr kumimoji="1" lang="en-US" altLang="zh-CN" dirty="0">
              <a:latin typeface="CESI黑体-GB18030" panose="02000500000000000000" charset="-122"/>
              <a:ea typeface="CESI黑体-GB18030" panose="02000500000000000000" charset="-122"/>
              <a:cs typeface="CESI黑体-GB18030" panose="02000500000000000000" charset="-122"/>
            </a:endParaRPr>
          </a:p>
          <a:p>
            <a:pPr fontAlgn="auto">
              <a:lnSpc>
                <a:spcPct val="100000"/>
              </a:lnSpc>
            </a:pPr>
            <a:r>
              <a:rPr kumimoji="1" lang="en-US" altLang="zh-CN" sz="1800" dirty="0">
                <a:solidFill>
                  <a:schemeClr val="tx1"/>
                </a:solidFill>
                <a:uFillTx/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    </a:t>
            </a:r>
            <a:r>
              <a:rPr kumimoji="1" lang="zh-CN" altLang="en-US" sz="1800" dirty="0">
                <a:solidFill>
                  <a:schemeClr val="tx1"/>
                </a:solidFill>
                <a:uFillTx/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依据LoongArch CPU虚拟化硬件特性在Linux内核中实现了KVM虚拟化软件处理流程。目前可以配合用户态</a:t>
            </a:r>
            <a:r>
              <a:rPr kumimoji="1" lang="en-US" altLang="zh-CN" sz="1800" dirty="0">
                <a:solidFill>
                  <a:schemeClr val="tx1"/>
                </a:solidFill>
                <a:uFillTx/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QEMU</a:t>
            </a:r>
            <a:r>
              <a:rPr kumimoji="1" lang="zh-CN" altLang="en-US" sz="1800" dirty="0">
                <a:solidFill>
                  <a:schemeClr val="tx1"/>
                </a:solidFill>
                <a:uFillTx/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程序正常运行</a:t>
            </a:r>
            <a:r>
              <a:rPr kumimoji="1" lang="en-US" altLang="zh-CN" sz="1800" dirty="0">
                <a:solidFill>
                  <a:schemeClr val="tx1"/>
                </a:solidFill>
                <a:uFillTx/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LoongArch KVM</a:t>
            </a:r>
            <a:r>
              <a:rPr kumimoji="1" lang="zh-CN" altLang="en-US" sz="1800" dirty="0">
                <a:solidFill>
                  <a:schemeClr val="tx1"/>
                </a:solidFill>
                <a:uFillTx/>
                <a:latin typeface="CESI宋体-GB18030" panose="02000500000000000000" charset="-122"/>
                <a:ea typeface="CESI宋体-GB18030" panose="02000500000000000000" charset="-122"/>
                <a:cs typeface="CESI宋体-GB18030" panose="02000500000000000000" charset="-122"/>
              </a:rPr>
              <a:t>虚拟机。</a:t>
            </a:r>
            <a:endParaRPr kumimoji="1" lang="zh-CN" altLang="en-US" sz="1800" dirty="0">
              <a:latin typeface="CESI宋体-GB18030" panose="02000500000000000000" charset="-122"/>
              <a:ea typeface="CESI宋体-GB18030" panose="02000500000000000000" charset="-122"/>
              <a:cs typeface="CESI宋体-GB18030" panose="02000500000000000000" charset="-122"/>
            </a:endParaRPr>
          </a:p>
          <a:p>
            <a:pPr fontAlgn="auto">
              <a:lnSpc>
                <a:spcPct val="100000"/>
              </a:lnSpc>
            </a:pPr>
            <a:endParaRPr kumimoji="1" lang="zh-CN" altLang="en-US" sz="1800" dirty="0">
              <a:solidFill>
                <a:schemeClr val="tx1"/>
              </a:solidFill>
              <a:latin typeface="CESI宋体-GB18030" panose="02000500000000000000" charset="-122"/>
              <a:ea typeface="CESI宋体-GB18030" panose="02000500000000000000" charset="-122"/>
              <a:cs typeface="CESI宋体-GB18030" panose="02000500000000000000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188" y="164104"/>
            <a:ext cx="5794664" cy="662782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LoongArch KVM </a:t>
            </a:r>
            <a:r>
              <a:rPr kumimoji="1" lang="zh-CN" altLang="en-US" dirty="0">
                <a:solidFill>
                  <a:schemeClr val="bg1"/>
                </a:solidFill>
                <a:ea typeface="宋体" charset="0"/>
              </a:rPr>
              <a:t>概况</a:t>
            </a:r>
            <a:endParaRPr kumimoji="1" lang="zh-CN" altLang="en-US" dirty="0">
              <a:solidFill>
                <a:schemeClr val="bg1"/>
              </a:solidFill>
              <a:ea typeface="宋体" charset="0"/>
            </a:endParaRPr>
          </a:p>
        </p:txBody>
      </p:sp>
      <p:pic>
        <p:nvPicPr>
          <p:cNvPr id="12" name="Picture 16" descr="Screensh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" y="2042160"/>
            <a:ext cx="6062345" cy="45123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380480" y="1912620"/>
            <a:ext cx="533336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LoongArch KVM</a:t>
            </a:r>
            <a:r>
              <a:rPr lang="zh-CN" altLang="en-US"/>
              <a:t>虚拟化组件包含用户态</a:t>
            </a:r>
            <a:r>
              <a:rPr lang="en-US" altLang="zh-CN"/>
              <a:t>QEMU</a:t>
            </a:r>
            <a:endParaRPr lang="en-US" altLang="zh-CN"/>
          </a:p>
          <a:p>
            <a:r>
              <a:rPr lang="zh-CN" altLang="en-US"/>
              <a:t>程序，内核态</a:t>
            </a:r>
            <a:r>
              <a:rPr lang="en-US" altLang="zh-CN"/>
              <a:t>Linux KVM</a:t>
            </a:r>
            <a:r>
              <a:rPr lang="zh-CN" altLang="en-US"/>
              <a:t>模块，以及物理硬件支持。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LoongArch KVM</a:t>
            </a:r>
            <a:r>
              <a:rPr lang="zh-CN" altLang="en-US"/>
              <a:t>虚拟化整体运行流程如图所示，</a:t>
            </a:r>
            <a:endParaRPr lang="zh-CN" altLang="en-US"/>
          </a:p>
          <a:p>
            <a:r>
              <a:rPr lang="zh-CN" altLang="en-US"/>
              <a:t>首先用户态</a:t>
            </a:r>
            <a:r>
              <a:rPr lang="en-US" altLang="zh-CN"/>
              <a:t>QEMU</a:t>
            </a:r>
            <a:r>
              <a:rPr lang="zh-CN" altLang="en-US"/>
              <a:t>创建</a:t>
            </a:r>
            <a:r>
              <a:rPr lang="en-US" altLang="zh-CN"/>
              <a:t>KVM</a:t>
            </a:r>
            <a:r>
              <a:rPr lang="zh-CN" altLang="en-US"/>
              <a:t>虚拟机并初始化运行</a:t>
            </a:r>
            <a:endParaRPr lang="zh-CN" altLang="en-US"/>
          </a:p>
          <a:p>
            <a:r>
              <a:rPr lang="zh-CN" altLang="en-US"/>
              <a:t>环境，然后进入内核态</a:t>
            </a:r>
            <a:r>
              <a:rPr lang="en-US" altLang="zh-CN"/>
              <a:t>KVM</a:t>
            </a:r>
            <a:r>
              <a:rPr lang="zh-CN" altLang="en-US"/>
              <a:t>，让</a:t>
            </a:r>
            <a:r>
              <a:rPr lang="en-US" altLang="zh-CN"/>
              <a:t>CPU</a:t>
            </a:r>
            <a:r>
              <a:rPr lang="zh-CN" altLang="en-US"/>
              <a:t>在虚拟化模</a:t>
            </a:r>
            <a:endParaRPr lang="zh-CN" altLang="en-US"/>
          </a:p>
          <a:p>
            <a:r>
              <a:rPr lang="zh-CN" altLang="en-US"/>
              <a:t>式下运行虚拟机程序。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</a:t>
            </a:r>
            <a:r>
              <a:rPr lang="en-US" altLang="zh-CN"/>
              <a:t>vCPU</a:t>
            </a:r>
            <a:r>
              <a:rPr lang="zh-CN" altLang="en-US"/>
              <a:t>触发异常时会退出到内核态</a:t>
            </a:r>
            <a:r>
              <a:rPr lang="en-US" altLang="zh-CN"/>
              <a:t>KVM</a:t>
            </a:r>
            <a:r>
              <a:rPr lang="zh-CN" altLang="en-US"/>
              <a:t>来处理异常，</a:t>
            </a:r>
            <a:endParaRPr lang="zh-CN" altLang="en-US"/>
          </a:p>
          <a:p>
            <a:r>
              <a:rPr lang="zh-CN" altLang="en-US"/>
              <a:t>如果</a:t>
            </a:r>
            <a:r>
              <a:rPr lang="en-US" altLang="zh-CN"/>
              <a:t>KVM</a:t>
            </a:r>
            <a:r>
              <a:rPr lang="zh-CN" altLang="en-US"/>
              <a:t>能够处理则重新进入虚拟化模式运行，否则</a:t>
            </a:r>
            <a:endParaRPr lang="zh-CN" altLang="en-US"/>
          </a:p>
          <a:p>
            <a:r>
              <a:rPr lang="zh-CN" altLang="en-US"/>
              <a:t>再退出到用户态处理，处理完成后返回</a:t>
            </a:r>
            <a:r>
              <a:rPr lang="en-US" altLang="zh-CN"/>
              <a:t>KVM</a:t>
            </a:r>
            <a:r>
              <a:rPr lang="zh-CN" altLang="en-US"/>
              <a:t>再进入虚拟机。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目前在</a:t>
            </a:r>
            <a:r>
              <a:rPr lang="en-US" altLang="zh-CN"/>
              <a:t>Linux</a:t>
            </a:r>
            <a:r>
              <a:rPr lang="zh-CN" altLang="en-US"/>
              <a:t>内核中提交的补丁为</a:t>
            </a:r>
            <a:r>
              <a:rPr lang="en-US" altLang="zh-CN"/>
              <a:t>LoongArch KVM</a:t>
            </a:r>
            <a:r>
              <a:rPr lang="zh-CN" altLang="en-US"/>
              <a:t>的基础版本，包含</a:t>
            </a:r>
            <a:r>
              <a:rPr lang="en-US" altLang="zh-CN"/>
              <a:t>CPU</a:t>
            </a:r>
            <a:r>
              <a:rPr lang="zh-CN" altLang="en-US"/>
              <a:t>虚拟化和内存虚拟化。后续会进一步完善如中断控制器下移至内核态、向量指令支持、</a:t>
            </a:r>
            <a:r>
              <a:rPr lang="en-US" altLang="zh-CN"/>
              <a:t>hypercall</a:t>
            </a:r>
            <a:r>
              <a:rPr lang="zh-CN" altLang="en-US"/>
              <a:t>指令支持、硬件</a:t>
            </a:r>
            <a:r>
              <a:rPr lang="en-US" altLang="zh-CN"/>
              <a:t>PMU</a:t>
            </a:r>
            <a:r>
              <a:rPr lang="zh-CN" altLang="en-US"/>
              <a:t>支持等功能。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平行四边形 19"/>
          <p:cNvSpPr/>
          <p:nvPr/>
        </p:nvSpPr>
        <p:spPr>
          <a:xfrm rot="10800000">
            <a:off x="2555240" y="2547547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2419259" y="2420256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45936" y="3819160"/>
            <a:ext cx="3811905" cy="52197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defTabSz="914400">
              <a:defRPr/>
            </a:pPr>
            <a:r>
              <a:rPr lang="en-US" altLang="zh-CN" sz="28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LoongArch </a:t>
            </a:r>
            <a:r>
              <a:rPr lang="en-US" sz="28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CPU</a:t>
            </a:r>
            <a:r>
              <a:rPr lang="zh-CN" altLang="en-US" sz="28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虚拟化</a:t>
            </a:r>
            <a:endParaRPr lang="zh-CN" altLang="en-US" sz="2800" spc="6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662268" y="3514836"/>
            <a:ext cx="2975429" cy="1132114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662104" y="2868528"/>
            <a:ext cx="27649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i="1" dirty="0">
                <a:solidFill>
                  <a:srgbClr val="C705FB"/>
                </a:solidFill>
              </a:rPr>
              <a:t>Part Two</a:t>
            </a:r>
            <a:endParaRPr lang="en-US" altLang="zh-CN" sz="3600" i="1" dirty="0">
              <a:solidFill>
                <a:srgbClr val="C705FB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73735" y="205105"/>
            <a:ext cx="3968750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13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Microsoft YaHei Regular" panose="020B0503020204020204" charset="-122"/>
                <a:ea typeface="Microsoft YaHei Regular" panose="020B0503020204020204" charset="-122"/>
              </a:rPr>
              <a:t>2</a:t>
            </a:r>
            <a:endParaRPr lang="en-US" altLang="zh-CN" sz="41300" dirty="0">
              <a:gradFill>
                <a:gsLst>
                  <a:gs pos="0">
                    <a:srgbClr val="C705FB"/>
                  </a:gs>
                  <a:gs pos="100000">
                    <a:srgbClr val="1B1297"/>
                  </a:gs>
                </a:gsLst>
                <a:lin ang="5400000" scaled="1"/>
              </a:gra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4960" y="1182370"/>
            <a:ext cx="10937875" cy="5492750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buFont typeface="Arial" panose="020B0604020202020204" pitchFamily="34" charset="0"/>
            </a:pPr>
            <a:r>
              <a:rPr kumimoji="1" lang="en-US" altLang="zh-CN" dirty="0">
                <a:solidFill>
                  <a:schemeClr val="tx1"/>
                </a:solidFill>
                <a:latin typeface="CESI黑体-GB18030" panose="02000500000000000000" charset="-122"/>
                <a:ea typeface="CESI黑体-GB18030" panose="02000500000000000000" charset="-122"/>
                <a:cs typeface="CESI黑体-GB18030" panose="02000500000000000000" charset="-122"/>
              </a:rPr>
              <a:t>1. LoongArch CPU</a:t>
            </a:r>
            <a:r>
              <a:rPr kumimoji="1" lang="zh-CN" altLang="en-US" dirty="0">
                <a:solidFill>
                  <a:schemeClr val="tx1"/>
                </a:solidFill>
                <a:latin typeface="CESI黑体-GB18030" panose="02000500000000000000" charset="-122"/>
                <a:ea typeface="CESI黑体-GB18030" panose="02000500000000000000" charset="-122"/>
                <a:cs typeface="CESI黑体-GB18030" panose="02000500000000000000" charset="-122"/>
              </a:rPr>
              <a:t>硬件模型</a:t>
            </a:r>
            <a:endParaRPr kumimoji="1" lang="zh-CN" altLang="en-US" dirty="0">
              <a:solidFill>
                <a:schemeClr val="tx1"/>
              </a:solidFill>
              <a:latin typeface="CESI黑体-GB18030" panose="02000500000000000000" charset="-122"/>
              <a:ea typeface="CESI黑体-GB18030" panose="02000500000000000000" charset="-122"/>
              <a:cs typeface="CESI黑体-GB18030" panose="02000500000000000000" charset="-122"/>
            </a:endParaRPr>
          </a:p>
          <a:p>
            <a:pPr fontAlgn="auto">
              <a:lnSpc>
                <a:spcPct val="100000"/>
              </a:lnSpc>
              <a:buFont typeface="Arial" panose="020B0604020202020204" pitchFamily="34" charset="0"/>
            </a:pPr>
            <a:endParaRPr kumimoji="1" lang="zh-CN" altLang="en-US" dirty="0">
              <a:solidFill>
                <a:schemeClr val="tx1"/>
              </a:solidFill>
              <a:latin typeface="CESI黑体-GB18030" panose="02000500000000000000" charset="-122"/>
              <a:ea typeface="CESI黑体-GB18030" panose="02000500000000000000" charset="-122"/>
              <a:cs typeface="CESI黑体-GB18030" panose="02000500000000000000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188" y="164104"/>
            <a:ext cx="5794664" cy="662782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LoongArch </a:t>
            </a:r>
            <a:r>
              <a:rPr lang="en-US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CPU</a:t>
            </a:r>
            <a:r>
              <a:rPr lang="zh-CN" altLang="en-US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虚拟化</a:t>
            </a:r>
            <a:endParaRPr kumimoji="1" lang="zh-CN" altLang="en-US" dirty="0">
              <a:solidFill>
                <a:schemeClr val="bg1"/>
              </a:solidFill>
              <a:ea typeface="宋体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80490" y="2628265"/>
            <a:ext cx="2761615" cy="27451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011170" y="2628265"/>
            <a:ext cx="2761615" cy="274510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218690" y="2259965"/>
            <a:ext cx="1084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host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23005" y="2259965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guest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75130" y="3401060"/>
            <a:ext cx="11626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accent1"/>
                </a:solidFill>
              </a:rPr>
              <a:t>控制状态寄存器</a:t>
            </a:r>
            <a:endParaRPr lang="zh-CN">
              <a:solidFill>
                <a:schemeClr val="accent1"/>
              </a:solidFill>
            </a:endParaRPr>
          </a:p>
          <a:p>
            <a:r>
              <a:rPr lang="en-US" altLang="zh-CN">
                <a:solidFill>
                  <a:schemeClr val="accent1"/>
                </a:solidFill>
              </a:rPr>
              <a:t>CSR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06420" y="3262630"/>
            <a:ext cx="1040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通用寄存器</a:t>
            </a:r>
            <a:endParaRPr lang="zh-CN" altLang="en-US"/>
          </a:p>
          <a:p>
            <a:r>
              <a:rPr lang="en-US" altLang="zh-CN"/>
              <a:t>r0-r31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822950" y="3401060"/>
            <a:ext cx="8769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内核态</a:t>
            </a:r>
            <a:endParaRPr lang="zh-CN"/>
          </a:p>
          <a:p>
            <a:r>
              <a:rPr lang="en-US" altLang="zh-CN"/>
              <a:t>-----</a:t>
            </a:r>
            <a:endParaRPr lang="zh-CN"/>
          </a:p>
          <a:p>
            <a:r>
              <a:rPr lang="zh-CN"/>
              <a:t>用户态</a:t>
            </a:r>
            <a:endParaRPr lang="zh-CN"/>
          </a:p>
        </p:txBody>
      </p:sp>
      <p:sp>
        <p:nvSpPr>
          <p:cNvPr id="13" name="文本框 12"/>
          <p:cNvSpPr txBox="1"/>
          <p:nvPr/>
        </p:nvSpPr>
        <p:spPr>
          <a:xfrm>
            <a:off x="4465320" y="3401060"/>
            <a:ext cx="11626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rgbClr val="FF0000"/>
                </a:solidFill>
              </a:rPr>
              <a:t>控制状态寄存器</a:t>
            </a:r>
            <a:endParaRPr 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CSR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2445" y="3472815"/>
            <a:ext cx="11626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内核态</a:t>
            </a:r>
            <a:endParaRPr lang="zh-CN"/>
          </a:p>
          <a:p>
            <a:r>
              <a:rPr lang="en-US" altLang="zh-CN"/>
              <a:t>-----</a:t>
            </a:r>
            <a:endParaRPr lang="zh-CN"/>
          </a:p>
          <a:p>
            <a:r>
              <a:rPr lang="zh-CN"/>
              <a:t>用户态</a:t>
            </a:r>
            <a:endParaRPr lang="zh-CN"/>
          </a:p>
        </p:txBody>
      </p:sp>
      <p:cxnSp>
        <p:nvCxnSpPr>
          <p:cNvPr id="17" name="直接箭头连接符 16"/>
          <p:cNvCxnSpPr>
            <a:stCxn id="8" idx="3"/>
            <a:endCxn id="9" idx="1"/>
          </p:cNvCxnSpPr>
          <p:nvPr/>
        </p:nvCxnSpPr>
        <p:spPr>
          <a:xfrm>
            <a:off x="3303270" y="2444115"/>
            <a:ext cx="41973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12445" y="3672840"/>
            <a:ext cx="0" cy="511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750050" y="3606165"/>
            <a:ext cx="0" cy="51181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268210" y="2218055"/>
            <a:ext cx="387731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LoongArch CPU</a:t>
            </a:r>
            <a:r>
              <a:rPr lang="zh-CN" altLang="en-US"/>
              <a:t>拥有</a:t>
            </a:r>
            <a:r>
              <a:rPr lang="en-US" altLang="zh-CN"/>
              <a:t>host</a:t>
            </a:r>
            <a:r>
              <a:rPr lang="zh-CN" altLang="en-US"/>
              <a:t>模式和</a:t>
            </a:r>
            <a:r>
              <a:rPr lang="en-US" altLang="zh-CN"/>
              <a:t>guest</a:t>
            </a:r>
            <a:endParaRPr lang="en-US" altLang="zh-CN"/>
          </a:p>
          <a:p>
            <a:r>
              <a:rPr lang="zh-CN" altLang="en-US"/>
              <a:t>模式，并且两种模式下有内核态和</a:t>
            </a:r>
            <a:endParaRPr lang="zh-CN" altLang="en-US"/>
          </a:p>
          <a:p>
            <a:r>
              <a:rPr lang="zh-CN" altLang="en-US"/>
              <a:t>用户态，在</a:t>
            </a:r>
            <a:r>
              <a:rPr lang="en-US" altLang="zh-CN"/>
              <a:t>guest</a:t>
            </a:r>
            <a:r>
              <a:rPr lang="zh-CN" altLang="en-US"/>
              <a:t>模式下切换内核态</a:t>
            </a:r>
            <a:endParaRPr lang="zh-CN" altLang="en-US"/>
          </a:p>
          <a:p>
            <a:r>
              <a:rPr lang="zh-CN" altLang="en-US"/>
              <a:t>时并不会退出到</a:t>
            </a:r>
            <a:r>
              <a:rPr lang="en-US" altLang="zh-CN"/>
              <a:t>host</a:t>
            </a:r>
            <a:r>
              <a:rPr lang="zh-CN" altLang="en-US"/>
              <a:t>模式下。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host</a:t>
            </a:r>
            <a:r>
              <a:rPr lang="zh-CN" altLang="en-US"/>
              <a:t>模式和</a:t>
            </a:r>
            <a:r>
              <a:rPr lang="en-US" altLang="zh-CN"/>
              <a:t>guest</a:t>
            </a:r>
            <a:r>
              <a:rPr lang="zh-CN" altLang="en-US"/>
              <a:t>模式共用通用寄存器</a:t>
            </a:r>
            <a:endParaRPr lang="zh-CN" altLang="en-US"/>
          </a:p>
          <a:p>
            <a:r>
              <a:rPr lang="en-US" altLang="zh-CN"/>
              <a:t>r0-r31, </a:t>
            </a:r>
            <a:r>
              <a:rPr lang="zh-CN" altLang="en-US"/>
              <a:t>而控制状态寄存器</a:t>
            </a:r>
            <a:r>
              <a:rPr lang="en-US" altLang="zh-CN"/>
              <a:t>CSR</a:t>
            </a:r>
            <a:r>
              <a:rPr lang="zh-CN" altLang="en-US"/>
              <a:t>在两种</a:t>
            </a:r>
            <a:endParaRPr lang="zh-CN" altLang="en-US"/>
          </a:p>
          <a:p>
            <a:r>
              <a:rPr lang="zh-CN" altLang="en-US"/>
              <a:t>模式下各自拥有一份。</a:t>
            </a:r>
            <a:endParaRPr lang="zh-CN" altLang="en-US"/>
          </a:p>
        </p:txBody>
      </p:sp>
      <p:pic>
        <p:nvPicPr>
          <p:cNvPr id="5" name="图片 4" descr="longx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27055" y="5373370"/>
            <a:ext cx="1360805" cy="13627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4960" y="1223010"/>
            <a:ext cx="10937875" cy="5492750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buFont typeface="Arial" panose="020B0604020202020204" pitchFamily="34" charset="0"/>
            </a:pPr>
            <a:r>
              <a:rPr kumimoji="1" lang="en-US" altLang="zh-CN" dirty="0">
                <a:solidFill>
                  <a:schemeClr val="tx1"/>
                </a:solidFill>
                <a:latin typeface="CESI黑体-GB18030" panose="02000500000000000000" charset="-122"/>
                <a:ea typeface="CESI黑体-GB18030" panose="02000500000000000000" charset="-122"/>
                <a:cs typeface="CESI黑体-GB18030" panose="02000500000000000000" charset="-122"/>
              </a:rPr>
              <a:t>2. LoongArch CPU</a:t>
            </a:r>
            <a:r>
              <a:rPr kumimoji="1" lang="zh-CN" altLang="en-US" dirty="0">
                <a:solidFill>
                  <a:schemeClr val="tx1"/>
                </a:solidFill>
                <a:latin typeface="CESI黑体-GB18030" panose="02000500000000000000" charset="-122"/>
                <a:ea typeface="CESI黑体-GB18030" panose="02000500000000000000" charset="-122"/>
                <a:cs typeface="CESI黑体-GB18030" panose="02000500000000000000" charset="-122"/>
              </a:rPr>
              <a:t>虚拟化软件流程</a:t>
            </a:r>
            <a:endParaRPr kumimoji="1" lang="zh-CN" altLang="en-US" dirty="0">
              <a:solidFill>
                <a:schemeClr val="tx1"/>
              </a:solidFill>
              <a:latin typeface="CESI黑体-GB18030" panose="02000500000000000000" charset="-122"/>
              <a:ea typeface="CESI黑体-GB18030" panose="02000500000000000000" charset="-122"/>
              <a:cs typeface="CESI黑体-GB18030" panose="02000500000000000000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5188" y="164104"/>
            <a:ext cx="5794664" cy="662782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LoongArch </a:t>
            </a:r>
            <a:r>
              <a:rPr lang="en-US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CPU</a:t>
            </a:r>
            <a:r>
              <a:rPr lang="zh-CN" altLang="en-US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虚拟化</a:t>
            </a:r>
            <a:endParaRPr kumimoji="1" lang="zh-CN" altLang="en-US" dirty="0">
              <a:solidFill>
                <a:schemeClr val="bg1"/>
              </a:solidFill>
              <a:ea typeface="宋体" charset="0"/>
            </a:endParaRPr>
          </a:p>
        </p:txBody>
      </p:sp>
      <p:graphicFrame>
        <p:nvGraphicFramePr>
          <p:cNvPr id="54" name="图示 53"/>
          <p:cNvGraphicFramePr/>
          <p:nvPr/>
        </p:nvGraphicFramePr>
        <p:xfrm>
          <a:off x="2504440" y="1779905"/>
          <a:ext cx="5673725" cy="376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0" name="环形箭头 59"/>
          <p:cNvSpPr/>
          <p:nvPr/>
        </p:nvSpPr>
        <p:spPr>
          <a:xfrm flipH="1" flipV="1">
            <a:off x="5880735" y="3912870"/>
            <a:ext cx="1036955" cy="923290"/>
          </a:xfrm>
          <a:prstGeom prst="circularArrow">
            <a:avLst>
              <a:gd name="adj1" fmla="val 12500"/>
              <a:gd name="adj2" fmla="val 1733100"/>
              <a:gd name="adj3" fmla="val 20457681"/>
              <a:gd name="adj4" fmla="val 11873117"/>
              <a:gd name="adj5" fmla="val 116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451475" y="486727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进入内核态处理异常</a:t>
            </a:r>
            <a:endParaRPr lang="zh-CN" altLang="en-US"/>
          </a:p>
        </p:txBody>
      </p:sp>
      <p:sp>
        <p:nvSpPr>
          <p:cNvPr id="64" name="环形箭头 63"/>
          <p:cNvSpPr/>
          <p:nvPr/>
        </p:nvSpPr>
        <p:spPr>
          <a:xfrm flipH="1">
            <a:off x="3256915" y="2437765"/>
            <a:ext cx="1239520" cy="1125855"/>
          </a:xfrm>
          <a:prstGeom prst="circularArrow">
            <a:avLst>
              <a:gd name="adj1" fmla="val 12500"/>
              <a:gd name="adj2" fmla="val 1535647"/>
              <a:gd name="adj3" fmla="val 20457681"/>
              <a:gd name="adj4" fmla="val 10842922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71500" y="211836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/>
              <a:t>返回用户态处理异常</a:t>
            </a:r>
            <a:endParaRPr lang="zh-CN"/>
          </a:p>
        </p:txBody>
      </p:sp>
      <p:sp>
        <p:nvSpPr>
          <p:cNvPr id="68" name="矩形 67"/>
          <p:cNvSpPr/>
          <p:nvPr/>
        </p:nvSpPr>
        <p:spPr>
          <a:xfrm>
            <a:off x="1441768" y="3388995"/>
            <a:ext cx="94043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start</a:t>
            </a:r>
            <a:endParaRPr lang="en-US" altLang="zh-CN" sz="2800" b="1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7648575" y="4837430"/>
            <a:ext cx="389255" cy="16040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454265" y="4750435"/>
            <a:ext cx="303593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1" indent="0" algn="l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-US" altLang="zh-CN" dirty="0">
                <a:latin typeface="+mn-ea"/>
                <a:cs typeface="+mn-ea"/>
                <a:sym typeface="+mn-ea"/>
              </a:rPr>
              <a:t>vCPU</a:t>
            </a:r>
            <a:r>
              <a:rPr kumimoji="1" lang="zh-CN" altLang="en-US" dirty="0">
                <a:latin typeface="+mn-ea"/>
                <a:cs typeface="+mn-ea"/>
                <a:sym typeface="+mn-ea"/>
              </a:rPr>
              <a:t>执行敏感指令异常</a:t>
            </a:r>
            <a:endParaRPr kumimoji="1" lang="zh-CN" altLang="en-US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1257300" lvl="2" indent="-34290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+mn-ea"/>
                <a:cs typeface="+mn-ea"/>
                <a:sym typeface="+mn-ea"/>
              </a:rPr>
              <a:t>CSR指令</a:t>
            </a:r>
            <a:r>
              <a:rPr kumimoji="1" lang="zh-CN" altLang="en-US" dirty="0">
                <a:latin typeface="+mn-ea"/>
                <a:cs typeface="+mn-ea"/>
                <a:sym typeface="+mn-ea"/>
              </a:rPr>
              <a:t>异常</a:t>
            </a:r>
            <a:endParaRPr kumimoji="1" lang="zh-CN" altLang="en-US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1257300" lvl="2" indent="-34290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+mn-ea"/>
                <a:cs typeface="+mn-ea"/>
                <a:sym typeface="+mn-ea"/>
              </a:rPr>
              <a:t>IDLE指令</a:t>
            </a:r>
            <a:r>
              <a:rPr kumimoji="1" lang="zh-CN" altLang="en-US" dirty="0">
                <a:latin typeface="+mn-ea"/>
                <a:cs typeface="+mn-ea"/>
                <a:sym typeface="+mn-ea"/>
              </a:rPr>
              <a:t>异常</a:t>
            </a:r>
            <a:endParaRPr kumimoji="1" lang="zh-CN" altLang="en-US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1257300" lvl="2" indent="-34290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+mn-ea"/>
                <a:cs typeface="+mn-ea"/>
                <a:sym typeface="+mn-ea"/>
              </a:rPr>
              <a:t>CPUCFG指令</a:t>
            </a:r>
            <a:r>
              <a:rPr kumimoji="1" lang="zh-CN" altLang="en-US" dirty="0">
                <a:latin typeface="+mn-ea"/>
                <a:cs typeface="+mn-ea"/>
                <a:sym typeface="+mn-ea"/>
              </a:rPr>
              <a:t>异常</a:t>
            </a:r>
            <a:endParaRPr kumimoji="1" lang="zh-CN" altLang="en-US" dirty="0">
              <a:solidFill>
                <a:schemeClr val="tx1"/>
              </a:solidFill>
              <a:latin typeface="+mn-ea"/>
              <a:cs typeface="+mn-ea"/>
            </a:endParaRPr>
          </a:p>
          <a:p>
            <a:pPr marL="1257300" lvl="2" indent="-34290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+mn-ea"/>
                <a:cs typeface="+mn-ea"/>
                <a:sym typeface="+mn-ea"/>
              </a:rPr>
              <a:t>FPU指</a:t>
            </a:r>
            <a:r>
              <a:rPr kumimoji="1" lang="zh-CN" altLang="en-US" dirty="0">
                <a:latin typeface="+mn-ea"/>
                <a:cs typeface="+mn-ea"/>
                <a:sym typeface="+mn-ea"/>
              </a:rPr>
              <a:t>令异常</a:t>
            </a:r>
            <a:endParaRPr kumimoji="1" lang="zh-CN" altLang="en-US" dirty="0">
              <a:solidFill>
                <a:srgbClr val="FF0000"/>
              </a:solidFill>
              <a:latin typeface="+mn-ea"/>
              <a:cs typeface="+mn-ea"/>
            </a:endParaRPr>
          </a:p>
          <a:p>
            <a:pPr lvl="1" indent="0" algn="l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en-US" altLang="zh-CN" dirty="0">
                <a:latin typeface="+mn-ea"/>
                <a:cs typeface="+mn-ea"/>
                <a:sym typeface="+mn-ea"/>
              </a:rPr>
              <a:t>GPA</a:t>
            </a:r>
            <a:r>
              <a:rPr kumimoji="1" lang="zh-CN" altLang="en-US" dirty="0">
                <a:latin typeface="+mn-ea"/>
                <a:cs typeface="+mn-ea"/>
                <a:sym typeface="+mn-ea"/>
              </a:rPr>
              <a:t>到</a:t>
            </a:r>
            <a:r>
              <a:rPr kumimoji="1" lang="en-US" altLang="zh-CN" dirty="0">
                <a:latin typeface="+mn-ea"/>
                <a:cs typeface="+mn-ea"/>
                <a:sym typeface="+mn-ea"/>
              </a:rPr>
              <a:t>HPA</a:t>
            </a:r>
            <a:r>
              <a:rPr kumimoji="1" lang="zh-CN" altLang="en-US" dirty="0">
                <a:latin typeface="+mn-ea"/>
                <a:cs typeface="+mn-ea"/>
                <a:sym typeface="+mn-ea"/>
              </a:rPr>
              <a:t>地址翻译异常</a:t>
            </a:r>
            <a:endParaRPr lang="zh-CN" altLang="en-US">
              <a:latin typeface="+mn-ea"/>
              <a:cs typeface="+mn-ea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2796540" y="2054225"/>
            <a:ext cx="247015" cy="5543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88565" y="1963420"/>
            <a:ext cx="25438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1" indent="0" algn="l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zh-CN" altLang="en-US" dirty="0">
                <a:latin typeface="+mn-ea"/>
                <a:cs typeface="+mn-ea"/>
                <a:sym typeface="+mn-ea"/>
              </a:rPr>
              <a:t>访问</a:t>
            </a:r>
            <a:r>
              <a:rPr kumimoji="1" lang="en-US" altLang="zh-CN" dirty="0">
                <a:latin typeface="+mn-ea"/>
                <a:cs typeface="+mn-ea"/>
                <a:sym typeface="+mn-ea"/>
              </a:rPr>
              <a:t>IOCSR</a:t>
            </a:r>
            <a:r>
              <a:rPr kumimoji="1" lang="zh-CN" altLang="en-US" dirty="0">
                <a:latin typeface="+mn-ea"/>
                <a:cs typeface="+mn-ea"/>
                <a:sym typeface="+mn-ea"/>
              </a:rPr>
              <a:t>空间异常</a:t>
            </a:r>
            <a:endParaRPr kumimoji="1" lang="zh-CN" altLang="en-US" dirty="0">
              <a:latin typeface="+mn-ea"/>
              <a:cs typeface="+mn-ea"/>
              <a:sym typeface="+mn-ea"/>
            </a:endParaRPr>
          </a:p>
          <a:p>
            <a:pPr lvl="1" indent="0" algn="l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zh-CN" altLang="en-US" dirty="0">
                <a:latin typeface="+mn-ea"/>
                <a:cs typeface="+mn-ea"/>
                <a:sym typeface="+mn-ea"/>
              </a:rPr>
              <a:t>访问</a:t>
            </a:r>
            <a:r>
              <a:rPr kumimoji="1" lang="en-US" altLang="zh-CN" dirty="0">
                <a:latin typeface="+mn-ea"/>
                <a:cs typeface="+mn-ea"/>
                <a:sym typeface="+mn-ea"/>
              </a:rPr>
              <a:t>MMIO</a:t>
            </a:r>
            <a:r>
              <a:rPr kumimoji="1" lang="zh-CN" altLang="en-US" dirty="0">
                <a:latin typeface="+mn-ea"/>
                <a:cs typeface="+mn-ea"/>
                <a:sym typeface="+mn-ea"/>
              </a:rPr>
              <a:t>空间异常</a:t>
            </a:r>
            <a:endParaRPr lang="zh-CN" altLang="en-US"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43480" y="4785995"/>
            <a:ext cx="245237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1" indent="0" algn="l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zh-CN" altLang="en-US" dirty="0">
                <a:latin typeface="+mn-ea"/>
                <a:cs typeface="+mn-ea"/>
                <a:sym typeface="+mn-ea"/>
              </a:rPr>
              <a:t>创建</a:t>
            </a:r>
            <a:r>
              <a:rPr kumimoji="1" lang="en-US" altLang="zh-CN" dirty="0">
                <a:latin typeface="+mn-ea"/>
                <a:cs typeface="+mn-ea"/>
                <a:sym typeface="+mn-ea"/>
              </a:rPr>
              <a:t>vCPU</a:t>
            </a:r>
            <a:r>
              <a:rPr kumimoji="1" lang="zh-CN" altLang="en-US" dirty="0">
                <a:latin typeface="+mn-ea"/>
                <a:cs typeface="+mn-ea"/>
                <a:sym typeface="+mn-ea"/>
              </a:rPr>
              <a:t>并初始化</a:t>
            </a:r>
            <a:endParaRPr kumimoji="1" lang="en-US" altLang="zh-CN" dirty="0">
              <a:solidFill>
                <a:schemeClr val="tx1"/>
              </a:solidFill>
              <a:latin typeface="+mn-ea"/>
              <a:cs typeface="+mn-ea"/>
            </a:endParaRPr>
          </a:p>
          <a:p>
            <a:pPr lvl="1" indent="0" algn="l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zh-CN" altLang="en-US" dirty="0">
                <a:latin typeface="+mn-ea"/>
                <a:cs typeface="+mn-ea"/>
                <a:sym typeface="+mn-ea"/>
              </a:rPr>
              <a:t>获取</a:t>
            </a:r>
            <a:r>
              <a:rPr kumimoji="1" lang="en-US" altLang="zh-CN" dirty="0">
                <a:latin typeface="+mn-ea"/>
                <a:cs typeface="+mn-ea"/>
                <a:sym typeface="+mn-ea"/>
              </a:rPr>
              <a:t>vCPU</a:t>
            </a:r>
            <a:r>
              <a:rPr kumimoji="1" lang="zh-CN" altLang="en-US" dirty="0">
                <a:latin typeface="+mn-ea"/>
                <a:cs typeface="+mn-ea"/>
                <a:sym typeface="+mn-ea"/>
              </a:rPr>
              <a:t>状态</a:t>
            </a:r>
            <a:endParaRPr kumimoji="1" lang="zh-CN" altLang="en-US" dirty="0">
              <a:solidFill>
                <a:schemeClr val="tx1"/>
              </a:solidFill>
              <a:latin typeface="+mn-ea"/>
              <a:cs typeface="+mn-ea"/>
            </a:endParaRPr>
          </a:p>
          <a:p>
            <a:pPr lvl="1" indent="0" algn="l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kumimoji="1" lang="zh-CN" altLang="en-US" dirty="0">
                <a:latin typeface="+mn-ea"/>
                <a:cs typeface="+mn-ea"/>
                <a:sym typeface="+mn-ea"/>
              </a:rPr>
              <a:t>控制</a:t>
            </a:r>
            <a:r>
              <a:rPr kumimoji="1" lang="en-US" altLang="zh-CN" dirty="0">
                <a:latin typeface="+mn-ea"/>
                <a:cs typeface="+mn-ea"/>
                <a:sym typeface="+mn-ea"/>
              </a:rPr>
              <a:t>vCPU</a:t>
            </a:r>
            <a:r>
              <a:rPr kumimoji="1" lang="zh-CN" altLang="en-US" dirty="0">
                <a:latin typeface="+mn-ea"/>
                <a:cs typeface="+mn-ea"/>
                <a:sym typeface="+mn-ea"/>
              </a:rPr>
              <a:t>状态</a:t>
            </a:r>
            <a:endParaRPr lang="zh-CN" altLang="en-US">
              <a:latin typeface="+mn-ea"/>
              <a:cs typeface="+mn-ea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2733040" y="4785995"/>
            <a:ext cx="405130" cy="9220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平行四边形 19"/>
          <p:cNvSpPr/>
          <p:nvPr/>
        </p:nvSpPr>
        <p:spPr>
          <a:xfrm rot="10800000">
            <a:off x="2555240" y="2547547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2419259" y="2420256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67639" y="3820430"/>
            <a:ext cx="1960880" cy="52197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defTabSz="914400">
              <a:defRPr/>
            </a:pPr>
            <a:r>
              <a:rPr lang="zh-CN" altLang="en-US" sz="28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内存虚拟化</a:t>
            </a:r>
            <a:endParaRPr lang="zh-CN" altLang="en-US" sz="2800" spc="6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662268" y="3514836"/>
            <a:ext cx="2975429" cy="1132114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662104" y="2868528"/>
            <a:ext cx="27649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i="1" dirty="0">
                <a:solidFill>
                  <a:srgbClr val="C705FB"/>
                </a:solidFill>
              </a:rPr>
              <a:t>Part Three</a:t>
            </a:r>
            <a:endParaRPr lang="en-US" altLang="zh-CN" sz="3600" i="1" dirty="0">
              <a:solidFill>
                <a:srgbClr val="C705FB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73735" y="205105"/>
            <a:ext cx="3756025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13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Microsoft YaHei Regular" panose="020B0503020204020204" charset="-122"/>
                <a:ea typeface="Microsoft YaHei Regular" panose="020B0503020204020204" charset="-122"/>
              </a:rPr>
              <a:t>3</a:t>
            </a:r>
            <a:endParaRPr lang="en-US" altLang="zh-CN" sz="41300" dirty="0">
              <a:gradFill>
                <a:gsLst>
                  <a:gs pos="0">
                    <a:srgbClr val="C705FB"/>
                  </a:gs>
                  <a:gs pos="100000">
                    <a:srgbClr val="1B1297"/>
                  </a:gs>
                </a:gsLst>
                <a:lin ang="5400000" scaled="1"/>
              </a:gra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1796</Words>
  <Application>WPS 演示</Application>
  <PresentationFormat>宽屏</PresentationFormat>
  <Paragraphs>224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CESI宋体-GB18030</vt:lpstr>
      <vt:lpstr>Microsoft YaHei Regular</vt:lpstr>
      <vt:lpstr>Droid Sans Fallback</vt:lpstr>
      <vt:lpstr>Arial</vt:lpstr>
      <vt:lpstr>等线</vt:lpstr>
      <vt:lpstr>Microsoft YaHei W7</vt:lpstr>
      <vt:lpstr>CESI黑体-GB18030</vt:lpstr>
      <vt:lpstr>宋体</vt:lpstr>
      <vt:lpstr>文泉驿正黑</vt:lpstr>
      <vt:lpstr>Arial Unicode MS</vt:lpstr>
      <vt:lpstr>等线 Light</vt:lpstr>
      <vt:lpstr>Quicksand Light</vt:lpstr>
      <vt:lpstr>CESI仿宋-GB18030</vt:lpstr>
      <vt:lpstr>Webdings</vt:lpstr>
      <vt:lpstr>等线</vt:lpstr>
      <vt:lpstr>Office 主题​​</vt:lpstr>
      <vt:lpstr>1_Office 主题​​</vt:lpstr>
      <vt:lpstr>Linux内核支持LoongArch KVM虚拟化</vt:lpstr>
      <vt:lpstr>PowerPoint 演示文稿</vt:lpstr>
      <vt:lpstr>PowerPoint 演示文稿</vt:lpstr>
      <vt:lpstr>LoongArch KVM 概况</vt:lpstr>
      <vt:lpstr>LoongArch KVM 概况</vt:lpstr>
      <vt:lpstr>PowerPoint 演示文稿</vt:lpstr>
      <vt:lpstr>LoongArch CPU虚拟化</vt:lpstr>
      <vt:lpstr>LoongArch CPU虚拟化</vt:lpstr>
      <vt:lpstr>PowerPoint 演示文稿</vt:lpstr>
      <vt:lpstr>内存虚拟化</vt:lpstr>
      <vt:lpstr>内存虚拟化</vt:lpstr>
      <vt:lpstr>PowerPoint 演示文稿</vt:lpstr>
      <vt:lpstr>外设虚拟化</vt:lpstr>
      <vt:lpstr>外设虚拟化</vt:lpstr>
      <vt:lpstr>感谢大家观看。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loongson</cp:lastModifiedBy>
  <cp:revision>349</cp:revision>
  <dcterms:created xsi:type="dcterms:W3CDTF">2023-10-23T07:32:41Z</dcterms:created>
  <dcterms:modified xsi:type="dcterms:W3CDTF">2023-10-23T07:32:41Z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EE8BC0210367E45A15342E65FCD5AF80</vt:lpwstr>
  </property>
  <property fmtid="{D5CDD505-2E9C-101B-9397-08002B2CF9AE}" pid="3" name="KSOProductBuildVer">
    <vt:lpwstr>2052-11.1.0.11664</vt:lpwstr>
  </property>
</Properties>
</file>