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2"/>
  </p:sldMasterIdLst>
  <p:notesMasterIdLst>
    <p:notesMasterId r:id="rId26"/>
  </p:notesMasterIdLst>
  <p:handoutMasterIdLst>
    <p:handoutMasterId r:id="rId27"/>
  </p:handoutMasterIdLst>
  <p:sldIdLst>
    <p:sldId id="256" r:id="rId3"/>
    <p:sldId id="271" r:id="rId4"/>
    <p:sldId id="272" r:id="rId5"/>
    <p:sldId id="257" r:id="rId6"/>
    <p:sldId id="286" r:id="rId7"/>
    <p:sldId id="301" r:id="rId8"/>
    <p:sldId id="302" r:id="rId9"/>
    <p:sldId id="276" r:id="rId10"/>
    <p:sldId id="292" r:id="rId11"/>
    <p:sldId id="277" r:id="rId12"/>
    <p:sldId id="306" r:id="rId13"/>
    <p:sldId id="307" r:id="rId14"/>
    <p:sldId id="279" r:id="rId15"/>
    <p:sldId id="298" r:id="rId16"/>
    <p:sldId id="280" r:id="rId17"/>
    <p:sldId id="287" r:id="rId18"/>
    <p:sldId id="305" r:id="rId19"/>
    <p:sldId id="281" r:id="rId20"/>
    <p:sldId id="299" r:id="rId21"/>
    <p:sldId id="300" r:id="rId22"/>
    <p:sldId id="273" r:id="rId23"/>
    <p:sldId id="275" r:id="rId24"/>
    <p:sldId id="2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6E8"/>
    <a:srgbClr val="0000FF"/>
    <a:srgbClr val="ADB9CA"/>
    <a:srgbClr val="4472C4"/>
    <a:srgbClr val="C705FB"/>
    <a:srgbClr val="1B1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73" autoAdjust="0"/>
  </p:normalViewPr>
  <p:slideViewPr>
    <p:cSldViewPr snapToGrid="0" snapToObjects="1" showGuides="1">
      <p:cViewPr varScale="1">
        <p:scale>
          <a:sx n="88" d="100"/>
          <a:sy n="88" d="100"/>
        </p:scale>
        <p:origin x="714" y="9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0" d="100"/>
          <a:sy n="80" d="100"/>
        </p:scale>
        <p:origin x="28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00809698\Desktop\memtier_benchmar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00809698\Desktop\memtier_benchmar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00809698\Desktop\spe\dam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00809698\Desktop\spe\dam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z00809698\Desktop\spe\damon.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altLang="zh-CN" sz="1600" b="1"/>
              <a:t>NUMA01 </a:t>
            </a:r>
            <a:r>
              <a:rPr lang="zh-CN" altLang="en-US" sz="1600" b="1"/>
              <a:t>用例集</a:t>
            </a:r>
          </a:p>
        </c:rich>
      </c:tx>
      <c:layout>
        <c:manualLayout>
          <c:xMode val="edge"/>
          <c:yMode val="edge"/>
          <c:x val="0.42549229098128599"/>
          <c:y val="2.621722363214345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Sheet1!$F$243</c:f>
              <c:strCache>
                <c:ptCount val="1"/>
                <c:pt idx="0">
                  <c:v>AUTONUMA</c:v>
                </c:pt>
              </c:strCache>
            </c:strRef>
          </c:tx>
          <c:spPr>
            <a:solidFill>
              <a:schemeClr val="accent1"/>
            </a:solidFill>
            <a:ln>
              <a:noFill/>
            </a:ln>
            <a:effectLst/>
          </c:spPr>
          <c:invertIfNegative val="0"/>
          <c:cat>
            <c:strRef>
              <c:f>Sheet1!$E$244:$E$249</c:f>
              <c:strCache>
                <c:ptCount val="6"/>
                <c:pt idx="0">
                  <c:v>numa01</c:v>
                </c:pt>
                <c:pt idx="1">
                  <c:v>numa01_THREAD_ALLOC</c:v>
                </c:pt>
                <c:pt idx="2">
                  <c:v>numa01_HARD_BIND</c:v>
                </c:pt>
                <c:pt idx="3">
                  <c:v>numa01_INVERSE_BIND</c:v>
                </c:pt>
                <c:pt idx="4">
                  <c:v>numa01_THREAD_ALLOC_HARD_BIND</c:v>
                </c:pt>
                <c:pt idx="5">
                  <c:v>numa01_THREAD_ALLOC_INVERSE_BIND</c:v>
                </c:pt>
              </c:strCache>
            </c:strRef>
          </c:cat>
          <c:val>
            <c:numRef>
              <c:f>Sheet1!$F$244:$F$249</c:f>
              <c:numCache>
                <c:formatCode>General</c:formatCode>
                <c:ptCount val="6"/>
                <c:pt idx="0">
                  <c:v>434.952</c:v>
                </c:pt>
                <c:pt idx="1">
                  <c:v>292.41199999999998</c:v>
                </c:pt>
                <c:pt idx="2">
                  <c:v>191.79599999999999</c:v>
                </c:pt>
                <c:pt idx="3">
                  <c:v>185.44800000000001</c:v>
                </c:pt>
                <c:pt idx="4">
                  <c:v>339.24200000000002</c:v>
                </c:pt>
                <c:pt idx="5">
                  <c:v>374.7</c:v>
                </c:pt>
              </c:numCache>
            </c:numRef>
          </c:val>
          <c:extLst>
            <c:ext xmlns:c16="http://schemas.microsoft.com/office/drawing/2014/chart" uri="{C3380CC4-5D6E-409C-BE32-E72D297353CC}">
              <c16:uniqueId val="{00000000-0FEB-4ABE-81EC-6F1B14C1C2C6}"/>
            </c:ext>
          </c:extLst>
        </c:ser>
        <c:ser>
          <c:idx val="1"/>
          <c:order val="1"/>
          <c:tx>
            <c:strRef>
              <c:f>Sheet1!$G$243</c:f>
              <c:strCache>
                <c:ptCount val="1"/>
                <c:pt idx="0">
                  <c:v>SPE</c:v>
                </c:pt>
              </c:strCache>
            </c:strRef>
          </c:tx>
          <c:spPr>
            <a:solidFill>
              <a:schemeClr val="accent2"/>
            </a:solidFill>
            <a:ln>
              <a:noFill/>
            </a:ln>
            <a:effectLst/>
          </c:spPr>
          <c:invertIfNegative val="0"/>
          <c:cat>
            <c:strRef>
              <c:f>Sheet1!$E$244:$E$249</c:f>
              <c:strCache>
                <c:ptCount val="6"/>
                <c:pt idx="0">
                  <c:v>numa01</c:v>
                </c:pt>
                <c:pt idx="1">
                  <c:v>numa01_THREAD_ALLOC</c:v>
                </c:pt>
                <c:pt idx="2">
                  <c:v>numa01_HARD_BIND</c:v>
                </c:pt>
                <c:pt idx="3">
                  <c:v>numa01_INVERSE_BIND</c:v>
                </c:pt>
                <c:pt idx="4">
                  <c:v>numa01_THREAD_ALLOC_HARD_BIND</c:v>
                </c:pt>
                <c:pt idx="5">
                  <c:v>numa01_THREAD_ALLOC_INVERSE_BIND</c:v>
                </c:pt>
              </c:strCache>
            </c:strRef>
          </c:cat>
          <c:val>
            <c:numRef>
              <c:f>Sheet1!$G$244:$G$249</c:f>
              <c:numCache>
                <c:formatCode>General</c:formatCode>
                <c:ptCount val="6"/>
                <c:pt idx="0">
                  <c:v>254.49600000000001</c:v>
                </c:pt>
                <c:pt idx="1">
                  <c:v>319.34199999999998</c:v>
                </c:pt>
                <c:pt idx="2">
                  <c:v>165.82400000000001</c:v>
                </c:pt>
                <c:pt idx="3">
                  <c:v>177.48999999999998</c:v>
                </c:pt>
                <c:pt idx="4">
                  <c:v>277.76599999999996</c:v>
                </c:pt>
                <c:pt idx="5">
                  <c:v>373.92200000000003</c:v>
                </c:pt>
              </c:numCache>
            </c:numRef>
          </c:val>
          <c:extLst>
            <c:ext xmlns:c16="http://schemas.microsoft.com/office/drawing/2014/chart" uri="{C3380CC4-5D6E-409C-BE32-E72D297353CC}">
              <c16:uniqueId val="{00000001-0FEB-4ABE-81EC-6F1B14C1C2C6}"/>
            </c:ext>
          </c:extLst>
        </c:ser>
        <c:dLbls>
          <c:showLegendKey val="0"/>
          <c:showVal val="0"/>
          <c:showCatName val="0"/>
          <c:showSerName val="0"/>
          <c:showPercent val="0"/>
          <c:showBubbleSize val="0"/>
        </c:dLbls>
        <c:gapWidth val="219"/>
        <c:overlap val="-27"/>
        <c:axId val="405927023"/>
        <c:axId val="411749439"/>
      </c:barChart>
      <c:catAx>
        <c:axId val="405927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411749439"/>
        <c:crosses val="autoZero"/>
        <c:auto val="1"/>
        <c:lblAlgn val="ctr"/>
        <c:lblOffset val="100"/>
        <c:noMultiLvlLbl val="0"/>
      </c:catAx>
      <c:valAx>
        <c:axId val="411749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zh-CN" altLang="en-US" sz="1100" b="1"/>
                  <a:t>运行时间</a:t>
                </a:r>
                <a:r>
                  <a:rPr lang="en-US" altLang="zh-CN" sz="1100" b="1"/>
                  <a:t>(s)</a:t>
                </a:r>
                <a:endParaRPr lang="zh-CN" altLang="en-US" sz="1100" b="1"/>
              </a:p>
            </c:rich>
          </c:tx>
          <c:layout>
            <c:manualLayout>
              <c:xMode val="edge"/>
              <c:yMode val="edge"/>
              <c:x val="7.3346438474538464E-2"/>
              <c:y val="0.31699272441055582"/>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59270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altLang="zh-CN" sz="1600" b="1" i="0" u="none" strike="noStrike" kern="1200" spc="0" baseline="0">
                <a:solidFill>
                  <a:schemeClr val="tx1"/>
                </a:solidFill>
                <a:effectLst/>
                <a:latin typeface="+mn-lt"/>
                <a:ea typeface="+mn-ea"/>
                <a:cs typeface="+mn-cs"/>
              </a:rPr>
              <a:t>NUMA02</a:t>
            </a:r>
            <a:r>
              <a:rPr lang="en-US" altLang="zh-CN" sz="1600" b="1" i="0" baseline="0">
                <a:solidFill>
                  <a:schemeClr val="tx1"/>
                </a:solidFill>
                <a:effectLst/>
              </a:rPr>
              <a:t> </a:t>
            </a:r>
            <a:r>
              <a:rPr lang="zh-CN" altLang="zh-CN" sz="1600" b="1" i="0" baseline="0">
                <a:solidFill>
                  <a:schemeClr val="tx1"/>
                </a:solidFill>
                <a:effectLst/>
              </a:rPr>
              <a:t>用例集</a:t>
            </a:r>
            <a:endParaRPr lang="zh-CN" altLang="zh-CN" sz="1600" b="1">
              <a:solidFill>
                <a:schemeClr val="tx1"/>
              </a:solidFill>
              <a:effectLst/>
            </a:endParaRPr>
          </a:p>
        </c:rich>
      </c:tx>
      <c:layout>
        <c:manualLayout>
          <c:xMode val="edge"/>
          <c:yMode val="edge"/>
          <c:x val="0.4231353888118411"/>
          <c:y val="1.9662912650220007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zh-CN"/>
        </a:p>
      </c:txPr>
    </c:title>
    <c:autoTitleDeleted val="0"/>
    <c:plotArea>
      <c:layout/>
      <c:barChart>
        <c:barDir val="col"/>
        <c:grouping val="clustered"/>
        <c:varyColors val="0"/>
        <c:ser>
          <c:idx val="0"/>
          <c:order val="0"/>
          <c:tx>
            <c:strRef>
              <c:f>Sheet1!$F$243</c:f>
              <c:strCache>
                <c:ptCount val="1"/>
                <c:pt idx="0">
                  <c:v>AUTONUMA</c:v>
                </c:pt>
              </c:strCache>
            </c:strRef>
          </c:tx>
          <c:spPr>
            <a:solidFill>
              <a:schemeClr val="accent1"/>
            </a:solidFill>
            <a:ln>
              <a:noFill/>
            </a:ln>
            <a:effectLst/>
          </c:spPr>
          <c:invertIfNegative val="0"/>
          <c:cat>
            <c:strRef>
              <c:f>Sheet1!$E$250:$E$255</c:f>
              <c:strCache>
                <c:ptCount val="6"/>
                <c:pt idx="0">
                  <c:v>numa02</c:v>
                </c:pt>
                <c:pt idx="1">
                  <c:v>numa02_HARD_BIND</c:v>
                </c:pt>
                <c:pt idx="2">
                  <c:v>numa02_INVERSE_BIND</c:v>
                </c:pt>
                <c:pt idx="3">
                  <c:v>numa02_SMT</c:v>
                </c:pt>
                <c:pt idx="4">
                  <c:v>numa02_SMT_HARD_BIND</c:v>
                </c:pt>
                <c:pt idx="5">
                  <c:v>numa02_SMT_INVERSE_BIND</c:v>
                </c:pt>
              </c:strCache>
            </c:strRef>
          </c:cat>
          <c:val>
            <c:numRef>
              <c:f>Sheet1!$F$250:$F$255</c:f>
              <c:numCache>
                <c:formatCode>General</c:formatCode>
                <c:ptCount val="6"/>
                <c:pt idx="0">
                  <c:v>19.28</c:v>
                </c:pt>
                <c:pt idx="1">
                  <c:v>11.702</c:v>
                </c:pt>
                <c:pt idx="2">
                  <c:v>16.09</c:v>
                </c:pt>
                <c:pt idx="3">
                  <c:v>17.173999999999999</c:v>
                </c:pt>
                <c:pt idx="4">
                  <c:v>11.712</c:v>
                </c:pt>
                <c:pt idx="5" formatCode="0.00_ ">
                  <c:v>15.99</c:v>
                </c:pt>
              </c:numCache>
            </c:numRef>
          </c:val>
          <c:extLst>
            <c:ext xmlns:c16="http://schemas.microsoft.com/office/drawing/2014/chart" uri="{C3380CC4-5D6E-409C-BE32-E72D297353CC}">
              <c16:uniqueId val="{00000000-0326-41D2-875F-22E2C074052A}"/>
            </c:ext>
          </c:extLst>
        </c:ser>
        <c:ser>
          <c:idx val="1"/>
          <c:order val="1"/>
          <c:tx>
            <c:strRef>
              <c:f>Sheet1!$G$243</c:f>
              <c:strCache>
                <c:ptCount val="1"/>
                <c:pt idx="0">
                  <c:v>SPE</c:v>
                </c:pt>
              </c:strCache>
            </c:strRef>
          </c:tx>
          <c:spPr>
            <a:solidFill>
              <a:schemeClr val="accent2"/>
            </a:solidFill>
            <a:ln>
              <a:noFill/>
            </a:ln>
            <a:effectLst/>
          </c:spPr>
          <c:invertIfNegative val="0"/>
          <c:cat>
            <c:strRef>
              <c:f>Sheet1!$E$250:$E$255</c:f>
              <c:strCache>
                <c:ptCount val="6"/>
                <c:pt idx="0">
                  <c:v>numa02</c:v>
                </c:pt>
                <c:pt idx="1">
                  <c:v>numa02_HARD_BIND</c:v>
                </c:pt>
                <c:pt idx="2">
                  <c:v>numa02_INVERSE_BIND</c:v>
                </c:pt>
                <c:pt idx="3">
                  <c:v>numa02_SMT</c:v>
                </c:pt>
                <c:pt idx="4">
                  <c:v>numa02_SMT_HARD_BIND</c:v>
                </c:pt>
                <c:pt idx="5">
                  <c:v>numa02_SMT_INVERSE_BIND</c:v>
                </c:pt>
              </c:strCache>
            </c:strRef>
          </c:cat>
          <c:val>
            <c:numRef>
              <c:f>Sheet1!$G$250:$G$255</c:f>
              <c:numCache>
                <c:formatCode>General</c:formatCode>
                <c:ptCount val="6"/>
                <c:pt idx="0">
                  <c:v>28.29</c:v>
                </c:pt>
                <c:pt idx="1">
                  <c:v>12.634</c:v>
                </c:pt>
                <c:pt idx="2">
                  <c:v>16.133999999999997</c:v>
                </c:pt>
                <c:pt idx="3">
                  <c:v>28.731999999999999</c:v>
                </c:pt>
                <c:pt idx="4">
                  <c:v>12.538</c:v>
                </c:pt>
                <c:pt idx="5">
                  <c:v>16.271999999999998</c:v>
                </c:pt>
              </c:numCache>
            </c:numRef>
          </c:val>
          <c:extLst>
            <c:ext xmlns:c16="http://schemas.microsoft.com/office/drawing/2014/chart" uri="{C3380CC4-5D6E-409C-BE32-E72D297353CC}">
              <c16:uniqueId val="{00000001-0326-41D2-875F-22E2C074052A}"/>
            </c:ext>
          </c:extLst>
        </c:ser>
        <c:dLbls>
          <c:showLegendKey val="0"/>
          <c:showVal val="0"/>
          <c:showCatName val="0"/>
          <c:showSerName val="0"/>
          <c:showPercent val="0"/>
          <c:showBubbleSize val="0"/>
        </c:dLbls>
        <c:gapWidth val="219"/>
        <c:overlap val="-27"/>
        <c:axId val="337225423"/>
        <c:axId val="336171151"/>
      </c:barChart>
      <c:catAx>
        <c:axId val="33722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crossAx val="336171151"/>
        <c:crosses val="autoZero"/>
        <c:auto val="1"/>
        <c:lblAlgn val="ctr"/>
        <c:lblOffset val="100"/>
        <c:noMultiLvlLbl val="0"/>
      </c:catAx>
      <c:valAx>
        <c:axId val="3361711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zh-CN" altLang="zh-CN" sz="1100" b="1" i="0" baseline="0">
                    <a:effectLst/>
                  </a:rPr>
                  <a:t>运行时间</a:t>
                </a:r>
                <a:r>
                  <a:rPr lang="en-US" altLang="zh-CN" sz="1100" b="1" i="0" baseline="0">
                    <a:effectLst/>
                  </a:rPr>
                  <a:t>(s)</a:t>
                </a:r>
                <a:endParaRPr lang="zh-CN" altLang="zh-CN" sz="1100" b="1">
                  <a:effectLst/>
                </a:endParaRPr>
              </a:p>
            </c:rich>
          </c:tx>
          <c:layout>
            <c:manualLayout>
              <c:xMode val="edge"/>
              <c:yMode val="edge"/>
              <c:x val="8.0555555555555561E-2"/>
              <c:y val="0.32680947824641915"/>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72254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Damon vs SPE</a:t>
            </a:r>
            <a:endParaRPr lang="zh-CN"/>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origin-内存</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只读</c:v>
                </c:pt>
                <c:pt idx="1">
                  <c:v>只写</c:v>
                </c:pt>
                <c:pt idx="2">
                  <c:v>读写混合</c:v>
                </c:pt>
              </c:strCache>
            </c:strRef>
          </c:cat>
          <c:val>
            <c:numRef>
              <c:f>Sheet1!$B$2:$B$4</c:f>
              <c:numCache>
                <c:formatCode>General</c:formatCode>
                <c:ptCount val="3"/>
                <c:pt idx="0">
                  <c:v>100</c:v>
                </c:pt>
                <c:pt idx="1">
                  <c:v>100</c:v>
                </c:pt>
                <c:pt idx="2">
                  <c:v>100</c:v>
                </c:pt>
              </c:numCache>
            </c:numRef>
          </c:val>
          <c:extLst>
            <c:ext xmlns:c16="http://schemas.microsoft.com/office/drawing/2014/chart" uri="{C3380CC4-5D6E-409C-BE32-E72D297353CC}">
              <c16:uniqueId val="{00000000-A9B9-4C47-B055-76C82ABCEDA8}"/>
            </c:ext>
          </c:extLst>
        </c:ser>
        <c:ser>
          <c:idx val="1"/>
          <c:order val="1"/>
          <c:tx>
            <c:strRef>
              <c:f>Sheet1!$C$1</c:f>
              <c:strCache>
                <c:ptCount val="1"/>
                <c:pt idx="0">
                  <c:v>damon-回收</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只读</c:v>
                </c:pt>
                <c:pt idx="1">
                  <c:v>只写</c:v>
                </c:pt>
                <c:pt idx="2">
                  <c:v>读写混合</c:v>
                </c:pt>
              </c:strCache>
            </c:strRef>
          </c:cat>
          <c:val>
            <c:numRef>
              <c:f>Sheet1!$C$2:$C$4</c:f>
              <c:numCache>
                <c:formatCode>General</c:formatCode>
                <c:ptCount val="3"/>
                <c:pt idx="0">
                  <c:v>51</c:v>
                </c:pt>
                <c:pt idx="1">
                  <c:v>50</c:v>
                </c:pt>
                <c:pt idx="2">
                  <c:v>51</c:v>
                </c:pt>
              </c:numCache>
            </c:numRef>
          </c:val>
          <c:extLst>
            <c:ext xmlns:c16="http://schemas.microsoft.com/office/drawing/2014/chart" uri="{C3380CC4-5D6E-409C-BE32-E72D297353CC}">
              <c16:uniqueId val="{00000001-A9B9-4C47-B055-76C82ABCEDA8}"/>
            </c:ext>
          </c:extLst>
        </c:ser>
        <c:ser>
          <c:idx val="2"/>
          <c:order val="2"/>
          <c:tx>
            <c:strRef>
              <c:f>Sheet1!$D$1</c:f>
              <c:strCache>
                <c:ptCount val="1"/>
                <c:pt idx="0">
                  <c:v>spe-回收</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只读</c:v>
                </c:pt>
                <c:pt idx="1">
                  <c:v>只写</c:v>
                </c:pt>
                <c:pt idx="2">
                  <c:v>读写混合</c:v>
                </c:pt>
              </c:strCache>
            </c:strRef>
          </c:cat>
          <c:val>
            <c:numRef>
              <c:f>Sheet1!$D$2:$D$4</c:f>
              <c:numCache>
                <c:formatCode>0_ </c:formatCode>
                <c:ptCount val="3"/>
                <c:pt idx="0">
                  <c:v>30.716646634615387</c:v>
                </c:pt>
                <c:pt idx="1">
                  <c:v>10.056089743589745</c:v>
                </c:pt>
                <c:pt idx="2">
                  <c:v>27.909655448717945</c:v>
                </c:pt>
              </c:numCache>
            </c:numRef>
          </c:val>
          <c:extLst>
            <c:ext xmlns:c16="http://schemas.microsoft.com/office/drawing/2014/chart" uri="{C3380CC4-5D6E-409C-BE32-E72D297353CC}">
              <c16:uniqueId val="{00000002-A9B9-4C47-B055-76C82ABCEDA8}"/>
            </c:ext>
          </c:extLst>
        </c:ser>
        <c:ser>
          <c:idx val="3"/>
          <c:order val="3"/>
          <c:tx>
            <c:strRef>
              <c:f>Sheet1!$E$1</c:f>
              <c:strCache>
                <c:ptCount val="1"/>
                <c:pt idx="0">
                  <c:v>origin-性能</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只读</c:v>
                </c:pt>
                <c:pt idx="1">
                  <c:v>只写</c:v>
                </c:pt>
                <c:pt idx="2">
                  <c:v>读写混合</c:v>
                </c:pt>
              </c:strCache>
            </c:strRef>
          </c:cat>
          <c:val>
            <c:numRef>
              <c:f>Sheet1!$E$2:$E$4</c:f>
              <c:numCache>
                <c:formatCode>General</c:formatCode>
                <c:ptCount val="3"/>
                <c:pt idx="0">
                  <c:v>100</c:v>
                </c:pt>
                <c:pt idx="1">
                  <c:v>100</c:v>
                </c:pt>
                <c:pt idx="2">
                  <c:v>100</c:v>
                </c:pt>
              </c:numCache>
            </c:numRef>
          </c:val>
          <c:extLst>
            <c:ext xmlns:c16="http://schemas.microsoft.com/office/drawing/2014/chart" uri="{C3380CC4-5D6E-409C-BE32-E72D297353CC}">
              <c16:uniqueId val="{00000003-A9B9-4C47-B055-76C82ABCEDA8}"/>
            </c:ext>
          </c:extLst>
        </c:ser>
        <c:ser>
          <c:idx val="4"/>
          <c:order val="4"/>
          <c:tx>
            <c:strRef>
              <c:f>Sheet1!$F$1</c:f>
              <c:strCache>
                <c:ptCount val="1"/>
                <c:pt idx="0">
                  <c:v>damon-性能</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只读</c:v>
                </c:pt>
                <c:pt idx="1">
                  <c:v>只写</c:v>
                </c:pt>
                <c:pt idx="2">
                  <c:v>读写混合</c:v>
                </c:pt>
              </c:strCache>
            </c:strRef>
          </c:cat>
          <c:val>
            <c:numRef>
              <c:f>Sheet1!$F$2:$F$4</c:f>
              <c:numCache>
                <c:formatCode>General</c:formatCode>
                <c:ptCount val="3"/>
                <c:pt idx="0">
                  <c:v>41</c:v>
                </c:pt>
                <c:pt idx="1">
                  <c:v>69</c:v>
                </c:pt>
                <c:pt idx="2">
                  <c:v>57</c:v>
                </c:pt>
              </c:numCache>
            </c:numRef>
          </c:val>
          <c:extLst>
            <c:ext xmlns:c16="http://schemas.microsoft.com/office/drawing/2014/chart" uri="{C3380CC4-5D6E-409C-BE32-E72D297353CC}">
              <c16:uniqueId val="{00000004-A9B9-4C47-B055-76C82ABCEDA8}"/>
            </c:ext>
          </c:extLst>
        </c:ser>
        <c:ser>
          <c:idx val="5"/>
          <c:order val="5"/>
          <c:tx>
            <c:strRef>
              <c:f>Sheet1!$G$1</c:f>
              <c:strCache>
                <c:ptCount val="1"/>
                <c:pt idx="0">
                  <c:v>spe-性能</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只读</c:v>
                </c:pt>
                <c:pt idx="1">
                  <c:v>只写</c:v>
                </c:pt>
                <c:pt idx="2">
                  <c:v>读写混合</c:v>
                </c:pt>
              </c:strCache>
            </c:strRef>
          </c:cat>
          <c:val>
            <c:numRef>
              <c:f>Sheet1!$G$2:$G$4</c:f>
              <c:numCache>
                <c:formatCode>General</c:formatCode>
                <c:ptCount val="3"/>
                <c:pt idx="0">
                  <c:v>97</c:v>
                </c:pt>
                <c:pt idx="1">
                  <c:v>98</c:v>
                </c:pt>
                <c:pt idx="2">
                  <c:v>105</c:v>
                </c:pt>
              </c:numCache>
            </c:numRef>
          </c:val>
          <c:extLst>
            <c:ext xmlns:c16="http://schemas.microsoft.com/office/drawing/2014/chart" uri="{C3380CC4-5D6E-409C-BE32-E72D297353CC}">
              <c16:uniqueId val="{00000005-A9B9-4C47-B055-76C82ABCEDA8}"/>
            </c:ext>
          </c:extLst>
        </c:ser>
        <c:dLbls>
          <c:dLblPos val="outEnd"/>
          <c:showLegendKey val="0"/>
          <c:showVal val="1"/>
          <c:showCatName val="0"/>
          <c:showSerName val="0"/>
          <c:showPercent val="0"/>
          <c:showBubbleSize val="0"/>
        </c:dLbls>
        <c:gapWidth val="444"/>
        <c:overlap val="-90"/>
        <c:axId val="1306990576"/>
        <c:axId val="1073373072"/>
      </c:barChart>
      <c:catAx>
        <c:axId val="1306990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zh-CN"/>
          </a:p>
        </c:txPr>
        <c:crossAx val="1073373072"/>
        <c:crosses val="autoZero"/>
        <c:auto val="1"/>
        <c:lblAlgn val="ctr"/>
        <c:lblOffset val="100"/>
        <c:noMultiLvlLbl val="0"/>
      </c:catAx>
      <c:valAx>
        <c:axId val="1073373072"/>
        <c:scaling>
          <c:orientation val="minMax"/>
        </c:scaling>
        <c:delete val="1"/>
        <c:axPos val="l"/>
        <c:numFmt formatCode="General" sourceLinked="1"/>
        <c:majorTickMark val="none"/>
        <c:minorTickMark val="none"/>
        <c:tickLblPos val="nextTo"/>
        <c:crossAx val="1306990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r">
              <a:defRPr sz="1400" b="0" i="0" u="none" strike="noStrike" kern="1200" spc="0" baseline="0">
                <a:solidFill>
                  <a:schemeClr val="tx1">
                    <a:lumMod val="65000"/>
                    <a:lumOff val="35000"/>
                  </a:schemeClr>
                </a:solidFill>
                <a:latin typeface="+mn-lt"/>
                <a:ea typeface="+mn-ea"/>
                <a:cs typeface="+mn-cs"/>
              </a:defRPr>
            </a:pPr>
            <a:r>
              <a:rPr lang="en-US" altLang="zh-CN" dirty="0" err="1">
                <a:latin typeface="+mn-ea"/>
                <a:ea typeface="+mn-ea"/>
              </a:rPr>
              <a:t>Mysql</a:t>
            </a:r>
            <a:r>
              <a:rPr lang="zh-CN" altLang="en-US" dirty="0">
                <a:latin typeface="+mn-ea"/>
                <a:ea typeface="+mn-ea"/>
              </a:rPr>
              <a:t>只读</a:t>
            </a:r>
          </a:p>
        </c:rich>
      </c:tx>
      <c:layout>
        <c:manualLayout>
          <c:xMode val="edge"/>
          <c:yMode val="edge"/>
          <c:x val="0.4625998703897044"/>
          <c:y val="2.7777777777777776E-2"/>
        </c:manualLayout>
      </c:layout>
      <c:overlay val="0"/>
      <c:spPr>
        <a:noFill/>
        <a:ln>
          <a:noFill/>
        </a:ln>
        <a:effectLst/>
      </c:spPr>
      <c:txPr>
        <a:bodyPr rot="0" spcFirstLastPara="1" vertOverflow="ellipsis" vert="horz" wrap="square" anchor="ctr" anchorCtr="1"/>
        <a:lstStyle/>
        <a:p>
          <a:pPr algn="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Sheet1!$F$85</c:f>
              <c:strCache>
                <c:ptCount val="1"/>
                <c:pt idx="0">
                  <c:v>base</c:v>
                </c:pt>
              </c:strCache>
            </c:strRef>
          </c:tx>
          <c:spPr>
            <a:ln w="19050" cap="rnd">
              <a:solidFill>
                <a:schemeClr val="tx1"/>
              </a:solidFill>
              <a:prstDash val="dash"/>
              <a:round/>
            </a:ln>
            <a:effectLst/>
          </c:spPr>
          <c:marker>
            <c:symbol val="none"/>
          </c:marker>
          <c:dLbls>
            <c:delete val="1"/>
          </c:dLbls>
          <c:cat>
            <c:numRef>
              <c:f>Sheet1!$G$84:$J$84</c:f>
              <c:numCache>
                <c:formatCode>0%</c:formatCode>
                <c:ptCount val="4"/>
                <c:pt idx="0">
                  <c:v>0.1</c:v>
                </c:pt>
                <c:pt idx="1">
                  <c:v>0.2</c:v>
                </c:pt>
                <c:pt idx="2">
                  <c:v>0.3</c:v>
                </c:pt>
                <c:pt idx="3">
                  <c:v>0.4</c:v>
                </c:pt>
              </c:numCache>
            </c:numRef>
          </c:cat>
          <c:val>
            <c:numRef>
              <c:f>Sheet1!$G$85:$J$85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6EA7-4406-A69A-66BB98297E1D}"/>
            </c:ext>
          </c:extLst>
        </c:ser>
        <c:ser>
          <c:idx val="1"/>
          <c:order val="1"/>
          <c:tx>
            <c:strRef>
              <c:f>Sheet1!$F$87</c:f>
              <c:strCache>
                <c:ptCount val="1"/>
                <c:pt idx="0">
                  <c:v>damon</c:v>
                </c:pt>
              </c:strCache>
            </c:strRef>
          </c:tx>
          <c:spPr>
            <a:ln w="25400" cap="rnd">
              <a:solidFill>
                <a:schemeClr val="accent2"/>
              </a:solidFill>
              <a:round/>
            </a:ln>
            <a:effectLst/>
          </c:spPr>
          <c:marker>
            <c:symbol val="circle"/>
            <c:size val="5"/>
            <c:spPr>
              <a:solidFill>
                <a:schemeClr val="bg1"/>
              </a:solidFill>
              <a:ln w="19050">
                <a:solidFill>
                  <a:schemeClr val="accent2"/>
                </a:solidFill>
                <a:prstDash val="solid"/>
              </a:ln>
              <a:effectLst/>
            </c:spPr>
          </c:marker>
          <c:dLbls>
            <c:dLbl>
              <c:idx val="1"/>
              <c:layout>
                <c:manualLayout>
                  <c:x val="-4.3256999125109413E-2"/>
                  <c:y val="4.86457421988918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A7-4406-A69A-66BB98297E1D}"/>
                </c:ext>
              </c:extLst>
            </c:dLbl>
            <c:dLbl>
              <c:idx val="2"/>
              <c:layout>
                <c:manualLayout>
                  <c:x val="-5.5510017105104129E-2"/>
                  <c:y val="6.71642607174102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EA7-4406-A69A-66BB98297E1D}"/>
                </c:ext>
              </c:extLst>
            </c:dLbl>
            <c:dLbl>
              <c:idx val="3"/>
              <c:layout>
                <c:manualLayout>
                  <c:x val="-5.2368110236220469E-2"/>
                  <c:y val="5.32753718285214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EA7-4406-A69A-66BB98297E1D}"/>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Sheet1!$G$84:$J$84</c:f>
              <c:numCache>
                <c:formatCode>0%</c:formatCode>
                <c:ptCount val="4"/>
                <c:pt idx="0">
                  <c:v>0.1</c:v>
                </c:pt>
                <c:pt idx="1">
                  <c:v>0.2</c:v>
                </c:pt>
                <c:pt idx="2">
                  <c:v>0.3</c:v>
                </c:pt>
                <c:pt idx="3">
                  <c:v>0.4</c:v>
                </c:pt>
              </c:numCache>
            </c:numRef>
          </c:cat>
          <c:val>
            <c:numRef>
              <c:f>Sheet1!$G$87:$J$87</c:f>
              <c:numCache>
                <c:formatCode>0.0_ ;[Red]\-0.0\ </c:formatCode>
                <c:ptCount val="4"/>
                <c:pt idx="0">
                  <c:v>2.2527755764658792</c:v>
                </c:pt>
                <c:pt idx="1">
                  <c:v>-3.2656782562532167</c:v>
                </c:pt>
                <c:pt idx="2">
                  <c:v>-3.733852415501679</c:v>
                </c:pt>
                <c:pt idx="3">
                  <c:v>-11.30696375401045</c:v>
                </c:pt>
              </c:numCache>
            </c:numRef>
          </c:val>
          <c:smooth val="0"/>
          <c:extLst>
            <c:ext xmlns:c16="http://schemas.microsoft.com/office/drawing/2014/chart" uri="{C3380CC4-5D6E-409C-BE32-E72D297353CC}">
              <c16:uniqueId val="{00000004-6EA7-4406-A69A-66BB98297E1D}"/>
            </c:ext>
          </c:extLst>
        </c:ser>
        <c:ser>
          <c:idx val="2"/>
          <c:order val="2"/>
          <c:tx>
            <c:strRef>
              <c:f>Sheet1!$F$88</c:f>
              <c:strCache>
                <c:ptCount val="1"/>
                <c:pt idx="0">
                  <c:v>spe</c:v>
                </c:pt>
              </c:strCache>
            </c:strRef>
          </c:tx>
          <c:spPr>
            <a:ln w="25400" cap="rnd">
              <a:solidFill>
                <a:schemeClr val="accent1"/>
              </a:solidFill>
              <a:round/>
            </a:ln>
            <a:effectLst/>
          </c:spPr>
          <c:marker>
            <c:symbol val="circle"/>
            <c:size val="5"/>
            <c:spPr>
              <a:solidFill>
                <a:schemeClr val="bg1"/>
              </a:solidFill>
              <a:ln w="19050">
                <a:solidFill>
                  <a:schemeClr val="accent1"/>
                </a:solidFill>
                <a:prstDash val="solid"/>
              </a:ln>
              <a:effectLst/>
            </c:spPr>
          </c:marker>
          <c:dLbls>
            <c:dLbl>
              <c:idx val="0"/>
              <c:layout>
                <c:manualLayout>
                  <c:x val="-4.8528956071366904E-2"/>
                  <c:y val="4.73381452318459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EA7-4406-A69A-66BB98297E1D}"/>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Sheet1!$G$84:$J$84</c:f>
              <c:numCache>
                <c:formatCode>0%</c:formatCode>
                <c:ptCount val="4"/>
                <c:pt idx="0">
                  <c:v>0.1</c:v>
                </c:pt>
                <c:pt idx="1">
                  <c:v>0.2</c:v>
                </c:pt>
                <c:pt idx="2">
                  <c:v>0.3</c:v>
                </c:pt>
                <c:pt idx="3">
                  <c:v>0.4</c:v>
                </c:pt>
              </c:numCache>
            </c:numRef>
          </c:cat>
          <c:val>
            <c:numRef>
              <c:f>Sheet1!$G$88:$J$88</c:f>
              <c:numCache>
                <c:formatCode>0.0_ ;[Red]\-0.0\ </c:formatCode>
                <c:ptCount val="4"/>
                <c:pt idx="0">
                  <c:v>-1.0806090495718397</c:v>
                </c:pt>
                <c:pt idx="1">
                  <c:v>2.7767305517299685</c:v>
                </c:pt>
                <c:pt idx="2">
                  <c:v>1.6014864625730003</c:v>
                </c:pt>
                <c:pt idx="3">
                  <c:v>-0.2388957706600616</c:v>
                </c:pt>
              </c:numCache>
            </c:numRef>
          </c:val>
          <c:smooth val="0"/>
          <c:extLst>
            <c:ext xmlns:c16="http://schemas.microsoft.com/office/drawing/2014/chart" uri="{C3380CC4-5D6E-409C-BE32-E72D297353CC}">
              <c16:uniqueId val="{00000005-6EA7-4406-A69A-66BB98297E1D}"/>
            </c:ext>
          </c:extLst>
        </c:ser>
        <c:dLbls>
          <c:dLblPos val="t"/>
          <c:showLegendKey val="0"/>
          <c:showVal val="1"/>
          <c:showCatName val="0"/>
          <c:showSerName val="0"/>
          <c:showPercent val="0"/>
          <c:showBubbleSize val="0"/>
        </c:dLbls>
        <c:smooth val="0"/>
        <c:axId val="2072656560"/>
        <c:axId val="183404672"/>
      </c:lineChart>
      <c:catAx>
        <c:axId val="2072656560"/>
        <c:scaling>
          <c:orientation val="minMax"/>
        </c:scaling>
        <c:delete val="1"/>
        <c:axPos val="b"/>
        <c:title>
          <c:tx>
            <c:rich>
              <a:bodyPr rot="0" spcFirstLastPara="1" vertOverflow="ellipsis" vert="horz" wrap="square" anchor="ctr" anchorCtr="1"/>
              <a:lstStyle/>
              <a:p>
                <a:pPr algn="ctr">
                  <a:defRPr lang="en-US" altLang="zh-CN" sz="1000" b="0" i="0" u="none" strike="noStrike" kern="1200" baseline="0">
                    <a:solidFill>
                      <a:schemeClr val="tx1">
                        <a:lumMod val="65000"/>
                        <a:lumOff val="35000"/>
                      </a:schemeClr>
                    </a:solidFill>
                    <a:latin typeface="+mn-ea"/>
                    <a:ea typeface="+mn-ea"/>
                    <a:cs typeface="+mn-cs"/>
                  </a:defRPr>
                </a:pPr>
                <a:r>
                  <a:rPr lang="en-US" altLang="zh-CN" sz="1000" b="0" i="0" u="none" strike="noStrike" kern="1200" baseline="0" dirty="0">
                    <a:solidFill>
                      <a:schemeClr val="tx1">
                        <a:lumMod val="65000"/>
                        <a:lumOff val="35000"/>
                      </a:schemeClr>
                    </a:solidFill>
                    <a:latin typeface="+mn-ea"/>
                    <a:ea typeface="+mn-ea"/>
                    <a:cs typeface="+mn-cs"/>
                  </a:rPr>
                  <a:t>10%                 20%                30%                40%</a:t>
                </a:r>
              </a:p>
            </c:rich>
          </c:tx>
          <c:layout>
            <c:manualLayout>
              <c:xMode val="edge"/>
              <c:yMode val="edge"/>
              <c:x val="0.24515794909354141"/>
              <c:y val="0.76814741907261597"/>
            </c:manualLayout>
          </c:layout>
          <c:overlay val="0"/>
          <c:spPr>
            <a:noFill/>
            <a:ln>
              <a:noFill/>
            </a:ln>
            <a:effectLst/>
          </c:spPr>
          <c:txPr>
            <a:bodyPr rot="0" spcFirstLastPara="1" vertOverflow="ellipsis" vert="horz" wrap="square" anchor="ctr" anchorCtr="1"/>
            <a:lstStyle/>
            <a:p>
              <a:pPr algn="ctr">
                <a:defRPr lang="en-US" altLang="zh-CN" sz="1000" b="0" i="0" u="none" strike="noStrike" kern="1200" baseline="0">
                  <a:solidFill>
                    <a:schemeClr val="tx1">
                      <a:lumMod val="65000"/>
                      <a:lumOff val="35000"/>
                    </a:schemeClr>
                  </a:solidFill>
                  <a:latin typeface="+mn-ea"/>
                  <a:ea typeface="+mn-ea"/>
                  <a:cs typeface="+mn-cs"/>
                </a:defRPr>
              </a:pPr>
              <a:endParaRPr lang="zh-CN"/>
            </a:p>
          </c:txPr>
        </c:title>
        <c:numFmt formatCode="0%" sourceLinked="1"/>
        <c:majorTickMark val="out"/>
        <c:minorTickMark val="none"/>
        <c:tickLblPos val="nextTo"/>
        <c:crossAx val="183404672"/>
        <c:crosses val="autoZero"/>
        <c:auto val="1"/>
        <c:lblAlgn val="ctr"/>
        <c:lblOffset val="100"/>
        <c:noMultiLvlLbl val="0"/>
      </c:catAx>
      <c:valAx>
        <c:axId val="183404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200"/>
                  <a:t>性能比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2072656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r" rtl="0">
              <a:defRPr lang="en-US" altLang="en-US" sz="1400" b="0" i="0" u="none" strike="noStrike" kern="1200" spc="0" baseline="0">
                <a:solidFill>
                  <a:sysClr val="windowText" lastClr="000000">
                    <a:lumMod val="65000"/>
                    <a:lumOff val="35000"/>
                  </a:sysClr>
                </a:solidFill>
                <a:latin typeface="+mn-ea"/>
                <a:ea typeface="+mn-ea"/>
                <a:cs typeface="+mn-cs"/>
              </a:defRPr>
            </a:pPr>
            <a:r>
              <a:rPr lang="en-US" sz="1400" b="0" i="0" u="none" strike="noStrike" kern="1200" spc="0" baseline="0" dirty="0" err="1">
                <a:solidFill>
                  <a:sysClr val="windowText" lastClr="000000">
                    <a:lumMod val="65000"/>
                    <a:lumOff val="35000"/>
                  </a:sysClr>
                </a:solidFill>
                <a:latin typeface="+mn-ea"/>
                <a:ea typeface="+mn-ea"/>
                <a:cs typeface="+mn-cs"/>
              </a:rPr>
              <a:t>Mysql只写</a:t>
            </a:r>
            <a:endParaRPr lang="en-US" sz="1400" b="0" i="0" u="none" strike="noStrike" kern="1200" spc="0" baseline="0" dirty="0">
              <a:solidFill>
                <a:sysClr val="windowText" lastClr="000000">
                  <a:lumMod val="65000"/>
                  <a:lumOff val="35000"/>
                </a:sysClr>
              </a:solidFill>
              <a:latin typeface="+mn-ea"/>
              <a:ea typeface="+mn-ea"/>
              <a:cs typeface="+mn-cs"/>
            </a:endParaRPr>
          </a:p>
        </c:rich>
      </c:tx>
      <c:layout>
        <c:manualLayout>
          <c:xMode val="edge"/>
          <c:yMode val="edge"/>
          <c:x val="0.4376367720783344"/>
          <c:y val="1.8518518518518517E-2"/>
        </c:manualLayout>
      </c:layout>
      <c:overlay val="0"/>
      <c:spPr>
        <a:noFill/>
        <a:ln>
          <a:noFill/>
        </a:ln>
        <a:effectLst/>
      </c:spPr>
      <c:txPr>
        <a:bodyPr rot="0" spcFirstLastPara="1" vertOverflow="ellipsis" vert="horz" wrap="square" anchor="ctr" anchorCtr="1"/>
        <a:lstStyle/>
        <a:p>
          <a:pPr algn="r" rtl="0">
            <a:defRPr lang="en-US" altLang="en-US" sz="1400" b="0" i="0" u="none" strike="noStrike" kern="1200" spc="0" baseline="0">
              <a:solidFill>
                <a:sysClr val="windowText" lastClr="000000">
                  <a:lumMod val="65000"/>
                  <a:lumOff val="35000"/>
                </a:sysClr>
              </a:solidFill>
              <a:latin typeface="+mn-ea"/>
              <a:ea typeface="+mn-ea"/>
              <a:cs typeface="+mn-cs"/>
            </a:defRPr>
          </a:pPr>
          <a:endParaRPr lang="zh-CN"/>
        </a:p>
      </c:txPr>
    </c:title>
    <c:autoTitleDeleted val="0"/>
    <c:plotArea>
      <c:layout/>
      <c:lineChart>
        <c:grouping val="standard"/>
        <c:varyColors val="0"/>
        <c:ser>
          <c:idx val="0"/>
          <c:order val="0"/>
          <c:tx>
            <c:strRef>
              <c:f>Sheet1!$F$85</c:f>
              <c:strCache>
                <c:ptCount val="1"/>
                <c:pt idx="0">
                  <c:v>base</c:v>
                </c:pt>
              </c:strCache>
            </c:strRef>
          </c:tx>
          <c:spPr>
            <a:ln w="19050" cap="rnd">
              <a:solidFill>
                <a:schemeClr val="tx1"/>
              </a:solidFill>
              <a:prstDash val="dash"/>
              <a:round/>
            </a:ln>
            <a:effectLst/>
          </c:spPr>
          <c:marker>
            <c:symbol val="none"/>
          </c:marker>
          <c:dLbls>
            <c:delete val="1"/>
          </c:dLbls>
          <c:cat>
            <c:numRef>
              <c:f>Sheet1!$G$84:$J$84</c:f>
              <c:numCache>
                <c:formatCode>0%</c:formatCode>
                <c:ptCount val="4"/>
                <c:pt idx="0">
                  <c:v>0.1</c:v>
                </c:pt>
                <c:pt idx="1">
                  <c:v>0.2</c:v>
                </c:pt>
                <c:pt idx="2">
                  <c:v>0.3</c:v>
                </c:pt>
                <c:pt idx="3">
                  <c:v>0.4</c:v>
                </c:pt>
              </c:numCache>
            </c:numRef>
          </c:cat>
          <c:val>
            <c:numRef>
              <c:f>Sheet1!$G$85:$J$85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C6C-4979-8A0C-DB00841EA753}"/>
            </c:ext>
          </c:extLst>
        </c:ser>
        <c:ser>
          <c:idx val="1"/>
          <c:order val="1"/>
          <c:tx>
            <c:strRef>
              <c:f>Sheet1!$F$89</c:f>
              <c:strCache>
                <c:ptCount val="1"/>
                <c:pt idx="0">
                  <c:v>damon</c:v>
                </c:pt>
              </c:strCache>
            </c:strRef>
          </c:tx>
          <c:spPr>
            <a:ln w="25400" cap="rnd">
              <a:solidFill>
                <a:schemeClr val="accent2"/>
              </a:solidFill>
              <a:round/>
            </a:ln>
            <a:effectLst/>
          </c:spPr>
          <c:marker>
            <c:symbol val="circle"/>
            <c:size val="5"/>
            <c:spPr>
              <a:solidFill>
                <a:schemeClr val="bg1"/>
              </a:solidFill>
              <a:ln w="19050">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altLang="en-US" sz="1000" b="0" i="0" u="none" strike="noStrike" kern="1200" baseline="0">
                    <a:solidFill>
                      <a:schemeClr val="tx1"/>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Sheet1!$G$84:$J$84</c:f>
              <c:numCache>
                <c:formatCode>0%</c:formatCode>
                <c:ptCount val="4"/>
                <c:pt idx="0">
                  <c:v>0.1</c:v>
                </c:pt>
                <c:pt idx="1">
                  <c:v>0.2</c:v>
                </c:pt>
                <c:pt idx="2">
                  <c:v>0.3</c:v>
                </c:pt>
                <c:pt idx="3">
                  <c:v>0.4</c:v>
                </c:pt>
              </c:numCache>
            </c:numRef>
          </c:cat>
          <c:val>
            <c:numRef>
              <c:f>Sheet1!$G$89:$J$89</c:f>
              <c:numCache>
                <c:formatCode>0.0_ ;[Red]\-0.0\ </c:formatCode>
                <c:ptCount val="4"/>
                <c:pt idx="0">
                  <c:v>-21.268911591755689</c:v>
                </c:pt>
                <c:pt idx="1">
                  <c:v>-19.439482906381784</c:v>
                </c:pt>
                <c:pt idx="2">
                  <c:v>-22.542765865372381</c:v>
                </c:pt>
                <c:pt idx="3">
                  <c:v>-24.016766934519008</c:v>
                </c:pt>
              </c:numCache>
            </c:numRef>
          </c:val>
          <c:smooth val="0"/>
          <c:extLst>
            <c:ext xmlns:c16="http://schemas.microsoft.com/office/drawing/2014/chart" uri="{C3380CC4-5D6E-409C-BE32-E72D297353CC}">
              <c16:uniqueId val="{00000001-BC6C-4979-8A0C-DB00841EA753}"/>
            </c:ext>
          </c:extLst>
        </c:ser>
        <c:ser>
          <c:idx val="2"/>
          <c:order val="2"/>
          <c:tx>
            <c:strRef>
              <c:f>Sheet1!$F$90</c:f>
              <c:strCache>
                <c:ptCount val="1"/>
                <c:pt idx="0">
                  <c:v>spe</c:v>
                </c:pt>
              </c:strCache>
            </c:strRef>
          </c:tx>
          <c:spPr>
            <a:ln w="25400" cap="rnd">
              <a:solidFill>
                <a:schemeClr val="accent1"/>
              </a:solidFill>
              <a:round/>
            </a:ln>
            <a:effectLst/>
          </c:spPr>
          <c:marker>
            <c:symbol val="circle"/>
            <c:size val="5"/>
            <c:spPr>
              <a:solidFill>
                <a:schemeClr val="bg1"/>
              </a:solidFill>
              <a:ln w="9525">
                <a:solidFill>
                  <a:schemeClr val="accent1"/>
                </a:solidFill>
              </a:ln>
              <a:effectLst/>
            </c:spPr>
          </c:marker>
          <c:dPt>
            <c:idx val="0"/>
            <c:marker>
              <c:symbol val="circle"/>
              <c:size val="5"/>
              <c:spPr>
                <a:solidFill>
                  <a:schemeClr val="bg1"/>
                </a:solidFill>
                <a:ln w="19050">
                  <a:solidFill>
                    <a:schemeClr val="accent1"/>
                  </a:solidFill>
                </a:ln>
                <a:effectLst/>
              </c:spPr>
            </c:marker>
            <c:bubble3D val="0"/>
            <c:extLst>
              <c:ext xmlns:c16="http://schemas.microsoft.com/office/drawing/2014/chart" uri="{C3380CC4-5D6E-409C-BE32-E72D297353CC}">
                <c16:uniqueId val="{00000002-BC6C-4979-8A0C-DB00841EA753}"/>
              </c:ext>
            </c:extLst>
          </c:dPt>
          <c:dPt>
            <c:idx val="1"/>
            <c:marker>
              <c:symbol val="circle"/>
              <c:size val="5"/>
              <c:spPr>
                <a:solidFill>
                  <a:schemeClr val="bg1"/>
                </a:solidFill>
                <a:ln w="19050">
                  <a:solidFill>
                    <a:schemeClr val="accent1"/>
                  </a:solidFill>
                </a:ln>
                <a:effectLst/>
              </c:spPr>
            </c:marker>
            <c:bubble3D val="0"/>
            <c:extLst>
              <c:ext xmlns:c16="http://schemas.microsoft.com/office/drawing/2014/chart" uri="{C3380CC4-5D6E-409C-BE32-E72D297353CC}">
                <c16:uniqueId val="{00000003-BC6C-4979-8A0C-DB00841EA753}"/>
              </c:ext>
            </c:extLst>
          </c:dPt>
          <c:dPt>
            <c:idx val="2"/>
            <c:marker>
              <c:symbol val="circle"/>
              <c:size val="5"/>
              <c:spPr>
                <a:solidFill>
                  <a:schemeClr val="bg1"/>
                </a:solidFill>
                <a:ln w="9525">
                  <a:solidFill>
                    <a:schemeClr val="accent1"/>
                  </a:solidFill>
                  <a:prstDash val="dash"/>
                </a:ln>
                <a:effectLst/>
              </c:spPr>
            </c:marker>
            <c:bubble3D val="0"/>
            <c:spPr>
              <a:ln w="12700" cap="rnd">
                <a:solidFill>
                  <a:schemeClr val="accent1"/>
                </a:solidFill>
                <a:prstDash val="dash"/>
                <a:round/>
              </a:ln>
              <a:effectLst/>
            </c:spPr>
            <c:extLst>
              <c:ext xmlns:c16="http://schemas.microsoft.com/office/drawing/2014/chart" uri="{C3380CC4-5D6E-409C-BE32-E72D297353CC}">
                <c16:uniqueId val="{00000005-BC6C-4979-8A0C-DB00841EA753}"/>
              </c:ext>
            </c:extLst>
          </c:dPt>
          <c:dPt>
            <c:idx val="3"/>
            <c:marker>
              <c:symbol val="circle"/>
              <c:size val="5"/>
              <c:spPr>
                <a:solidFill>
                  <a:schemeClr val="bg1"/>
                </a:solidFill>
                <a:ln w="9525">
                  <a:solidFill>
                    <a:schemeClr val="accent1"/>
                  </a:solidFill>
                  <a:prstDash val="dash"/>
                </a:ln>
                <a:effectLst/>
              </c:spPr>
            </c:marker>
            <c:bubble3D val="0"/>
            <c:spPr>
              <a:ln w="12700" cap="rnd">
                <a:solidFill>
                  <a:schemeClr val="accent1"/>
                </a:solidFill>
                <a:prstDash val="dash"/>
                <a:round/>
              </a:ln>
              <a:effectLst/>
            </c:spPr>
            <c:extLst>
              <c:ext xmlns:c16="http://schemas.microsoft.com/office/drawing/2014/chart" uri="{C3380CC4-5D6E-409C-BE32-E72D297353CC}">
                <c16:uniqueId val="{00000007-BC6C-4979-8A0C-DB00841EA753}"/>
              </c:ext>
            </c:extLst>
          </c:dPt>
          <c:dLbls>
            <c:dLbl>
              <c:idx val="1"/>
              <c:layout>
                <c:manualLayout>
                  <c:x val="-5.6176309286580538E-2"/>
                  <c:y val="-4.06248177311169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6C-4979-8A0C-DB00841EA753}"/>
                </c:ext>
              </c:extLst>
            </c:dLbl>
            <c:dLbl>
              <c:idx val="2"/>
              <c:layout>
                <c:manualLayout>
                  <c:x val="-7.600699912510947E-2"/>
                  <c:y val="-2.825240594925638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6C-4979-8A0C-DB00841EA753}"/>
                </c:ext>
              </c:extLst>
            </c:dLbl>
            <c:spPr>
              <a:noFill/>
              <a:ln>
                <a:noFill/>
              </a:ln>
              <a:effectLst/>
            </c:spPr>
            <c:txPr>
              <a:bodyPr rot="0" spcFirstLastPara="1" vertOverflow="ellipsis" vert="horz" wrap="square" lIns="38100" tIns="19050" rIns="38100" bIns="19050" anchor="ctr" anchorCtr="1">
                <a:spAutoFit/>
              </a:bodyPr>
              <a:lstStyle/>
              <a:p>
                <a:pPr>
                  <a:defRPr lang="zh-CN" altLang="en-US" sz="1000" b="0" i="0" u="none" strike="noStrike" kern="1200" baseline="0">
                    <a:solidFill>
                      <a:schemeClr val="tx1"/>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Sheet1!$G$84:$J$84</c:f>
              <c:numCache>
                <c:formatCode>0%</c:formatCode>
                <c:ptCount val="4"/>
                <c:pt idx="0">
                  <c:v>0.1</c:v>
                </c:pt>
                <c:pt idx="1">
                  <c:v>0.2</c:v>
                </c:pt>
                <c:pt idx="2">
                  <c:v>0.3</c:v>
                </c:pt>
                <c:pt idx="3">
                  <c:v>0.4</c:v>
                </c:pt>
              </c:numCache>
            </c:numRef>
          </c:cat>
          <c:val>
            <c:numRef>
              <c:f>Sheet1!$G$90:$J$90</c:f>
              <c:numCache>
                <c:formatCode>0.0_ ;[Red]\-0.0\ </c:formatCode>
                <c:ptCount val="4"/>
                <c:pt idx="0">
                  <c:v>0.89763769505561264</c:v>
                </c:pt>
                <c:pt idx="1">
                  <c:v>-5.6533249611797949</c:v>
                </c:pt>
                <c:pt idx="2">
                  <c:v>-3.7744694571959574</c:v>
                </c:pt>
                <c:pt idx="3">
                  <c:v>1.0687223697720025</c:v>
                </c:pt>
              </c:numCache>
            </c:numRef>
          </c:val>
          <c:smooth val="0"/>
          <c:extLst>
            <c:ext xmlns:c16="http://schemas.microsoft.com/office/drawing/2014/chart" uri="{C3380CC4-5D6E-409C-BE32-E72D297353CC}">
              <c16:uniqueId val="{00000008-BC6C-4979-8A0C-DB00841EA753}"/>
            </c:ext>
          </c:extLst>
        </c:ser>
        <c:dLbls>
          <c:dLblPos val="t"/>
          <c:showLegendKey val="0"/>
          <c:showVal val="1"/>
          <c:showCatName val="0"/>
          <c:showSerName val="0"/>
          <c:showPercent val="0"/>
          <c:showBubbleSize val="0"/>
        </c:dLbls>
        <c:smooth val="0"/>
        <c:axId val="275570384"/>
        <c:axId val="184959744"/>
      </c:lineChart>
      <c:catAx>
        <c:axId val="275570384"/>
        <c:scaling>
          <c:orientation val="minMax"/>
        </c:scaling>
        <c:delete val="1"/>
        <c:axPos val="b"/>
        <c:title>
          <c:tx>
            <c:rich>
              <a:bodyPr rot="0" spcFirstLastPara="1" vertOverflow="ellipsis" vert="horz" wrap="square" anchor="ctr" anchorCtr="1"/>
              <a:lstStyle/>
              <a:p>
                <a:pPr>
                  <a:defRPr lang="zh-CN" altLang="en-US" sz="1000" b="0" i="0" u="none" strike="noStrike" kern="1200" baseline="0">
                    <a:solidFill>
                      <a:schemeClr val="tx1"/>
                    </a:solidFill>
                    <a:latin typeface="+mn-ea"/>
                    <a:ea typeface="+mn-ea"/>
                    <a:cs typeface="+mn-cs"/>
                  </a:defRPr>
                </a:pPr>
                <a:r>
                  <a:rPr lang="en-US" altLang="zh-CN" b="0" dirty="0">
                    <a:latin typeface="+mn-ea"/>
                    <a:ea typeface="+mn-ea"/>
                  </a:rPr>
                  <a:t>10%                  20%                 30%               40%  </a:t>
                </a:r>
                <a:endParaRPr lang="zh-CN" altLang="en-US" b="0" dirty="0">
                  <a:latin typeface="+mn-ea"/>
                  <a:ea typeface="+mn-ea"/>
                </a:endParaRPr>
              </a:p>
            </c:rich>
          </c:tx>
          <c:layout>
            <c:manualLayout>
              <c:xMode val="edge"/>
              <c:yMode val="edge"/>
              <c:x val="0.22038431568937966"/>
              <c:y val="0.75597878390201212"/>
            </c:manualLayout>
          </c:layout>
          <c:overlay val="0"/>
          <c:spPr>
            <a:noFill/>
            <a:ln>
              <a:noFill/>
            </a:ln>
            <a:effectLst/>
          </c:spPr>
          <c:txPr>
            <a:bodyPr rot="0" spcFirstLastPara="1" vertOverflow="ellipsis" vert="horz" wrap="square" anchor="ctr" anchorCtr="1"/>
            <a:lstStyle/>
            <a:p>
              <a:pPr>
                <a:defRPr lang="zh-CN" altLang="en-US" sz="1000" b="0" i="0" u="none" strike="noStrike" kern="1200" baseline="0">
                  <a:solidFill>
                    <a:schemeClr val="tx1"/>
                  </a:solidFill>
                  <a:latin typeface="+mn-ea"/>
                  <a:ea typeface="+mn-ea"/>
                  <a:cs typeface="+mn-cs"/>
                </a:defRPr>
              </a:pPr>
              <a:endParaRPr lang="zh-CN"/>
            </a:p>
          </c:txPr>
        </c:title>
        <c:numFmt formatCode="0%" sourceLinked="1"/>
        <c:majorTickMark val="none"/>
        <c:minorTickMark val="none"/>
        <c:tickLblPos val="nextTo"/>
        <c:crossAx val="184959744"/>
        <c:crosses val="autoZero"/>
        <c:auto val="1"/>
        <c:lblAlgn val="ctr"/>
        <c:lblOffset val="100"/>
        <c:noMultiLvlLbl val="0"/>
      </c:catAx>
      <c:valAx>
        <c:axId val="18495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zh-CN" altLang="en-US" sz="1200" b="0" i="0" u="none" strike="noStrike" kern="1200" baseline="0">
                    <a:solidFill>
                      <a:sysClr val="windowText" lastClr="000000">
                        <a:lumMod val="65000"/>
                        <a:lumOff val="35000"/>
                      </a:sysClr>
                    </a:solidFill>
                    <a:latin typeface="+mn-lt"/>
                    <a:ea typeface="+mn-ea"/>
                    <a:cs typeface="+mn-cs"/>
                  </a:defRPr>
                </a:pPr>
                <a:r>
                  <a:rPr lang="zh-CN" altLang="en-US" sz="1200" b="0" i="0" u="none" strike="noStrike" kern="1200" baseline="0">
                    <a:solidFill>
                      <a:sysClr val="windowText" lastClr="000000">
                        <a:lumMod val="65000"/>
                        <a:lumOff val="35000"/>
                      </a:sysClr>
                    </a:solidFill>
                    <a:latin typeface="+mn-lt"/>
                    <a:ea typeface="+mn-ea"/>
                    <a:cs typeface="+mn-cs"/>
                  </a:rPr>
                  <a:t>性能比</a:t>
                </a:r>
              </a:p>
            </c:rich>
          </c:tx>
          <c:overlay val="0"/>
          <c:spPr>
            <a:noFill/>
            <a:ln>
              <a:noFill/>
            </a:ln>
            <a:effectLst/>
          </c:spPr>
          <c:txPr>
            <a:bodyPr rot="-5400000" spcFirstLastPara="1" vertOverflow="ellipsis" vert="horz" wrap="square" anchor="ctr" anchorCtr="1"/>
            <a:lstStyle/>
            <a:p>
              <a:pPr algn="ctr" rtl="0">
                <a:defRPr lang="zh-CN" altLang="en-US" sz="1200" b="0" i="0" u="none" strike="noStrike" kern="1200"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zh-CN" altLang="en-US" sz="900" b="0" i="0" u="none" strike="noStrike" kern="1200" baseline="0">
                <a:solidFill>
                  <a:schemeClr val="tx1">
                    <a:lumMod val="65000"/>
                    <a:lumOff val="35000"/>
                  </a:schemeClr>
                </a:solidFill>
                <a:latin typeface="+mn-lt"/>
                <a:ea typeface="+mn-ea"/>
                <a:cs typeface="+mn-cs"/>
              </a:defRPr>
            </a:pPr>
            <a:endParaRPr lang="zh-CN"/>
          </a:p>
        </c:txPr>
        <c:crossAx val="27557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altLang="en-US"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zh-CN" altLang="en-US" sz="1000" b="0" i="0" u="none" strike="noStrike" kern="1200" baseline="0">
          <a:solidFill>
            <a:schemeClr val="tx1"/>
          </a:solidFill>
          <a:latin typeface="+mn-lt"/>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r" rtl="0">
              <a:defRPr lang="en-US" altLang="zh-CN" sz="1400" b="0" i="0" u="none" strike="noStrike" kern="1200" spc="0" baseline="0">
                <a:solidFill>
                  <a:sysClr val="windowText" lastClr="000000">
                    <a:lumMod val="65000"/>
                    <a:lumOff val="35000"/>
                  </a:sysClr>
                </a:solidFill>
                <a:latin typeface="+mn-ea"/>
                <a:ea typeface="+mn-ea"/>
                <a:cs typeface="+mn-cs"/>
              </a:defRPr>
            </a:pPr>
            <a:r>
              <a:rPr lang="en-US" altLang="zh-CN" sz="1400" b="0" i="0" u="none" strike="noStrike" kern="1200" spc="0" baseline="0" dirty="0" err="1">
                <a:solidFill>
                  <a:sysClr val="windowText" lastClr="000000">
                    <a:lumMod val="65000"/>
                    <a:lumOff val="35000"/>
                  </a:sysClr>
                </a:solidFill>
                <a:latin typeface="+mn-ea"/>
                <a:ea typeface="+mn-ea"/>
                <a:cs typeface="+mn-cs"/>
              </a:rPr>
              <a:t>Mysql读写混合</a:t>
            </a:r>
            <a:endParaRPr lang="en-US" altLang="zh-CN" sz="1400" b="0" i="0" u="none" strike="noStrike" kern="1200" spc="0" baseline="0" dirty="0">
              <a:solidFill>
                <a:sysClr val="windowText" lastClr="000000">
                  <a:lumMod val="65000"/>
                  <a:lumOff val="35000"/>
                </a:sysClr>
              </a:solidFill>
              <a:latin typeface="+mn-ea"/>
              <a:ea typeface="+mn-ea"/>
              <a:cs typeface="+mn-cs"/>
            </a:endParaRPr>
          </a:p>
        </c:rich>
      </c:tx>
      <c:layout>
        <c:manualLayout>
          <c:xMode val="edge"/>
          <c:yMode val="edge"/>
          <c:x val="0.3856752495029529"/>
          <c:y val="2.7777777777777776E-2"/>
        </c:manualLayout>
      </c:layout>
      <c:overlay val="0"/>
      <c:spPr>
        <a:noFill/>
        <a:ln>
          <a:noFill/>
        </a:ln>
        <a:effectLst/>
      </c:spPr>
      <c:txPr>
        <a:bodyPr rot="0" spcFirstLastPara="1" vertOverflow="ellipsis" vert="horz" wrap="square" anchor="ctr" anchorCtr="1"/>
        <a:lstStyle/>
        <a:p>
          <a:pPr algn="r" rtl="0">
            <a:defRPr lang="en-US" altLang="zh-CN" sz="1400" b="0" i="0" u="none" strike="noStrike" kern="1200" spc="0" baseline="0">
              <a:solidFill>
                <a:sysClr val="windowText" lastClr="000000">
                  <a:lumMod val="65000"/>
                  <a:lumOff val="35000"/>
                </a:sysClr>
              </a:solidFill>
              <a:latin typeface="+mn-ea"/>
              <a:ea typeface="+mn-ea"/>
              <a:cs typeface="+mn-cs"/>
            </a:defRPr>
          </a:pPr>
          <a:endParaRPr lang="zh-CN"/>
        </a:p>
      </c:txPr>
    </c:title>
    <c:autoTitleDeleted val="0"/>
    <c:plotArea>
      <c:layout/>
      <c:lineChart>
        <c:grouping val="standard"/>
        <c:varyColors val="0"/>
        <c:ser>
          <c:idx val="0"/>
          <c:order val="0"/>
          <c:tx>
            <c:strRef>
              <c:f>Sheet1!$F$85</c:f>
              <c:strCache>
                <c:ptCount val="1"/>
                <c:pt idx="0">
                  <c:v>base</c:v>
                </c:pt>
              </c:strCache>
            </c:strRef>
          </c:tx>
          <c:spPr>
            <a:ln w="19050" cap="rnd">
              <a:solidFill>
                <a:schemeClr val="tx1"/>
              </a:solidFill>
              <a:prstDash val="dash"/>
              <a:round/>
            </a:ln>
            <a:effectLst/>
          </c:spPr>
          <c:marker>
            <c:symbol val="none"/>
          </c:marker>
          <c:dLbls>
            <c:delete val="1"/>
          </c:dLbls>
          <c:cat>
            <c:numRef>
              <c:f>Sheet1!$G$84:$J$84</c:f>
              <c:numCache>
                <c:formatCode>0%</c:formatCode>
                <c:ptCount val="4"/>
                <c:pt idx="0">
                  <c:v>0.1</c:v>
                </c:pt>
                <c:pt idx="1">
                  <c:v>0.2</c:v>
                </c:pt>
                <c:pt idx="2">
                  <c:v>0.3</c:v>
                </c:pt>
                <c:pt idx="3">
                  <c:v>0.4</c:v>
                </c:pt>
              </c:numCache>
            </c:numRef>
          </c:cat>
          <c:val>
            <c:numRef>
              <c:f>Sheet1!$G$85:$J$85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ADCA-4A04-8295-DC4385DFE724}"/>
            </c:ext>
          </c:extLst>
        </c:ser>
        <c:ser>
          <c:idx val="1"/>
          <c:order val="1"/>
          <c:tx>
            <c:strRef>
              <c:f>Sheet1!$F$91</c:f>
              <c:strCache>
                <c:ptCount val="1"/>
                <c:pt idx="0">
                  <c:v>damon</c:v>
                </c:pt>
              </c:strCache>
            </c:strRef>
          </c:tx>
          <c:spPr>
            <a:ln w="25400" cap="rnd">
              <a:solidFill>
                <a:schemeClr val="accent2"/>
              </a:solidFill>
              <a:round/>
            </a:ln>
            <a:effectLst/>
          </c:spPr>
          <c:marker>
            <c:symbol val="circle"/>
            <c:size val="5"/>
            <c:spPr>
              <a:solidFill>
                <a:schemeClr val="bg1"/>
              </a:solidFill>
              <a:ln w="19050">
                <a:solidFill>
                  <a:schemeClr val="accent2"/>
                </a:solidFill>
              </a:ln>
              <a:effectLst/>
            </c:spPr>
          </c:marker>
          <c:dLbls>
            <c:dLbl>
              <c:idx val="0"/>
              <c:layout>
                <c:manualLayout>
                  <c:x val="-4.3256999125109365E-2"/>
                  <c:y val="5.32753718285213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DCA-4A04-8295-DC4385DFE724}"/>
                </c:ext>
              </c:extLst>
            </c:dLbl>
            <c:dLbl>
              <c:idx val="1"/>
              <c:layout>
                <c:manualLayout>
                  <c:x val="-4.603477690288714E-2"/>
                  <c:y val="5.79050014581510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DCA-4A04-8295-DC4385DFE724}"/>
                </c:ext>
              </c:extLst>
            </c:dLbl>
            <c:dLbl>
              <c:idx val="2"/>
              <c:layout>
                <c:manualLayout>
                  <c:x val="-4.9590332458442694E-2"/>
                  <c:y val="5.32753718285214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DCA-4A04-8295-DC4385DFE724}"/>
                </c:ext>
              </c:extLst>
            </c:dLbl>
            <c:dLbl>
              <c:idx val="3"/>
              <c:layout>
                <c:manualLayout>
                  <c:x val="4.0966754155710163E-4"/>
                  <c:y val="-6.9098133566638355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DCA-4A04-8295-DC4385DFE72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Sheet1!$G$84:$J$84</c:f>
              <c:numCache>
                <c:formatCode>0%</c:formatCode>
                <c:ptCount val="4"/>
                <c:pt idx="0">
                  <c:v>0.1</c:v>
                </c:pt>
                <c:pt idx="1">
                  <c:v>0.2</c:v>
                </c:pt>
                <c:pt idx="2">
                  <c:v>0.3</c:v>
                </c:pt>
                <c:pt idx="3">
                  <c:v>0.4</c:v>
                </c:pt>
              </c:numCache>
            </c:numRef>
          </c:cat>
          <c:val>
            <c:numRef>
              <c:f>Sheet1!$G$91:$J$91</c:f>
              <c:numCache>
                <c:formatCode>0.0_ ;[Red]\-0.0\ </c:formatCode>
                <c:ptCount val="4"/>
                <c:pt idx="0">
                  <c:v>-8.1036050322444275</c:v>
                </c:pt>
                <c:pt idx="1">
                  <c:v>-5.8217570567713315</c:v>
                </c:pt>
                <c:pt idx="2">
                  <c:v>-26.399830848926946</c:v>
                </c:pt>
                <c:pt idx="3">
                  <c:v>-55.29252563695951</c:v>
                </c:pt>
              </c:numCache>
            </c:numRef>
          </c:val>
          <c:smooth val="0"/>
          <c:extLst>
            <c:ext xmlns:c16="http://schemas.microsoft.com/office/drawing/2014/chart" uri="{C3380CC4-5D6E-409C-BE32-E72D297353CC}">
              <c16:uniqueId val="{00000005-ADCA-4A04-8295-DC4385DFE724}"/>
            </c:ext>
          </c:extLst>
        </c:ser>
        <c:ser>
          <c:idx val="2"/>
          <c:order val="2"/>
          <c:tx>
            <c:strRef>
              <c:f>Sheet1!$F$92</c:f>
              <c:strCache>
                <c:ptCount val="1"/>
                <c:pt idx="0">
                  <c:v>spe</c:v>
                </c:pt>
              </c:strCache>
            </c:strRef>
          </c:tx>
          <c:spPr>
            <a:ln w="25400" cap="rnd">
              <a:solidFill>
                <a:schemeClr val="accent1"/>
              </a:solidFill>
              <a:round/>
            </a:ln>
            <a:effectLst/>
          </c:spPr>
          <c:marker>
            <c:symbol val="circle"/>
            <c:size val="5"/>
            <c:spPr>
              <a:solidFill>
                <a:schemeClr val="bg1"/>
              </a:solidFill>
              <a:ln w="19050">
                <a:solidFill>
                  <a:schemeClr val="accent1"/>
                </a:solidFill>
              </a:ln>
              <a:effectLst/>
            </c:spPr>
          </c:marker>
          <c:dLbls>
            <c:dLbl>
              <c:idx val="2"/>
              <c:layout>
                <c:manualLayout>
                  <c:x val="-4.3256999125109365E-2"/>
                  <c:y val="3.47568533100028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DCA-4A04-8295-DC4385DFE72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Sheet1!$G$84:$J$84</c:f>
              <c:numCache>
                <c:formatCode>0%</c:formatCode>
                <c:ptCount val="4"/>
                <c:pt idx="0">
                  <c:v>0.1</c:v>
                </c:pt>
                <c:pt idx="1">
                  <c:v>0.2</c:v>
                </c:pt>
                <c:pt idx="2">
                  <c:v>0.3</c:v>
                </c:pt>
                <c:pt idx="3">
                  <c:v>0.4</c:v>
                </c:pt>
              </c:numCache>
            </c:numRef>
          </c:cat>
          <c:val>
            <c:numRef>
              <c:f>Sheet1!$G$92:$J$92</c:f>
              <c:numCache>
                <c:formatCode>0.0_ ;[Red]\-0.0\ </c:formatCode>
                <c:ptCount val="4"/>
                <c:pt idx="0">
                  <c:v>6.8480811925150666</c:v>
                </c:pt>
                <c:pt idx="1">
                  <c:v>4.0410191352151372</c:v>
                </c:pt>
                <c:pt idx="2">
                  <c:v>-4.8965006871762329</c:v>
                </c:pt>
                <c:pt idx="3">
                  <c:v>-3.1800401733798425</c:v>
                </c:pt>
              </c:numCache>
            </c:numRef>
          </c:val>
          <c:smooth val="0"/>
          <c:extLst>
            <c:ext xmlns:c16="http://schemas.microsoft.com/office/drawing/2014/chart" uri="{C3380CC4-5D6E-409C-BE32-E72D297353CC}">
              <c16:uniqueId val="{00000007-ADCA-4A04-8295-DC4385DFE724}"/>
            </c:ext>
          </c:extLst>
        </c:ser>
        <c:dLbls>
          <c:dLblPos val="t"/>
          <c:showLegendKey val="0"/>
          <c:showVal val="1"/>
          <c:showCatName val="0"/>
          <c:showSerName val="0"/>
          <c:showPercent val="0"/>
          <c:showBubbleSize val="0"/>
        </c:dLbls>
        <c:smooth val="0"/>
        <c:axId val="111915472"/>
        <c:axId val="2075875024"/>
      </c:lineChart>
      <c:catAx>
        <c:axId val="111915472"/>
        <c:scaling>
          <c:orientation val="minMax"/>
        </c:scaling>
        <c:delete val="1"/>
        <c:axPos val="b"/>
        <c:title>
          <c:tx>
            <c:rich>
              <a:bodyPr rot="0" spcFirstLastPara="1" vertOverflow="ellipsis" vert="horz" wrap="square" anchor="ctr" anchorCtr="1"/>
              <a:lstStyle/>
              <a:p>
                <a:pPr algn="ctr" rtl="0">
                  <a:defRPr lang="en-US" altLang="zh-CN" sz="1000" b="0" i="0" u="none" strike="noStrike" kern="1200" baseline="0">
                    <a:solidFill>
                      <a:schemeClr val="tx1">
                        <a:lumMod val="65000"/>
                        <a:lumOff val="35000"/>
                      </a:schemeClr>
                    </a:solidFill>
                    <a:latin typeface="+mn-ea"/>
                    <a:ea typeface="+mn-ea"/>
                    <a:cs typeface="+mn-cs"/>
                  </a:defRPr>
                </a:pPr>
                <a:r>
                  <a:rPr lang="en-US" altLang="zh-CN" sz="1000" b="0" i="0" u="none" strike="noStrike" kern="1200" baseline="0" dirty="0">
                    <a:solidFill>
                      <a:schemeClr val="tx1">
                        <a:lumMod val="65000"/>
                        <a:lumOff val="35000"/>
                      </a:schemeClr>
                    </a:solidFill>
                    <a:latin typeface="+mn-ea"/>
                    <a:ea typeface="+mn-ea"/>
                    <a:cs typeface="+mn-cs"/>
                  </a:rPr>
                  <a:t>10%                 20%</a:t>
                </a:r>
                <a:r>
                  <a:rPr lang="en-US" altLang="zh-CN" sz="1000" b="0" i="0" u="none" strike="noStrike" baseline="0" dirty="0">
                    <a:effectLst/>
                  </a:rPr>
                  <a:t>                 </a:t>
                </a:r>
                <a:r>
                  <a:rPr lang="en-US" altLang="zh-CN" sz="1000" b="0" i="0" u="none" strike="noStrike" kern="1200" baseline="0" dirty="0">
                    <a:solidFill>
                      <a:schemeClr val="tx1">
                        <a:lumMod val="65000"/>
                        <a:lumOff val="35000"/>
                      </a:schemeClr>
                    </a:solidFill>
                    <a:latin typeface="+mn-ea"/>
                    <a:ea typeface="+mn-ea"/>
                    <a:cs typeface="+mn-cs"/>
                  </a:rPr>
                  <a:t>30%</a:t>
                </a:r>
                <a:r>
                  <a:rPr lang="en-US" altLang="zh-CN" sz="1000" b="0" i="0" u="none" strike="noStrike" baseline="0" dirty="0">
                    <a:effectLst/>
                  </a:rPr>
                  <a:t>                 </a:t>
                </a:r>
                <a:r>
                  <a:rPr lang="en-US" altLang="zh-CN" sz="1000" b="0" i="0" u="none" strike="noStrike" kern="1200" baseline="0" dirty="0">
                    <a:solidFill>
                      <a:schemeClr val="tx1">
                        <a:lumMod val="65000"/>
                        <a:lumOff val="35000"/>
                      </a:schemeClr>
                    </a:solidFill>
                    <a:latin typeface="+mn-ea"/>
                    <a:ea typeface="+mn-ea"/>
                    <a:cs typeface="+mn-cs"/>
                  </a:rPr>
                  <a:t>40%</a:t>
                </a:r>
              </a:p>
            </c:rich>
          </c:tx>
          <c:layout>
            <c:manualLayout>
              <c:xMode val="edge"/>
              <c:yMode val="edge"/>
              <c:x val="0.24997135245781218"/>
              <c:y val="0.77290026246719157"/>
            </c:manualLayout>
          </c:layout>
          <c:overlay val="0"/>
          <c:spPr>
            <a:noFill/>
            <a:ln>
              <a:noFill/>
            </a:ln>
            <a:effectLst/>
          </c:spPr>
          <c:txPr>
            <a:bodyPr rot="0" spcFirstLastPara="1" vertOverflow="ellipsis" vert="horz" wrap="square" anchor="ctr" anchorCtr="1"/>
            <a:lstStyle/>
            <a:p>
              <a:pPr algn="ctr" rtl="0">
                <a:defRPr lang="en-US" altLang="zh-CN" sz="1000" b="0" i="0" u="none" strike="noStrike" kern="1200" baseline="0">
                  <a:solidFill>
                    <a:schemeClr val="tx1">
                      <a:lumMod val="65000"/>
                      <a:lumOff val="35000"/>
                    </a:schemeClr>
                  </a:solidFill>
                  <a:latin typeface="+mn-ea"/>
                  <a:ea typeface="+mn-ea"/>
                  <a:cs typeface="+mn-cs"/>
                </a:defRPr>
              </a:pPr>
              <a:endParaRPr lang="zh-CN"/>
            </a:p>
          </c:txPr>
        </c:title>
        <c:numFmt formatCode="0%" sourceLinked="1"/>
        <c:majorTickMark val="none"/>
        <c:minorTickMark val="none"/>
        <c:tickLblPos val="nextTo"/>
        <c:crossAx val="2075875024"/>
        <c:crosses val="autoZero"/>
        <c:auto val="1"/>
        <c:lblAlgn val="ctr"/>
        <c:lblOffset val="100"/>
        <c:noMultiLvlLbl val="0"/>
      </c:catAx>
      <c:valAx>
        <c:axId val="2075875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zh-CN" altLang="en-US" sz="1200" b="0" i="0" u="none" strike="noStrike" kern="1200" baseline="0">
                    <a:solidFill>
                      <a:sysClr val="windowText" lastClr="000000">
                        <a:lumMod val="65000"/>
                        <a:lumOff val="35000"/>
                      </a:sysClr>
                    </a:solidFill>
                    <a:latin typeface="+mn-lt"/>
                    <a:ea typeface="+mn-ea"/>
                    <a:cs typeface="+mn-cs"/>
                  </a:defRPr>
                </a:pPr>
                <a:r>
                  <a:rPr lang="zh-CN" altLang="en-US" sz="1200" b="0" i="0" u="none" strike="noStrike" kern="1200" baseline="0">
                    <a:solidFill>
                      <a:sysClr val="windowText" lastClr="000000">
                        <a:lumMod val="65000"/>
                        <a:lumOff val="35000"/>
                      </a:sysClr>
                    </a:solidFill>
                    <a:latin typeface="+mn-lt"/>
                    <a:ea typeface="+mn-ea"/>
                    <a:cs typeface="+mn-cs"/>
                  </a:rPr>
                  <a:t>性能比</a:t>
                </a:r>
              </a:p>
            </c:rich>
          </c:tx>
          <c:overlay val="0"/>
          <c:spPr>
            <a:noFill/>
            <a:ln>
              <a:noFill/>
            </a:ln>
            <a:effectLst/>
          </c:spPr>
          <c:txPr>
            <a:bodyPr rot="-5400000" spcFirstLastPara="1" vertOverflow="ellipsis" vert="horz" wrap="square" anchor="ctr" anchorCtr="1"/>
            <a:lstStyle/>
            <a:p>
              <a:pPr algn="ctr" rtl="0">
                <a:defRPr lang="zh-CN" altLang="en-US" sz="1200" b="0" i="0" u="none" strike="noStrike" kern="1200" baseline="0">
                  <a:solidFill>
                    <a:sysClr val="windowText" lastClr="000000">
                      <a:lumMod val="65000"/>
                      <a:lumOff val="35000"/>
                    </a:sys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915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altLang="en-US"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1F6A2C-4954-274E-8DA9-6C4A03EE824A}" type="datetimeFigureOut">
              <a:rPr kumimoji="1" lang="zh-CN" altLang="en-US" smtClean="0"/>
              <a:t>2023/10/24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A99793-93D0-0A4B-8C7C-5D1FD19DD4A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2D05-F75F-2E4D-9552-EB82F984C7D8}" type="datetimeFigureOut">
              <a:rPr kumimoji="1" lang="zh-CN" altLang="en-US" smtClean="0"/>
              <a:t>2023/10/24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52A0-F6C0-9B42-B29D-213147719427}"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kernel.org/mm/damon/design.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amazon.science/publications/daos-data-access-aware-operating-syste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4</a:t>
            </a:fld>
            <a:endParaRPr kumimoji="1" lang="zh-CN" altLang="en-US"/>
          </a:p>
        </p:txBody>
      </p:sp>
    </p:spTree>
    <p:extLst>
      <p:ext uri="{BB962C8B-B14F-4D97-AF65-F5344CB8AC3E}">
        <p14:creationId xmlns:p14="http://schemas.microsoft.com/office/powerpoint/2010/main" val="163079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15</a:t>
            </a:fld>
            <a:endParaRPr kumimoji="1" lang="zh-CN" altLang="en-US"/>
          </a:p>
        </p:txBody>
      </p:sp>
    </p:spTree>
    <p:extLst>
      <p:ext uri="{BB962C8B-B14F-4D97-AF65-F5344CB8AC3E}">
        <p14:creationId xmlns:p14="http://schemas.microsoft.com/office/powerpoint/2010/main" val="2968234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With increasingly data-intensive workloads and limited DRAM capacity, optimal memory management based on dynamic access patterns is becoming increasingly important. Such mechanisms are only possible if accurate and efficient dynamic access pattern monitoring is available.</a:t>
            </a:r>
          </a:p>
          <a:p>
            <a:r>
              <a:rPr lang="en-US" altLang="zh-CN" sz="1200" b="0" i="0" kern="1200" dirty="0">
                <a:solidFill>
                  <a:schemeClr val="tx1"/>
                </a:solidFill>
                <a:effectLst/>
                <a:latin typeface="+mn-lt"/>
                <a:ea typeface="+mn-ea"/>
                <a:cs typeface="+mn-cs"/>
              </a:rPr>
              <a:t>DAMON is a Data Access </a:t>
            </a:r>
            <a:r>
              <a:rPr lang="en-US" altLang="zh-CN" sz="1200" b="0" i="0" kern="1200" dirty="0" err="1">
                <a:solidFill>
                  <a:schemeClr val="tx1"/>
                </a:solidFill>
                <a:effectLst/>
                <a:latin typeface="+mn-lt"/>
                <a:ea typeface="+mn-ea"/>
                <a:cs typeface="+mn-cs"/>
              </a:rPr>
              <a:t>MONitoring</a:t>
            </a:r>
            <a:r>
              <a:rPr lang="en-US" altLang="zh-CN" sz="1200" b="0" i="0" kern="1200" dirty="0">
                <a:solidFill>
                  <a:schemeClr val="tx1"/>
                </a:solidFill>
                <a:effectLst/>
                <a:latin typeface="+mn-lt"/>
                <a:ea typeface="+mn-ea"/>
                <a:cs typeface="+mn-cs"/>
              </a:rPr>
              <a:t> framework subsystem for the Linux kernel developed for such memory management. It is designed with some key mechanism (refer to </a:t>
            </a:r>
            <a:r>
              <a:rPr lang="en-US" altLang="zh-CN" sz="1200" b="0" i="0" u="none" strike="noStrike" kern="1200" dirty="0">
                <a:solidFill>
                  <a:schemeClr val="tx1"/>
                </a:solidFill>
                <a:effectLst/>
                <a:latin typeface="+mn-lt"/>
                <a:ea typeface="+mn-ea"/>
                <a:cs typeface="+mn-cs"/>
                <a:hlinkClick r:id="rId3"/>
              </a:rPr>
              <a:t>Design</a:t>
            </a:r>
            <a:r>
              <a:rPr lang="en-US" altLang="zh-CN" sz="1200" b="0" i="0" kern="1200" dirty="0">
                <a:solidFill>
                  <a:schemeClr val="tx1"/>
                </a:solidFill>
                <a:effectLst/>
                <a:latin typeface="+mn-lt"/>
                <a:ea typeface="+mn-ea"/>
                <a:cs typeface="+mn-cs"/>
              </a:rPr>
              <a:t> for the detail) that make it</a:t>
            </a:r>
          </a:p>
          <a:p>
            <a:r>
              <a:rPr lang="en-US" altLang="zh-CN" sz="1200" b="0" i="0" kern="1200" dirty="0">
                <a:solidFill>
                  <a:schemeClr val="tx1"/>
                </a:solidFill>
                <a:effectLst/>
                <a:latin typeface="+mn-lt"/>
                <a:ea typeface="+mn-ea"/>
                <a:cs typeface="+mn-cs"/>
              </a:rPr>
              <a:t>accurate (the monitoring output is useful enough for DRAM level memory management; It might not be appropriate for CPU Cache levels, though),</a:t>
            </a:r>
          </a:p>
          <a:p>
            <a:r>
              <a:rPr lang="en-US" altLang="zh-CN" sz="1200" b="0" i="0" kern="1200" dirty="0">
                <a:solidFill>
                  <a:schemeClr val="tx1"/>
                </a:solidFill>
                <a:effectLst/>
                <a:latin typeface="+mn-lt"/>
                <a:ea typeface="+mn-ea"/>
                <a:cs typeface="+mn-cs"/>
              </a:rPr>
              <a:t>light-weight (the monitoring overhead is low enough to be applied online), and</a:t>
            </a:r>
          </a:p>
          <a:p>
            <a:r>
              <a:rPr lang="en-US" altLang="zh-CN" sz="1200" b="0" i="0" kern="1200" dirty="0">
                <a:solidFill>
                  <a:schemeClr val="tx1"/>
                </a:solidFill>
                <a:effectLst/>
                <a:latin typeface="+mn-lt"/>
                <a:ea typeface="+mn-ea"/>
                <a:cs typeface="+mn-cs"/>
              </a:rPr>
              <a:t>scalable (the upper-bound of the overhead is in constant range regardless of the size of target workloads).</a:t>
            </a:r>
          </a:p>
          <a:p>
            <a:r>
              <a:rPr lang="en-US" altLang="zh-CN" sz="1200" b="0" i="0" kern="1200" dirty="0">
                <a:solidFill>
                  <a:schemeClr val="tx1"/>
                </a:solidFill>
                <a:effectLst/>
                <a:latin typeface="+mn-lt"/>
                <a:ea typeface="+mn-ea"/>
                <a:cs typeface="+mn-cs"/>
              </a:rPr>
              <a:t>Therefore, DAMON can be used to develop memory management based on any access pattern. To make it easier to develop such systems, DAMON provides a feature called DAMON-based Operation Schemes (DAMOS). This allows DAMON users to develop and execute access-aware memory management without code but with a simple setup. Simple mechanisms based on DAMOS can </a:t>
            </a:r>
            <a:r>
              <a:rPr lang="en-US" altLang="zh-CN" sz="1200" b="0" i="0" u="none" strike="noStrike" kern="1200" dirty="0">
                <a:solidFill>
                  <a:schemeClr val="tx1"/>
                </a:solidFill>
                <a:effectLst/>
                <a:latin typeface="+mn-lt"/>
                <a:ea typeface="+mn-ea"/>
                <a:cs typeface="+mn-cs"/>
                <a:hlinkClick r:id="rId4"/>
              </a:rPr>
              <a:t>achieve</a:t>
            </a:r>
            <a:r>
              <a:rPr lang="en-US" altLang="zh-CN" sz="1200" b="0" i="0" kern="1200" dirty="0">
                <a:solidFill>
                  <a:schemeClr val="tx1"/>
                </a:solidFill>
                <a:effectLst/>
                <a:latin typeface="+mn-lt"/>
                <a:ea typeface="+mn-ea"/>
                <a:cs typeface="+mn-cs"/>
              </a:rPr>
              <a:t> up to 12% performance improvement and 91% memory savings.</a:t>
            </a:r>
          </a:p>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16</a:t>
            </a:fld>
            <a:endParaRPr kumimoji="1" lang="zh-CN" altLang="en-US"/>
          </a:p>
        </p:txBody>
      </p:sp>
    </p:spTree>
    <p:extLst>
      <p:ext uri="{BB962C8B-B14F-4D97-AF65-F5344CB8AC3E}">
        <p14:creationId xmlns:p14="http://schemas.microsoft.com/office/powerpoint/2010/main" val="342460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17</a:t>
            </a:fld>
            <a:endParaRPr kumimoji="1" lang="zh-CN" altLang="en-US"/>
          </a:p>
        </p:txBody>
      </p:sp>
    </p:spTree>
    <p:extLst>
      <p:ext uri="{BB962C8B-B14F-4D97-AF65-F5344CB8AC3E}">
        <p14:creationId xmlns:p14="http://schemas.microsoft.com/office/powerpoint/2010/main" val="192792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19</a:t>
            </a:fld>
            <a:endParaRPr kumimoji="1" lang="zh-CN" altLang="en-US"/>
          </a:p>
        </p:txBody>
      </p:sp>
    </p:spTree>
    <p:extLst>
      <p:ext uri="{BB962C8B-B14F-4D97-AF65-F5344CB8AC3E}">
        <p14:creationId xmlns:p14="http://schemas.microsoft.com/office/powerpoint/2010/main" val="4117379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20</a:t>
            </a:fld>
            <a:endParaRPr kumimoji="1" lang="zh-CN" altLang="en-US"/>
          </a:p>
        </p:txBody>
      </p:sp>
    </p:spTree>
    <p:extLst>
      <p:ext uri="{BB962C8B-B14F-4D97-AF65-F5344CB8AC3E}">
        <p14:creationId xmlns:p14="http://schemas.microsoft.com/office/powerpoint/2010/main" val="2047171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5</a:t>
            </a:fld>
            <a:endParaRPr kumimoji="1" lang="zh-CN" altLang="en-US"/>
          </a:p>
        </p:txBody>
      </p:sp>
    </p:spTree>
    <p:extLst>
      <p:ext uri="{BB962C8B-B14F-4D97-AF65-F5344CB8AC3E}">
        <p14:creationId xmlns:p14="http://schemas.microsoft.com/office/powerpoint/2010/main" val="282753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6</a:t>
            </a:fld>
            <a:endParaRPr kumimoji="1" lang="zh-CN" altLang="en-US"/>
          </a:p>
        </p:txBody>
      </p:sp>
    </p:spTree>
    <p:extLst>
      <p:ext uri="{BB962C8B-B14F-4D97-AF65-F5344CB8AC3E}">
        <p14:creationId xmlns:p14="http://schemas.microsoft.com/office/powerpoint/2010/main" val="429081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7</a:t>
            </a:fld>
            <a:endParaRPr kumimoji="1" lang="zh-CN" altLang="en-US"/>
          </a:p>
        </p:txBody>
      </p:sp>
    </p:spTree>
    <p:extLst>
      <p:ext uri="{BB962C8B-B14F-4D97-AF65-F5344CB8AC3E}">
        <p14:creationId xmlns:p14="http://schemas.microsoft.com/office/powerpoint/2010/main" val="323729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9</a:t>
            </a:fld>
            <a:endParaRPr kumimoji="1" lang="zh-CN" altLang="en-US"/>
          </a:p>
        </p:txBody>
      </p:sp>
    </p:spTree>
    <p:extLst>
      <p:ext uri="{BB962C8B-B14F-4D97-AF65-F5344CB8AC3E}">
        <p14:creationId xmlns:p14="http://schemas.microsoft.com/office/powerpoint/2010/main" val="1683149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event filter : </a:t>
            </a:r>
            <a:r>
              <a:rPr lang="zh-CN" altLang="en-US" dirty="0"/>
              <a:t>可采集特定的样本数据，避免无效的处理开销</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period: </a:t>
            </a:r>
            <a:r>
              <a:rPr lang="zh-CN" altLang="en-US" dirty="0"/>
              <a:t>减小</a:t>
            </a:r>
            <a:r>
              <a:rPr lang="en-US" altLang="zh-CN" dirty="0"/>
              <a:t>period</a:t>
            </a:r>
            <a:r>
              <a:rPr lang="zh-CN" altLang="en-US" dirty="0"/>
              <a:t>可增大单位时间的样本数量，提高准确率</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buffer size: </a:t>
            </a:r>
            <a:r>
              <a:rPr lang="zh-CN" altLang="en-US" dirty="0"/>
              <a:t>增大</a:t>
            </a:r>
            <a:r>
              <a:rPr lang="en-US" altLang="zh-CN" dirty="0"/>
              <a:t>buffer </a:t>
            </a:r>
            <a:r>
              <a:rPr lang="zh-CN" altLang="en-US" dirty="0"/>
              <a:t>可降低中断触发的次数，减低小系统开销</a:t>
            </a:r>
          </a:p>
          <a:p>
            <a:endParaRPr lang="en-US" altLang="zh-CN"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10</a:t>
            </a:fld>
            <a:endParaRPr kumimoji="1" lang="zh-CN" altLang="en-US"/>
          </a:p>
        </p:txBody>
      </p:sp>
    </p:spTree>
    <p:extLst>
      <p:ext uri="{BB962C8B-B14F-4D97-AF65-F5344CB8AC3E}">
        <p14:creationId xmlns:p14="http://schemas.microsoft.com/office/powerpoint/2010/main" val="186647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11</a:t>
            </a:fld>
            <a:endParaRPr kumimoji="1" lang="zh-CN" altLang="en-US"/>
          </a:p>
        </p:txBody>
      </p:sp>
    </p:spTree>
    <p:extLst>
      <p:ext uri="{BB962C8B-B14F-4D97-AF65-F5344CB8AC3E}">
        <p14:creationId xmlns:p14="http://schemas.microsoft.com/office/powerpoint/2010/main" val="2956251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12</a:t>
            </a:fld>
            <a:endParaRPr kumimoji="1" lang="zh-CN" altLang="en-US"/>
          </a:p>
        </p:txBody>
      </p:sp>
    </p:spTree>
    <p:extLst>
      <p:ext uri="{BB962C8B-B14F-4D97-AF65-F5344CB8AC3E}">
        <p14:creationId xmlns:p14="http://schemas.microsoft.com/office/powerpoint/2010/main" val="175819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6552A0-F6C0-9B42-B29D-213147719427}" type="slidenum">
              <a:rPr kumimoji="1" lang="zh-CN" altLang="en-US" smtClean="0"/>
              <a:t>14</a:t>
            </a:fld>
            <a:endParaRPr kumimoji="1" lang="zh-CN" altLang="en-US"/>
          </a:p>
        </p:txBody>
      </p:sp>
    </p:spTree>
    <p:extLst>
      <p:ext uri="{BB962C8B-B14F-4D97-AF65-F5344CB8AC3E}">
        <p14:creationId xmlns:p14="http://schemas.microsoft.com/office/powerpoint/2010/main" val="2762207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952500" y="1511820"/>
            <a:ext cx="9144000" cy="1217295"/>
          </a:xfrm>
        </p:spPr>
        <p:txBody>
          <a:bodyPr>
            <a:normAutofit/>
          </a:bodyPr>
          <a:lstStyle>
            <a:lvl1pPr>
              <a:defRPr sz="6000" b="1">
                <a:solidFill>
                  <a:schemeClr val="bg1"/>
                </a:solidFill>
                <a:latin typeface="Microsoft YaHei" panose="020B0503020204020204" pitchFamily="34" charset="-122"/>
                <a:ea typeface="Microsoft YaHei" panose="020B0503020204020204" pitchFamily="34" charset="-122"/>
              </a:defRPr>
            </a:lvl1pPr>
          </a:lstStyle>
          <a:p>
            <a:endParaRPr lang="en-US" altLang="zh-CN" dirty="0">
              <a:solidFill>
                <a:schemeClr val="tx1"/>
              </a:solidFill>
            </a:endParaRPr>
          </a:p>
        </p:txBody>
      </p:sp>
      <p:sp>
        <p:nvSpPr>
          <p:cNvPr id="8" name="副标题 2"/>
          <p:cNvSpPr>
            <a:spLocks noGrp="1"/>
          </p:cNvSpPr>
          <p:nvPr>
            <p:ph type="subTitle" idx="1"/>
          </p:nvPr>
        </p:nvSpPr>
        <p:spPr>
          <a:xfrm>
            <a:off x="952500" y="2967990"/>
            <a:ext cx="9144000" cy="922020"/>
          </a:xfrm>
        </p:spPr>
        <p:txBody>
          <a:bodyPr>
            <a:normAutofit/>
          </a:bodyPr>
          <a:lstStyle>
            <a:lvl1pPr marL="0" indent="0">
              <a:buNone/>
              <a:defRPr sz="2400" b="1">
                <a:solidFill>
                  <a:schemeClr val="bg1"/>
                </a:solidFill>
                <a:latin typeface="Microsoft YaHei" panose="020B0503020204020204" pitchFamily="34" charset="-122"/>
                <a:ea typeface="Microsoft YaHei" panose="020B0503020204020204" pitchFamily="34" charset="-122"/>
              </a:defRPr>
            </a:lvl1pPr>
          </a:lstStyle>
          <a:p>
            <a:endParaRPr lang="zh-CN" alt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15188" y="1187375"/>
            <a:ext cx="10938164" cy="4769139"/>
          </a:xfrm>
        </p:spPr>
        <p:txBody>
          <a:bodyPr/>
          <a:lstStyle>
            <a:lvl1pPr marL="0" indent="0">
              <a:buNone/>
              <a:defRPr sz="2000">
                <a:latin typeface="Microsoft YaHei" panose="020B0503020204020204" pitchFamily="34" charset="-122"/>
                <a:ea typeface="Microsoft YaHei" panose="020B0503020204020204" pitchFamily="34" charset="-122"/>
              </a:defRPr>
            </a:lvl1pPr>
            <a:lvl2pPr marL="457200" indent="0">
              <a:buNone/>
              <a:defRPr sz="1800">
                <a:latin typeface="Microsoft YaHei" panose="020B0503020204020204" pitchFamily="34" charset="-122"/>
                <a:ea typeface="Microsoft YaHei" panose="020B0503020204020204" pitchFamily="34" charset="-122"/>
              </a:defRPr>
            </a:lvl2pPr>
            <a:lvl3pPr marL="914400" indent="0">
              <a:buNone/>
              <a:defRPr sz="1800">
                <a:latin typeface="Microsoft YaHei" panose="020B0503020204020204" pitchFamily="34" charset="-122"/>
                <a:ea typeface="Microsoft YaHei" panose="020B0503020204020204" pitchFamily="34" charset="-122"/>
              </a:defRPr>
            </a:lvl3pPr>
            <a:lvl4pPr marL="1371600" indent="0">
              <a:buNone/>
              <a:defRPr>
                <a:latin typeface="Microsoft YaHei" panose="020B0503020204020204" pitchFamily="34" charset="-122"/>
                <a:ea typeface="Microsoft YaHei" panose="020B0503020204020204" pitchFamily="34" charset="-122"/>
              </a:defRPr>
            </a:lvl4pPr>
            <a:lvl5pPr marL="1828800" indent="0">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标题 2"/>
          <p:cNvSpPr>
            <a:spLocks noGrp="1"/>
          </p:cNvSpPr>
          <p:nvPr>
            <p:ph type="title"/>
          </p:nvPr>
        </p:nvSpPr>
        <p:spPr>
          <a:xfrm>
            <a:off x="315188" y="80284"/>
            <a:ext cx="5794664" cy="662782"/>
          </a:xfrm>
        </p:spPr>
        <p:txBody>
          <a:bodyPr>
            <a:normAutofit/>
          </a:bodyPr>
          <a:lstStyle>
            <a:lvl1pPr>
              <a:defRPr sz="2800" b="1">
                <a:latin typeface="Microsoft YaHei" panose="020B0503020204020204" pitchFamily="34" charset="-122"/>
                <a:ea typeface="Microsoft YaHei" panose="020B0503020204020204" pitchFamily="34" charset="-122"/>
              </a:defRPr>
            </a:lvl1pPr>
          </a:lstStyle>
          <a:p>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952500" y="1511820"/>
            <a:ext cx="9144000" cy="1217295"/>
          </a:xfrm>
        </p:spPr>
        <p:txBody>
          <a:bodyPr>
            <a:normAutofit/>
          </a:bodyPr>
          <a:lstStyle>
            <a:lvl1pPr>
              <a:defRPr sz="6000" b="1">
                <a:solidFill>
                  <a:schemeClr val="bg1"/>
                </a:solidFill>
                <a:latin typeface="Microsoft YaHei" panose="020B0503020204020204" pitchFamily="34" charset="-122"/>
                <a:ea typeface="Microsoft YaHei" panose="020B0503020204020204" pitchFamily="34" charset="-122"/>
              </a:defRPr>
            </a:lvl1pPr>
          </a:lstStyle>
          <a:p>
            <a:endParaRPr lang="en-US" altLang="zh-CN" dirty="0">
              <a:solidFill>
                <a:schemeClr val="tx1"/>
              </a:solidFill>
            </a:endParaRPr>
          </a:p>
        </p:txBody>
      </p:sp>
      <p:sp>
        <p:nvSpPr>
          <p:cNvPr id="8" name="副标题 2"/>
          <p:cNvSpPr>
            <a:spLocks noGrp="1"/>
          </p:cNvSpPr>
          <p:nvPr>
            <p:ph type="subTitle" idx="1"/>
          </p:nvPr>
        </p:nvSpPr>
        <p:spPr>
          <a:xfrm>
            <a:off x="952500" y="2967990"/>
            <a:ext cx="9144000" cy="922020"/>
          </a:xfrm>
        </p:spPr>
        <p:txBody>
          <a:bodyPr>
            <a:normAutofit/>
          </a:bodyPr>
          <a:lstStyle>
            <a:lvl1pPr marL="0" indent="0">
              <a:buNone/>
              <a:defRPr sz="2400" b="1">
                <a:solidFill>
                  <a:schemeClr val="bg1"/>
                </a:solidFill>
                <a:latin typeface="Microsoft YaHei" panose="020B0503020204020204" pitchFamily="34" charset="-122"/>
                <a:ea typeface="Microsoft YaHei" panose="020B0503020204020204" pitchFamily="34" charset="-122"/>
              </a:defRPr>
            </a:lvl1pPr>
          </a:lstStyle>
          <a:p>
            <a:endParaRPr lang="zh-CN" altLang="en-US"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15188" y="1187375"/>
            <a:ext cx="10938164" cy="4769139"/>
          </a:xfrm>
        </p:spPr>
        <p:txBody>
          <a:bodyPr/>
          <a:lstStyle>
            <a:lvl1pPr marL="0" indent="0">
              <a:buNone/>
              <a:defRPr sz="2000">
                <a:latin typeface="Microsoft YaHei" panose="020B0503020204020204" pitchFamily="34" charset="-122"/>
                <a:ea typeface="Microsoft YaHei" panose="020B0503020204020204" pitchFamily="34" charset="-122"/>
              </a:defRPr>
            </a:lvl1pPr>
            <a:lvl2pPr marL="457200" indent="0">
              <a:buNone/>
              <a:defRPr sz="1800">
                <a:latin typeface="Microsoft YaHei" panose="020B0503020204020204" pitchFamily="34" charset="-122"/>
                <a:ea typeface="Microsoft YaHei" panose="020B0503020204020204" pitchFamily="34" charset="-122"/>
              </a:defRPr>
            </a:lvl2pPr>
            <a:lvl3pPr marL="914400" indent="0">
              <a:buNone/>
              <a:defRPr sz="1800">
                <a:latin typeface="Microsoft YaHei" panose="020B0503020204020204" pitchFamily="34" charset="-122"/>
                <a:ea typeface="Microsoft YaHei" panose="020B0503020204020204" pitchFamily="34" charset="-122"/>
              </a:defRPr>
            </a:lvl3pPr>
            <a:lvl4pPr marL="1371600" indent="0">
              <a:buNone/>
              <a:defRPr>
                <a:latin typeface="Microsoft YaHei" panose="020B0503020204020204" pitchFamily="34" charset="-122"/>
                <a:ea typeface="Microsoft YaHei" panose="020B0503020204020204" pitchFamily="34" charset="-122"/>
              </a:defRPr>
            </a:lvl4pPr>
            <a:lvl5pPr marL="1828800" indent="0">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标题 2"/>
          <p:cNvSpPr>
            <a:spLocks noGrp="1"/>
          </p:cNvSpPr>
          <p:nvPr>
            <p:ph type="title"/>
          </p:nvPr>
        </p:nvSpPr>
        <p:spPr>
          <a:xfrm>
            <a:off x="315188" y="80284"/>
            <a:ext cx="5794664" cy="662782"/>
          </a:xfrm>
        </p:spPr>
        <p:txBody>
          <a:bodyPr>
            <a:normAutofit/>
          </a:bodyPr>
          <a:lstStyle>
            <a:lvl1pPr>
              <a:defRPr sz="2800" b="1">
                <a:latin typeface="Microsoft YaHei" panose="020B0503020204020204" pitchFamily="34" charset="-122"/>
                <a:ea typeface="Microsoft YaHei" panose="020B0503020204020204" pitchFamily="34" charset="-122"/>
              </a:defRPr>
            </a:lvl1pPr>
          </a:lstStyle>
          <a:p>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AEC0-C289-DE44-AB8A-ADA10C1E6049}" type="datetimeFigureOut">
              <a:rPr kumimoji="1" lang="zh-CN" altLang="en-US" smtClean="0"/>
              <a:t>2023/10/24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B2F3D-105D-CE46-B007-3E1ED61C52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AEC0-C289-DE44-AB8A-ADA10C1E6049}" type="datetimeFigureOut">
              <a:rPr kumimoji="1" lang="zh-CN" altLang="en-US" smtClean="0"/>
              <a:t>2023/10/24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B2F3D-105D-CE46-B007-3E1ED61C52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chart" Target="../charts/chart6.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rm.com/documentation/ddi0487/lates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5249"/>
            <a:ext cx="9625534" cy="1376363"/>
          </a:xfrm>
        </p:spPr>
        <p:txBody>
          <a:bodyPr>
            <a:noAutofit/>
          </a:bodyPr>
          <a:lstStyle/>
          <a:p>
            <a:r>
              <a:rPr lang="en-US" altLang="zh-CN" sz="4800" dirty="0"/>
              <a:t>ARM64 SPE</a:t>
            </a:r>
            <a:r>
              <a:rPr lang="zh-CN" altLang="zh-CN" sz="4800" dirty="0"/>
              <a:t>在</a:t>
            </a:r>
            <a:r>
              <a:rPr lang="en-US" altLang="zh-CN" sz="4800" dirty="0"/>
              <a:t>NUMA balancing</a:t>
            </a:r>
            <a:r>
              <a:rPr lang="zh-CN" altLang="zh-CN" sz="4800" dirty="0"/>
              <a:t>和</a:t>
            </a:r>
            <a:r>
              <a:rPr lang="en-US" altLang="zh-CN" sz="4800" dirty="0"/>
              <a:t>DAMON</a:t>
            </a:r>
            <a:r>
              <a:rPr lang="zh-CN" altLang="zh-CN" sz="4800" dirty="0"/>
              <a:t>中的实践</a:t>
            </a:r>
            <a:endParaRPr kumimoji="1" lang="zh-CN" altLang="en-US" sz="4800" dirty="0"/>
          </a:p>
        </p:txBody>
      </p:sp>
      <p:sp>
        <p:nvSpPr>
          <p:cNvPr id="3" name="副标题 2"/>
          <p:cNvSpPr>
            <a:spLocks noGrp="1"/>
          </p:cNvSpPr>
          <p:nvPr>
            <p:ph type="subTitle" idx="4294967295"/>
          </p:nvPr>
        </p:nvSpPr>
        <p:spPr>
          <a:xfrm>
            <a:off x="1524000" y="3087688"/>
            <a:ext cx="9144000" cy="1655762"/>
          </a:xfrm>
        </p:spPr>
        <p:txBody>
          <a:bodyPr>
            <a:normAutofit/>
          </a:bodyPr>
          <a:lstStyle/>
          <a:p>
            <a:pPr marL="0" indent="0">
              <a:buNone/>
            </a:pPr>
            <a:r>
              <a:rPr kumimoji="1" lang="zh-CN" altLang="en-US" b="1" dirty="0">
                <a:solidFill>
                  <a:schemeClr val="bg1"/>
                </a:solidFill>
                <a:latin typeface="Microsoft YaHei" panose="020B0503020204020204" pitchFamily="34" charset="-122"/>
                <a:ea typeface="Microsoft YaHei" panose="020B0503020204020204" pitchFamily="34" charset="-122"/>
              </a:rPr>
              <a:t>华为</a:t>
            </a:r>
            <a:r>
              <a:rPr kumimoji="1" lang="en-US" altLang="zh-CN" b="1" dirty="0">
                <a:solidFill>
                  <a:schemeClr val="bg1"/>
                </a:solidFill>
                <a:latin typeface="Microsoft YaHei" panose="020B0503020204020204" pitchFamily="34" charset="-122"/>
                <a:ea typeface="Microsoft YaHei" panose="020B0503020204020204" pitchFamily="34" charset="-122"/>
              </a:rPr>
              <a:t>OS</a:t>
            </a:r>
            <a:r>
              <a:rPr kumimoji="1" lang="zh-CN" altLang="en-US" b="1" dirty="0">
                <a:solidFill>
                  <a:schemeClr val="bg1"/>
                </a:solidFill>
                <a:latin typeface="Microsoft YaHei" panose="020B0503020204020204" pitchFamily="34" charset="-122"/>
                <a:ea typeface="Microsoft YaHei" panose="020B0503020204020204" pitchFamily="34" charset="-122"/>
              </a:rPr>
              <a:t>内核实验室</a:t>
            </a:r>
            <a:endParaRPr kumimoji="1" lang="en-US" altLang="zh-CN" b="1" dirty="0">
              <a:solidFill>
                <a:schemeClr val="bg1"/>
              </a:solidFill>
              <a:latin typeface="Microsoft YaHei" panose="020B0503020204020204" pitchFamily="34" charset="-122"/>
              <a:ea typeface="Microsoft YaHei" panose="020B0503020204020204" pitchFamily="34" charset="-122"/>
            </a:endParaRPr>
          </a:p>
          <a:p>
            <a:pPr marL="0" indent="0">
              <a:buNone/>
            </a:pPr>
            <a:r>
              <a:rPr kumimoji="1" lang="zh-CN" altLang="en-US" b="1" dirty="0">
                <a:solidFill>
                  <a:schemeClr val="bg1"/>
                </a:solidFill>
                <a:latin typeface="Microsoft YaHei" panose="020B0503020204020204" pitchFamily="34" charset="-122"/>
                <a:ea typeface="Microsoft YaHei" panose="020B0503020204020204" pitchFamily="34" charset="-122"/>
              </a:rPr>
              <a:t>左泽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kumimoji="1" lang="zh-CN" altLang="en-US" dirty="0">
                <a:solidFill>
                  <a:schemeClr val="bg1"/>
                </a:solidFill>
              </a:rPr>
              <a:t>如何使用</a:t>
            </a:r>
            <a:r>
              <a:rPr kumimoji="1" lang="en-US" altLang="zh-CN" dirty="0">
                <a:solidFill>
                  <a:schemeClr val="bg1"/>
                </a:solidFill>
              </a:rPr>
              <a:t>ARM64 SPE</a:t>
            </a:r>
            <a:endParaRPr kumimoji="1" lang="zh-CN" altLang="en-US" dirty="0">
              <a:solidFill>
                <a:schemeClr val="bg1"/>
              </a:solidFill>
            </a:endParaRPr>
          </a:p>
        </p:txBody>
      </p:sp>
      <p:sp>
        <p:nvSpPr>
          <p:cNvPr id="6" name="文本框 5">
            <a:extLst>
              <a:ext uri="{FF2B5EF4-FFF2-40B4-BE49-F238E27FC236}">
                <a16:creationId xmlns:a16="http://schemas.microsoft.com/office/drawing/2014/main" id="{CF00CD07-E86E-44F2-A103-0855C678A3E1}"/>
              </a:ext>
            </a:extLst>
          </p:cNvPr>
          <p:cNvSpPr txBox="1"/>
          <p:nvPr/>
        </p:nvSpPr>
        <p:spPr>
          <a:xfrm>
            <a:off x="2380000" y="1046156"/>
            <a:ext cx="1107996" cy="369332"/>
          </a:xfrm>
          <a:prstGeom prst="rect">
            <a:avLst/>
          </a:prstGeom>
          <a:noFill/>
        </p:spPr>
        <p:txBody>
          <a:bodyPr wrap="none" rtlCol="0">
            <a:spAutoFit/>
          </a:bodyPr>
          <a:lstStyle/>
          <a:p>
            <a:r>
              <a:rPr lang="zh-CN" altLang="en-US" dirty="0"/>
              <a:t>软件方案</a:t>
            </a:r>
          </a:p>
        </p:txBody>
      </p:sp>
      <p:sp>
        <p:nvSpPr>
          <p:cNvPr id="7" name="文本框 6">
            <a:extLst>
              <a:ext uri="{FF2B5EF4-FFF2-40B4-BE49-F238E27FC236}">
                <a16:creationId xmlns:a16="http://schemas.microsoft.com/office/drawing/2014/main" id="{1F93DC5E-3E71-4E57-9C59-7946D4A7B1D8}"/>
              </a:ext>
            </a:extLst>
          </p:cNvPr>
          <p:cNvSpPr txBox="1"/>
          <p:nvPr/>
        </p:nvSpPr>
        <p:spPr>
          <a:xfrm>
            <a:off x="8617485" y="1036115"/>
            <a:ext cx="1468672" cy="369332"/>
          </a:xfrm>
          <a:prstGeom prst="rect">
            <a:avLst/>
          </a:prstGeom>
          <a:noFill/>
        </p:spPr>
        <p:txBody>
          <a:bodyPr wrap="none" rtlCol="0">
            <a:spAutoFit/>
          </a:bodyPr>
          <a:lstStyle/>
          <a:p>
            <a:r>
              <a:rPr lang="en-US" altLang="zh-CN" dirty="0"/>
              <a:t>SPE</a:t>
            </a:r>
            <a:r>
              <a:rPr lang="zh-CN" altLang="en-US" dirty="0"/>
              <a:t>硬件方案</a:t>
            </a:r>
          </a:p>
        </p:txBody>
      </p:sp>
      <p:sp>
        <p:nvSpPr>
          <p:cNvPr id="8" name="箭头: 右 7">
            <a:extLst>
              <a:ext uri="{FF2B5EF4-FFF2-40B4-BE49-F238E27FC236}">
                <a16:creationId xmlns:a16="http://schemas.microsoft.com/office/drawing/2014/main" id="{043D8811-D3BD-4D38-AA2A-A7DF14C0E68F}"/>
              </a:ext>
            </a:extLst>
          </p:cNvPr>
          <p:cNvSpPr/>
          <p:nvPr/>
        </p:nvSpPr>
        <p:spPr>
          <a:xfrm>
            <a:off x="6057733" y="2556163"/>
            <a:ext cx="933846" cy="48463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40F6751-5C3D-48EF-84B2-BF8B8FA17692}"/>
              </a:ext>
            </a:extLst>
          </p:cNvPr>
          <p:cNvSpPr txBox="1"/>
          <p:nvPr/>
        </p:nvSpPr>
        <p:spPr>
          <a:xfrm>
            <a:off x="6218708" y="2352963"/>
            <a:ext cx="415498" cy="369332"/>
          </a:xfrm>
          <a:prstGeom prst="rect">
            <a:avLst/>
          </a:prstGeom>
          <a:noFill/>
        </p:spPr>
        <p:txBody>
          <a:bodyPr wrap="none" rtlCol="0">
            <a:spAutoFit/>
          </a:bodyPr>
          <a:lstStyle/>
          <a:p>
            <a:r>
              <a:rPr lang="zh-CN" altLang="en-US" dirty="0"/>
              <a:t>转</a:t>
            </a:r>
          </a:p>
        </p:txBody>
      </p:sp>
      <p:sp>
        <p:nvSpPr>
          <p:cNvPr id="10" name="文本框 9">
            <a:extLst>
              <a:ext uri="{FF2B5EF4-FFF2-40B4-BE49-F238E27FC236}">
                <a16:creationId xmlns:a16="http://schemas.microsoft.com/office/drawing/2014/main" id="{44234AB6-766F-4041-A0EC-A8DD0AA86987}"/>
              </a:ext>
            </a:extLst>
          </p:cNvPr>
          <p:cNvSpPr txBox="1"/>
          <p:nvPr/>
        </p:nvSpPr>
        <p:spPr>
          <a:xfrm>
            <a:off x="6204856" y="2934732"/>
            <a:ext cx="415498" cy="369332"/>
          </a:xfrm>
          <a:prstGeom prst="rect">
            <a:avLst/>
          </a:prstGeom>
          <a:noFill/>
        </p:spPr>
        <p:txBody>
          <a:bodyPr wrap="none" rtlCol="0">
            <a:spAutoFit/>
          </a:bodyPr>
          <a:lstStyle/>
          <a:p>
            <a:r>
              <a:rPr lang="zh-CN" altLang="en-US" dirty="0"/>
              <a:t>变</a:t>
            </a:r>
          </a:p>
        </p:txBody>
      </p:sp>
      <p:sp>
        <p:nvSpPr>
          <p:cNvPr id="11" name="文本框 10">
            <a:extLst>
              <a:ext uri="{FF2B5EF4-FFF2-40B4-BE49-F238E27FC236}">
                <a16:creationId xmlns:a16="http://schemas.microsoft.com/office/drawing/2014/main" id="{81D8F386-0264-4CB4-9CC4-D43715D034E6}"/>
              </a:ext>
            </a:extLst>
          </p:cNvPr>
          <p:cNvSpPr txBox="1"/>
          <p:nvPr/>
        </p:nvSpPr>
        <p:spPr>
          <a:xfrm>
            <a:off x="5008145" y="4753890"/>
            <a:ext cx="2781531" cy="369332"/>
          </a:xfrm>
          <a:prstGeom prst="rect">
            <a:avLst/>
          </a:prstGeom>
          <a:noFill/>
        </p:spPr>
        <p:txBody>
          <a:bodyPr wrap="none" rtlCol="0">
            <a:spAutoFit/>
          </a:bodyPr>
          <a:lstStyle/>
          <a:p>
            <a:r>
              <a:rPr lang="zh-CN" altLang="en-US" dirty="0"/>
              <a:t>软件置位   </a:t>
            </a:r>
            <a:r>
              <a:rPr lang="en-US" altLang="zh-CN" dirty="0">
                <a:sym typeface="Wingdings" panose="05000000000000000000" pitchFamily="2" charset="2"/>
              </a:rPr>
              <a:t>       SPE</a:t>
            </a:r>
            <a:r>
              <a:rPr lang="zh-CN" altLang="en-US" dirty="0">
                <a:sym typeface="Wingdings" panose="05000000000000000000" pitchFamily="2" charset="2"/>
              </a:rPr>
              <a:t>采集</a:t>
            </a:r>
            <a:endParaRPr lang="zh-CN" altLang="en-US" dirty="0"/>
          </a:p>
        </p:txBody>
      </p:sp>
      <p:sp>
        <p:nvSpPr>
          <p:cNvPr id="13" name="文本框 12">
            <a:extLst>
              <a:ext uri="{FF2B5EF4-FFF2-40B4-BE49-F238E27FC236}">
                <a16:creationId xmlns:a16="http://schemas.microsoft.com/office/drawing/2014/main" id="{3F4CC668-F263-43C4-BF95-6B5EFE00A00F}"/>
              </a:ext>
            </a:extLst>
          </p:cNvPr>
          <p:cNvSpPr txBox="1"/>
          <p:nvPr/>
        </p:nvSpPr>
        <p:spPr>
          <a:xfrm>
            <a:off x="5608192" y="5394259"/>
            <a:ext cx="1531188" cy="369332"/>
          </a:xfrm>
          <a:prstGeom prst="rect">
            <a:avLst/>
          </a:prstGeom>
          <a:noFill/>
        </p:spPr>
        <p:txBody>
          <a:bodyPr wrap="none" rtlCol="0">
            <a:spAutoFit/>
          </a:bodyPr>
          <a:lstStyle/>
          <a:p>
            <a:r>
              <a:rPr lang="en-US" altLang="zh-CN" dirty="0"/>
              <a:t>SPE </a:t>
            </a:r>
            <a:r>
              <a:rPr lang="zh-CN" altLang="en-US" dirty="0"/>
              <a:t>配置参数</a:t>
            </a:r>
          </a:p>
        </p:txBody>
      </p:sp>
      <p:sp>
        <p:nvSpPr>
          <p:cNvPr id="17" name="矩形 16">
            <a:extLst>
              <a:ext uri="{FF2B5EF4-FFF2-40B4-BE49-F238E27FC236}">
                <a16:creationId xmlns:a16="http://schemas.microsoft.com/office/drawing/2014/main" id="{BB3E4713-DDE4-443F-9B67-D23AEDC66D17}"/>
              </a:ext>
            </a:extLst>
          </p:cNvPr>
          <p:cNvSpPr/>
          <p:nvPr/>
        </p:nvSpPr>
        <p:spPr>
          <a:xfrm>
            <a:off x="3070387" y="5912828"/>
            <a:ext cx="1295547" cy="369332"/>
          </a:xfrm>
          <a:prstGeom prst="rect">
            <a:avLst/>
          </a:prstGeom>
          <a:ln w="25400">
            <a:solidFill>
              <a:schemeClr val="tx1"/>
            </a:solidFill>
          </a:ln>
        </p:spPr>
        <p:txBody>
          <a:bodyPr wrap="none">
            <a:spAutoFit/>
          </a:bodyPr>
          <a:lstStyle/>
          <a:p>
            <a:r>
              <a:rPr lang="en-US" altLang="zh-CN" dirty="0"/>
              <a:t>event filter </a:t>
            </a:r>
            <a:endParaRPr lang="zh-CN" altLang="en-US" dirty="0"/>
          </a:p>
        </p:txBody>
      </p:sp>
      <p:sp>
        <p:nvSpPr>
          <p:cNvPr id="20" name="矩形 19">
            <a:extLst>
              <a:ext uri="{FF2B5EF4-FFF2-40B4-BE49-F238E27FC236}">
                <a16:creationId xmlns:a16="http://schemas.microsoft.com/office/drawing/2014/main" id="{8881299E-D517-4007-BE43-E888C41E13E4}"/>
              </a:ext>
            </a:extLst>
          </p:cNvPr>
          <p:cNvSpPr/>
          <p:nvPr/>
        </p:nvSpPr>
        <p:spPr>
          <a:xfrm>
            <a:off x="6077902" y="5912828"/>
            <a:ext cx="832279" cy="369332"/>
          </a:xfrm>
          <a:prstGeom prst="rect">
            <a:avLst/>
          </a:prstGeom>
          <a:ln w="25400">
            <a:solidFill>
              <a:schemeClr val="tx1"/>
            </a:solidFill>
          </a:ln>
        </p:spPr>
        <p:txBody>
          <a:bodyPr wrap="none">
            <a:spAutoFit/>
          </a:bodyPr>
          <a:lstStyle/>
          <a:p>
            <a:r>
              <a:rPr lang="en-US" altLang="zh-CN" dirty="0"/>
              <a:t>period</a:t>
            </a:r>
            <a:endParaRPr lang="zh-CN" altLang="en-US" dirty="0"/>
          </a:p>
        </p:txBody>
      </p:sp>
      <p:sp>
        <p:nvSpPr>
          <p:cNvPr id="21" name="矩形 20">
            <a:extLst>
              <a:ext uri="{FF2B5EF4-FFF2-40B4-BE49-F238E27FC236}">
                <a16:creationId xmlns:a16="http://schemas.microsoft.com/office/drawing/2014/main" id="{0595AD01-22B3-42C1-B861-7D7E8EC996F4}"/>
              </a:ext>
            </a:extLst>
          </p:cNvPr>
          <p:cNvSpPr/>
          <p:nvPr/>
        </p:nvSpPr>
        <p:spPr>
          <a:xfrm>
            <a:off x="8622149" y="5912828"/>
            <a:ext cx="1208985" cy="369332"/>
          </a:xfrm>
          <a:prstGeom prst="rect">
            <a:avLst/>
          </a:prstGeom>
          <a:ln w="25400">
            <a:solidFill>
              <a:schemeClr val="tx1"/>
            </a:solidFill>
          </a:ln>
        </p:spPr>
        <p:txBody>
          <a:bodyPr wrap="none">
            <a:spAutoFit/>
          </a:bodyPr>
          <a:lstStyle/>
          <a:p>
            <a:r>
              <a:rPr lang="en-US" altLang="zh-CN" dirty="0"/>
              <a:t>buffer size</a:t>
            </a:r>
            <a:endParaRPr lang="zh-CN" altLang="en-US" dirty="0"/>
          </a:p>
        </p:txBody>
      </p:sp>
      <p:sp>
        <p:nvSpPr>
          <p:cNvPr id="26" name="文本框 25">
            <a:extLst>
              <a:ext uri="{FF2B5EF4-FFF2-40B4-BE49-F238E27FC236}">
                <a16:creationId xmlns:a16="http://schemas.microsoft.com/office/drawing/2014/main" id="{7DAF683D-371B-411D-AE79-05B06E60894F}"/>
              </a:ext>
            </a:extLst>
          </p:cNvPr>
          <p:cNvSpPr txBox="1"/>
          <p:nvPr/>
        </p:nvSpPr>
        <p:spPr>
          <a:xfrm>
            <a:off x="2654889" y="5932868"/>
            <a:ext cx="415498" cy="369332"/>
          </a:xfrm>
          <a:prstGeom prst="rect">
            <a:avLst/>
          </a:prstGeom>
          <a:noFill/>
        </p:spPr>
        <p:txBody>
          <a:bodyPr wrap="none" rtlCol="0">
            <a:spAutoFit/>
          </a:bodyPr>
          <a:lstStyle/>
          <a:p>
            <a:r>
              <a:rPr lang="zh-CN" altLang="en-US" dirty="0"/>
              <a:t>①</a:t>
            </a:r>
          </a:p>
        </p:txBody>
      </p:sp>
      <p:sp>
        <p:nvSpPr>
          <p:cNvPr id="27" name="文本框 26">
            <a:extLst>
              <a:ext uri="{FF2B5EF4-FFF2-40B4-BE49-F238E27FC236}">
                <a16:creationId xmlns:a16="http://schemas.microsoft.com/office/drawing/2014/main" id="{D116EDCD-08B0-49A6-96C8-0EE2D2FE2D88}"/>
              </a:ext>
            </a:extLst>
          </p:cNvPr>
          <p:cNvSpPr txBox="1"/>
          <p:nvPr/>
        </p:nvSpPr>
        <p:spPr>
          <a:xfrm>
            <a:off x="5588950" y="5900949"/>
            <a:ext cx="415498" cy="369332"/>
          </a:xfrm>
          <a:prstGeom prst="rect">
            <a:avLst/>
          </a:prstGeom>
          <a:noFill/>
        </p:spPr>
        <p:txBody>
          <a:bodyPr wrap="none" rtlCol="0">
            <a:spAutoFit/>
          </a:bodyPr>
          <a:lstStyle/>
          <a:p>
            <a:r>
              <a:rPr lang="zh-CN" altLang="en-US" dirty="0"/>
              <a:t>②</a:t>
            </a:r>
          </a:p>
        </p:txBody>
      </p:sp>
      <p:sp>
        <p:nvSpPr>
          <p:cNvPr id="28" name="文本框 27">
            <a:extLst>
              <a:ext uri="{FF2B5EF4-FFF2-40B4-BE49-F238E27FC236}">
                <a16:creationId xmlns:a16="http://schemas.microsoft.com/office/drawing/2014/main" id="{8CEE4E04-9E69-49D0-9DB2-3E88A724BDB2}"/>
              </a:ext>
            </a:extLst>
          </p:cNvPr>
          <p:cNvSpPr txBox="1"/>
          <p:nvPr/>
        </p:nvSpPr>
        <p:spPr>
          <a:xfrm>
            <a:off x="8176352" y="5911835"/>
            <a:ext cx="415498" cy="369332"/>
          </a:xfrm>
          <a:prstGeom prst="rect">
            <a:avLst/>
          </a:prstGeom>
          <a:noFill/>
        </p:spPr>
        <p:txBody>
          <a:bodyPr wrap="none" rtlCol="0">
            <a:spAutoFit/>
          </a:bodyPr>
          <a:lstStyle/>
          <a:p>
            <a:r>
              <a:rPr lang="zh-CN" altLang="en-US" dirty="0"/>
              <a:t>③</a:t>
            </a:r>
          </a:p>
        </p:txBody>
      </p:sp>
      <p:sp>
        <p:nvSpPr>
          <p:cNvPr id="12" name="流程图: 可选过程 11">
            <a:extLst>
              <a:ext uri="{FF2B5EF4-FFF2-40B4-BE49-F238E27FC236}">
                <a16:creationId xmlns:a16="http://schemas.microsoft.com/office/drawing/2014/main" id="{CEAA5078-7093-4229-BA04-CFDEC2D62E5A}"/>
              </a:ext>
            </a:extLst>
          </p:cNvPr>
          <p:cNvSpPr/>
          <p:nvPr/>
        </p:nvSpPr>
        <p:spPr>
          <a:xfrm>
            <a:off x="7890066" y="1525032"/>
            <a:ext cx="2870269" cy="2025161"/>
          </a:xfrm>
          <a:prstGeom prst="flowChartAlternate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流程图: 可选过程 21">
            <a:extLst>
              <a:ext uri="{FF2B5EF4-FFF2-40B4-BE49-F238E27FC236}">
                <a16:creationId xmlns:a16="http://schemas.microsoft.com/office/drawing/2014/main" id="{6224A7CE-5105-42E9-9BE2-C6289E3A85D1}"/>
              </a:ext>
            </a:extLst>
          </p:cNvPr>
          <p:cNvSpPr/>
          <p:nvPr/>
        </p:nvSpPr>
        <p:spPr>
          <a:xfrm>
            <a:off x="8198122" y="1930818"/>
            <a:ext cx="665308" cy="1132260"/>
          </a:xfrm>
          <a:prstGeom prst="flowChartAlternate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902B264-0796-43D4-B351-50555353A185}"/>
              </a:ext>
            </a:extLst>
          </p:cNvPr>
          <p:cNvSpPr txBox="1"/>
          <p:nvPr/>
        </p:nvSpPr>
        <p:spPr>
          <a:xfrm>
            <a:off x="8336615" y="1851967"/>
            <a:ext cx="338554" cy="923330"/>
          </a:xfrm>
          <a:prstGeom prst="rect">
            <a:avLst/>
          </a:prstGeom>
          <a:noFill/>
        </p:spPr>
        <p:txBody>
          <a:bodyPr wrap="none" rtlCol="0">
            <a:spAutoFit/>
          </a:bodyPr>
          <a:lstStyle/>
          <a:p>
            <a:endParaRPr lang="en-US" altLang="zh-CN" dirty="0"/>
          </a:p>
          <a:p>
            <a:r>
              <a:rPr lang="en-US" altLang="zh-CN" dirty="0"/>
              <a:t>E</a:t>
            </a:r>
          </a:p>
          <a:p>
            <a:r>
              <a:rPr lang="en-US" altLang="zh-CN" dirty="0"/>
              <a:t>U</a:t>
            </a:r>
            <a:endParaRPr lang="zh-CN" altLang="en-US" dirty="0"/>
          </a:p>
        </p:txBody>
      </p:sp>
      <p:sp>
        <p:nvSpPr>
          <p:cNvPr id="23" name="流程图: 可选过程 22">
            <a:extLst>
              <a:ext uri="{FF2B5EF4-FFF2-40B4-BE49-F238E27FC236}">
                <a16:creationId xmlns:a16="http://schemas.microsoft.com/office/drawing/2014/main" id="{6943A00A-B814-4493-B674-28EEBE779AA5}"/>
              </a:ext>
            </a:extLst>
          </p:cNvPr>
          <p:cNvSpPr/>
          <p:nvPr/>
        </p:nvSpPr>
        <p:spPr>
          <a:xfrm>
            <a:off x="9840212" y="1930817"/>
            <a:ext cx="665308" cy="1132260"/>
          </a:xfrm>
          <a:prstGeom prst="flowChartAlternate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30F458AB-C57A-44E1-B5D6-67DA3CD65FB0}"/>
              </a:ext>
            </a:extLst>
          </p:cNvPr>
          <p:cNvSpPr txBox="1"/>
          <p:nvPr/>
        </p:nvSpPr>
        <p:spPr>
          <a:xfrm>
            <a:off x="10048255" y="1748953"/>
            <a:ext cx="311304" cy="1200329"/>
          </a:xfrm>
          <a:prstGeom prst="rect">
            <a:avLst/>
          </a:prstGeom>
          <a:noFill/>
        </p:spPr>
        <p:txBody>
          <a:bodyPr wrap="none" rtlCol="0">
            <a:spAutoFit/>
          </a:bodyPr>
          <a:lstStyle/>
          <a:p>
            <a:endParaRPr lang="en-US" altLang="zh-CN" dirty="0"/>
          </a:p>
          <a:p>
            <a:r>
              <a:rPr lang="en-US" altLang="zh-CN" dirty="0"/>
              <a:t>S</a:t>
            </a:r>
          </a:p>
          <a:p>
            <a:r>
              <a:rPr lang="en-US" altLang="zh-CN" dirty="0"/>
              <a:t>P</a:t>
            </a:r>
          </a:p>
          <a:p>
            <a:r>
              <a:rPr lang="en-US" altLang="zh-CN" dirty="0"/>
              <a:t>E</a:t>
            </a:r>
            <a:endParaRPr lang="zh-CN" altLang="en-US" dirty="0"/>
          </a:p>
        </p:txBody>
      </p:sp>
      <p:sp>
        <p:nvSpPr>
          <p:cNvPr id="15" name="文本框 14">
            <a:extLst>
              <a:ext uri="{FF2B5EF4-FFF2-40B4-BE49-F238E27FC236}">
                <a16:creationId xmlns:a16="http://schemas.microsoft.com/office/drawing/2014/main" id="{F6EF88CA-AD5E-40A2-872C-611EB3945D9C}"/>
              </a:ext>
            </a:extLst>
          </p:cNvPr>
          <p:cNvSpPr txBox="1"/>
          <p:nvPr/>
        </p:nvSpPr>
        <p:spPr>
          <a:xfrm>
            <a:off x="9124710" y="1526340"/>
            <a:ext cx="792205" cy="369332"/>
          </a:xfrm>
          <a:prstGeom prst="rect">
            <a:avLst/>
          </a:prstGeom>
          <a:noFill/>
        </p:spPr>
        <p:txBody>
          <a:bodyPr wrap="none" rtlCol="0">
            <a:spAutoFit/>
          </a:bodyPr>
          <a:lstStyle/>
          <a:p>
            <a:r>
              <a:rPr lang="en-US" altLang="zh-CN" dirty="0"/>
              <a:t>CPU 0</a:t>
            </a:r>
            <a:endParaRPr lang="zh-CN" altLang="en-US" dirty="0"/>
          </a:p>
        </p:txBody>
      </p:sp>
      <p:sp>
        <p:nvSpPr>
          <p:cNvPr id="62" name="流程图: 可选过程 61">
            <a:extLst>
              <a:ext uri="{FF2B5EF4-FFF2-40B4-BE49-F238E27FC236}">
                <a16:creationId xmlns:a16="http://schemas.microsoft.com/office/drawing/2014/main" id="{8BE8D745-E9E1-46E0-92FC-A050FFDFF23A}"/>
              </a:ext>
            </a:extLst>
          </p:cNvPr>
          <p:cNvSpPr/>
          <p:nvPr/>
        </p:nvSpPr>
        <p:spPr>
          <a:xfrm>
            <a:off x="3253267" y="2819067"/>
            <a:ext cx="2222500" cy="685800"/>
          </a:xfrm>
          <a:prstGeom prst="flowChartAlternate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云形 83">
            <a:extLst>
              <a:ext uri="{FF2B5EF4-FFF2-40B4-BE49-F238E27FC236}">
                <a16:creationId xmlns:a16="http://schemas.microsoft.com/office/drawing/2014/main" id="{C046F685-FC62-4FB0-A506-D23EAA5446F3}"/>
              </a:ext>
            </a:extLst>
          </p:cNvPr>
          <p:cNvSpPr/>
          <p:nvPr/>
        </p:nvSpPr>
        <p:spPr>
          <a:xfrm rot="2008314">
            <a:off x="3556236" y="3362905"/>
            <a:ext cx="457530" cy="38503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1CD0B526-5ACB-49F9-90A4-0B4638776EAE}"/>
              </a:ext>
            </a:extLst>
          </p:cNvPr>
          <p:cNvGrpSpPr/>
          <p:nvPr/>
        </p:nvGrpSpPr>
        <p:grpSpPr>
          <a:xfrm>
            <a:off x="1536971" y="1595380"/>
            <a:ext cx="2872202" cy="251230"/>
            <a:chOff x="1317171" y="2306913"/>
            <a:chExt cx="2872202" cy="251230"/>
          </a:xfrm>
        </p:grpSpPr>
        <p:sp>
          <p:nvSpPr>
            <p:cNvPr id="16" name="矩形 15">
              <a:extLst>
                <a:ext uri="{FF2B5EF4-FFF2-40B4-BE49-F238E27FC236}">
                  <a16:creationId xmlns:a16="http://schemas.microsoft.com/office/drawing/2014/main" id="{659D0BF0-C5DD-4A6C-912B-D1861D9EF6AB}"/>
                </a:ext>
              </a:extLst>
            </p:cNvPr>
            <p:cNvSpPr/>
            <p:nvPr/>
          </p:nvSpPr>
          <p:spPr>
            <a:xfrm>
              <a:off x="1317171" y="2306913"/>
              <a:ext cx="682802" cy="2512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52F5A217-BA48-4717-B356-4A259AD725DE}"/>
                </a:ext>
              </a:extLst>
            </p:cNvPr>
            <p:cNvSpPr/>
            <p:nvPr/>
          </p:nvSpPr>
          <p:spPr>
            <a:xfrm>
              <a:off x="1999973" y="2306913"/>
              <a:ext cx="1450798" cy="2419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PPN</a:t>
              </a:r>
              <a:endParaRPr lang="zh-CN" altLang="en-US" sz="1400" dirty="0">
                <a:solidFill>
                  <a:schemeClr val="tx1"/>
                </a:solidFill>
              </a:endParaRPr>
            </a:p>
          </p:txBody>
        </p:sp>
        <p:sp>
          <p:nvSpPr>
            <p:cNvPr id="30" name="矩形 29">
              <a:extLst>
                <a:ext uri="{FF2B5EF4-FFF2-40B4-BE49-F238E27FC236}">
                  <a16:creationId xmlns:a16="http://schemas.microsoft.com/office/drawing/2014/main" id="{BA9FF2A4-A377-4F59-98A6-A8A943919A16}"/>
                </a:ext>
              </a:extLst>
            </p:cNvPr>
            <p:cNvSpPr/>
            <p:nvPr/>
          </p:nvSpPr>
          <p:spPr>
            <a:xfrm>
              <a:off x="3450770" y="2306914"/>
              <a:ext cx="738603" cy="2386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FLAG</a:t>
              </a:r>
              <a:endParaRPr lang="zh-CN" altLang="en-US" sz="1400" dirty="0">
                <a:solidFill>
                  <a:schemeClr val="tx1"/>
                </a:solidFill>
              </a:endParaRPr>
            </a:p>
          </p:txBody>
        </p:sp>
      </p:grpSp>
      <p:grpSp>
        <p:nvGrpSpPr>
          <p:cNvPr id="32" name="组合 31">
            <a:extLst>
              <a:ext uri="{FF2B5EF4-FFF2-40B4-BE49-F238E27FC236}">
                <a16:creationId xmlns:a16="http://schemas.microsoft.com/office/drawing/2014/main" id="{619490CE-E3E8-4B02-8EB7-8359FAFDA0FB}"/>
              </a:ext>
            </a:extLst>
          </p:cNvPr>
          <p:cNvGrpSpPr/>
          <p:nvPr/>
        </p:nvGrpSpPr>
        <p:grpSpPr>
          <a:xfrm>
            <a:off x="1536971" y="1834865"/>
            <a:ext cx="2872202" cy="243536"/>
            <a:chOff x="1317171" y="2305317"/>
            <a:chExt cx="2872202" cy="243536"/>
          </a:xfrm>
        </p:grpSpPr>
        <p:sp>
          <p:nvSpPr>
            <p:cNvPr id="33" name="矩形 32">
              <a:extLst>
                <a:ext uri="{FF2B5EF4-FFF2-40B4-BE49-F238E27FC236}">
                  <a16:creationId xmlns:a16="http://schemas.microsoft.com/office/drawing/2014/main" id="{1B61CF34-615D-4181-B64C-1366279BB3E0}"/>
                </a:ext>
              </a:extLst>
            </p:cNvPr>
            <p:cNvSpPr/>
            <p:nvPr/>
          </p:nvSpPr>
          <p:spPr>
            <a:xfrm>
              <a:off x="1317171" y="2305317"/>
              <a:ext cx="682802" cy="2419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C104B51A-0338-49BD-B241-2B9E300CC807}"/>
                </a:ext>
              </a:extLst>
            </p:cNvPr>
            <p:cNvSpPr/>
            <p:nvPr/>
          </p:nvSpPr>
          <p:spPr>
            <a:xfrm>
              <a:off x="1999973" y="2306913"/>
              <a:ext cx="1450798" cy="2419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PPN</a:t>
              </a:r>
              <a:endParaRPr lang="zh-CN" altLang="en-US" sz="1400" dirty="0">
                <a:solidFill>
                  <a:schemeClr val="tx1"/>
                </a:solidFill>
              </a:endParaRPr>
            </a:p>
          </p:txBody>
        </p:sp>
        <p:sp>
          <p:nvSpPr>
            <p:cNvPr id="35" name="矩形 34">
              <a:extLst>
                <a:ext uri="{FF2B5EF4-FFF2-40B4-BE49-F238E27FC236}">
                  <a16:creationId xmlns:a16="http://schemas.microsoft.com/office/drawing/2014/main" id="{87ABC4AD-45C7-4D77-9FF2-33642C97A5DA}"/>
                </a:ext>
              </a:extLst>
            </p:cNvPr>
            <p:cNvSpPr/>
            <p:nvPr/>
          </p:nvSpPr>
          <p:spPr>
            <a:xfrm>
              <a:off x="3450770" y="2306914"/>
              <a:ext cx="738603" cy="2386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FF0000"/>
                  </a:solidFill>
                </a:rPr>
                <a:t>FLAG</a:t>
              </a:r>
              <a:endParaRPr lang="zh-CN" altLang="en-US" sz="1400" dirty="0">
                <a:solidFill>
                  <a:srgbClr val="FF0000"/>
                </a:solidFill>
              </a:endParaRPr>
            </a:p>
          </p:txBody>
        </p:sp>
      </p:grpSp>
      <p:grpSp>
        <p:nvGrpSpPr>
          <p:cNvPr id="37" name="组合 36">
            <a:extLst>
              <a:ext uri="{FF2B5EF4-FFF2-40B4-BE49-F238E27FC236}">
                <a16:creationId xmlns:a16="http://schemas.microsoft.com/office/drawing/2014/main" id="{05D82CDA-33AF-49D5-BEB1-8580C83818DC}"/>
              </a:ext>
            </a:extLst>
          </p:cNvPr>
          <p:cNvGrpSpPr/>
          <p:nvPr/>
        </p:nvGrpSpPr>
        <p:grpSpPr>
          <a:xfrm>
            <a:off x="1536971" y="2070096"/>
            <a:ext cx="2872202" cy="243536"/>
            <a:chOff x="1317171" y="2305317"/>
            <a:chExt cx="2872202" cy="243536"/>
          </a:xfrm>
        </p:grpSpPr>
        <p:sp>
          <p:nvSpPr>
            <p:cNvPr id="38" name="矩形 37">
              <a:extLst>
                <a:ext uri="{FF2B5EF4-FFF2-40B4-BE49-F238E27FC236}">
                  <a16:creationId xmlns:a16="http://schemas.microsoft.com/office/drawing/2014/main" id="{1AC6FC0E-17E4-4C37-A000-34BC72FD6BB1}"/>
                </a:ext>
              </a:extLst>
            </p:cNvPr>
            <p:cNvSpPr/>
            <p:nvPr/>
          </p:nvSpPr>
          <p:spPr>
            <a:xfrm>
              <a:off x="1317171" y="2305317"/>
              <a:ext cx="682802" cy="2419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4EAF8E21-ACD7-44FC-A292-139DCC2DF3BC}"/>
                </a:ext>
              </a:extLst>
            </p:cNvPr>
            <p:cNvSpPr/>
            <p:nvPr/>
          </p:nvSpPr>
          <p:spPr>
            <a:xfrm>
              <a:off x="1999973" y="2306913"/>
              <a:ext cx="1450798" cy="2419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t>
              </a:r>
              <a:endParaRPr lang="zh-CN" altLang="en-US" sz="1400" dirty="0">
                <a:solidFill>
                  <a:schemeClr val="tx1"/>
                </a:solidFill>
              </a:endParaRPr>
            </a:p>
          </p:txBody>
        </p:sp>
        <p:sp>
          <p:nvSpPr>
            <p:cNvPr id="40" name="矩形 39">
              <a:extLst>
                <a:ext uri="{FF2B5EF4-FFF2-40B4-BE49-F238E27FC236}">
                  <a16:creationId xmlns:a16="http://schemas.microsoft.com/office/drawing/2014/main" id="{CC5C070A-E5C3-4DC3-A296-A923AFBB35EE}"/>
                </a:ext>
              </a:extLst>
            </p:cNvPr>
            <p:cNvSpPr/>
            <p:nvPr/>
          </p:nvSpPr>
          <p:spPr>
            <a:xfrm>
              <a:off x="3450770" y="2306914"/>
              <a:ext cx="738603" cy="2386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7" name="组合 46">
            <a:extLst>
              <a:ext uri="{FF2B5EF4-FFF2-40B4-BE49-F238E27FC236}">
                <a16:creationId xmlns:a16="http://schemas.microsoft.com/office/drawing/2014/main" id="{41F605D5-3D28-4D42-8E1A-82E32CB14830}"/>
              </a:ext>
            </a:extLst>
          </p:cNvPr>
          <p:cNvGrpSpPr/>
          <p:nvPr/>
        </p:nvGrpSpPr>
        <p:grpSpPr>
          <a:xfrm>
            <a:off x="1536783" y="2311202"/>
            <a:ext cx="2876509" cy="243536"/>
            <a:chOff x="1319214" y="2305317"/>
            <a:chExt cx="2876509" cy="243536"/>
          </a:xfrm>
        </p:grpSpPr>
        <p:sp>
          <p:nvSpPr>
            <p:cNvPr id="48" name="矩形 47">
              <a:extLst>
                <a:ext uri="{FF2B5EF4-FFF2-40B4-BE49-F238E27FC236}">
                  <a16:creationId xmlns:a16="http://schemas.microsoft.com/office/drawing/2014/main" id="{2AB6B62E-B268-44AF-92C5-C73620FBE9D4}"/>
                </a:ext>
              </a:extLst>
            </p:cNvPr>
            <p:cNvSpPr/>
            <p:nvPr/>
          </p:nvSpPr>
          <p:spPr>
            <a:xfrm>
              <a:off x="1319214" y="2305317"/>
              <a:ext cx="682802" cy="2419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37B22F16-D9E8-4853-9A82-748E10F74256}"/>
                </a:ext>
              </a:extLst>
            </p:cNvPr>
            <p:cNvSpPr/>
            <p:nvPr/>
          </p:nvSpPr>
          <p:spPr>
            <a:xfrm>
              <a:off x="2002016" y="2306913"/>
              <a:ext cx="1450798" cy="2419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PPN</a:t>
              </a:r>
              <a:endParaRPr lang="zh-CN" altLang="en-US" sz="1400" dirty="0">
                <a:solidFill>
                  <a:schemeClr val="tx1"/>
                </a:solidFill>
              </a:endParaRPr>
            </a:p>
          </p:txBody>
        </p:sp>
        <p:sp>
          <p:nvSpPr>
            <p:cNvPr id="50" name="矩形 49">
              <a:extLst>
                <a:ext uri="{FF2B5EF4-FFF2-40B4-BE49-F238E27FC236}">
                  <a16:creationId xmlns:a16="http://schemas.microsoft.com/office/drawing/2014/main" id="{3B9B6CD9-96F2-4AC7-A8B2-5A3DB00C9954}"/>
                </a:ext>
              </a:extLst>
            </p:cNvPr>
            <p:cNvSpPr/>
            <p:nvPr/>
          </p:nvSpPr>
          <p:spPr>
            <a:xfrm>
              <a:off x="3450770" y="2306914"/>
              <a:ext cx="744953" cy="2386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FF0000"/>
                  </a:solidFill>
                </a:rPr>
                <a:t>FLAG</a:t>
              </a:r>
              <a:endParaRPr lang="zh-CN" altLang="en-US" sz="1400" dirty="0">
                <a:solidFill>
                  <a:srgbClr val="FF0000"/>
                </a:solidFill>
              </a:endParaRPr>
            </a:p>
          </p:txBody>
        </p:sp>
      </p:grpSp>
      <p:sp>
        <p:nvSpPr>
          <p:cNvPr id="19" name="文本框 18">
            <a:extLst>
              <a:ext uri="{FF2B5EF4-FFF2-40B4-BE49-F238E27FC236}">
                <a16:creationId xmlns:a16="http://schemas.microsoft.com/office/drawing/2014/main" id="{EFFDFA0B-6F9B-4788-B5EA-E14457DBA6E1}"/>
              </a:ext>
            </a:extLst>
          </p:cNvPr>
          <p:cNvSpPr txBox="1"/>
          <p:nvPr/>
        </p:nvSpPr>
        <p:spPr>
          <a:xfrm>
            <a:off x="656930" y="1527922"/>
            <a:ext cx="910827" cy="307777"/>
          </a:xfrm>
          <a:prstGeom prst="rect">
            <a:avLst/>
          </a:prstGeom>
          <a:noFill/>
        </p:spPr>
        <p:txBody>
          <a:bodyPr wrap="none" rtlCol="0">
            <a:spAutoFit/>
          </a:bodyPr>
          <a:lstStyle/>
          <a:p>
            <a:r>
              <a:rPr lang="en-US" altLang="zh-CN" sz="1400" dirty="0"/>
              <a:t>PTE entry</a:t>
            </a:r>
            <a:endParaRPr lang="zh-CN" altLang="en-US" sz="1400" dirty="0"/>
          </a:p>
        </p:txBody>
      </p:sp>
      <p:sp>
        <p:nvSpPr>
          <p:cNvPr id="25" name="流程图: 可选过程 24">
            <a:extLst>
              <a:ext uri="{FF2B5EF4-FFF2-40B4-BE49-F238E27FC236}">
                <a16:creationId xmlns:a16="http://schemas.microsoft.com/office/drawing/2014/main" id="{89BE0364-27E5-4C40-962D-0F71CBE9362E}"/>
              </a:ext>
            </a:extLst>
          </p:cNvPr>
          <p:cNvSpPr/>
          <p:nvPr/>
        </p:nvSpPr>
        <p:spPr>
          <a:xfrm>
            <a:off x="649784" y="2819067"/>
            <a:ext cx="2222500" cy="685800"/>
          </a:xfrm>
          <a:prstGeom prst="flowChartAlternate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圆角 51">
            <a:extLst>
              <a:ext uri="{FF2B5EF4-FFF2-40B4-BE49-F238E27FC236}">
                <a16:creationId xmlns:a16="http://schemas.microsoft.com/office/drawing/2014/main" id="{52BF3E80-BDAB-44B7-A14D-5A1633205333}"/>
              </a:ext>
            </a:extLst>
          </p:cNvPr>
          <p:cNvSpPr/>
          <p:nvPr/>
        </p:nvSpPr>
        <p:spPr>
          <a:xfrm>
            <a:off x="798152" y="3023930"/>
            <a:ext cx="308832" cy="31543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圆角 52">
            <a:extLst>
              <a:ext uri="{FF2B5EF4-FFF2-40B4-BE49-F238E27FC236}">
                <a16:creationId xmlns:a16="http://schemas.microsoft.com/office/drawing/2014/main" id="{F7F400E7-446C-4E76-B64D-99C0F308B391}"/>
              </a:ext>
            </a:extLst>
          </p:cNvPr>
          <p:cNvSpPr/>
          <p:nvPr/>
        </p:nvSpPr>
        <p:spPr>
          <a:xfrm>
            <a:off x="1225923" y="3023930"/>
            <a:ext cx="308832" cy="315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圆角 53">
            <a:extLst>
              <a:ext uri="{FF2B5EF4-FFF2-40B4-BE49-F238E27FC236}">
                <a16:creationId xmlns:a16="http://schemas.microsoft.com/office/drawing/2014/main" id="{75B0428F-4D4C-42F2-B7EA-4C9FCA982139}"/>
              </a:ext>
            </a:extLst>
          </p:cNvPr>
          <p:cNvSpPr/>
          <p:nvPr/>
        </p:nvSpPr>
        <p:spPr>
          <a:xfrm>
            <a:off x="1653694" y="3023930"/>
            <a:ext cx="308832" cy="31543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角 55">
            <a:extLst>
              <a:ext uri="{FF2B5EF4-FFF2-40B4-BE49-F238E27FC236}">
                <a16:creationId xmlns:a16="http://schemas.microsoft.com/office/drawing/2014/main" id="{C7B81DC0-3E44-45B1-BA3A-9A43F0ABD719}"/>
              </a:ext>
            </a:extLst>
          </p:cNvPr>
          <p:cNvSpPr/>
          <p:nvPr/>
        </p:nvSpPr>
        <p:spPr>
          <a:xfrm>
            <a:off x="2081465" y="3023930"/>
            <a:ext cx="308832" cy="315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圆角 57">
            <a:extLst>
              <a:ext uri="{FF2B5EF4-FFF2-40B4-BE49-F238E27FC236}">
                <a16:creationId xmlns:a16="http://schemas.microsoft.com/office/drawing/2014/main" id="{26C24E73-DEC4-47EE-9CFB-4BFA2FD16992}"/>
              </a:ext>
            </a:extLst>
          </p:cNvPr>
          <p:cNvSpPr/>
          <p:nvPr/>
        </p:nvSpPr>
        <p:spPr>
          <a:xfrm>
            <a:off x="2509236" y="3023930"/>
            <a:ext cx="308832" cy="315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文本框 58">
            <a:extLst>
              <a:ext uri="{FF2B5EF4-FFF2-40B4-BE49-F238E27FC236}">
                <a16:creationId xmlns:a16="http://schemas.microsoft.com/office/drawing/2014/main" id="{E4F770ED-3576-4C77-BA29-0017CC7A69C6}"/>
              </a:ext>
            </a:extLst>
          </p:cNvPr>
          <p:cNvSpPr txBox="1"/>
          <p:nvPr/>
        </p:nvSpPr>
        <p:spPr>
          <a:xfrm>
            <a:off x="1340085" y="2746521"/>
            <a:ext cx="841897" cy="307777"/>
          </a:xfrm>
          <a:prstGeom prst="rect">
            <a:avLst/>
          </a:prstGeom>
          <a:noFill/>
        </p:spPr>
        <p:txBody>
          <a:bodyPr wrap="none" rtlCol="0">
            <a:spAutoFit/>
          </a:bodyPr>
          <a:lstStyle/>
          <a:p>
            <a:r>
              <a:rPr lang="en-US" altLang="zh-CN" sz="1400" dirty="0"/>
              <a:t>task mm</a:t>
            </a:r>
            <a:endParaRPr lang="zh-CN" altLang="en-US" sz="1400" dirty="0"/>
          </a:p>
        </p:txBody>
      </p:sp>
      <p:cxnSp>
        <p:nvCxnSpPr>
          <p:cNvPr id="61" name="直接箭头连接符 60">
            <a:extLst>
              <a:ext uri="{FF2B5EF4-FFF2-40B4-BE49-F238E27FC236}">
                <a16:creationId xmlns:a16="http://schemas.microsoft.com/office/drawing/2014/main" id="{F4537979-66EE-4EE1-8650-2D6A62CEE920}"/>
              </a:ext>
            </a:extLst>
          </p:cNvPr>
          <p:cNvCxnSpPr/>
          <p:nvPr/>
        </p:nvCxnSpPr>
        <p:spPr>
          <a:xfrm>
            <a:off x="846261" y="3415061"/>
            <a:ext cx="1829546" cy="1517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9678B751-5E13-4B04-9F30-792C0843B9A3}"/>
              </a:ext>
            </a:extLst>
          </p:cNvPr>
          <p:cNvSpPr/>
          <p:nvPr/>
        </p:nvSpPr>
        <p:spPr>
          <a:xfrm>
            <a:off x="3401635" y="3023930"/>
            <a:ext cx="308832" cy="31543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4" name="矩形: 圆角 63">
            <a:extLst>
              <a:ext uri="{FF2B5EF4-FFF2-40B4-BE49-F238E27FC236}">
                <a16:creationId xmlns:a16="http://schemas.microsoft.com/office/drawing/2014/main" id="{5DE9ECC8-3F8A-4721-BB3A-DAF31AFA3573}"/>
              </a:ext>
            </a:extLst>
          </p:cNvPr>
          <p:cNvSpPr/>
          <p:nvPr/>
        </p:nvSpPr>
        <p:spPr>
          <a:xfrm>
            <a:off x="3829406" y="3023930"/>
            <a:ext cx="308832" cy="315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圆角 64">
            <a:extLst>
              <a:ext uri="{FF2B5EF4-FFF2-40B4-BE49-F238E27FC236}">
                <a16:creationId xmlns:a16="http://schemas.microsoft.com/office/drawing/2014/main" id="{D463AECC-8620-42C4-92BC-8E0199A47A3E}"/>
              </a:ext>
            </a:extLst>
          </p:cNvPr>
          <p:cNvSpPr/>
          <p:nvPr/>
        </p:nvSpPr>
        <p:spPr>
          <a:xfrm>
            <a:off x="4257177" y="3023930"/>
            <a:ext cx="308832" cy="31543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矩形: 圆角 65">
            <a:extLst>
              <a:ext uri="{FF2B5EF4-FFF2-40B4-BE49-F238E27FC236}">
                <a16:creationId xmlns:a16="http://schemas.microsoft.com/office/drawing/2014/main" id="{974F6B21-8D35-4C87-BC45-8F6A99AD6E5B}"/>
              </a:ext>
            </a:extLst>
          </p:cNvPr>
          <p:cNvSpPr/>
          <p:nvPr/>
        </p:nvSpPr>
        <p:spPr>
          <a:xfrm>
            <a:off x="4684948" y="3023930"/>
            <a:ext cx="308832" cy="315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圆角 66">
            <a:extLst>
              <a:ext uri="{FF2B5EF4-FFF2-40B4-BE49-F238E27FC236}">
                <a16:creationId xmlns:a16="http://schemas.microsoft.com/office/drawing/2014/main" id="{EBF5F607-258D-4258-82FC-7A248383FDD7}"/>
              </a:ext>
            </a:extLst>
          </p:cNvPr>
          <p:cNvSpPr/>
          <p:nvPr/>
        </p:nvSpPr>
        <p:spPr>
          <a:xfrm>
            <a:off x="5112719" y="3023930"/>
            <a:ext cx="308832" cy="315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文本框 67">
            <a:extLst>
              <a:ext uri="{FF2B5EF4-FFF2-40B4-BE49-F238E27FC236}">
                <a16:creationId xmlns:a16="http://schemas.microsoft.com/office/drawing/2014/main" id="{8921C3DD-FF1C-49AB-8403-897B3A78C2F6}"/>
              </a:ext>
            </a:extLst>
          </p:cNvPr>
          <p:cNvSpPr txBox="1"/>
          <p:nvPr/>
        </p:nvSpPr>
        <p:spPr>
          <a:xfrm>
            <a:off x="4039755" y="2755300"/>
            <a:ext cx="841897" cy="307777"/>
          </a:xfrm>
          <a:prstGeom prst="rect">
            <a:avLst/>
          </a:prstGeom>
          <a:noFill/>
        </p:spPr>
        <p:txBody>
          <a:bodyPr wrap="none" rtlCol="0">
            <a:spAutoFit/>
          </a:bodyPr>
          <a:lstStyle/>
          <a:p>
            <a:r>
              <a:rPr lang="en-US" altLang="zh-CN" sz="1400" dirty="0"/>
              <a:t>task mm</a:t>
            </a:r>
            <a:endParaRPr lang="zh-CN" altLang="en-US" sz="1400" dirty="0"/>
          </a:p>
        </p:txBody>
      </p:sp>
      <p:sp>
        <p:nvSpPr>
          <p:cNvPr id="70" name="流程图: 可选过程 69">
            <a:extLst>
              <a:ext uri="{FF2B5EF4-FFF2-40B4-BE49-F238E27FC236}">
                <a16:creationId xmlns:a16="http://schemas.microsoft.com/office/drawing/2014/main" id="{23D6700C-BEF9-4D98-98B9-6DBBDF1BCFEC}"/>
              </a:ext>
            </a:extLst>
          </p:cNvPr>
          <p:cNvSpPr/>
          <p:nvPr/>
        </p:nvSpPr>
        <p:spPr>
          <a:xfrm>
            <a:off x="604829" y="3846611"/>
            <a:ext cx="4870938" cy="379372"/>
          </a:xfrm>
          <a:prstGeom prst="flowChartAlternate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CPU</a:t>
            </a:r>
            <a:endParaRPr lang="zh-CN" altLang="en-US" dirty="0">
              <a:solidFill>
                <a:schemeClr val="tx1"/>
              </a:solidFill>
            </a:endParaRPr>
          </a:p>
        </p:txBody>
      </p:sp>
      <p:cxnSp>
        <p:nvCxnSpPr>
          <p:cNvPr id="71" name="直接箭头连接符 70">
            <a:extLst>
              <a:ext uri="{FF2B5EF4-FFF2-40B4-BE49-F238E27FC236}">
                <a16:creationId xmlns:a16="http://schemas.microsoft.com/office/drawing/2014/main" id="{E3A73616-F697-4941-9525-DFCFF17A0740}"/>
              </a:ext>
            </a:extLst>
          </p:cNvPr>
          <p:cNvCxnSpPr>
            <a:cxnSpLocks/>
          </p:cNvCxnSpPr>
          <p:nvPr/>
        </p:nvCxnSpPr>
        <p:spPr>
          <a:xfrm>
            <a:off x="656930" y="4383408"/>
            <a:ext cx="4818837" cy="36203"/>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81AA5CC8-629A-43FE-BA87-8AA040E1AFCB}"/>
              </a:ext>
            </a:extLst>
          </p:cNvPr>
          <p:cNvSpPr txBox="1"/>
          <p:nvPr/>
        </p:nvSpPr>
        <p:spPr>
          <a:xfrm>
            <a:off x="585504" y="4347281"/>
            <a:ext cx="622286" cy="369332"/>
          </a:xfrm>
          <a:prstGeom prst="rect">
            <a:avLst/>
          </a:prstGeom>
          <a:noFill/>
        </p:spPr>
        <p:txBody>
          <a:bodyPr wrap="none" rtlCol="0">
            <a:spAutoFit/>
          </a:bodyPr>
          <a:lstStyle/>
          <a:p>
            <a:r>
              <a:rPr lang="en-US" altLang="zh-CN" dirty="0"/>
              <a:t>time</a:t>
            </a:r>
            <a:endParaRPr lang="zh-CN" altLang="en-US" dirty="0"/>
          </a:p>
        </p:txBody>
      </p:sp>
      <p:cxnSp>
        <p:nvCxnSpPr>
          <p:cNvPr id="76" name="直接箭头连接符 75">
            <a:extLst>
              <a:ext uri="{FF2B5EF4-FFF2-40B4-BE49-F238E27FC236}">
                <a16:creationId xmlns:a16="http://schemas.microsoft.com/office/drawing/2014/main" id="{66D7F950-42AF-4B05-8B7F-287CA8AD2DE8}"/>
              </a:ext>
            </a:extLst>
          </p:cNvPr>
          <p:cNvCxnSpPr/>
          <p:nvPr/>
        </p:nvCxnSpPr>
        <p:spPr>
          <a:xfrm flipV="1">
            <a:off x="952568" y="2380917"/>
            <a:ext cx="461032" cy="62779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04BE1B14-2BB4-4D0F-8C14-0F5557A7BEE2}"/>
              </a:ext>
            </a:extLst>
          </p:cNvPr>
          <p:cNvSpPr txBox="1"/>
          <p:nvPr/>
        </p:nvSpPr>
        <p:spPr>
          <a:xfrm>
            <a:off x="1626570" y="3629159"/>
            <a:ext cx="184731" cy="369332"/>
          </a:xfrm>
          <a:prstGeom prst="rect">
            <a:avLst/>
          </a:prstGeom>
          <a:noFill/>
        </p:spPr>
        <p:txBody>
          <a:bodyPr wrap="none" rtlCol="0">
            <a:spAutoFit/>
          </a:bodyPr>
          <a:lstStyle/>
          <a:p>
            <a:endParaRPr lang="zh-CN" altLang="en-US" dirty="0"/>
          </a:p>
        </p:txBody>
      </p:sp>
      <p:sp>
        <p:nvSpPr>
          <p:cNvPr id="78" name="椭圆 77">
            <a:extLst>
              <a:ext uri="{FF2B5EF4-FFF2-40B4-BE49-F238E27FC236}">
                <a16:creationId xmlns:a16="http://schemas.microsoft.com/office/drawing/2014/main" id="{4D05E304-D9B2-47F3-85E5-F835F1B3AC7B}"/>
              </a:ext>
            </a:extLst>
          </p:cNvPr>
          <p:cNvSpPr/>
          <p:nvPr/>
        </p:nvSpPr>
        <p:spPr>
          <a:xfrm>
            <a:off x="1406673" y="3550193"/>
            <a:ext cx="219897" cy="2241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9" name="文本框 78">
            <a:extLst>
              <a:ext uri="{FF2B5EF4-FFF2-40B4-BE49-F238E27FC236}">
                <a16:creationId xmlns:a16="http://schemas.microsoft.com/office/drawing/2014/main" id="{BBC2736B-C0D8-4D8F-9F26-A2BD000990EF}"/>
              </a:ext>
            </a:extLst>
          </p:cNvPr>
          <p:cNvSpPr txBox="1"/>
          <p:nvPr/>
        </p:nvSpPr>
        <p:spPr>
          <a:xfrm>
            <a:off x="1594093" y="3479945"/>
            <a:ext cx="529312" cy="307777"/>
          </a:xfrm>
          <a:prstGeom prst="rect">
            <a:avLst/>
          </a:prstGeom>
          <a:noFill/>
        </p:spPr>
        <p:txBody>
          <a:bodyPr wrap="none" rtlCol="0">
            <a:spAutoFit/>
          </a:bodyPr>
          <a:lstStyle/>
          <a:p>
            <a:r>
              <a:rPr lang="en-US" altLang="zh-CN" sz="1400" dirty="0"/>
              <a:t>scan</a:t>
            </a:r>
            <a:endParaRPr lang="zh-CN" altLang="en-US" sz="1400" dirty="0"/>
          </a:p>
        </p:txBody>
      </p:sp>
      <p:sp>
        <p:nvSpPr>
          <p:cNvPr id="80" name="椭圆 79">
            <a:extLst>
              <a:ext uri="{FF2B5EF4-FFF2-40B4-BE49-F238E27FC236}">
                <a16:creationId xmlns:a16="http://schemas.microsoft.com/office/drawing/2014/main" id="{876B539B-4E0E-4BBF-BB21-6144F4933774}"/>
              </a:ext>
            </a:extLst>
          </p:cNvPr>
          <p:cNvSpPr/>
          <p:nvPr/>
        </p:nvSpPr>
        <p:spPr>
          <a:xfrm>
            <a:off x="1325998" y="2572207"/>
            <a:ext cx="219897" cy="2241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1" name="文本框 80">
            <a:extLst>
              <a:ext uri="{FF2B5EF4-FFF2-40B4-BE49-F238E27FC236}">
                <a16:creationId xmlns:a16="http://schemas.microsoft.com/office/drawing/2014/main" id="{6F1C65DF-FF04-4DEE-965A-1BDEC2213245}"/>
              </a:ext>
            </a:extLst>
          </p:cNvPr>
          <p:cNvSpPr txBox="1"/>
          <p:nvPr/>
        </p:nvSpPr>
        <p:spPr>
          <a:xfrm>
            <a:off x="1498826" y="2507622"/>
            <a:ext cx="716863" cy="307777"/>
          </a:xfrm>
          <a:prstGeom prst="rect">
            <a:avLst/>
          </a:prstGeom>
          <a:noFill/>
        </p:spPr>
        <p:txBody>
          <a:bodyPr wrap="none" rtlCol="0">
            <a:spAutoFit/>
          </a:bodyPr>
          <a:lstStyle/>
          <a:p>
            <a:r>
              <a:rPr lang="en-US" altLang="zh-CN" sz="1400" dirty="0"/>
              <a:t>modify</a:t>
            </a:r>
            <a:endParaRPr lang="zh-CN" altLang="en-US" sz="1400" dirty="0"/>
          </a:p>
        </p:txBody>
      </p:sp>
      <p:sp>
        <p:nvSpPr>
          <p:cNvPr id="82" name="椭圆 81">
            <a:extLst>
              <a:ext uri="{FF2B5EF4-FFF2-40B4-BE49-F238E27FC236}">
                <a16:creationId xmlns:a16="http://schemas.microsoft.com/office/drawing/2014/main" id="{C445E3A8-AEEE-4C05-BC05-33CEBDDD0814}"/>
              </a:ext>
            </a:extLst>
          </p:cNvPr>
          <p:cNvSpPr/>
          <p:nvPr/>
        </p:nvSpPr>
        <p:spPr>
          <a:xfrm>
            <a:off x="3401635" y="3438094"/>
            <a:ext cx="219897" cy="2241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5" name="文本框 84">
            <a:extLst>
              <a:ext uri="{FF2B5EF4-FFF2-40B4-BE49-F238E27FC236}">
                <a16:creationId xmlns:a16="http://schemas.microsoft.com/office/drawing/2014/main" id="{BE15E375-96AB-4222-A147-0D9691740AB8}"/>
              </a:ext>
            </a:extLst>
          </p:cNvPr>
          <p:cNvSpPr txBox="1"/>
          <p:nvPr/>
        </p:nvSpPr>
        <p:spPr>
          <a:xfrm>
            <a:off x="3556051" y="3417536"/>
            <a:ext cx="524503" cy="307777"/>
          </a:xfrm>
          <a:prstGeom prst="rect">
            <a:avLst/>
          </a:prstGeom>
          <a:noFill/>
        </p:spPr>
        <p:txBody>
          <a:bodyPr wrap="none" rtlCol="0">
            <a:spAutoFit/>
          </a:bodyPr>
          <a:lstStyle/>
          <a:p>
            <a:r>
              <a:rPr lang="en-US" altLang="zh-CN" sz="1400" dirty="0">
                <a:solidFill>
                  <a:srgbClr val="FF0000"/>
                </a:solidFill>
              </a:rPr>
              <a:t>fault</a:t>
            </a:r>
            <a:endParaRPr lang="zh-CN" altLang="en-US" sz="1400" dirty="0">
              <a:solidFill>
                <a:srgbClr val="FF0000"/>
              </a:solidFill>
            </a:endParaRPr>
          </a:p>
        </p:txBody>
      </p:sp>
      <p:sp>
        <p:nvSpPr>
          <p:cNvPr id="142" name="流程图: 可选过程 141">
            <a:extLst>
              <a:ext uri="{FF2B5EF4-FFF2-40B4-BE49-F238E27FC236}">
                <a16:creationId xmlns:a16="http://schemas.microsoft.com/office/drawing/2014/main" id="{713C2445-46E8-40F4-88EC-FBF1BA5E43D4}"/>
              </a:ext>
            </a:extLst>
          </p:cNvPr>
          <p:cNvSpPr/>
          <p:nvPr/>
        </p:nvSpPr>
        <p:spPr>
          <a:xfrm>
            <a:off x="7562549" y="3904089"/>
            <a:ext cx="1527020" cy="806258"/>
          </a:xfrm>
          <a:prstGeom prst="flowChartAlternate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Node 0</a:t>
            </a:r>
            <a:endParaRPr lang="zh-CN" altLang="en-US" dirty="0">
              <a:solidFill>
                <a:schemeClr val="tx1"/>
              </a:solidFill>
            </a:endParaRPr>
          </a:p>
        </p:txBody>
      </p:sp>
      <p:sp>
        <p:nvSpPr>
          <p:cNvPr id="143" name="流程图: 可选过程 142">
            <a:extLst>
              <a:ext uri="{FF2B5EF4-FFF2-40B4-BE49-F238E27FC236}">
                <a16:creationId xmlns:a16="http://schemas.microsoft.com/office/drawing/2014/main" id="{61675425-E80E-4FD4-94B9-023DFB0DBE44}"/>
              </a:ext>
            </a:extLst>
          </p:cNvPr>
          <p:cNvSpPr/>
          <p:nvPr/>
        </p:nvSpPr>
        <p:spPr>
          <a:xfrm>
            <a:off x="10088872" y="3850051"/>
            <a:ext cx="1527020" cy="866562"/>
          </a:xfrm>
          <a:prstGeom prst="flowChartAlternate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Node 1</a:t>
            </a:r>
            <a:endParaRPr lang="zh-CN" altLang="en-US" dirty="0">
              <a:solidFill>
                <a:schemeClr val="tx1"/>
              </a:solidFill>
            </a:endParaRPr>
          </a:p>
        </p:txBody>
      </p:sp>
      <p:cxnSp>
        <p:nvCxnSpPr>
          <p:cNvPr id="147" name="直接箭头连接符 146">
            <a:extLst>
              <a:ext uri="{FF2B5EF4-FFF2-40B4-BE49-F238E27FC236}">
                <a16:creationId xmlns:a16="http://schemas.microsoft.com/office/drawing/2014/main" id="{F4390DC0-03B0-4A0B-B6EE-70917F2BF931}"/>
              </a:ext>
            </a:extLst>
          </p:cNvPr>
          <p:cNvCxnSpPr>
            <a:cxnSpLocks/>
            <a:stCxn id="22" idx="2"/>
          </p:cNvCxnSpPr>
          <p:nvPr/>
        </p:nvCxnSpPr>
        <p:spPr>
          <a:xfrm>
            <a:off x="8530776" y="3063078"/>
            <a:ext cx="2112" cy="8428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连接符: 肘形 148">
            <a:extLst>
              <a:ext uri="{FF2B5EF4-FFF2-40B4-BE49-F238E27FC236}">
                <a16:creationId xmlns:a16="http://schemas.microsoft.com/office/drawing/2014/main" id="{A7D1F6C9-9333-48DE-9B31-C980E8CA9E34}"/>
              </a:ext>
            </a:extLst>
          </p:cNvPr>
          <p:cNvCxnSpPr>
            <a:cxnSpLocks/>
            <a:endCxn id="143" idx="0"/>
          </p:cNvCxnSpPr>
          <p:nvPr/>
        </p:nvCxnSpPr>
        <p:spPr>
          <a:xfrm>
            <a:off x="8532889" y="3613214"/>
            <a:ext cx="2319493" cy="236837"/>
          </a:xfrm>
          <a:prstGeom prst="bentConnector2">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1" name="椭圆 150">
            <a:extLst>
              <a:ext uri="{FF2B5EF4-FFF2-40B4-BE49-F238E27FC236}">
                <a16:creationId xmlns:a16="http://schemas.microsoft.com/office/drawing/2014/main" id="{378D6D93-B60D-4A2F-9E67-736790DE7B84}"/>
              </a:ext>
            </a:extLst>
          </p:cNvPr>
          <p:cNvSpPr/>
          <p:nvPr/>
        </p:nvSpPr>
        <p:spPr>
          <a:xfrm>
            <a:off x="8591331" y="3662291"/>
            <a:ext cx="219897" cy="2241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153" name="连接符: 肘形 152">
            <a:extLst>
              <a:ext uri="{FF2B5EF4-FFF2-40B4-BE49-F238E27FC236}">
                <a16:creationId xmlns:a16="http://schemas.microsoft.com/office/drawing/2014/main" id="{E7163EE3-1B53-4E71-9656-5FD33327482D}"/>
              </a:ext>
            </a:extLst>
          </p:cNvPr>
          <p:cNvCxnSpPr>
            <a:cxnSpLocks/>
          </p:cNvCxnSpPr>
          <p:nvPr/>
        </p:nvCxnSpPr>
        <p:spPr>
          <a:xfrm rot="10800000" flipV="1">
            <a:off x="8532889" y="3097161"/>
            <a:ext cx="1384026" cy="206901"/>
          </a:xfrm>
          <a:prstGeom prst="bentConnector3">
            <a:avLst>
              <a:gd name="adj1" fmla="val -469"/>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4" name="椭圆 153">
            <a:extLst>
              <a:ext uri="{FF2B5EF4-FFF2-40B4-BE49-F238E27FC236}">
                <a16:creationId xmlns:a16="http://schemas.microsoft.com/office/drawing/2014/main" id="{166B4E2A-3FAE-4E2D-942A-FADF7B133098}"/>
              </a:ext>
            </a:extLst>
          </p:cNvPr>
          <p:cNvSpPr/>
          <p:nvPr/>
        </p:nvSpPr>
        <p:spPr>
          <a:xfrm>
            <a:off x="9246748" y="3010128"/>
            <a:ext cx="219897" cy="2241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56" name="矩形: 圆角 155">
            <a:extLst>
              <a:ext uri="{FF2B5EF4-FFF2-40B4-BE49-F238E27FC236}">
                <a16:creationId xmlns:a16="http://schemas.microsoft.com/office/drawing/2014/main" id="{6E3DAA46-8A24-40B5-9D11-7BDA0732B387}"/>
              </a:ext>
            </a:extLst>
          </p:cNvPr>
          <p:cNvSpPr/>
          <p:nvPr/>
        </p:nvSpPr>
        <p:spPr>
          <a:xfrm>
            <a:off x="7618698" y="3905893"/>
            <a:ext cx="1464926" cy="2657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buffer</a:t>
            </a:r>
            <a:endParaRPr lang="zh-CN" altLang="en-US" dirty="0">
              <a:solidFill>
                <a:schemeClr val="tx1"/>
              </a:solidFill>
            </a:endParaRPr>
          </a:p>
        </p:txBody>
      </p:sp>
      <p:sp>
        <p:nvSpPr>
          <p:cNvPr id="158" name="椭圆 157">
            <a:extLst>
              <a:ext uri="{FF2B5EF4-FFF2-40B4-BE49-F238E27FC236}">
                <a16:creationId xmlns:a16="http://schemas.microsoft.com/office/drawing/2014/main" id="{E1DF4FD4-858D-40B5-9474-B0FCC09B02D3}"/>
              </a:ext>
            </a:extLst>
          </p:cNvPr>
          <p:cNvSpPr/>
          <p:nvPr/>
        </p:nvSpPr>
        <p:spPr>
          <a:xfrm>
            <a:off x="10062917" y="3173718"/>
            <a:ext cx="219897" cy="2241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4" name="直接箭头连接符 163">
            <a:extLst>
              <a:ext uri="{FF2B5EF4-FFF2-40B4-BE49-F238E27FC236}">
                <a16:creationId xmlns:a16="http://schemas.microsoft.com/office/drawing/2014/main" id="{99B7171D-D2CD-423D-BB13-C95BB085FCB3}"/>
              </a:ext>
            </a:extLst>
          </p:cNvPr>
          <p:cNvCxnSpPr>
            <a:cxnSpLocks/>
          </p:cNvCxnSpPr>
          <p:nvPr/>
        </p:nvCxnSpPr>
        <p:spPr>
          <a:xfrm flipV="1">
            <a:off x="8326059" y="3063078"/>
            <a:ext cx="1486" cy="84281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06E44C22-BABC-41FB-8FF2-B505C03DCD1B}"/>
              </a:ext>
            </a:extLst>
          </p:cNvPr>
          <p:cNvSpPr/>
          <p:nvPr/>
        </p:nvSpPr>
        <p:spPr>
          <a:xfrm>
            <a:off x="8058026" y="3613214"/>
            <a:ext cx="219897" cy="2241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4" name="连接符: 肘形 3">
            <a:extLst>
              <a:ext uri="{FF2B5EF4-FFF2-40B4-BE49-F238E27FC236}">
                <a16:creationId xmlns:a16="http://schemas.microsoft.com/office/drawing/2014/main" id="{3DB2149D-0DDB-43E7-A998-BCF5F68FFE8D}"/>
              </a:ext>
            </a:extLst>
          </p:cNvPr>
          <p:cNvCxnSpPr>
            <a:endCxn id="156" idx="3"/>
          </p:cNvCxnSpPr>
          <p:nvPr/>
        </p:nvCxnSpPr>
        <p:spPr>
          <a:xfrm rot="10800000" flipV="1">
            <a:off x="9083625" y="3063078"/>
            <a:ext cx="1275935" cy="975714"/>
          </a:xfrm>
          <a:prstGeom prst="bentConnector3">
            <a:avLst>
              <a:gd name="adj1" fmla="val 2810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88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solidFill>
                  <a:schemeClr val="bg1"/>
                </a:solidFill>
              </a:rPr>
              <a:t>SPE-based NUMA BALANCING</a:t>
            </a:r>
            <a:endParaRPr kumimoji="1" lang="zh-CN" altLang="en-US" dirty="0">
              <a:solidFill>
                <a:schemeClr val="bg1"/>
              </a:solidFill>
            </a:endParaRPr>
          </a:p>
        </p:txBody>
      </p:sp>
      <p:sp>
        <p:nvSpPr>
          <p:cNvPr id="16" name="矩形: 圆角 15">
            <a:extLst>
              <a:ext uri="{FF2B5EF4-FFF2-40B4-BE49-F238E27FC236}">
                <a16:creationId xmlns:a16="http://schemas.microsoft.com/office/drawing/2014/main" id="{B8D37939-F455-48F4-9F63-73C87BBB83DE}"/>
              </a:ext>
            </a:extLst>
          </p:cNvPr>
          <p:cNvSpPr/>
          <p:nvPr/>
        </p:nvSpPr>
        <p:spPr>
          <a:xfrm>
            <a:off x="1599819" y="3158782"/>
            <a:ext cx="1392861" cy="431298"/>
          </a:xfrm>
          <a:prstGeom prst="round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PROCESS 0</a:t>
            </a:r>
            <a:endParaRPr lang="zh-CN" altLang="en-US" sz="1000" dirty="0">
              <a:solidFill>
                <a:schemeClr val="tx1"/>
              </a:solidFill>
            </a:endParaRPr>
          </a:p>
        </p:txBody>
      </p:sp>
      <p:sp>
        <p:nvSpPr>
          <p:cNvPr id="84" name="矩形: 圆角 83">
            <a:extLst>
              <a:ext uri="{FF2B5EF4-FFF2-40B4-BE49-F238E27FC236}">
                <a16:creationId xmlns:a16="http://schemas.microsoft.com/office/drawing/2014/main" id="{60C86379-3A19-4660-99C7-024CEF53EED3}"/>
              </a:ext>
            </a:extLst>
          </p:cNvPr>
          <p:cNvSpPr/>
          <p:nvPr/>
        </p:nvSpPr>
        <p:spPr>
          <a:xfrm>
            <a:off x="5734187" y="3148936"/>
            <a:ext cx="1392860" cy="45861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PROCESS 1</a:t>
            </a:r>
            <a:endParaRPr lang="zh-CN" altLang="en-US" sz="1000" dirty="0">
              <a:solidFill>
                <a:schemeClr val="tx1"/>
              </a:solidFill>
            </a:endParaRPr>
          </a:p>
        </p:txBody>
      </p:sp>
      <p:cxnSp>
        <p:nvCxnSpPr>
          <p:cNvPr id="130" name="直接箭头连接符 129">
            <a:extLst>
              <a:ext uri="{FF2B5EF4-FFF2-40B4-BE49-F238E27FC236}">
                <a16:creationId xmlns:a16="http://schemas.microsoft.com/office/drawing/2014/main" id="{333F4917-528D-4D9C-BF81-B4CB5196FD9F}"/>
              </a:ext>
            </a:extLst>
          </p:cNvPr>
          <p:cNvCxnSpPr>
            <a:cxnSpLocks/>
            <a:stCxn id="16" idx="2"/>
            <a:endCxn id="235" idx="0"/>
          </p:cNvCxnSpPr>
          <p:nvPr/>
        </p:nvCxnSpPr>
        <p:spPr>
          <a:xfrm flipH="1">
            <a:off x="2292454" y="3590080"/>
            <a:ext cx="3796" cy="56480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6" name="矩形: 圆角 85">
            <a:extLst>
              <a:ext uri="{FF2B5EF4-FFF2-40B4-BE49-F238E27FC236}">
                <a16:creationId xmlns:a16="http://schemas.microsoft.com/office/drawing/2014/main" id="{81153351-46F7-4732-8BDC-A368B82E5BA9}"/>
              </a:ext>
            </a:extLst>
          </p:cNvPr>
          <p:cNvSpPr/>
          <p:nvPr/>
        </p:nvSpPr>
        <p:spPr>
          <a:xfrm>
            <a:off x="279121" y="2116624"/>
            <a:ext cx="1054380" cy="288540"/>
          </a:xfrm>
          <a:prstGeom prst="round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bg1">
                    <a:lumMod val="65000"/>
                  </a:schemeClr>
                </a:solidFill>
              </a:rPr>
              <a:t>task_work_add</a:t>
            </a:r>
            <a:endParaRPr lang="zh-CN" altLang="en-US" sz="1000" dirty="0">
              <a:solidFill>
                <a:schemeClr val="bg1">
                  <a:lumMod val="65000"/>
                </a:schemeClr>
              </a:solidFill>
            </a:endParaRPr>
          </a:p>
        </p:txBody>
      </p:sp>
      <p:cxnSp>
        <p:nvCxnSpPr>
          <p:cNvPr id="13" name="连接符: 肘形 12">
            <a:extLst>
              <a:ext uri="{FF2B5EF4-FFF2-40B4-BE49-F238E27FC236}">
                <a16:creationId xmlns:a16="http://schemas.microsoft.com/office/drawing/2014/main" id="{D3B774FC-C439-48F1-9F9D-686B4CA4C21D}"/>
              </a:ext>
            </a:extLst>
          </p:cNvPr>
          <p:cNvCxnSpPr>
            <a:cxnSpLocks/>
            <a:stCxn id="89" idx="1"/>
            <a:endCxn id="86" idx="2"/>
          </p:cNvCxnSpPr>
          <p:nvPr/>
        </p:nvCxnSpPr>
        <p:spPr>
          <a:xfrm rot="10800000">
            <a:off x="806312" y="2405164"/>
            <a:ext cx="290563" cy="428044"/>
          </a:xfrm>
          <a:prstGeom prst="bentConnector2">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208E83FE-44CC-483D-91E2-5F730691697F}"/>
              </a:ext>
            </a:extLst>
          </p:cNvPr>
          <p:cNvSpPr/>
          <p:nvPr/>
        </p:nvSpPr>
        <p:spPr>
          <a:xfrm>
            <a:off x="870842" y="1693041"/>
            <a:ext cx="1130672" cy="282208"/>
          </a:xfrm>
          <a:prstGeom prst="round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bg1">
                    <a:lumMod val="50000"/>
                  </a:schemeClr>
                </a:solidFill>
              </a:rPr>
              <a:t>task_numa_work</a:t>
            </a:r>
            <a:endParaRPr lang="zh-CN" altLang="en-US" sz="1000" dirty="0">
              <a:solidFill>
                <a:schemeClr val="bg1">
                  <a:lumMod val="50000"/>
                </a:schemeClr>
              </a:solidFill>
            </a:endParaRPr>
          </a:p>
        </p:txBody>
      </p:sp>
      <p:cxnSp>
        <p:nvCxnSpPr>
          <p:cNvPr id="18" name="连接符: 肘形 17">
            <a:extLst>
              <a:ext uri="{FF2B5EF4-FFF2-40B4-BE49-F238E27FC236}">
                <a16:creationId xmlns:a16="http://schemas.microsoft.com/office/drawing/2014/main" id="{65A8287E-3B5F-4DCB-9ED3-A60313BEFF49}"/>
              </a:ext>
            </a:extLst>
          </p:cNvPr>
          <p:cNvCxnSpPr>
            <a:cxnSpLocks/>
            <a:stCxn id="89" idx="3"/>
            <a:endCxn id="60" idx="2"/>
          </p:cNvCxnSpPr>
          <p:nvPr/>
        </p:nvCxnSpPr>
        <p:spPr>
          <a:xfrm flipH="1" flipV="1">
            <a:off x="1436178" y="1975249"/>
            <a:ext cx="227459" cy="857959"/>
          </a:xfrm>
          <a:prstGeom prst="bentConnector4">
            <a:avLst>
              <a:gd name="adj1" fmla="val -100502"/>
              <a:gd name="adj2" fmla="val 59467"/>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C56C7FF4-5D82-440F-AE82-2CE8E840F47B}"/>
              </a:ext>
            </a:extLst>
          </p:cNvPr>
          <p:cNvSpPr/>
          <p:nvPr/>
        </p:nvSpPr>
        <p:spPr>
          <a:xfrm>
            <a:off x="2447754" y="1520882"/>
            <a:ext cx="647633" cy="1567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PTE entry3</a:t>
            </a:r>
            <a:endParaRPr lang="zh-CN" altLang="en-US" sz="800" dirty="0">
              <a:solidFill>
                <a:schemeClr val="bg1">
                  <a:lumMod val="65000"/>
                </a:schemeClr>
              </a:solidFill>
            </a:endParaRPr>
          </a:p>
        </p:txBody>
      </p:sp>
      <p:sp>
        <p:nvSpPr>
          <p:cNvPr id="90" name="矩形 89">
            <a:extLst>
              <a:ext uri="{FF2B5EF4-FFF2-40B4-BE49-F238E27FC236}">
                <a16:creationId xmlns:a16="http://schemas.microsoft.com/office/drawing/2014/main" id="{53C2A3CF-20D5-476D-B540-B03954A2C22C}"/>
              </a:ext>
            </a:extLst>
          </p:cNvPr>
          <p:cNvSpPr/>
          <p:nvPr/>
        </p:nvSpPr>
        <p:spPr>
          <a:xfrm>
            <a:off x="3091480" y="1520881"/>
            <a:ext cx="417832" cy="156777"/>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PPN</a:t>
            </a:r>
            <a:endParaRPr lang="zh-CN" altLang="en-US" sz="800" dirty="0">
              <a:solidFill>
                <a:schemeClr val="bg1">
                  <a:lumMod val="65000"/>
                </a:schemeClr>
              </a:solidFill>
            </a:endParaRPr>
          </a:p>
        </p:txBody>
      </p:sp>
      <p:sp>
        <p:nvSpPr>
          <p:cNvPr id="91" name="矩形 90">
            <a:extLst>
              <a:ext uri="{FF2B5EF4-FFF2-40B4-BE49-F238E27FC236}">
                <a16:creationId xmlns:a16="http://schemas.microsoft.com/office/drawing/2014/main" id="{0499E9E2-C6D7-4F72-B09F-3D4AF5FAE0A0}"/>
              </a:ext>
            </a:extLst>
          </p:cNvPr>
          <p:cNvSpPr/>
          <p:nvPr/>
        </p:nvSpPr>
        <p:spPr>
          <a:xfrm>
            <a:off x="3512074" y="1520882"/>
            <a:ext cx="766557" cy="1567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PROT_NONE</a:t>
            </a:r>
            <a:endParaRPr lang="zh-CN" altLang="en-US" sz="800" dirty="0">
              <a:solidFill>
                <a:schemeClr val="bg1">
                  <a:lumMod val="65000"/>
                </a:schemeClr>
              </a:solidFill>
            </a:endParaRPr>
          </a:p>
        </p:txBody>
      </p:sp>
      <p:sp>
        <p:nvSpPr>
          <p:cNvPr id="92" name="矩形 91">
            <a:extLst>
              <a:ext uri="{FF2B5EF4-FFF2-40B4-BE49-F238E27FC236}">
                <a16:creationId xmlns:a16="http://schemas.microsoft.com/office/drawing/2014/main" id="{78B01F90-DB62-41A5-9827-BF7CF6EB9B2C}"/>
              </a:ext>
            </a:extLst>
          </p:cNvPr>
          <p:cNvSpPr/>
          <p:nvPr/>
        </p:nvSpPr>
        <p:spPr>
          <a:xfrm>
            <a:off x="4277079" y="1519132"/>
            <a:ext cx="67383" cy="1648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29" name="矩形: 圆角 128">
            <a:extLst>
              <a:ext uri="{FF2B5EF4-FFF2-40B4-BE49-F238E27FC236}">
                <a16:creationId xmlns:a16="http://schemas.microsoft.com/office/drawing/2014/main" id="{EB3E8D28-80CF-4BF7-804E-EBEBB16CD436}"/>
              </a:ext>
            </a:extLst>
          </p:cNvPr>
          <p:cNvSpPr/>
          <p:nvPr/>
        </p:nvSpPr>
        <p:spPr>
          <a:xfrm>
            <a:off x="2371673" y="1316335"/>
            <a:ext cx="2014819" cy="1078506"/>
          </a:xfrm>
          <a:prstGeom prst="round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27" name="星形: 七角 126">
            <a:extLst>
              <a:ext uri="{FF2B5EF4-FFF2-40B4-BE49-F238E27FC236}">
                <a16:creationId xmlns:a16="http://schemas.microsoft.com/office/drawing/2014/main" id="{D16C53BE-AAA2-488F-9621-8113C9260C3A}"/>
              </a:ext>
            </a:extLst>
          </p:cNvPr>
          <p:cNvSpPr/>
          <p:nvPr/>
        </p:nvSpPr>
        <p:spPr>
          <a:xfrm>
            <a:off x="673819" y="2706956"/>
            <a:ext cx="247706" cy="228582"/>
          </a:xfrm>
          <a:prstGeom prst="star7">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65000"/>
                  </a:schemeClr>
                </a:solidFill>
              </a:rPr>
              <a:t>2</a:t>
            </a:r>
            <a:endParaRPr lang="zh-CN" altLang="en-US" sz="1000" dirty="0">
              <a:solidFill>
                <a:schemeClr val="bg1">
                  <a:lumMod val="65000"/>
                </a:schemeClr>
              </a:solidFill>
            </a:endParaRPr>
          </a:p>
        </p:txBody>
      </p:sp>
      <p:sp>
        <p:nvSpPr>
          <p:cNvPr id="126" name="星形: 七角 125">
            <a:extLst>
              <a:ext uri="{FF2B5EF4-FFF2-40B4-BE49-F238E27FC236}">
                <a16:creationId xmlns:a16="http://schemas.microsoft.com/office/drawing/2014/main" id="{281C74A2-56FF-4253-BBC4-A5B0AE8533A5}"/>
              </a:ext>
            </a:extLst>
          </p:cNvPr>
          <p:cNvSpPr/>
          <p:nvPr/>
        </p:nvSpPr>
        <p:spPr>
          <a:xfrm>
            <a:off x="2188325" y="3638618"/>
            <a:ext cx="414729" cy="356896"/>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5" name="矩形: 圆角 134">
            <a:extLst>
              <a:ext uri="{FF2B5EF4-FFF2-40B4-BE49-F238E27FC236}">
                <a16:creationId xmlns:a16="http://schemas.microsoft.com/office/drawing/2014/main" id="{05675E8A-A034-4AF4-97E7-D51D0C59D1C1}"/>
              </a:ext>
            </a:extLst>
          </p:cNvPr>
          <p:cNvSpPr/>
          <p:nvPr/>
        </p:nvSpPr>
        <p:spPr>
          <a:xfrm>
            <a:off x="2988036" y="2175965"/>
            <a:ext cx="837152" cy="108053"/>
          </a:xfrm>
          <a:prstGeom prst="roundRect">
            <a:avLst/>
          </a:prstGeom>
          <a:solidFill>
            <a:schemeClr val="bg1">
              <a:lumMod val="85000"/>
            </a:schemeClr>
          </a:solidFill>
          <a:ln>
            <a:solidFill>
              <a:schemeClr val="accent6">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65000"/>
                  </a:schemeClr>
                </a:solidFill>
              </a:rPr>
              <a:t>PROCESS 0</a:t>
            </a:r>
            <a:endParaRPr lang="zh-CN" altLang="en-US" sz="1000" dirty="0">
              <a:solidFill>
                <a:schemeClr val="bg1">
                  <a:lumMod val="65000"/>
                </a:schemeClr>
              </a:solidFill>
            </a:endParaRPr>
          </a:p>
        </p:txBody>
      </p:sp>
      <p:sp>
        <p:nvSpPr>
          <p:cNvPr id="2" name="文本框 1">
            <a:extLst>
              <a:ext uri="{FF2B5EF4-FFF2-40B4-BE49-F238E27FC236}">
                <a16:creationId xmlns:a16="http://schemas.microsoft.com/office/drawing/2014/main" id="{451A1F8C-F69E-4C90-80A6-6850AA06391C}"/>
              </a:ext>
            </a:extLst>
          </p:cNvPr>
          <p:cNvSpPr txBox="1"/>
          <p:nvPr/>
        </p:nvSpPr>
        <p:spPr>
          <a:xfrm>
            <a:off x="3000429" y="1291616"/>
            <a:ext cx="766557" cy="246221"/>
          </a:xfrm>
          <a:prstGeom prst="rect">
            <a:avLst/>
          </a:prstGeom>
          <a:noFill/>
        </p:spPr>
        <p:txBody>
          <a:bodyPr wrap="square" rtlCol="0">
            <a:spAutoFit/>
          </a:bodyPr>
          <a:lstStyle/>
          <a:p>
            <a:r>
              <a:rPr lang="en-US" altLang="zh-CN" sz="1000" dirty="0">
                <a:solidFill>
                  <a:schemeClr val="bg1">
                    <a:lumMod val="65000"/>
                  </a:schemeClr>
                </a:solidFill>
              </a:rPr>
              <a:t>Page table</a:t>
            </a:r>
            <a:endParaRPr lang="zh-CN" altLang="en-US" sz="1000" dirty="0">
              <a:solidFill>
                <a:schemeClr val="bg1">
                  <a:lumMod val="65000"/>
                </a:schemeClr>
              </a:solidFill>
            </a:endParaRPr>
          </a:p>
        </p:txBody>
      </p:sp>
      <p:sp>
        <p:nvSpPr>
          <p:cNvPr id="89" name="矩形: 圆角 88">
            <a:extLst>
              <a:ext uri="{FF2B5EF4-FFF2-40B4-BE49-F238E27FC236}">
                <a16:creationId xmlns:a16="http://schemas.microsoft.com/office/drawing/2014/main" id="{391FB60D-9471-4448-A5A7-067CA0A90E88}"/>
              </a:ext>
            </a:extLst>
          </p:cNvPr>
          <p:cNvSpPr/>
          <p:nvPr/>
        </p:nvSpPr>
        <p:spPr>
          <a:xfrm>
            <a:off x="1096874" y="2670763"/>
            <a:ext cx="566763" cy="324889"/>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a:t>
            </a:r>
            <a:endParaRPr lang="zh-CN" altLang="en-US" sz="1000" dirty="0">
              <a:solidFill>
                <a:schemeClr val="tx1"/>
              </a:solidFill>
            </a:endParaRPr>
          </a:p>
        </p:txBody>
      </p:sp>
      <p:sp>
        <p:nvSpPr>
          <p:cNvPr id="93" name="星形: 七角 92">
            <a:extLst>
              <a:ext uri="{FF2B5EF4-FFF2-40B4-BE49-F238E27FC236}">
                <a16:creationId xmlns:a16="http://schemas.microsoft.com/office/drawing/2014/main" id="{DD8F4C8C-DA1D-495C-918E-DBC2055BADE9}"/>
              </a:ext>
            </a:extLst>
          </p:cNvPr>
          <p:cNvSpPr/>
          <p:nvPr/>
        </p:nvSpPr>
        <p:spPr>
          <a:xfrm>
            <a:off x="1725511" y="2219375"/>
            <a:ext cx="247706" cy="228582"/>
          </a:xfrm>
          <a:prstGeom prst="star7">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65000"/>
                  </a:schemeClr>
                </a:solidFill>
              </a:rPr>
              <a:t>3</a:t>
            </a:r>
            <a:endParaRPr lang="zh-CN" altLang="en-US" sz="1000" dirty="0">
              <a:solidFill>
                <a:schemeClr val="bg1">
                  <a:lumMod val="65000"/>
                </a:schemeClr>
              </a:solidFill>
            </a:endParaRPr>
          </a:p>
        </p:txBody>
      </p:sp>
      <p:sp>
        <p:nvSpPr>
          <p:cNvPr id="141" name="矩形 140">
            <a:extLst>
              <a:ext uri="{FF2B5EF4-FFF2-40B4-BE49-F238E27FC236}">
                <a16:creationId xmlns:a16="http://schemas.microsoft.com/office/drawing/2014/main" id="{CB73FFEF-E284-45E7-8960-B4CF77726A27}"/>
              </a:ext>
            </a:extLst>
          </p:cNvPr>
          <p:cNvSpPr/>
          <p:nvPr/>
        </p:nvSpPr>
        <p:spPr>
          <a:xfrm>
            <a:off x="2447754" y="1673888"/>
            <a:ext cx="647633" cy="1567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PTE entry3</a:t>
            </a:r>
            <a:endParaRPr lang="zh-CN" altLang="en-US" sz="800" dirty="0">
              <a:solidFill>
                <a:schemeClr val="bg1">
                  <a:lumMod val="65000"/>
                </a:schemeClr>
              </a:solidFill>
            </a:endParaRPr>
          </a:p>
        </p:txBody>
      </p:sp>
      <p:sp>
        <p:nvSpPr>
          <p:cNvPr id="142" name="矩形 141">
            <a:extLst>
              <a:ext uri="{FF2B5EF4-FFF2-40B4-BE49-F238E27FC236}">
                <a16:creationId xmlns:a16="http://schemas.microsoft.com/office/drawing/2014/main" id="{05DF685B-F52A-4F85-894F-0249E961644F}"/>
              </a:ext>
            </a:extLst>
          </p:cNvPr>
          <p:cNvSpPr/>
          <p:nvPr/>
        </p:nvSpPr>
        <p:spPr>
          <a:xfrm>
            <a:off x="3091480" y="1673887"/>
            <a:ext cx="417832" cy="156777"/>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PPN</a:t>
            </a:r>
            <a:endParaRPr lang="zh-CN" altLang="en-US" sz="800" dirty="0">
              <a:solidFill>
                <a:schemeClr val="bg1">
                  <a:lumMod val="65000"/>
                </a:schemeClr>
              </a:solidFill>
            </a:endParaRPr>
          </a:p>
        </p:txBody>
      </p:sp>
      <p:sp>
        <p:nvSpPr>
          <p:cNvPr id="143" name="矩形 142">
            <a:extLst>
              <a:ext uri="{FF2B5EF4-FFF2-40B4-BE49-F238E27FC236}">
                <a16:creationId xmlns:a16="http://schemas.microsoft.com/office/drawing/2014/main" id="{C8D4E5AC-98CF-438B-8E77-0303388014CC}"/>
              </a:ext>
            </a:extLst>
          </p:cNvPr>
          <p:cNvSpPr/>
          <p:nvPr/>
        </p:nvSpPr>
        <p:spPr>
          <a:xfrm>
            <a:off x="3512074" y="1673888"/>
            <a:ext cx="766557" cy="1567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PROT_NONE</a:t>
            </a:r>
            <a:endParaRPr lang="zh-CN" altLang="en-US" sz="800" dirty="0">
              <a:solidFill>
                <a:schemeClr val="bg1">
                  <a:lumMod val="65000"/>
                </a:schemeClr>
              </a:solidFill>
            </a:endParaRPr>
          </a:p>
        </p:txBody>
      </p:sp>
      <p:sp>
        <p:nvSpPr>
          <p:cNvPr id="144" name="矩形 143">
            <a:extLst>
              <a:ext uri="{FF2B5EF4-FFF2-40B4-BE49-F238E27FC236}">
                <a16:creationId xmlns:a16="http://schemas.microsoft.com/office/drawing/2014/main" id="{817B25D8-D114-42FD-B5A9-48F9954EB804}"/>
              </a:ext>
            </a:extLst>
          </p:cNvPr>
          <p:cNvSpPr/>
          <p:nvPr/>
        </p:nvSpPr>
        <p:spPr>
          <a:xfrm>
            <a:off x="4277080" y="1670551"/>
            <a:ext cx="67383" cy="1648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45" name="矩形 144">
            <a:extLst>
              <a:ext uri="{FF2B5EF4-FFF2-40B4-BE49-F238E27FC236}">
                <a16:creationId xmlns:a16="http://schemas.microsoft.com/office/drawing/2014/main" id="{96D8721B-C572-4421-9E13-675A2501EE5A}"/>
              </a:ext>
            </a:extLst>
          </p:cNvPr>
          <p:cNvSpPr/>
          <p:nvPr/>
        </p:nvSpPr>
        <p:spPr>
          <a:xfrm>
            <a:off x="2447754" y="1825999"/>
            <a:ext cx="647633" cy="1567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PTE entry3</a:t>
            </a:r>
            <a:endParaRPr lang="zh-CN" altLang="en-US" sz="800" dirty="0">
              <a:solidFill>
                <a:schemeClr val="bg1">
                  <a:lumMod val="65000"/>
                </a:schemeClr>
              </a:solidFill>
            </a:endParaRPr>
          </a:p>
        </p:txBody>
      </p:sp>
      <p:sp>
        <p:nvSpPr>
          <p:cNvPr id="147" name="矩形 146">
            <a:extLst>
              <a:ext uri="{FF2B5EF4-FFF2-40B4-BE49-F238E27FC236}">
                <a16:creationId xmlns:a16="http://schemas.microsoft.com/office/drawing/2014/main" id="{051707CF-5D69-4064-B084-3DB38B233B55}"/>
              </a:ext>
            </a:extLst>
          </p:cNvPr>
          <p:cNvSpPr/>
          <p:nvPr/>
        </p:nvSpPr>
        <p:spPr>
          <a:xfrm>
            <a:off x="3091480" y="1825998"/>
            <a:ext cx="417832" cy="156777"/>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PPN</a:t>
            </a:r>
            <a:endParaRPr lang="zh-CN" altLang="en-US" sz="800" dirty="0">
              <a:solidFill>
                <a:schemeClr val="bg1">
                  <a:lumMod val="65000"/>
                </a:schemeClr>
              </a:solidFill>
            </a:endParaRPr>
          </a:p>
        </p:txBody>
      </p:sp>
      <p:sp>
        <p:nvSpPr>
          <p:cNvPr id="148" name="矩形 147">
            <a:extLst>
              <a:ext uri="{FF2B5EF4-FFF2-40B4-BE49-F238E27FC236}">
                <a16:creationId xmlns:a16="http://schemas.microsoft.com/office/drawing/2014/main" id="{ED66E7B6-E61D-4CDF-9EB7-6F563050C37A}"/>
              </a:ext>
            </a:extLst>
          </p:cNvPr>
          <p:cNvSpPr/>
          <p:nvPr/>
        </p:nvSpPr>
        <p:spPr>
          <a:xfrm>
            <a:off x="3512074" y="1825999"/>
            <a:ext cx="766557" cy="1567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PROT_NONE</a:t>
            </a:r>
            <a:endParaRPr lang="zh-CN" altLang="en-US" sz="800" dirty="0">
              <a:solidFill>
                <a:schemeClr val="bg1">
                  <a:lumMod val="65000"/>
                </a:schemeClr>
              </a:solidFill>
            </a:endParaRPr>
          </a:p>
        </p:txBody>
      </p:sp>
      <p:sp>
        <p:nvSpPr>
          <p:cNvPr id="149" name="矩形 148">
            <a:extLst>
              <a:ext uri="{FF2B5EF4-FFF2-40B4-BE49-F238E27FC236}">
                <a16:creationId xmlns:a16="http://schemas.microsoft.com/office/drawing/2014/main" id="{277AB563-B5EB-4C2E-97A5-6F345C8D5E0F}"/>
              </a:ext>
            </a:extLst>
          </p:cNvPr>
          <p:cNvSpPr/>
          <p:nvPr/>
        </p:nvSpPr>
        <p:spPr>
          <a:xfrm>
            <a:off x="4277080" y="1822662"/>
            <a:ext cx="67382" cy="160113"/>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50" name="矩形 149">
            <a:extLst>
              <a:ext uri="{FF2B5EF4-FFF2-40B4-BE49-F238E27FC236}">
                <a16:creationId xmlns:a16="http://schemas.microsoft.com/office/drawing/2014/main" id="{B225E971-316B-4A9E-A21A-AFC2C8D705C1}"/>
              </a:ext>
            </a:extLst>
          </p:cNvPr>
          <p:cNvSpPr/>
          <p:nvPr/>
        </p:nvSpPr>
        <p:spPr>
          <a:xfrm>
            <a:off x="2447754" y="1980152"/>
            <a:ext cx="647633" cy="15677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PTE entry3</a:t>
            </a:r>
            <a:endParaRPr lang="zh-CN" altLang="en-US" sz="800" dirty="0">
              <a:solidFill>
                <a:schemeClr val="bg1">
                  <a:lumMod val="65000"/>
                </a:schemeClr>
              </a:solidFill>
            </a:endParaRPr>
          </a:p>
        </p:txBody>
      </p:sp>
      <p:sp>
        <p:nvSpPr>
          <p:cNvPr id="151" name="矩形 150">
            <a:extLst>
              <a:ext uri="{FF2B5EF4-FFF2-40B4-BE49-F238E27FC236}">
                <a16:creationId xmlns:a16="http://schemas.microsoft.com/office/drawing/2014/main" id="{E3650E00-E488-446C-8C5C-26E7B7731113}"/>
              </a:ext>
            </a:extLst>
          </p:cNvPr>
          <p:cNvSpPr/>
          <p:nvPr/>
        </p:nvSpPr>
        <p:spPr>
          <a:xfrm>
            <a:off x="3091480" y="1980151"/>
            <a:ext cx="417832" cy="156777"/>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PPN</a:t>
            </a:r>
            <a:endParaRPr lang="zh-CN" altLang="en-US" sz="800" dirty="0">
              <a:solidFill>
                <a:schemeClr val="bg1">
                  <a:lumMod val="65000"/>
                </a:schemeClr>
              </a:solidFill>
            </a:endParaRPr>
          </a:p>
        </p:txBody>
      </p:sp>
      <p:sp>
        <p:nvSpPr>
          <p:cNvPr id="152" name="矩形 151">
            <a:extLst>
              <a:ext uri="{FF2B5EF4-FFF2-40B4-BE49-F238E27FC236}">
                <a16:creationId xmlns:a16="http://schemas.microsoft.com/office/drawing/2014/main" id="{E3651D1D-130E-4AFC-94DC-3F1C26AECF4E}"/>
              </a:ext>
            </a:extLst>
          </p:cNvPr>
          <p:cNvSpPr/>
          <p:nvPr/>
        </p:nvSpPr>
        <p:spPr>
          <a:xfrm>
            <a:off x="3512074" y="1980152"/>
            <a:ext cx="832388" cy="14490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lumMod val="65000"/>
                  </a:schemeClr>
                </a:solidFill>
              </a:rPr>
              <a:t>Flags</a:t>
            </a:r>
            <a:endParaRPr lang="zh-CN" altLang="en-US" sz="800" dirty="0">
              <a:solidFill>
                <a:schemeClr val="bg1">
                  <a:lumMod val="65000"/>
                </a:schemeClr>
              </a:solidFill>
            </a:endParaRPr>
          </a:p>
        </p:txBody>
      </p:sp>
      <p:cxnSp>
        <p:nvCxnSpPr>
          <p:cNvPr id="46" name="连接符: 肘形 45">
            <a:extLst>
              <a:ext uri="{FF2B5EF4-FFF2-40B4-BE49-F238E27FC236}">
                <a16:creationId xmlns:a16="http://schemas.microsoft.com/office/drawing/2014/main" id="{8A503E00-7AC4-441D-988C-4FBDED385848}"/>
              </a:ext>
            </a:extLst>
          </p:cNvPr>
          <p:cNvCxnSpPr>
            <a:cxnSpLocks/>
            <a:stCxn id="60" idx="0"/>
            <a:endCxn id="2" idx="1"/>
          </p:cNvCxnSpPr>
          <p:nvPr/>
        </p:nvCxnSpPr>
        <p:spPr>
          <a:xfrm rot="5400000" flipH="1" flipV="1">
            <a:off x="2079146" y="771759"/>
            <a:ext cx="278314" cy="1564251"/>
          </a:xfrm>
          <a:prstGeom prst="bentConnector2">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4" name="星形: 七角 153">
            <a:extLst>
              <a:ext uri="{FF2B5EF4-FFF2-40B4-BE49-F238E27FC236}">
                <a16:creationId xmlns:a16="http://schemas.microsoft.com/office/drawing/2014/main" id="{CA6D2275-3E47-467F-A78B-24CF908C94E9}"/>
              </a:ext>
            </a:extLst>
          </p:cNvPr>
          <p:cNvSpPr/>
          <p:nvPr/>
        </p:nvSpPr>
        <p:spPr>
          <a:xfrm>
            <a:off x="1897355" y="1305412"/>
            <a:ext cx="247706" cy="228582"/>
          </a:xfrm>
          <a:prstGeom prst="star7">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65000"/>
                  </a:schemeClr>
                </a:solidFill>
              </a:rPr>
              <a:t>4</a:t>
            </a:r>
            <a:endParaRPr lang="zh-CN" altLang="en-US" sz="1000" dirty="0">
              <a:solidFill>
                <a:schemeClr val="bg1">
                  <a:lumMod val="65000"/>
                </a:schemeClr>
              </a:solidFill>
            </a:endParaRPr>
          </a:p>
        </p:txBody>
      </p:sp>
      <p:sp>
        <p:nvSpPr>
          <p:cNvPr id="47" name="流程图: 过程 46">
            <a:extLst>
              <a:ext uri="{FF2B5EF4-FFF2-40B4-BE49-F238E27FC236}">
                <a16:creationId xmlns:a16="http://schemas.microsoft.com/office/drawing/2014/main" id="{DF12D644-24B8-4A04-BFF1-1BE968B6FA09}"/>
              </a:ext>
            </a:extLst>
          </p:cNvPr>
          <p:cNvSpPr/>
          <p:nvPr/>
        </p:nvSpPr>
        <p:spPr>
          <a:xfrm>
            <a:off x="279121" y="1166707"/>
            <a:ext cx="4221791" cy="1878915"/>
          </a:xfrm>
          <a:prstGeom prst="flowChartProcess">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164C97D1-7569-455E-8F6E-33111AD5E77B}"/>
              </a:ext>
            </a:extLst>
          </p:cNvPr>
          <p:cNvSpPr/>
          <p:nvPr/>
        </p:nvSpPr>
        <p:spPr>
          <a:xfrm>
            <a:off x="4535100" y="1900919"/>
            <a:ext cx="396237" cy="40076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155" name="流程图: 过程 154">
            <a:extLst>
              <a:ext uri="{FF2B5EF4-FFF2-40B4-BE49-F238E27FC236}">
                <a16:creationId xmlns:a16="http://schemas.microsoft.com/office/drawing/2014/main" id="{C6E11272-9338-42E1-B1D3-F8C51705FEA7}"/>
              </a:ext>
            </a:extLst>
          </p:cNvPr>
          <p:cNvSpPr/>
          <p:nvPr/>
        </p:nvSpPr>
        <p:spPr>
          <a:xfrm>
            <a:off x="4946179" y="1144965"/>
            <a:ext cx="3067303" cy="1897887"/>
          </a:xfrm>
          <a:prstGeom prst="flowChartProcess">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963770C-C98C-422A-A1D0-C593D0E125B9}"/>
              </a:ext>
            </a:extLst>
          </p:cNvPr>
          <p:cNvSpPr/>
          <p:nvPr/>
        </p:nvSpPr>
        <p:spPr>
          <a:xfrm>
            <a:off x="6851713" y="2116625"/>
            <a:ext cx="1010171" cy="364652"/>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decode</a:t>
            </a:r>
            <a:endParaRPr lang="zh-CN" altLang="en-US" dirty="0">
              <a:solidFill>
                <a:schemeClr val="tx1"/>
              </a:solidFill>
            </a:endParaRPr>
          </a:p>
        </p:txBody>
      </p:sp>
      <p:sp>
        <p:nvSpPr>
          <p:cNvPr id="160" name="矩形: 圆角 159">
            <a:extLst>
              <a:ext uri="{FF2B5EF4-FFF2-40B4-BE49-F238E27FC236}">
                <a16:creationId xmlns:a16="http://schemas.microsoft.com/office/drawing/2014/main" id="{6A99B644-8A31-418A-B97F-998B9EF3DDF4}"/>
              </a:ext>
            </a:extLst>
          </p:cNvPr>
          <p:cNvSpPr/>
          <p:nvPr/>
        </p:nvSpPr>
        <p:spPr>
          <a:xfrm>
            <a:off x="5407335" y="1250984"/>
            <a:ext cx="802052" cy="547393"/>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start</a:t>
            </a:r>
          </a:p>
          <a:p>
            <a:pPr algn="ctr"/>
            <a:r>
              <a:rPr lang="en-US" altLang="zh-CN" dirty="0">
                <a:solidFill>
                  <a:schemeClr val="tx1"/>
                </a:solidFill>
              </a:rPr>
              <a:t>SPE</a:t>
            </a:r>
            <a:endParaRPr lang="zh-CN" altLang="en-US" dirty="0">
              <a:solidFill>
                <a:schemeClr val="tx1"/>
              </a:solidFill>
            </a:endParaRPr>
          </a:p>
        </p:txBody>
      </p:sp>
      <p:sp>
        <p:nvSpPr>
          <p:cNvPr id="161" name="矩形: 圆角 160">
            <a:extLst>
              <a:ext uri="{FF2B5EF4-FFF2-40B4-BE49-F238E27FC236}">
                <a16:creationId xmlns:a16="http://schemas.microsoft.com/office/drawing/2014/main" id="{9A6B6478-7FAA-459F-91E6-C2742F753266}"/>
              </a:ext>
            </a:extLst>
          </p:cNvPr>
          <p:cNvSpPr/>
          <p:nvPr/>
        </p:nvSpPr>
        <p:spPr>
          <a:xfrm>
            <a:off x="6815878" y="1265376"/>
            <a:ext cx="1087457" cy="523220"/>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SPE</a:t>
            </a:r>
          </a:p>
          <a:p>
            <a:pPr algn="ctr"/>
            <a:r>
              <a:rPr lang="en-US" altLang="zh-CN" dirty="0">
                <a:solidFill>
                  <a:schemeClr val="tx1"/>
                </a:solidFill>
              </a:rPr>
              <a:t>interrupt</a:t>
            </a:r>
            <a:endParaRPr lang="zh-CN" altLang="en-US" dirty="0">
              <a:solidFill>
                <a:schemeClr val="tx1"/>
              </a:solidFill>
            </a:endParaRPr>
          </a:p>
        </p:txBody>
      </p:sp>
      <p:cxnSp>
        <p:nvCxnSpPr>
          <p:cNvPr id="162" name="直接箭头连接符 161">
            <a:extLst>
              <a:ext uri="{FF2B5EF4-FFF2-40B4-BE49-F238E27FC236}">
                <a16:creationId xmlns:a16="http://schemas.microsoft.com/office/drawing/2014/main" id="{F188E692-CC86-404A-B920-972FDBF9270D}"/>
              </a:ext>
            </a:extLst>
          </p:cNvPr>
          <p:cNvCxnSpPr>
            <a:cxnSpLocks/>
            <a:stCxn id="160" idx="3"/>
            <a:endCxn id="161" idx="1"/>
          </p:cNvCxnSpPr>
          <p:nvPr/>
        </p:nvCxnSpPr>
        <p:spPr>
          <a:xfrm>
            <a:off x="6209387" y="1524681"/>
            <a:ext cx="606491" cy="23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2BD5D709-A400-4873-A832-1C7589D02D40}"/>
              </a:ext>
            </a:extLst>
          </p:cNvPr>
          <p:cNvCxnSpPr>
            <a:cxnSpLocks/>
            <a:stCxn id="161" idx="2"/>
            <a:endCxn id="159" idx="0"/>
          </p:cNvCxnSpPr>
          <p:nvPr/>
        </p:nvCxnSpPr>
        <p:spPr>
          <a:xfrm flipH="1">
            <a:off x="7356799" y="1788596"/>
            <a:ext cx="2808" cy="3280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矩形: 圆角 165">
            <a:extLst>
              <a:ext uri="{FF2B5EF4-FFF2-40B4-BE49-F238E27FC236}">
                <a16:creationId xmlns:a16="http://schemas.microsoft.com/office/drawing/2014/main" id="{A9561F1A-A6BB-4802-8AF4-2358D61BC92D}"/>
              </a:ext>
            </a:extLst>
          </p:cNvPr>
          <p:cNvSpPr/>
          <p:nvPr/>
        </p:nvSpPr>
        <p:spPr>
          <a:xfrm>
            <a:off x="5026442" y="2116625"/>
            <a:ext cx="1623485" cy="363070"/>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add_spe_work</a:t>
            </a:r>
            <a:endParaRPr lang="en-US" altLang="zh-CN" dirty="0">
              <a:solidFill>
                <a:schemeClr val="tx1"/>
              </a:solidFill>
            </a:endParaRPr>
          </a:p>
        </p:txBody>
      </p:sp>
      <p:cxnSp>
        <p:nvCxnSpPr>
          <p:cNvPr id="168" name="直接箭头连接符 167">
            <a:extLst>
              <a:ext uri="{FF2B5EF4-FFF2-40B4-BE49-F238E27FC236}">
                <a16:creationId xmlns:a16="http://schemas.microsoft.com/office/drawing/2014/main" id="{B11496E2-FF8F-4F9A-9D8C-096A1CCFCEEE}"/>
              </a:ext>
            </a:extLst>
          </p:cNvPr>
          <p:cNvCxnSpPr>
            <a:cxnSpLocks/>
            <a:stCxn id="159" idx="1"/>
            <a:endCxn id="166" idx="3"/>
          </p:cNvCxnSpPr>
          <p:nvPr/>
        </p:nvCxnSpPr>
        <p:spPr>
          <a:xfrm flipH="1" flipV="1">
            <a:off x="6649927" y="2298160"/>
            <a:ext cx="201786" cy="7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矩形: 圆角 169">
            <a:extLst>
              <a:ext uri="{FF2B5EF4-FFF2-40B4-BE49-F238E27FC236}">
                <a16:creationId xmlns:a16="http://schemas.microsoft.com/office/drawing/2014/main" id="{C1C84DD3-EC58-433A-92A1-2460CE2305D6}"/>
              </a:ext>
            </a:extLst>
          </p:cNvPr>
          <p:cNvSpPr/>
          <p:nvPr/>
        </p:nvSpPr>
        <p:spPr>
          <a:xfrm>
            <a:off x="5742721" y="2612475"/>
            <a:ext cx="1404319" cy="328061"/>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spe_work</a:t>
            </a:r>
            <a:endParaRPr lang="en-US" altLang="zh-CN" dirty="0">
              <a:solidFill>
                <a:schemeClr val="tx1"/>
              </a:solidFill>
            </a:endParaRPr>
          </a:p>
        </p:txBody>
      </p:sp>
      <p:sp>
        <p:nvSpPr>
          <p:cNvPr id="172" name="星形: 七角 171">
            <a:extLst>
              <a:ext uri="{FF2B5EF4-FFF2-40B4-BE49-F238E27FC236}">
                <a16:creationId xmlns:a16="http://schemas.microsoft.com/office/drawing/2014/main" id="{34154EFD-2B4B-4206-9FED-DD6D7D70FD90}"/>
              </a:ext>
            </a:extLst>
          </p:cNvPr>
          <p:cNvSpPr/>
          <p:nvPr/>
        </p:nvSpPr>
        <p:spPr>
          <a:xfrm>
            <a:off x="4806421" y="1028307"/>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3" name="星形: 七角 172">
            <a:extLst>
              <a:ext uri="{FF2B5EF4-FFF2-40B4-BE49-F238E27FC236}">
                <a16:creationId xmlns:a16="http://schemas.microsoft.com/office/drawing/2014/main" id="{9633A484-BF49-43E2-8FCA-BBCE9E6AB7F2}"/>
              </a:ext>
            </a:extLst>
          </p:cNvPr>
          <p:cNvSpPr/>
          <p:nvPr/>
        </p:nvSpPr>
        <p:spPr>
          <a:xfrm>
            <a:off x="3986497" y="6075834"/>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4" name="文本框 173">
            <a:extLst>
              <a:ext uri="{FF2B5EF4-FFF2-40B4-BE49-F238E27FC236}">
                <a16:creationId xmlns:a16="http://schemas.microsoft.com/office/drawing/2014/main" id="{9A4C69EE-E9A5-4E2F-9E65-AF644FBEBCB8}"/>
              </a:ext>
            </a:extLst>
          </p:cNvPr>
          <p:cNvSpPr txBox="1"/>
          <p:nvPr/>
        </p:nvSpPr>
        <p:spPr>
          <a:xfrm>
            <a:off x="4270450" y="6310080"/>
            <a:ext cx="808235" cy="338554"/>
          </a:xfrm>
          <a:prstGeom prst="rect">
            <a:avLst/>
          </a:prstGeom>
          <a:noFill/>
        </p:spPr>
        <p:txBody>
          <a:bodyPr wrap="none" rtlCol="0">
            <a:spAutoFit/>
          </a:bodyPr>
          <a:lstStyle/>
          <a:p>
            <a:r>
              <a:rPr lang="en-US" altLang="zh-CN" sz="1600" dirty="0">
                <a:solidFill>
                  <a:srgbClr val="FF0000"/>
                </a:solidFill>
              </a:rPr>
              <a:t>ASYNC</a:t>
            </a:r>
            <a:endParaRPr lang="zh-CN" altLang="en-US" sz="1600" dirty="0">
              <a:solidFill>
                <a:srgbClr val="FF0000"/>
              </a:solidFill>
            </a:endParaRPr>
          </a:p>
        </p:txBody>
      </p:sp>
      <p:sp>
        <p:nvSpPr>
          <p:cNvPr id="179" name="矩形 178">
            <a:extLst>
              <a:ext uri="{FF2B5EF4-FFF2-40B4-BE49-F238E27FC236}">
                <a16:creationId xmlns:a16="http://schemas.microsoft.com/office/drawing/2014/main" id="{D8CEEEBB-828F-48C9-8BD0-AAEC8BCD2FE4}"/>
              </a:ext>
            </a:extLst>
          </p:cNvPr>
          <p:cNvSpPr/>
          <p:nvPr/>
        </p:nvSpPr>
        <p:spPr>
          <a:xfrm>
            <a:off x="8813418" y="5435047"/>
            <a:ext cx="2794355" cy="369332"/>
          </a:xfrm>
          <a:prstGeom prst="rect">
            <a:avLst/>
          </a:prstGeom>
        </p:spPr>
        <p:txBody>
          <a:bodyPr wrap="none">
            <a:spAutoFit/>
          </a:bodyPr>
          <a:lstStyle/>
          <a:p>
            <a:r>
              <a:rPr lang="en-US" altLang="zh-CN" dirty="0"/>
              <a:t>Period</a:t>
            </a:r>
            <a:r>
              <a:rPr lang="zh-CN" altLang="en-US" dirty="0"/>
              <a:t>：</a:t>
            </a:r>
            <a:r>
              <a:rPr lang="en-US" altLang="zh-CN" dirty="0"/>
              <a:t>access faults stats</a:t>
            </a:r>
            <a:endParaRPr lang="zh-CN" altLang="en-US" dirty="0"/>
          </a:p>
        </p:txBody>
      </p:sp>
      <p:sp>
        <p:nvSpPr>
          <p:cNvPr id="180" name="矩形 179">
            <a:extLst>
              <a:ext uri="{FF2B5EF4-FFF2-40B4-BE49-F238E27FC236}">
                <a16:creationId xmlns:a16="http://schemas.microsoft.com/office/drawing/2014/main" id="{004C4DD8-CB6F-4FB4-AF79-398061C64166}"/>
              </a:ext>
            </a:extLst>
          </p:cNvPr>
          <p:cNvSpPr/>
          <p:nvPr/>
        </p:nvSpPr>
        <p:spPr>
          <a:xfrm>
            <a:off x="8674362" y="5085233"/>
            <a:ext cx="3195105" cy="369332"/>
          </a:xfrm>
          <a:prstGeom prst="rect">
            <a:avLst/>
          </a:prstGeom>
        </p:spPr>
        <p:txBody>
          <a:bodyPr wrap="none">
            <a:spAutoFit/>
          </a:bodyPr>
          <a:lstStyle/>
          <a:p>
            <a:r>
              <a:rPr lang="en-US" altLang="zh-CN" dirty="0"/>
              <a:t>Event filter:</a:t>
            </a:r>
            <a:r>
              <a:rPr lang="zh-CN" altLang="en-US" dirty="0"/>
              <a:t> </a:t>
            </a:r>
            <a:r>
              <a:rPr lang="en-US" altLang="zh-CN" dirty="0"/>
              <a:t>latency</a:t>
            </a:r>
            <a:r>
              <a:rPr lang="zh-CN" altLang="en-US" dirty="0"/>
              <a:t>等过滤指标</a:t>
            </a:r>
          </a:p>
        </p:txBody>
      </p:sp>
      <p:sp>
        <p:nvSpPr>
          <p:cNvPr id="181" name="矩形 180">
            <a:extLst>
              <a:ext uri="{FF2B5EF4-FFF2-40B4-BE49-F238E27FC236}">
                <a16:creationId xmlns:a16="http://schemas.microsoft.com/office/drawing/2014/main" id="{E664261D-4147-4D27-AD3B-4B4BB3439B45}"/>
              </a:ext>
            </a:extLst>
          </p:cNvPr>
          <p:cNvSpPr/>
          <p:nvPr/>
        </p:nvSpPr>
        <p:spPr>
          <a:xfrm>
            <a:off x="9669826" y="5831430"/>
            <a:ext cx="1204176" cy="369332"/>
          </a:xfrm>
          <a:prstGeom prst="rect">
            <a:avLst/>
          </a:prstGeom>
        </p:spPr>
        <p:txBody>
          <a:bodyPr wrap="none">
            <a:spAutoFit/>
          </a:bodyPr>
          <a:lstStyle/>
          <a:p>
            <a:r>
              <a:rPr lang="en-US" altLang="zh-CN" dirty="0"/>
              <a:t>Buffer size</a:t>
            </a:r>
            <a:endParaRPr lang="zh-CN" altLang="en-US" dirty="0"/>
          </a:p>
        </p:txBody>
      </p:sp>
      <p:sp>
        <p:nvSpPr>
          <p:cNvPr id="182" name="文本框 181">
            <a:extLst>
              <a:ext uri="{FF2B5EF4-FFF2-40B4-BE49-F238E27FC236}">
                <a16:creationId xmlns:a16="http://schemas.microsoft.com/office/drawing/2014/main" id="{6D48B3F6-12DC-497A-8452-6C8620AE8DEB}"/>
              </a:ext>
            </a:extLst>
          </p:cNvPr>
          <p:cNvSpPr txBox="1"/>
          <p:nvPr/>
        </p:nvSpPr>
        <p:spPr>
          <a:xfrm>
            <a:off x="9159383" y="4573700"/>
            <a:ext cx="2219644" cy="444865"/>
          </a:xfrm>
          <a:prstGeom prst="rect">
            <a:avLst/>
          </a:prstGeom>
          <a:noFill/>
          <a:ln w="25400">
            <a:solidFill>
              <a:schemeClr val="tx1"/>
            </a:solidFill>
          </a:ln>
        </p:spPr>
        <p:txBody>
          <a:bodyPr wrap="square" rtlCol="0">
            <a:spAutoFit/>
          </a:bodyPr>
          <a:lstStyle/>
          <a:p>
            <a:pPr defTabSz="671513" fontAlgn="base">
              <a:lnSpc>
                <a:spcPct val="140000"/>
              </a:lnSpc>
              <a:spcBef>
                <a:spcPct val="0"/>
              </a:spcBef>
              <a:spcAft>
                <a:spcPct val="0"/>
              </a:spcAft>
              <a:tabLst>
                <a:tab pos="1208420" algn="ctr"/>
              </a:tabLst>
            </a:pPr>
            <a:r>
              <a:rPr lang="en-US" altLang="zh-CN" dirty="0"/>
              <a:t>SPE</a:t>
            </a:r>
            <a:r>
              <a:rPr lang="zh-CN" altLang="en-US" dirty="0"/>
              <a:t>参数配置及调整</a:t>
            </a:r>
          </a:p>
        </p:txBody>
      </p:sp>
      <p:graphicFrame>
        <p:nvGraphicFramePr>
          <p:cNvPr id="183" name="表格 182">
            <a:extLst>
              <a:ext uri="{FF2B5EF4-FFF2-40B4-BE49-F238E27FC236}">
                <a16:creationId xmlns:a16="http://schemas.microsoft.com/office/drawing/2014/main" id="{8ADD229E-C89D-447D-A541-98A3CEB2F902}"/>
              </a:ext>
            </a:extLst>
          </p:cNvPr>
          <p:cNvGraphicFramePr>
            <a:graphicFrameLocks noGrp="1"/>
          </p:cNvGraphicFramePr>
          <p:nvPr>
            <p:extLst>
              <p:ext uri="{D42A27DB-BD31-4B8C-83A1-F6EECF244321}">
                <p14:modId xmlns:p14="http://schemas.microsoft.com/office/powerpoint/2010/main" val="288870643"/>
              </p:ext>
            </p:extLst>
          </p:nvPr>
        </p:nvGraphicFramePr>
        <p:xfrm>
          <a:off x="8508741" y="2363010"/>
          <a:ext cx="3500062" cy="1919605"/>
        </p:xfrm>
        <a:graphic>
          <a:graphicData uri="http://schemas.openxmlformats.org/drawingml/2006/table">
            <a:tbl>
              <a:tblPr firstRow="1" bandRow="1">
                <a:tableStyleId>{5C22544A-7EE6-4342-B048-85BDC9FD1C3A}</a:tableStyleId>
              </a:tblPr>
              <a:tblGrid>
                <a:gridCol w="1738454">
                  <a:extLst>
                    <a:ext uri="{9D8B030D-6E8A-4147-A177-3AD203B41FA5}">
                      <a16:colId xmlns:a16="http://schemas.microsoft.com/office/drawing/2014/main" val="1857007121"/>
                    </a:ext>
                  </a:extLst>
                </a:gridCol>
                <a:gridCol w="985103">
                  <a:extLst>
                    <a:ext uri="{9D8B030D-6E8A-4147-A177-3AD203B41FA5}">
                      <a16:colId xmlns:a16="http://schemas.microsoft.com/office/drawing/2014/main" val="2939889061"/>
                    </a:ext>
                  </a:extLst>
                </a:gridCol>
                <a:gridCol w="776505">
                  <a:extLst>
                    <a:ext uri="{9D8B030D-6E8A-4147-A177-3AD203B41FA5}">
                      <a16:colId xmlns:a16="http://schemas.microsoft.com/office/drawing/2014/main" val="3748250346"/>
                    </a:ext>
                  </a:extLst>
                </a:gridCol>
              </a:tblGrid>
              <a:tr h="370840">
                <a:tc>
                  <a:txBody>
                    <a:bodyPr/>
                    <a:lstStyle/>
                    <a:p>
                      <a:pPr algn="ctr" fontAlgn="ctr"/>
                      <a:r>
                        <a:rPr lang="en-US" sz="1400" u="none" strike="noStrike" dirty="0" err="1">
                          <a:effectLst/>
                        </a:rPr>
                        <a:t>autonuma</a:t>
                      </a:r>
                      <a:r>
                        <a:rPr lang="en-US" sz="1400" u="none" strike="noStrike" dirty="0">
                          <a:effectLst/>
                        </a:rPr>
                        <a:t>-benchmark</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u="none" strike="noStrike" dirty="0" err="1">
                          <a:effectLst/>
                        </a:rPr>
                        <a:t>AutoNUMA</a:t>
                      </a:r>
                      <a:r>
                        <a:rPr lang="en-US" sz="1400" u="none" strike="noStrike" dirty="0">
                          <a:effectLst/>
                        </a:rPr>
                        <a:t> </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SPE</a:t>
                      </a:r>
                      <a:r>
                        <a:rPr lang="en-US" sz="1400" u="none" strike="noStrike" dirty="0">
                          <a:effectLst/>
                        </a:rPr>
                        <a:t> </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26694679"/>
                  </a:ext>
                </a:extLst>
              </a:tr>
              <a:tr h="370840">
                <a:tc>
                  <a:txBody>
                    <a:bodyPr/>
                    <a:lstStyle/>
                    <a:p>
                      <a:pPr algn="ctr" fontAlgn="ctr"/>
                      <a:r>
                        <a:rPr lang="en-US" sz="1400" u="none" strike="noStrike" dirty="0" err="1">
                          <a:effectLst/>
                        </a:rPr>
                        <a:t>numa_pte_updates</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13916071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algn="ctr" defTabSz="914400" rtl="0" eaLnBrk="1" fontAlgn="ctr" latinLnBrk="0" hangingPunct="1"/>
                      <a:r>
                        <a:rPr lang="en-US" altLang="zh-CN" sz="1400" u="none" strike="noStrike" kern="1200" dirty="0">
                          <a:solidFill>
                            <a:schemeClr val="dk1"/>
                          </a:solidFill>
                          <a:effectLst/>
                          <a:latin typeface="+mn-lt"/>
                          <a:ea typeface="+mn-ea"/>
                          <a:cs typeface="+mn-cs"/>
                        </a:rPr>
                        <a:t>0 </a:t>
                      </a:r>
                    </a:p>
                  </a:txBody>
                  <a:tcPr marL="9525" marR="9525" marT="9525" marB="0" anchor="ctr"/>
                </a:tc>
                <a:extLst>
                  <a:ext uri="{0D108BD9-81ED-4DB2-BD59-A6C34878D82A}">
                    <a16:rowId xmlns:a16="http://schemas.microsoft.com/office/drawing/2014/main" val="2557911054"/>
                  </a:ext>
                </a:extLst>
              </a:tr>
              <a:tr h="370840">
                <a:tc>
                  <a:txBody>
                    <a:bodyPr/>
                    <a:lstStyle/>
                    <a:p>
                      <a:pPr algn="ctr" fontAlgn="ctr"/>
                      <a:r>
                        <a:rPr lang="en-US" sz="1400" u="none" strike="noStrike">
                          <a:effectLst/>
                        </a:rPr>
                        <a:t>numa_hint_faults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dirty="0">
                          <a:solidFill>
                            <a:srgbClr val="FF0000"/>
                          </a:solidFill>
                          <a:effectLst/>
                        </a:rPr>
                        <a:t>12457404 </a:t>
                      </a:r>
                      <a:endParaRPr lang="en-US" altLang="zh-CN" sz="14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algn="ctr" defTabSz="914400" rtl="0" eaLnBrk="1" fontAlgn="ctr" latinLnBrk="0" hangingPunct="1"/>
                      <a:r>
                        <a:rPr lang="en-US" altLang="zh-CN" sz="1400" u="none" strike="noStrike" kern="1200" dirty="0">
                          <a:solidFill>
                            <a:srgbClr val="FF0000"/>
                          </a:solidFill>
                          <a:effectLst/>
                          <a:latin typeface="+mn-lt"/>
                          <a:ea typeface="+mn-ea"/>
                          <a:cs typeface="+mn-cs"/>
                        </a:rPr>
                        <a:t>8096387 </a:t>
                      </a:r>
                    </a:p>
                  </a:txBody>
                  <a:tcPr marL="9525" marR="9525" marT="9525" marB="0" anchor="ctr"/>
                </a:tc>
                <a:extLst>
                  <a:ext uri="{0D108BD9-81ED-4DB2-BD59-A6C34878D82A}">
                    <a16:rowId xmlns:a16="http://schemas.microsoft.com/office/drawing/2014/main" val="1040141901"/>
                  </a:ext>
                </a:extLst>
              </a:tr>
              <a:tr h="370840">
                <a:tc>
                  <a:txBody>
                    <a:bodyPr/>
                    <a:lstStyle/>
                    <a:p>
                      <a:pPr algn="ctr" fontAlgn="ctr"/>
                      <a:r>
                        <a:rPr lang="en-US" sz="1400" u="none" strike="noStrike">
                          <a:effectLst/>
                        </a:rPr>
                        <a:t>numa_hint_faults_local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6422417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algn="ctr" defTabSz="914400" rtl="0" eaLnBrk="1" fontAlgn="ctr" latinLnBrk="0" hangingPunct="1"/>
                      <a:r>
                        <a:rPr lang="en-US" altLang="zh-CN" sz="1400" u="none" strike="noStrike" kern="1200" dirty="0">
                          <a:solidFill>
                            <a:schemeClr val="dk1"/>
                          </a:solidFill>
                          <a:effectLst/>
                          <a:latin typeface="+mn-lt"/>
                          <a:ea typeface="+mn-ea"/>
                          <a:cs typeface="+mn-cs"/>
                        </a:rPr>
                        <a:t>3352817 </a:t>
                      </a:r>
                    </a:p>
                  </a:txBody>
                  <a:tcPr marL="9525" marR="9525" marT="9525" marB="0" anchor="ctr"/>
                </a:tc>
                <a:extLst>
                  <a:ext uri="{0D108BD9-81ED-4DB2-BD59-A6C34878D82A}">
                    <a16:rowId xmlns:a16="http://schemas.microsoft.com/office/drawing/2014/main" val="3123715589"/>
                  </a:ext>
                </a:extLst>
              </a:tr>
              <a:tr h="370840">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local ratio</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52%</a:t>
                      </a:r>
                    </a:p>
                  </a:txBody>
                  <a:tcPr marL="9525" marR="9525" marT="9525" marB="0" anchor="ctr"/>
                </a:tc>
                <a:tc>
                  <a:txBody>
                    <a:bodyPr/>
                    <a:lstStyle/>
                    <a:p>
                      <a:pPr marL="0" algn="ctr" defTabSz="914400" rtl="0" eaLnBrk="1" fontAlgn="ctr" latinLnBrk="0" hangingPunct="1"/>
                      <a:r>
                        <a:rPr lang="en-US" altLang="zh-CN" sz="1400" u="none" strike="noStrike" kern="1200" dirty="0">
                          <a:solidFill>
                            <a:schemeClr val="dk1"/>
                          </a:solidFill>
                          <a:effectLst/>
                          <a:latin typeface="+mn-lt"/>
                          <a:ea typeface="+mn-ea"/>
                          <a:cs typeface="+mn-cs"/>
                        </a:rPr>
                        <a:t>41%</a:t>
                      </a:r>
                    </a:p>
                  </a:txBody>
                  <a:tcPr marL="9525" marR="9525" marT="9525" marB="0" anchor="ctr"/>
                </a:tc>
                <a:extLst>
                  <a:ext uri="{0D108BD9-81ED-4DB2-BD59-A6C34878D82A}">
                    <a16:rowId xmlns:a16="http://schemas.microsoft.com/office/drawing/2014/main" val="2211665081"/>
                  </a:ext>
                </a:extLst>
              </a:tr>
            </a:tbl>
          </a:graphicData>
        </a:graphic>
      </p:graphicFrame>
      <p:sp>
        <p:nvSpPr>
          <p:cNvPr id="184" name="文本框 183">
            <a:extLst>
              <a:ext uri="{FF2B5EF4-FFF2-40B4-BE49-F238E27FC236}">
                <a16:creationId xmlns:a16="http://schemas.microsoft.com/office/drawing/2014/main" id="{3B58E52D-ABF3-4F9F-8580-B032D18BFB59}"/>
              </a:ext>
            </a:extLst>
          </p:cNvPr>
          <p:cNvSpPr txBox="1"/>
          <p:nvPr/>
        </p:nvSpPr>
        <p:spPr>
          <a:xfrm>
            <a:off x="9159382" y="1827951"/>
            <a:ext cx="2219645" cy="369332"/>
          </a:xfrm>
          <a:prstGeom prst="rect">
            <a:avLst/>
          </a:prstGeom>
          <a:noFill/>
          <a:ln w="25400">
            <a:solidFill>
              <a:srgbClr val="FF0000"/>
            </a:solidFill>
          </a:ln>
        </p:spPr>
        <p:txBody>
          <a:bodyPr wrap="square" rtlCol="0">
            <a:spAutoFit/>
          </a:bodyPr>
          <a:lstStyle/>
          <a:p>
            <a:r>
              <a:rPr lang="zh-CN" altLang="en-US" dirty="0"/>
              <a:t>减少无效样本数量</a:t>
            </a:r>
          </a:p>
        </p:txBody>
      </p:sp>
      <p:sp>
        <p:nvSpPr>
          <p:cNvPr id="226" name="矩形: 圆角 225">
            <a:extLst>
              <a:ext uri="{FF2B5EF4-FFF2-40B4-BE49-F238E27FC236}">
                <a16:creationId xmlns:a16="http://schemas.microsoft.com/office/drawing/2014/main" id="{2F9F5A7E-D060-40D5-8E4C-2C1AB33A442B}"/>
              </a:ext>
            </a:extLst>
          </p:cNvPr>
          <p:cNvSpPr/>
          <p:nvPr/>
        </p:nvSpPr>
        <p:spPr>
          <a:xfrm>
            <a:off x="715000" y="4717957"/>
            <a:ext cx="2964328" cy="140213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a:extLst>
              <a:ext uri="{FF2B5EF4-FFF2-40B4-BE49-F238E27FC236}">
                <a16:creationId xmlns:a16="http://schemas.microsoft.com/office/drawing/2014/main" id="{D7CF5875-43BC-4D99-BFAF-C088FFD6B6CF}"/>
              </a:ext>
            </a:extLst>
          </p:cNvPr>
          <p:cNvSpPr/>
          <p:nvPr/>
        </p:nvSpPr>
        <p:spPr>
          <a:xfrm>
            <a:off x="1906861" y="4863488"/>
            <a:ext cx="771318" cy="48242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page1</a:t>
            </a:r>
            <a:endParaRPr lang="zh-CN" altLang="en-US" sz="1600" dirty="0">
              <a:solidFill>
                <a:schemeClr val="tx1"/>
              </a:solidFill>
            </a:endParaRPr>
          </a:p>
        </p:txBody>
      </p:sp>
      <p:sp>
        <p:nvSpPr>
          <p:cNvPr id="228" name="矩形 227">
            <a:extLst>
              <a:ext uri="{FF2B5EF4-FFF2-40B4-BE49-F238E27FC236}">
                <a16:creationId xmlns:a16="http://schemas.microsoft.com/office/drawing/2014/main" id="{FABBDA23-40F0-4843-9B6B-D0ABD3347DD3}"/>
              </a:ext>
            </a:extLst>
          </p:cNvPr>
          <p:cNvSpPr/>
          <p:nvPr/>
        </p:nvSpPr>
        <p:spPr>
          <a:xfrm>
            <a:off x="938069" y="4848039"/>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229" name="矩形 228">
            <a:extLst>
              <a:ext uri="{FF2B5EF4-FFF2-40B4-BE49-F238E27FC236}">
                <a16:creationId xmlns:a16="http://schemas.microsoft.com/office/drawing/2014/main" id="{EE22062B-03E6-4BCE-9240-E91E1D5E6121}"/>
              </a:ext>
            </a:extLst>
          </p:cNvPr>
          <p:cNvSpPr/>
          <p:nvPr/>
        </p:nvSpPr>
        <p:spPr>
          <a:xfrm>
            <a:off x="2790246" y="486348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230" name="矩形 229">
            <a:extLst>
              <a:ext uri="{FF2B5EF4-FFF2-40B4-BE49-F238E27FC236}">
                <a16:creationId xmlns:a16="http://schemas.microsoft.com/office/drawing/2014/main" id="{813985BA-1450-4B53-B62A-F181C83DAB97}"/>
              </a:ext>
            </a:extLst>
          </p:cNvPr>
          <p:cNvSpPr/>
          <p:nvPr/>
        </p:nvSpPr>
        <p:spPr>
          <a:xfrm>
            <a:off x="938069" y="5502666"/>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231" name="矩形 230">
            <a:extLst>
              <a:ext uri="{FF2B5EF4-FFF2-40B4-BE49-F238E27FC236}">
                <a16:creationId xmlns:a16="http://schemas.microsoft.com/office/drawing/2014/main" id="{6670E0A8-164A-4F53-B50E-7DFA4A20EB71}"/>
              </a:ext>
            </a:extLst>
          </p:cNvPr>
          <p:cNvSpPr/>
          <p:nvPr/>
        </p:nvSpPr>
        <p:spPr>
          <a:xfrm>
            <a:off x="1909043" y="5491515"/>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page2</a:t>
            </a:r>
            <a:endParaRPr lang="zh-CN" altLang="en-US" sz="1600" dirty="0">
              <a:solidFill>
                <a:schemeClr val="tx1"/>
              </a:solidFill>
            </a:endParaRPr>
          </a:p>
        </p:txBody>
      </p:sp>
      <p:sp>
        <p:nvSpPr>
          <p:cNvPr id="232" name="矩形 231">
            <a:extLst>
              <a:ext uri="{FF2B5EF4-FFF2-40B4-BE49-F238E27FC236}">
                <a16:creationId xmlns:a16="http://schemas.microsoft.com/office/drawing/2014/main" id="{E7E41128-D1BA-4CEA-B253-758935444FFF}"/>
              </a:ext>
            </a:extLst>
          </p:cNvPr>
          <p:cNvSpPr/>
          <p:nvPr/>
        </p:nvSpPr>
        <p:spPr>
          <a:xfrm>
            <a:off x="2785333" y="5502666"/>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233" name="矩形: 圆角 232">
            <a:extLst>
              <a:ext uri="{FF2B5EF4-FFF2-40B4-BE49-F238E27FC236}">
                <a16:creationId xmlns:a16="http://schemas.microsoft.com/office/drawing/2014/main" id="{9338D25E-3FE9-4365-B1BD-DDCD21F21B5F}"/>
              </a:ext>
            </a:extLst>
          </p:cNvPr>
          <p:cNvSpPr/>
          <p:nvPr/>
        </p:nvSpPr>
        <p:spPr>
          <a:xfrm>
            <a:off x="587826" y="4046976"/>
            <a:ext cx="3323521" cy="246020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9652FE89-0B5A-4B88-96F7-59BAE7F350C7}"/>
              </a:ext>
            </a:extLst>
          </p:cNvPr>
          <p:cNvSpPr/>
          <p:nvPr/>
        </p:nvSpPr>
        <p:spPr>
          <a:xfrm>
            <a:off x="782563" y="4154884"/>
            <a:ext cx="914400" cy="4821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0</a:t>
            </a:r>
            <a:endParaRPr lang="zh-CN" altLang="en-US" sz="1600" dirty="0">
              <a:solidFill>
                <a:schemeClr val="tx1"/>
              </a:solidFill>
            </a:endParaRPr>
          </a:p>
        </p:txBody>
      </p:sp>
      <p:sp>
        <p:nvSpPr>
          <p:cNvPr id="235" name="矩形: 圆角 234">
            <a:extLst>
              <a:ext uri="{FF2B5EF4-FFF2-40B4-BE49-F238E27FC236}">
                <a16:creationId xmlns:a16="http://schemas.microsoft.com/office/drawing/2014/main" id="{81ED6F4C-0F53-4B7B-943A-85A71D4F93E9}"/>
              </a:ext>
            </a:extLst>
          </p:cNvPr>
          <p:cNvSpPr/>
          <p:nvPr/>
        </p:nvSpPr>
        <p:spPr>
          <a:xfrm>
            <a:off x="1835254" y="4154884"/>
            <a:ext cx="914400" cy="4821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1</a:t>
            </a:r>
            <a:endParaRPr lang="zh-CN" altLang="en-US" sz="1600" dirty="0">
              <a:solidFill>
                <a:schemeClr val="tx1"/>
              </a:solidFill>
            </a:endParaRPr>
          </a:p>
        </p:txBody>
      </p:sp>
      <p:sp>
        <p:nvSpPr>
          <p:cNvPr id="236" name="矩形: 圆角 235">
            <a:extLst>
              <a:ext uri="{FF2B5EF4-FFF2-40B4-BE49-F238E27FC236}">
                <a16:creationId xmlns:a16="http://schemas.microsoft.com/office/drawing/2014/main" id="{968F8A05-6D46-41F4-BC90-57FC92AA99E8}"/>
              </a:ext>
            </a:extLst>
          </p:cNvPr>
          <p:cNvSpPr/>
          <p:nvPr/>
        </p:nvSpPr>
        <p:spPr>
          <a:xfrm>
            <a:off x="2831440" y="4154884"/>
            <a:ext cx="914400" cy="4821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2</a:t>
            </a:r>
            <a:endParaRPr lang="zh-CN" altLang="en-US" sz="1600" dirty="0">
              <a:solidFill>
                <a:schemeClr val="tx1"/>
              </a:solidFill>
            </a:endParaRPr>
          </a:p>
        </p:txBody>
      </p:sp>
      <p:sp>
        <p:nvSpPr>
          <p:cNvPr id="237" name="文本框 236">
            <a:extLst>
              <a:ext uri="{FF2B5EF4-FFF2-40B4-BE49-F238E27FC236}">
                <a16:creationId xmlns:a16="http://schemas.microsoft.com/office/drawing/2014/main" id="{98E79969-2D62-4367-8065-9A243445316F}"/>
              </a:ext>
            </a:extLst>
          </p:cNvPr>
          <p:cNvSpPr txBox="1"/>
          <p:nvPr/>
        </p:nvSpPr>
        <p:spPr>
          <a:xfrm>
            <a:off x="1802423" y="6168632"/>
            <a:ext cx="865943" cy="338554"/>
          </a:xfrm>
          <a:prstGeom prst="rect">
            <a:avLst/>
          </a:prstGeom>
          <a:noFill/>
        </p:spPr>
        <p:txBody>
          <a:bodyPr wrap="none" rtlCol="0">
            <a:spAutoFit/>
          </a:bodyPr>
          <a:lstStyle/>
          <a:p>
            <a:r>
              <a:rPr lang="en-US" altLang="zh-CN" sz="1600" b="1" dirty="0"/>
              <a:t>Node 0</a:t>
            </a:r>
            <a:endParaRPr lang="zh-CN" altLang="en-US" sz="1600" b="1" dirty="0"/>
          </a:p>
        </p:txBody>
      </p:sp>
      <p:sp>
        <p:nvSpPr>
          <p:cNvPr id="238" name="矩形: 圆角 237">
            <a:extLst>
              <a:ext uri="{FF2B5EF4-FFF2-40B4-BE49-F238E27FC236}">
                <a16:creationId xmlns:a16="http://schemas.microsoft.com/office/drawing/2014/main" id="{ECD3F276-F7E6-4FB1-932C-1A1097624699}"/>
              </a:ext>
            </a:extLst>
          </p:cNvPr>
          <p:cNvSpPr/>
          <p:nvPr/>
        </p:nvSpPr>
        <p:spPr>
          <a:xfrm>
            <a:off x="4890373" y="4717957"/>
            <a:ext cx="2964328" cy="140213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矩形 238">
            <a:extLst>
              <a:ext uri="{FF2B5EF4-FFF2-40B4-BE49-F238E27FC236}">
                <a16:creationId xmlns:a16="http://schemas.microsoft.com/office/drawing/2014/main" id="{D98EBC1F-661D-4DCF-BB3F-1F73062508AB}"/>
              </a:ext>
            </a:extLst>
          </p:cNvPr>
          <p:cNvSpPr/>
          <p:nvPr/>
        </p:nvSpPr>
        <p:spPr>
          <a:xfrm>
            <a:off x="5112473" y="486348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240" name="矩形 239">
            <a:extLst>
              <a:ext uri="{FF2B5EF4-FFF2-40B4-BE49-F238E27FC236}">
                <a16:creationId xmlns:a16="http://schemas.microsoft.com/office/drawing/2014/main" id="{81F9AA5D-5AFA-44F1-A3FE-F10A31222787}"/>
              </a:ext>
            </a:extLst>
          </p:cNvPr>
          <p:cNvSpPr/>
          <p:nvPr/>
        </p:nvSpPr>
        <p:spPr>
          <a:xfrm>
            <a:off x="6039046" y="4863488"/>
            <a:ext cx="771318" cy="48242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page4</a:t>
            </a:r>
            <a:endParaRPr lang="zh-CN" altLang="en-US" sz="1600" dirty="0">
              <a:solidFill>
                <a:schemeClr val="tx1"/>
              </a:solidFill>
            </a:endParaRPr>
          </a:p>
        </p:txBody>
      </p:sp>
      <p:sp>
        <p:nvSpPr>
          <p:cNvPr id="241" name="矩形 240">
            <a:extLst>
              <a:ext uri="{FF2B5EF4-FFF2-40B4-BE49-F238E27FC236}">
                <a16:creationId xmlns:a16="http://schemas.microsoft.com/office/drawing/2014/main" id="{40CA9E0D-F9C0-435E-915F-2AE442B1B755}"/>
              </a:ext>
            </a:extLst>
          </p:cNvPr>
          <p:cNvSpPr/>
          <p:nvPr/>
        </p:nvSpPr>
        <p:spPr>
          <a:xfrm>
            <a:off x="6965619" y="486348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242" name="矩形 241">
            <a:extLst>
              <a:ext uri="{FF2B5EF4-FFF2-40B4-BE49-F238E27FC236}">
                <a16:creationId xmlns:a16="http://schemas.microsoft.com/office/drawing/2014/main" id="{616DB89C-84C9-4240-9E3C-FCFF906F5B9A}"/>
              </a:ext>
            </a:extLst>
          </p:cNvPr>
          <p:cNvSpPr/>
          <p:nvPr/>
        </p:nvSpPr>
        <p:spPr>
          <a:xfrm>
            <a:off x="5113442" y="5502666"/>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page3</a:t>
            </a:r>
            <a:endParaRPr lang="zh-CN" altLang="en-US" sz="1600" dirty="0">
              <a:solidFill>
                <a:schemeClr val="tx1"/>
              </a:solidFill>
            </a:endParaRPr>
          </a:p>
        </p:txBody>
      </p:sp>
      <p:sp>
        <p:nvSpPr>
          <p:cNvPr id="243" name="矩形 242">
            <a:extLst>
              <a:ext uri="{FF2B5EF4-FFF2-40B4-BE49-F238E27FC236}">
                <a16:creationId xmlns:a16="http://schemas.microsoft.com/office/drawing/2014/main" id="{957A57FB-7666-472F-AC5E-4B5129AB7898}"/>
              </a:ext>
            </a:extLst>
          </p:cNvPr>
          <p:cNvSpPr/>
          <p:nvPr/>
        </p:nvSpPr>
        <p:spPr>
          <a:xfrm>
            <a:off x="6039046" y="5491515"/>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p>
        </p:txBody>
      </p:sp>
      <p:sp>
        <p:nvSpPr>
          <p:cNvPr id="244" name="矩形 243">
            <a:extLst>
              <a:ext uri="{FF2B5EF4-FFF2-40B4-BE49-F238E27FC236}">
                <a16:creationId xmlns:a16="http://schemas.microsoft.com/office/drawing/2014/main" id="{030D7B28-F499-4AC6-B606-EED06F4E9190}"/>
              </a:ext>
            </a:extLst>
          </p:cNvPr>
          <p:cNvSpPr/>
          <p:nvPr/>
        </p:nvSpPr>
        <p:spPr>
          <a:xfrm>
            <a:off x="6960706" y="5502666"/>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245" name="矩形: 圆角 244">
            <a:extLst>
              <a:ext uri="{FF2B5EF4-FFF2-40B4-BE49-F238E27FC236}">
                <a16:creationId xmlns:a16="http://schemas.microsoft.com/office/drawing/2014/main" id="{CE89206F-3AC3-4C90-8F57-39C9B36A3405}"/>
              </a:ext>
            </a:extLst>
          </p:cNvPr>
          <p:cNvSpPr/>
          <p:nvPr/>
        </p:nvSpPr>
        <p:spPr>
          <a:xfrm>
            <a:off x="4737261" y="4046976"/>
            <a:ext cx="3281131" cy="246020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圆角 245">
            <a:extLst>
              <a:ext uri="{FF2B5EF4-FFF2-40B4-BE49-F238E27FC236}">
                <a16:creationId xmlns:a16="http://schemas.microsoft.com/office/drawing/2014/main" id="{A2C33C34-8E64-4E57-B147-9F47FE4F576E}"/>
              </a:ext>
            </a:extLst>
          </p:cNvPr>
          <p:cNvSpPr/>
          <p:nvPr/>
        </p:nvSpPr>
        <p:spPr>
          <a:xfrm>
            <a:off x="4914392" y="4162627"/>
            <a:ext cx="914400" cy="41994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0</a:t>
            </a:r>
            <a:endParaRPr lang="zh-CN" altLang="en-US" sz="1600" dirty="0">
              <a:solidFill>
                <a:schemeClr val="tx1"/>
              </a:solidFill>
            </a:endParaRPr>
          </a:p>
        </p:txBody>
      </p:sp>
      <p:sp>
        <p:nvSpPr>
          <p:cNvPr id="247" name="矩形: 圆角 246">
            <a:extLst>
              <a:ext uri="{FF2B5EF4-FFF2-40B4-BE49-F238E27FC236}">
                <a16:creationId xmlns:a16="http://schemas.microsoft.com/office/drawing/2014/main" id="{7C78B05E-E821-419A-ACE7-30B36CC5E570}"/>
              </a:ext>
            </a:extLst>
          </p:cNvPr>
          <p:cNvSpPr/>
          <p:nvPr/>
        </p:nvSpPr>
        <p:spPr>
          <a:xfrm>
            <a:off x="5942134" y="4154883"/>
            <a:ext cx="914400" cy="4276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1</a:t>
            </a:r>
            <a:endParaRPr lang="zh-CN" altLang="en-US" sz="1600" dirty="0">
              <a:solidFill>
                <a:schemeClr val="tx1"/>
              </a:solidFill>
            </a:endParaRPr>
          </a:p>
        </p:txBody>
      </p:sp>
      <p:sp>
        <p:nvSpPr>
          <p:cNvPr id="248" name="矩形: 圆角 247">
            <a:extLst>
              <a:ext uri="{FF2B5EF4-FFF2-40B4-BE49-F238E27FC236}">
                <a16:creationId xmlns:a16="http://schemas.microsoft.com/office/drawing/2014/main" id="{81CD993D-A6E9-477A-8548-FFA2C598705D}"/>
              </a:ext>
            </a:extLst>
          </p:cNvPr>
          <p:cNvSpPr/>
          <p:nvPr/>
        </p:nvSpPr>
        <p:spPr>
          <a:xfrm>
            <a:off x="6955295" y="4154883"/>
            <a:ext cx="914400" cy="4276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2</a:t>
            </a:r>
            <a:endParaRPr lang="zh-CN" altLang="en-US" sz="1600" dirty="0">
              <a:solidFill>
                <a:schemeClr val="tx1"/>
              </a:solidFill>
            </a:endParaRPr>
          </a:p>
        </p:txBody>
      </p:sp>
      <p:sp>
        <p:nvSpPr>
          <p:cNvPr id="249" name="文本框 248">
            <a:extLst>
              <a:ext uri="{FF2B5EF4-FFF2-40B4-BE49-F238E27FC236}">
                <a16:creationId xmlns:a16="http://schemas.microsoft.com/office/drawing/2014/main" id="{E5449E97-249B-43F5-A054-92173E00C1B2}"/>
              </a:ext>
            </a:extLst>
          </p:cNvPr>
          <p:cNvSpPr txBox="1"/>
          <p:nvPr/>
        </p:nvSpPr>
        <p:spPr>
          <a:xfrm>
            <a:off x="5851939" y="6131262"/>
            <a:ext cx="865943" cy="338554"/>
          </a:xfrm>
          <a:prstGeom prst="rect">
            <a:avLst/>
          </a:prstGeom>
          <a:noFill/>
        </p:spPr>
        <p:txBody>
          <a:bodyPr wrap="none" rtlCol="0">
            <a:spAutoFit/>
          </a:bodyPr>
          <a:lstStyle/>
          <a:p>
            <a:r>
              <a:rPr lang="en-US" altLang="zh-CN" sz="1600" b="1" dirty="0"/>
              <a:t>Node 1</a:t>
            </a:r>
            <a:endParaRPr lang="zh-CN" altLang="en-US" sz="1600" b="1" dirty="0"/>
          </a:p>
        </p:txBody>
      </p:sp>
      <p:cxnSp>
        <p:nvCxnSpPr>
          <p:cNvPr id="250" name="连接符: 曲线 249">
            <a:extLst>
              <a:ext uri="{FF2B5EF4-FFF2-40B4-BE49-F238E27FC236}">
                <a16:creationId xmlns:a16="http://schemas.microsoft.com/office/drawing/2014/main" id="{E8C2A11B-39A9-4FE5-8C06-0FFC6A13D113}"/>
              </a:ext>
            </a:extLst>
          </p:cNvPr>
          <p:cNvCxnSpPr>
            <a:cxnSpLocks/>
            <a:stCxn id="242" idx="1"/>
            <a:endCxn id="232" idx="3"/>
          </p:cNvCxnSpPr>
          <p:nvPr/>
        </p:nvCxnSpPr>
        <p:spPr>
          <a:xfrm rot="10800000">
            <a:off x="3556652" y="5743877"/>
            <a:ext cx="1556791" cy="12700"/>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1" name="星形: 七角 250">
            <a:extLst>
              <a:ext uri="{FF2B5EF4-FFF2-40B4-BE49-F238E27FC236}">
                <a16:creationId xmlns:a16="http://schemas.microsoft.com/office/drawing/2014/main" id="{39892D37-E802-4EFD-AB00-8740766024CD}"/>
              </a:ext>
            </a:extLst>
          </p:cNvPr>
          <p:cNvSpPr/>
          <p:nvPr/>
        </p:nvSpPr>
        <p:spPr>
          <a:xfrm>
            <a:off x="4213278" y="5338129"/>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grpSp>
        <p:nvGrpSpPr>
          <p:cNvPr id="252" name="组合 251">
            <a:extLst>
              <a:ext uri="{FF2B5EF4-FFF2-40B4-BE49-F238E27FC236}">
                <a16:creationId xmlns:a16="http://schemas.microsoft.com/office/drawing/2014/main" id="{8ADC6D55-2E00-44B1-AE9E-C98DFF86CB8C}"/>
              </a:ext>
            </a:extLst>
          </p:cNvPr>
          <p:cNvGrpSpPr/>
          <p:nvPr/>
        </p:nvGrpSpPr>
        <p:grpSpPr>
          <a:xfrm>
            <a:off x="4775310" y="5680628"/>
            <a:ext cx="658845" cy="523220"/>
            <a:chOff x="7848928" y="2882802"/>
            <a:chExt cx="800133" cy="654384"/>
          </a:xfrm>
        </p:grpSpPr>
        <p:sp>
          <p:nvSpPr>
            <p:cNvPr id="253" name="云形 252">
              <a:extLst>
                <a:ext uri="{FF2B5EF4-FFF2-40B4-BE49-F238E27FC236}">
                  <a16:creationId xmlns:a16="http://schemas.microsoft.com/office/drawing/2014/main" id="{1006E133-B501-4493-A1AC-334B6DA6F02A}"/>
                </a:ext>
              </a:extLst>
            </p:cNvPr>
            <p:cNvSpPr/>
            <p:nvPr/>
          </p:nvSpPr>
          <p:spPr>
            <a:xfrm rot="2294203">
              <a:off x="7894162" y="2901525"/>
              <a:ext cx="688005" cy="629869"/>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4" name="矩形 253">
              <a:extLst>
                <a:ext uri="{FF2B5EF4-FFF2-40B4-BE49-F238E27FC236}">
                  <a16:creationId xmlns:a16="http://schemas.microsoft.com/office/drawing/2014/main" id="{E75CD8B3-0C20-4CC9-8065-1C02DC90A062}"/>
                </a:ext>
              </a:extLst>
            </p:cNvPr>
            <p:cNvSpPr/>
            <p:nvPr/>
          </p:nvSpPr>
          <p:spPr>
            <a:xfrm>
              <a:off x="7848928" y="2882802"/>
              <a:ext cx="800133" cy="654384"/>
            </a:xfrm>
            <a:prstGeom prst="rect">
              <a:avLst/>
            </a:prstGeom>
          </p:spPr>
          <p:txBody>
            <a:bodyPr wrap="square">
              <a:spAutoFit/>
            </a:bodyPr>
            <a:lstStyle/>
            <a:p>
              <a:pPr algn="ctr"/>
              <a:r>
                <a:rPr lang="en-US" altLang="zh-CN" sz="1400" dirty="0">
                  <a:solidFill>
                    <a:schemeClr val="bg1"/>
                  </a:solidFill>
                </a:rPr>
                <a:t>page </a:t>
              </a:r>
            </a:p>
            <a:p>
              <a:pPr algn="ctr"/>
              <a:r>
                <a:rPr lang="en-US" altLang="zh-CN" sz="1400" dirty="0">
                  <a:solidFill>
                    <a:schemeClr val="bg1"/>
                  </a:solidFill>
                </a:rPr>
                <a:t>fault</a:t>
              </a:r>
              <a:endParaRPr lang="zh-CN" altLang="en-US" sz="1400" dirty="0">
                <a:solidFill>
                  <a:schemeClr val="bg1"/>
                </a:solidFill>
              </a:endParaRPr>
            </a:p>
          </p:txBody>
        </p:sp>
      </p:grpSp>
      <p:sp>
        <p:nvSpPr>
          <p:cNvPr id="255" name="文本框 254">
            <a:extLst>
              <a:ext uri="{FF2B5EF4-FFF2-40B4-BE49-F238E27FC236}">
                <a16:creationId xmlns:a16="http://schemas.microsoft.com/office/drawing/2014/main" id="{44B9313A-BCBB-418D-BFC6-29C1711F5856}"/>
              </a:ext>
            </a:extLst>
          </p:cNvPr>
          <p:cNvSpPr txBox="1"/>
          <p:nvPr/>
        </p:nvSpPr>
        <p:spPr>
          <a:xfrm>
            <a:off x="3997902" y="5793832"/>
            <a:ext cx="678391" cy="338554"/>
          </a:xfrm>
          <a:prstGeom prst="rect">
            <a:avLst/>
          </a:prstGeom>
          <a:noFill/>
        </p:spPr>
        <p:txBody>
          <a:bodyPr wrap="none" rtlCol="0">
            <a:spAutoFit/>
          </a:bodyPr>
          <a:lstStyle/>
          <a:p>
            <a:r>
              <a:rPr lang="en-US" altLang="zh-CN" sz="1600" dirty="0">
                <a:solidFill>
                  <a:srgbClr val="FF0000"/>
                </a:solidFill>
              </a:rPr>
              <a:t>SYNC</a:t>
            </a:r>
            <a:endParaRPr lang="zh-CN" altLang="en-US" sz="1600" dirty="0">
              <a:solidFill>
                <a:srgbClr val="FF0000"/>
              </a:solidFill>
            </a:endParaRPr>
          </a:p>
        </p:txBody>
      </p:sp>
      <p:grpSp>
        <p:nvGrpSpPr>
          <p:cNvPr id="63" name="组合 62">
            <a:extLst>
              <a:ext uri="{FF2B5EF4-FFF2-40B4-BE49-F238E27FC236}">
                <a16:creationId xmlns:a16="http://schemas.microsoft.com/office/drawing/2014/main" id="{B1CDC281-1A9F-4073-BAD4-4DF38B972177}"/>
              </a:ext>
            </a:extLst>
          </p:cNvPr>
          <p:cNvGrpSpPr/>
          <p:nvPr/>
        </p:nvGrpSpPr>
        <p:grpSpPr>
          <a:xfrm>
            <a:off x="4931337" y="5743877"/>
            <a:ext cx="332448" cy="469538"/>
            <a:chOff x="5079954" y="5732726"/>
            <a:chExt cx="332448" cy="469538"/>
          </a:xfrm>
        </p:grpSpPr>
        <p:cxnSp>
          <p:nvCxnSpPr>
            <p:cNvPr id="53" name="直接连接符 52">
              <a:extLst>
                <a:ext uri="{FF2B5EF4-FFF2-40B4-BE49-F238E27FC236}">
                  <a16:creationId xmlns:a16="http://schemas.microsoft.com/office/drawing/2014/main" id="{C3535221-DBDF-4583-ACF1-854ED9F7EF36}"/>
                </a:ext>
              </a:extLst>
            </p:cNvPr>
            <p:cNvCxnSpPr>
              <a:cxnSpLocks/>
            </p:cNvCxnSpPr>
            <p:nvPr/>
          </p:nvCxnSpPr>
          <p:spPr>
            <a:xfrm>
              <a:off x="5121393" y="5732726"/>
              <a:ext cx="291009" cy="469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0A2F715-0F62-47B0-8B70-8264BDA68918}"/>
                </a:ext>
              </a:extLst>
            </p:cNvPr>
            <p:cNvCxnSpPr>
              <a:cxnSpLocks/>
            </p:cNvCxnSpPr>
            <p:nvPr/>
          </p:nvCxnSpPr>
          <p:spPr>
            <a:xfrm flipH="1">
              <a:off x="5079954" y="5756578"/>
              <a:ext cx="325067" cy="393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155">
            <a:extLst>
              <a:ext uri="{FF2B5EF4-FFF2-40B4-BE49-F238E27FC236}">
                <a16:creationId xmlns:a16="http://schemas.microsoft.com/office/drawing/2014/main" id="{EB8B1A92-DBD0-41A0-8F51-367715BEE658}"/>
              </a:ext>
            </a:extLst>
          </p:cNvPr>
          <p:cNvGrpSpPr/>
          <p:nvPr/>
        </p:nvGrpSpPr>
        <p:grpSpPr>
          <a:xfrm>
            <a:off x="4209711" y="5423598"/>
            <a:ext cx="369817" cy="598764"/>
            <a:chOff x="5079954" y="5732726"/>
            <a:chExt cx="332448" cy="469538"/>
          </a:xfrm>
        </p:grpSpPr>
        <p:cxnSp>
          <p:nvCxnSpPr>
            <p:cNvPr id="157" name="直接连接符 156">
              <a:extLst>
                <a:ext uri="{FF2B5EF4-FFF2-40B4-BE49-F238E27FC236}">
                  <a16:creationId xmlns:a16="http://schemas.microsoft.com/office/drawing/2014/main" id="{32D6CE2F-04F8-4F0D-BEE8-FCDAE3CC64AE}"/>
                </a:ext>
              </a:extLst>
            </p:cNvPr>
            <p:cNvCxnSpPr>
              <a:cxnSpLocks/>
            </p:cNvCxnSpPr>
            <p:nvPr/>
          </p:nvCxnSpPr>
          <p:spPr>
            <a:xfrm>
              <a:off x="5121393" y="5732726"/>
              <a:ext cx="291009" cy="469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3C76290A-CBA8-4B25-90CB-EE381F0713D0}"/>
                </a:ext>
              </a:extLst>
            </p:cNvPr>
            <p:cNvCxnSpPr>
              <a:cxnSpLocks/>
            </p:cNvCxnSpPr>
            <p:nvPr/>
          </p:nvCxnSpPr>
          <p:spPr>
            <a:xfrm flipH="1">
              <a:off x="5079954" y="5756578"/>
              <a:ext cx="325067" cy="393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298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530DB106-8AA4-4B97-AEC1-0F3D325470D2}"/>
              </a:ext>
            </a:extLst>
          </p:cNvPr>
          <p:cNvSpPr/>
          <p:nvPr/>
        </p:nvSpPr>
        <p:spPr>
          <a:xfrm>
            <a:off x="1591368" y="3761676"/>
            <a:ext cx="4965438" cy="108492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kumimoji="1" lang="en-US" altLang="zh-CN" dirty="0">
                <a:solidFill>
                  <a:schemeClr val="bg1"/>
                </a:solidFill>
              </a:rPr>
              <a:t>SPE-based Memory Reclaim</a:t>
            </a:r>
            <a:endParaRPr kumimoji="1" lang="zh-CN" altLang="en-US" dirty="0">
              <a:solidFill>
                <a:schemeClr val="bg1"/>
              </a:solidFill>
            </a:endParaRPr>
          </a:p>
        </p:txBody>
      </p:sp>
      <p:sp>
        <p:nvSpPr>
          <p:cNvPr id="9" name="矩形 8">
            <a:extLst>
              <a:ext uri="{FF2B5EF4-FFF2-40B4-BE49-F238E27FC236}">
                <a16:creationId xmlns:a16="http://schemas.microsoft.com/office/drawing/2014/main" id="{E3C58376-3F00-4090-94F3-3D4237CC9E7A}"/>
              </a:ext>
            </a:extLst>
          </p:cNvPr>
          <p:cNvSpPr/>
          <p:nvPr/>
        </p:nvSpPr>
        <p:spPr>
          <a:xfrm>
            <a:off x="1130114" y="1320512"/>
            <a:ext cx="5789490" cy="3606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Memory Reclaim</a:t>
            </a:r>
            <a:endParaRPr lang="zh-CN" altLang="en-US" sz="1400" dirty="0">
              <a:solidFill>
                <a:schemeClr val="tx1"/>
              </a:solidFill>
            </a:endParaRPr>
          </a:p>
        </p:txBody>
      </p:sp>
      <p:sp>
        <p:nvSpPr>
          <p:cNvPr id="13" name="矩形 12">
            <a:extLst>
              <a:ext uri="{FF2B5EF4-FFF2-40B4-BE49-F238E27FC236}">
                <a16:creationId xmlns:a16="http://schemas.microsoft.com/office/drawing/2014/main" id="{6FB63CF6-2B87-4276-8D55-E8302E768741}"/>
              </a:ext>
            </a:extLst>
          </p:cNvPr>
          <p:cNvSpPr/>
          <p:nvPr/>
        </p:nvSpPr>
        <p:spPr>
          <a:xfrm>
            <a:off x="1779090" y="3913155"/>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6" name="矩形 15">
            <a:extLst>
              <a:ext uri="{FF2B5EF4-FFF2-40B4-BE49-F238E27FC236}">
                <a16:creationId xmlns:a16="http://schemas.microsoft.com/office/drawing/2014/main" id="{9E0E27C5-2B8C-4D7E-814B-3F3F82C769E0}"/>
              </a:ext>
            </a:extLst>
          </p:cNvPr>
          <p:cNvSpPr/>
          <p:nvPr/>
        </p:nvSpPr>
        <p:spPr>
          <a:xfrm>
            <a:off x="2729451" y="3913155"/>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7" name="矩形 16">
            <a:extLst>
              <a:ext uri="{FF2B5EF4-FFF2-40B4-BE49-F238E27FC236}">
                <a16:creationId xmlns:a16="http://schemas.microsoft.com/office/drawing/2014/main" id="{793A501A-23EA-449B-9DCD-A94E06460678}"/>
              </a:ext>
            </a:extLst>
          </p:cNvPr>
          <p:cNvSpPr/>
          <p:nvPr/>
        </p:nvSpPr>
        <p:spPr>
          <a:xfrm>
            <a:off x="3679812" y="3913155"/>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8" name="矩形 17">
            <a:extLst>
              <a:ext uri="{FF2B5EF4-FFF2-40B4-BE49-F238E27FC236}">
                <a16:creationId xmlns:a16="http://schemas.microsoft.com/office/drawing/2014/main" id="{30814954-0184-4EAD-8670-0E19D1FECDA2}"/>
              </a:ext>
            </a:extLst>
          </p:cNvPr>
          <p:cNvSpPr/>
          <p:nvPr/>
        </p:nvSpPr>
        <p:spPr>
          <a:xfrm>
            <a:off x="4630172" y="3913155"/>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9" name="矩形 18">
            <a:extLst>
              <a:ext uri="{FF2B5EF4-FFF2-40B4-BE49-F238E27FC236}">
                <a16:creationId xmlns:a16="http://schemas.microsoft.com/office/drawing/2014/main" id="{5536F7F9-AFCD-4455-9CAC-DAA8FFBF0327}"/>
              </a:ext>
            </a:extLst>
          </p:cNvPr>
          <p:cNvSpPr/>
          <p:nvPr/>
        </p:nvSpPr>
        <p:spPr>
          <a:xfrm>
            <a:off x="5580532" y="3913155"/>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0" name="矩形: 圆角 19">
            <a:extLst>
              <a:ext uri="{FF2B5EF4-FFF2-40B4-BE49-F238E27FC236}">
                <a16:creationId xmlns:a16="http://schemas.microsoft.com/office/drawing/2014/main" id="{362A013B-2210-4EEC-8208-2CA30AEE666F}"/>
              </a:ext>
            </a:extLst>
          </p:cNvPr>
          <p:cNvSpPr/>
          <p:nvPr/>
        </p:nvSpPr>
        <p:spPr>
          <a:xfrm>
            <a:off x="1591368" y="5019062"/>
            <a:ext cx="4965438" cy="1031242"/>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6986125-3031-4905-9293-3D097BF6907C}"/>
              </a:ext>
            </a:extLst>
          </p:cNvPr>
          <p:cNvSpPr/>
          <p:nvPr/>
        </p:nvSpPr>
        <p:spPr>
          <a:xfrm>
            <a:off x="1768261" y="522887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2" name="矩形 21">
            <a:extLst>
              <a:ext uri="{FF2B5EF4-FFF2-40B4-BE49-F238E27FC236}">
                <a16:creationId xmlns:a16="http://schemas.microsoft.com/office/drawing/2014/main" id="{FC4B16CC-BDC8-4CC8-B464-5BBCA47D85DA}"/>
              </a:ext>
            </a:extLst>
          </p:cNvPr>
          <p:cNvSpPr/>
          <p:nvPr/>
        </p:nvSpPr>
        <p:spPr>
          <a:xfrm>
            <a:off x="2718622" y="5228878"/>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3" name="矩形 22">
            <a:extLst>
              <a:ext uri="{FF2B5EF4-FFF2-40B4-BE49-F238E27FC236}">
                <a16:creationId xmlns:a16="http://schemas.microsoft.com/office/drawing/2014/main" id="{C518A6DB-F31D-43C9-A9E3-B6D97EE55770}"/>
              </a:ext>
            </a:extLst>
          </p:cNvPr>
          <p:cNvSpPr/>
          <p:nvPr/>
        </p:nvSpPr>
        <p:spPr>
          <a:xfrm>
            <a:off x="3668983" y="522887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4" name="矩形 23">
            <a:extLst>
              <a:ext uri="{FF2B5EF4-FFF2-40B4-BE49-F238E27FC236}">
                <a16:creationId xmlns:a16="http://schemas.microsoft.com/office/drawing/2014/main" id="{A1CDF6F1-4F7E-4CA0-B1A0-5B2DEF6C4AAA}"/>
              </a:ext>
            </a:extLst>
          </p:cNvPr>
          <p:cNvSpPr/>
          <p:nvPr/>
        </p:nvSpPr>
        <p:spPr>
          <a:xfrm>
            <a:off x="4619343" y="522887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5" name="矩形 24">
            <a:extLst>
              <a:ext uri="{FF2B5EF4-FFF2-40B4-BE49-F238E27FC236}">
                <a16:creationId xmlns:a16="http://schemas.microsoft.com/office/drawing/2014/main" id="{76C643FB-B75D-4A43-8652-788EEAE35BE7}"/>
              </a:ext>
            </a:extLst>
          </p:cNvPr>
          <p:cNvSpPr/>
          <p:nvPr/>
        </p:nvSpPr>
        <p:spPr>
          <a:xfrm>
            <a:off x="5569703" y="522887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5" name="文本框 4">
            <a:extLst>
              <a:ext uri="{FF2B5EF4-FFF2-40B4-BE49-F238E27FC236}">
                <a16:creationId xmlns:a16="http://schemas.microsoft.com/office/drawing/2014/main" id="{19F37DAE-F532-459E-AA61-38AE11D22508}"/>
              </a:ext>
            </a:extLst>
          </p:cNvPr>
          <p:cNvSpPr txBox="1"/>
          <p:nvPr/>
        </p:nvSpPr>
        <p:spPr>
          <a:xfrm>
            <a:off x="5288247" y="4447071"/>
            <a:ext cx="1176925" cy="369332"/>
          </a:xfrm>
          <a:prstGeom prst="rect">
            <a:avLst/>
          </a:prstGeom>
          <a:noFill/>
        </p:spPr>
        <p:txBody>
          <a:bodyPr wrap="none" rtlCol="0">
            <a:spAutoFit/>
          </a:bodyPr>
          <a:lstStyle/>
          <a:p>
            <a:r>
              <a:rPr lang="en-US" altLang="zh-CN" dirty="0"/>
              <a:t>Active List</a:t>
            </a:r>
            <a:endParaRPr lang="zh-CN" altLang="en-US" dirty="0"/>
          </a:p>
        </p:txBody>
      </p:sp>
      <p:sp>
        <p:nvSpPr>
          <p:cNvPr id="27" name="文本框 26">
            <a:extLst>
              <a:ext uri="{FF2B5EF4-FFF2-40B4-BE49-F238E27FC236}">
                <a16:creationId xmlns:a16="http://schemas.microsoft.com/office/drawing/2014/main" id="{B41B0266-0B44-4A82-AB62-594D8AD5EE85}"/>
              </a:ext>
            </a:extLst>
          </p:cNvPr>
          <p:cNvSpPr txBox="1"/>
          <p:nvPr/>
        </p:nvSpPr>
        <p:spPr>
          <a:xfrm>
            <a:off x="5212104" y="5711300"/>
            <a:ext cx="1329210" cy="369332"/>
          </a:xfrm>
          <a:prstGeom prst="rect">
            <a:avLst/>
          </a:prstGeom>
          <a:noFill/>
        </p:spPr>
        <p:txBody>
          <a:bodyPr wrap="none" rtlCol="0">
            <a:spAutoFit/>
          </a:bodyPr>
          <a:lstStyle/>
          <a:p>
            <a:r>
              <a:rPr lang="en-US" altLang="zh-CN" dirty="0"/>
              <a:t>Inactive List</a:t>
            </a:r>
            <a:endParaRPr lang="zh-CN" altLang="en-US" dirty="0"/>
          </a:p>
        </p:txBody>
      </p:sp>
      <p:cxnSp>
        <p:nvCxnSpPr>
          <p:cNvPr id="28" name="直接箭头连接符 27">
            <a:extLst>
              <a:ext uri="{FF2B5EF4-FFF2-40B4-BE49-F238E27FC236}">
                <a16:creationId xmlns:a16="http://schemas.microsoft.com/office/drawing/2014/main" id="{53696B1F-23D7-4A15-B868-D2DBA5048650}"/>
              </a:ext>
            </a:extLst>
          </p:cNvPr>
          <p:cNvCxnSpPr>
            <a:stCxn id="13" idx="3"/>
            <a:endCxn id="16" idx="1"/>
          </p:cNvCxnSpPr>
          <p:nvPr/>
        </p:nvCxnSpPr>
        <p:spPr>
          <a:xfrm>
            <a:off x="2550408" y="4154366"/>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41E9A86-72DF-4D9D-9322-548534354705}"/>
              </a:ext>
            </a:extLst>
          </p:cNvPr>
          <p:cNvCxnSpPr>
            <a:stCxn id="16" idx="3"/>
            <a:endCxn id="17" idx="1"/>
          </p:cNvCxnSpPr>
          <p:nvPr/>
        </p:nvCxnSpPr>
        <p:spPr>
          <a:xfrm>
            <a:off x="3500769" y="4154366"/>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A8BB05A-D277-430F-B0F4-63317D70B857}"/>
              </a:ext>
            </a:extLst>
          </p:cNvPr>
          <p:cNvCxnSpPr>
            <a:stCxn id="17" idx="3"/>
            <a:endCxn id="18" idx="1"/>
          </p:cNvCxnSpPr>
          <p:nvPr/>
        </p:nvCxnSpPr>
        <p:spPr>
          <a:xfrm>
            <a:off x="4451130" y="4154366"/>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49BFCF9-0B9B-4631-917F-7ED46A1D5DA4}"/>
              </a:ext>
            </a:extLst>
          </p:cNvPr>
          <p:cNvCxnSpPr>
            <a:stCxn id="18" idx="3"/>
            <a:endCxn id="19" idx="1"/>
          </p:cNvCxnSpPr>
          <p:nvPr/>
        </p:nvCxnSpPr>
        <p:spPr>
          <a:xfrm>
            <a:off x="5401490" y="4154366"/>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57D29DA4-79EE-4F4D-9313-94E189947CE2}"/>
              </a:ext>
            </a:extLst>
          </p:cNvPr>
          <p:cNvCxnSpPr>
            <a:cxnSpLocks/>
            <a:stCxn id="15" idx="3"/>
            <a:endCxn id="20" idx="3"/>
          </p:cNvCxnSpPr>
          <p:nvPr/>
        </p:nvCxnSpPr>
        <p:spPr>
          <a:xfrm>
            <a:off x="6556806" y="4304141"/>
            <a:ext cx="12700" cy="1230542"/>
          </a:xfrm>
          <a:prstGeom prst="curvedConnector3">
            <a:avLst>
              <a:gd name="adj1" fmla="val 18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B51DE50-B4A1-4123-B2BD-19DAFA976CBF}"/>
              </a:ext>
            </a:extLst>
          </p:cNvPr>
          <p:cNvCxnSpPr>
            <a:stCxn id="25" idx="1"/>
            <a:endCxn id="24" idx="3"/>
          </p:cNvCxnSpPr>
          <p:nvPr/>
        </p:nvCxnSpPr>
        <p:spPr>
          <a:xfrm flipH="1">
            <a:off x="5390661" y="5470089"/>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9CB2A9E-A277-4AFD-82BA-27757E39F917}"/>
              </a:ext>
            </a:extLst>
          </p:cNvPr>
          <p:cNvCxnSpPr>
            <a:stCxn id="24" idx="1"/>
            <a:endCxn id="23" idx="3"/>
          </p:cNvCxnSpPr>
          <p:nvPr/>
        </p:nvCxnSpPr>
        <p:spPr>
          <a:xfrm flipH="1">
            <a:off x="4440301" y="5470089"/>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F907CF6-3082-474A-96A8-DF8D05409590}"/>
              </a:ext>
            </a:extLst>
          </p:cNvPr>
          <p:cNvCxnSpPr>
            <a:stCxn id="23" idx="1"/>
            <a:endCxn id="22" idx="3"/>
          </p:cNvCxnSpPr>
          <p:nvPr/>
        </p:nvCxnSpPr>
        <p:spPr>
          <a:xfrm flipH="1">
            <a:off x="3489940" y="5470089"/>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00D8F08-8F6B-4155-BE86-7BDE10EF4E58}"/>
              </a:ext>
            </a:extLst>
          </p:cNvPr>
          <p:cNvCxnSpPr>
            <a:stCxn id="22" idx="1"/>
            <a:endCxn id="21" idx="3"/>
          </p:cNvCxnSpPr>
          <p:nvPr/>
        </p:nvCxnSpPr>
        <p:spPr>
          <a:xfrm flipH="1">
            <a:off x="2539579" y="5470089"/>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1BEB29FC-0EE6-466B-B988-D0DECCAF4661}"/>
              </a:ext>
            </a:extLst>
          </p:cNvPr>
          <p:cNvCxnSpPr>
            <a:cxnSpLocks/>
            <a:stCxn id="20" idx="1"/>
            <a:endCxn id="15" idx="1"/>
          </p:cNvCxnSpPr>
          <p:nvPr/>
        </p:nvCxnSpPr>
        <p:spPr>
          <a:xfrm rot="10800000">
            <a:off x="1591368" y="4304141"/>
            <a:ext cx="12700" cy="1230542"/>
          </a:xfrm>
          <a:prstGeom prst="curvedConnector3">
            <a:avLst>
              <a:gd name="adj1" fmla="val 18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圆角 51">
            <a:extLst>
              <a:ext uri="{FF2B5EF4-FFF2-40B4-BE49-F238E27FC236}">
                <a16:creationId xmlns:a16="http://schemas.microsoft.com/office/drawing/2014/main" id="{072A3289-9203-474F-A53B-BD36D9F9AAF8}"/>
              </a:ext>
            </a:extLst>
          </p:cNvPr>
          <p:cNvSpPr/>
          <p:nvPr/>
        </p:nvSpPr>
        <p:spPr>
          <a:xfrm>
            <a:off x="1130113" y="2736143"/>
            <a:ext cx="5789489" cy="460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PTE/VMA/</a:t>
            </a:r>
            <a:r>
              <a:rPr lang="en-US" altLang="zh-CN" dirty="0" err="1">
                <a:solidFill>
                  <a:schemeClr val="tx1"/>
                </a:solidFill>
              </a:rPr>
              <a:t>rmap</a:t>
            </a:r>
            <a:r>
              <a:rPr lang="zh-CN" altLang="en-US" dirty="0">
                <a:solidFill>
                  <a:schemeClr val="tx1"/>
                </a:solidFill>
              </a:rPr>
              <a:t>，</a:t>
            </a:r>
            <a:r>
              <a:rPr lang="en-US" altLang="zh-CN" dirty="0">
                <a:solidFill>
                  <a:schemeClr val="tx1"/>
                </a:solidFill>
              </a:rPr>
              <a:t>……</a:t>
            </a:r>
            <a:endParaRPr lang="zh-CN" altLang="en-US" dirty="0">
              <a:solidFill>
                <a:schemeClr val="tx1"/>
              </a:solidFill>
            </a:endParaRPr>
          </a:p>
        </p:txBody>
      </p:sp>
      <p:sp>
        <p:nvSpPr>
          <p:cNvPr id="57" name="矩形 56">
            <a:extLst>
              <a:ext uri="{FF2B5EF4-FFF2-40B4-BE49-F238E27FC236}">
                <a16:creationId xmlns:a16="http://schemas.microsoft.com/office/drawing/2014/main" id="{D279CD06-92D9-4527-9D43-F7C641C6345B}"/>
              </a:ext>
            </a:extLst>
          </p:cNvPr>
          <p:cNvSpPr/>
          <p:nvPr/>
        </p:nvSpPr>
        <p:spPr>
          <a:xfrm>
            <a:off x="1130114" y="3560309"/>
            <a:ext cx="5789489" cy="3181672"/>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9A559720-AD8C-4F2F-A28B-CD8046E28F00}"/>
              </a:ext>
            </a:extLst>
          </p:cNvPr>
          <p:cNvSpPr txBox="1"/>
          <p:nvPr/>
        </p:nvSpPr>
        <p:spPr>
          <a:xfrm>
            <a:off x="3467745" y="6075454"/>
            <a:ext cx="1107996" cy="369332"/>
          </a:xfrm>
          <a:prstGeom prst="rect">
            <a:avLst/>
          </a:prstGeom>
          <a:noFill/>
        </p:spPr>
        <p:txBody>
          <a:bodyPr wrap="none" rtlCol="0">
            <a:spAutoFit/>
          </a:bodyPr>
          <a:lstStyle/>
          <a:p>
            <a:r>
              <a:rPr lang="zh-CN" altLang="en-US" dirty="0"/>
              <a:t>全局内存</a:t>
            </a:r>
          </a:p>
        </p:txBody>
      </p:sp>
      <p:sp>
        <p:nvSpPr>
          <p:cNvPr id="80" name="矩形 79">
            <a:extLst>
              <a:ext uri="{FF2B5EF4-FFF2-40B4-BE49-F238E27FC236}">
                <a16:creationId xmlns:a16="http://schemas.microsoft.com/office/drawing/2014/main" id="{429E09BF-D139-483B-BFFA-4CF889F72F2C}"/>
              </a:ext>
            </a:extLst>
          </p:cNvPr>
          <p:cNvSpPr/>
          <p:nvPr/>
        </p:nvSpPr>
        <p:spPr>
          <a:xfrm>
            <a:off x="1130113" y="1677529"/>
            <a:ext cx="2908487" cy="3617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Kswapd</a:t>
            </a:r>
            <a:endParaRPr lang="zh-CN" altLang="en-US" sz="1400" dirty="0">
              <a:solidFill>
                <a:schemeClr val="tx1"/>
              </a:solidFill>
            </a:endParaRPr>
          </a:p>
        </p:txBody>
      </p:sp>
      <p:sp>
        <p:nvSpPr>
          <p:cNvPr id="113" name="矩形 112">
            <a:extLst>
              <a:ext uri="{FF2B5EF4-FFF2-40B4-BE49-F238E27FC236}">
                <a16:creationId xmlns:a16="http://schemas.microsoft.com/office/drawing/2014/main" id="{D0F0F2AE-51B5-4A5A-B6E5-E2DF3AF9A921}"/>
              </a:ext>
            </a:extLst>
          </p:cNvPr>
          <p:cNvSpPr/>
          <p:nvPr/>
        </p:nvSpPr>
        <p:spPr>
          <a:xfrm>
            <a:off x="8541367" y="1336169"/>
            <a:ext cx="1790875" cy="246221"/>
          </a:xfrm>
          <a:prstGeom prst="rect">
            <a:avLst/>
          </a:prstGeom>
        </p:spPr>
        <p:txBody>
          <a:bodyPr wrap="none">
            <a:spAutoFit/>
          </a:bodyPr>
          <a:lstStyle/>
          <a:p>
            <a:r>
              <a:rPr lang="zh-CN" altLang="en-US" sz="1000" dirty="0">
                <a:solidFill>
                  <a:schemeClr val="bg1">
                    <a:lumMod val="65000"/>
                  </a:schemeClr>
                </a:solidFill>
              </a:rPr>
              <a:t>基于页表</a:t>
            </a:r>
            <a:r>
              <a:rPr lang="en-US" altLang="zh-CN" sz="1000" dirty="0">
                <a:solidFill>
                  <a:schemeClr val="bg1">
                    <a:lumMod val="65000"/>
                  </a:schemeClr>
                </a:solidFill>
              </a:rPr>
              <a:t>Access Bit </a:t>
            </a:r>
            <a:r>
              <a:rPr lang="zh-CN" altLang="en-US" sz="1000" dirty="0">
                <a:solidFill>
                  <a:schemeClr val="bg1">
                    <a:lumMod val="65000"/>
                  </a:schemeClr>
                </a:solidFill>
              </a:rPr>
              <a:t>冷页识别</a:t>
            </a:r>
          </a:p>
        </p:txBody>
      </p:sp>
      <p:sp>
        <p:nvSpPr>
          <p:cNvPr id="121" name="矩形 120">
            <a:extLst>
              <a:ext uri="{FF2B5EF4-FFF2-40B4-BE49-F238E27FC236}">
                <a16:creationId xmlns:a16="http://schemas.microsoft.com/office/drawing/2014/main" id="{E6544C2E-ADD2-46DC-9022-EFB69DAC3523}"/>
              </a:ext>
            </a:extLst>
          </p:cNvPr>
          <p:cNvSpPr/>
          <p:nvPr/>
        </p:nvSpPr>
        <p:spPr>
          <a:xfrm>
            <a:off x="8836688" y="1672306"/>
            <a:ext cx="2797125" cy="246221"/>
          </a:xfrm>
          <a:prstGeom prst="rect">
            <a:avLst/>
          </a:prstGeom>
        </p:spPr>
        <p:txBody>
          <a:bodyPr wrap="square">
            <a:spAutoFit/>
          </a:bodyPr>
          <a:lstStyle/>
          <a:p>
            <a:r>
              <a:rPr lang="zh-CN" altLang="en-US" sz="1000" dirty="0">
                <a:solidFill>
                  <a:schemeClr val="bg1">
                    <a:lumMod val="65000"/>
                  </a:schemeClr>
                </a:solidFill>
              </a:rPr>
              <a:t>周期</a:t>
            </a:r>
            <a:r>
              <a:rPr lang="en-US" altLang="zh-CN" sz="1000" dirty="0">
                <a:solidFill>
                  <a:schemeClr val="bg1">
                    <a:lumMod val="65000"/>
                  </a:schemeClr>
                </a:solidFill>
              </a:rPr>
              <a:t>/</a:t>
            </a:r>
            <a:r>
              <a:rPr lang="zh-CN" altLang="en-US" sz="1000" dirty="0">
                <a:solidFill>
                  <a:schemeClr val="bg1">
                    <a:lumMod val="65000"/>
                  </a:schemeClr>
                </a:solidFill>
              </a:rPr>
              <a:t>基于水线扫描</a:t>
            </a:r>
          </a:p>
        </p:txBody>
      </p:sp>
      <p:sp>
        <p:nvSpPr>
          <p:cNvPr id="161" name="矩形: 圆顶角 160">
            <a:extLst>
              <a:ext uri="{FF2B5EF4-FFF2-40B4-BE49-F238E27FC236}">
                <a16:creationId xmlns:a16="http://schemas.microsoft.com/office/drawing/2014/main" id="{243E1A25-8486-43B9-BA12-2EF9D21D9E9B}"/>
              </a:ext>
            </a:extLst>
          </p:cNvPr>
          <p:cNvSpPr/>
          <p:nvPr/>
        </p:nvSpPr>
        <p:spPr>
          <a:xfrm>
            <a:off x="7676678" y="1648153"/>
            <a:ext cx="3619972" cy="2179633"/>
          </a:xfrm>
          <a:prstGeom prst="round2SameRect">
            <a:avLst/>
          </a:prstGeom>
          <a:noFill/>
          <a:ln w="254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07EBE520-77CE-46F9-BA60-AD19DE430649}"/>
              </a:ext>
            </a:extLst>
          </p:cNvPr>
          <p:cNvSpPr/>
          <p:nvPr/>
        </p:nvSpPr>
        <p:spPr>
          <a:xfrm>
            <a:off x="1130114" y="2038293"/>
            <a:ext cx="2908486" cy="37705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全系统</a:t>
            </a:r>
            <a:endParaRPr lang="en-US" altLang="zh-CN" dirty="0">
              <a:solidFill>
                <a:schemeClr val="tx1"/>
              </a:solidFill>
            </a:endParaRPr>
          </a:p>
        </p:txBody>
      </p:sp>
      <p:sp>
        <p:nvSpPr>
          <p:cNvPr id="45" name="矩形 44">
            <a:extLst>
              <a:ext uri="{FF2B5EF4-FFF2-40B4-BE49-F238E27FC236}">
                <a16:creationId xmlns:a16="http://schemas.microsoft.com/office/drawing/2014/main" id="{52910542-5DD0-49DC-BA67-840CA3CFF799}"/>
              </a:ext>
            </a:extLst>
          </p:cNvPr>
          <p:cNvSpPr/>
          <p:nvPr/>
        </p:nvSpPr>
        <p:spPr>
          <a:xfrm>
            <a:off x="5314112" y="6361510"/>
            <a:ext cx="1495922" cy="327334"/>
          </a:xfrm>
          <a:prstGeom prst="rect">
            <a:avLst/>
          </a:prstGeom>
        </p:spPr>
        <p:txBody>
          <a:bodyPr wrap="none">
            <a:spAutoFit/>
          </a:bodyPr>
          <a:lstStyle/>
          <a:p>
            <a:pPr defTabSz="671513" fontAlgn="base">
              <a:lnSpc>
                <a:spcPct val="140000"/>
              </a:lnSpc>
              <a:spcBef>
                <a:spcPct val="0"/>
              </a:spcBef>
              <a:spcAft>
                <a:spcPct val="0"/>
              </a:spcAft>
              <a:tabLst>
                <a:tab pos="1208420" algn="ctr"/>
              </a:tabLst>
            </a:pPr>
            <a:r>
              <a:rPr lang="zh-CN" altLang="en-US" sz="1200" dirty="0"/>
              <a:t>社区优化：</a:t>
            </a:r>
            <a:r>
              <a:rPr lang="en-US" altLang="zh-CN" sz="1200" dirty="0"/>
              <a:t> MGLRU</a:t>
            </a:r>
            <a:endParaRPr lang="zh-CN" altLang="en-US" dirty="0"/>
          </a:p>
        </p:txBody>
      </p:sp>
      <p:sp>
        <p:nvSpPr>
          <p:cNvPr id="47" name="矩形 46">
            <a:extLst>
              <a:ext uri="{FF2B5EF4-FFF2-40B4-BE49-F238E27FC236}">
                <a16:creationId xmlns:a16="http://schemas.microsoft.com/office/drawing/2014/main" id="{A8583144-0B30-4E53-9217-BA2F8AFD76F2}"/>
              </a:ext>
            </a:extLst>
          </p:cNvPr>
          <p:cNvSpPr/>
          <p:nvPr/>
        </p:nvSpPr>
        <p:spPr>
          <a:xfrm>
            <a:off x="4038600" y="1677740"/>
            <a:ext cx="2881004" cy="3531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Damon</a:t>
            </a:r>
            <a:endParaRPr lang="zh-CN" altLang="en-US" sz="1400" dirty="0">
              <a:solidFill>
                <a:schemeClr val="tx1"/>
              </a:solidFill>
            </a:endParaRPr>
          </a:p>
        </p:txBody>
      </p:sp>
      <p:sp>
        <p:nvSpPr>
          <p:cNvPr id="49" name="矩形 48">
            <a:extLst>
              <a:ext uri="{FF2B5EF4-FFF2-40B4-BE49-F238E27FC236}">
                <a16:creationId xmlns:a16="http://schemas.microsoft.com/office/drawing/2014/main" id="{2920088D-9FBA-418C-ACF3-B85C93B7AA9A}"/>
              </a:ext>
            </a:extLst>
          </p:cNvPr>
          <p:cNvSpPr/>
          <p:nvPr/>
        </p:nvSpPr>
        <p:spPr>
          <a:xfrm>
            <a:off x="4038601" y="2038292"/>
            <a:ext cx="1437332" cy="37705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全系统</a:t>
            </a:r>
            <a:endParaRPr lang="en-US" altLang="zh-CN" dirty="0">
              <a:solidFill>
                <a:schemeClr val="tx1"/>
              </a:solidFill>
            </a:endParaRPr>
          </a:p>
        </p:txBody>
      </p:sp>
      <p:sp>
        <p:nvSpPr>
          <p:cNvPr id="50" name="矩形 49">
            <a:extLst>
              <a:ext uri="{FF2B5EF4-FFF2-40B4-BE49-F238E27FC236}">
                <a16:creationId xmlns:a16="http://schemas.microsoft.com/office/drawing/2014/main" id="{D727E78F-A78E-43CF-92F4-AF4ED3C68C50}"/>
              </a:ext>
            </a:extLst>
          </p:cNvPr>
          <p:cNvSpPr/>
          <p:nvPr/>
        </p:nvSpPr>
        <p:spPr>
          <a:xfrm>
            <a:off x="5475932" y="2038503"/>
            <a:ext cx="1443671" cy="37705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进程级</a:t>
            </a:r>
            <a:endParaRPr lang="en-US" altLang="zh-CN" dirty="0">
              <a:solidFill>
                <a:schemeClr val="tx1"/>
              </a:solidFill>
            </a:endParaRPr>
          </a:p>
        </p:txBody>
      </p:sp>
      <p:sp>
        <p:nvSpPr>
          <p:cNvPr id="12" name="流程图: 终止 11">
            <a:extLst>
              <a:ext uri="{FF2B5EF4-FFF2-40B4-BE49-F238E27FC236}">
                <a16:creationId xmlns:a16="http://schemas.microsoft.com/office/drawing/2014/main" id="{35FB01A0-6515-4FAB-9B2D-7B3FD5458B4F}"/>
              </a:ext>
            </a:extLst>
          </p:cNvPr>
          <p:cNvSpPr/>
          <p:nvPr/>
        </p:nvSpPr>
        <p:spPr>
          <a:xfrm>
            <a:off x="8271922" y="2107234"/>
            <a:ext cx="538891" cy="214912"/>
          </a:xfrm>
          <a:prstGeom prst="flowChartTerminator">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65000"/>
                  </a:schemeClr>
                </a:solidFill>
              </a:rPr>
              <a:t>开始</a:t>
            </a:r>
          </a:p>
        </p:txBody>
      </p:sp>
      <p:sp>
        <p:nvSpPr>
          <p:cNvPr id="31" name="流程图: 决策 30">
            <a:extLst>
              <a:ext uri="{FF2B5EF4-FFF2-40B4-BE49-F238E27FC236}">
                <a16:creationId xmlns:a16="http://schemas.microsoft.com/office/drawing/2014/main" id="{52BDBF4F-DAB3-4975-A2B2-3D2C70816FE3}"/>
              </a:ext>
            </a:extLst>
          </p:cNvPr>
          <p:cNvSpPr/>
          <p:nvPr/>
        </p:nvSpPr>
        <p:spPr>
          <a:xfrm>
            <a:off x="9795144" y="3438600"/>
            <a:ext cx="880215" cy="289218"/>
          </a:xfrm>
          <a:prstGeom prst="flowChartDecisi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65000"/>
                  </a:schemeClr>
                </a:solidFill>
              </a:rPr>
              <a:t>检查</a:t>
            </a:r>
          </a:p>
        </p:txBody>
      </p:sp>
      <p:sp>
        <p:nvSpPr>
          <p:cNvPr id="149" name="流程图: 过程 148">
            <a:extLst>
              <a:ext uri="{FF2B5EF4-FFF2-40B4-BE49-F238E27FC236}">
                <a16:creationId xmlns:a16="http://schemas.microsoft.com/office/drawing/2014/main" id="{DE7A4B49-B722-40FC-9DCE-9B614630290E}"/>
              </a:ext>
            </a:extLst>
          </p:cNvPr>
          <p:cNvSpPr/>
          <p:nvPr/>
        </p:nvSpPr>
        <p:spPr>
          <a:xfrm>
            <a:off x="9752201" y="2910862"/>
            <a:ext cx="967202" cy="331840"/>
          </a:xfrm>
          <a:prstGeom prst="flowChartProcess">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65000"/>
                  </a:schemeClr>
                </a:solidFill>
                <a:ea typeface="inherit"/>
              </a:rPr>
              <a:t>Access Bit</a:t>
            </a:r>
            <a:r>
              <a:rPr lang="zh-CN" altLang="en-US" sz="1000" dirty="0">
                <a:solidFill>
                  <a:schemeClr val="bg1">
                    <a:lumMod val="65000"/>
                  </a:schemeClr>
                </a:solidFill>
                <a:ea typeface="inherit"/>
              </a:rPr>
              <a:t>（</a:t>
            </a:r>
            <a:r>
              <a:rPr lang="en-US" altLang="zh-CN" sz="1000" dirty="0" err="1">
                <a:solidFill>
                  <a:schemeClr val="bg1">
                    <a:lumMod val="65000"/>
                  </a:schemeClr>
                </a:solidFill>
              </a:rPr>
              <a:t>PG_idle</a:t>
            </a:r>
            <a:r>
              <a:rPr lang="zh-CN" altLang="en-US" sz="1000" dirty="0">
                <a:solidFill>
                  <a:schemeClr val="bg1">
                    <a:lumMod val="65000"/>
                  </a:schemeClr>
                </a:solidFill>
                <a:ea typeface="inherit"/>
              </a:rPr>
              <a:t>）</a:t>
            </a:r>
            <a:endParaRPr lang="zh-CN" altLang="en-US" sz="1000" dirty="0">
              <a:solidFill>
                <a:schemeClr val="bg1">
                  <a:lumMod val="65000"/>
                </a:schemeClr>
              </a:solidFill>
            </a:endParaRPr>
          </a:p>
        </p:txBody>
      </p:sp>
      <p:cxnSp>
        <p:nvCxnSpPr>
          <p:cNvPr id="154" name="直接箭头连接符 153">
            <a:extLst>
              <a:ext uri="{FF2B5EF4-FFF2-40B4-BE49-F238E27FC236}">
                <a16:creationId xmlns:a16="http://schemas.microsoft.com/office/drawing/2014/main" id="{6C17C0DD-77BB-477F-8BC1-810323824A6E}"/>
              </a:ext>
            </a:extLst>
          </p:cNvPr>
          <p:cNvCxnSpPr>
            <a:cxnSpLocks/>
            <a:stCxn id="12" idx="3"/>
          </p:cNvCxnSpPr>
          <p:nvPr/>
        </p:nvCxnSpPr>
        <p:spPr>
          <a:xfrm>
            <a:off x="8810813" y="2214690"/>
            <a:ext cx="590259" cy="0"/>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7F495AC8-45DB-4051-9B8E-0F3FBDEE3C39}"/>
              </a:ext>
            </a:extLst>
          </p:cNvPr>
          <p:cNvCxnSpPr>
            <a:cxnSpLocks/>
            <a:stCxn id="117" idx="2"/>
            <a:endCxn id="149" idx="0"/>
          </p:cNvCxnSpPr>
          <p:nvPr/>
        </p:nvCxnSpPr>
        <p:spPr>
          <a:xfrm flipH="1">
            <a:off x="10235802" y="2721249"/>
            <a:ext cx="2089" cy="18961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DC871A3C-0C3A-4094-92B8-FEB12EC31395}"/>
              </a:ext>
            </a:extLst>
          </p:cNvPr>
          <p:cNvCxnSpPr>
            <a:cxnSpLocks/>
            <a:stCxn id="149" idx="2"/>
            <a:endCxn id="31" idx="0"/>
          </p:cNvCxnSpPr>
          <p:nvPr/>
        </p:nvCxnSpPr>
        <p:spPr>
          <a:xfrm flipH="1">
            <a:off x="10235252" y="3242702"/>
            <a:ext cx="550" cy="195898"/>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文本框 179">
            <a:extLst>
              <a:ext uri="{FF2B5EF4-FFF2-40B4-BE49-F238E27FC236}">
                <a16:creationId xmlns:a16="http://schemas.microsoft.com/office/drawing/2014/main" id="{0E53FCFE-DEA6-4A46-8F1C-9C50734F3CE5}"/>
              </a:ext>
            </a:extLst>
          </p:cNvPr>
          <p:cNvSpPr txBox="1"/>
          <p:nvPr/>
        </p:nvSpPr>
        <p:spPr>
          <a:xfrm>
            <a:off x="10628823" y="3375598"/>
            <a:ext cx="312906" cy="246221"/>
          </a:xfrm>
          <a:prstGeom prst="rect">
            <a:avLst/>
          </a:prstGeom>
          <a:noFill/>
        </p:spPr>
        <p:txBody>
          <a:bodyPr wrap="none" rtlCol="0">
            <a:spAutoFit/>
          </a:bodyPr>
          <a:lstStyle/>
          <a:p>
            <a:r>
              <a:rPr lang="zh-CN" altLang="en-US" sz="1000" dirty="0">
                <a:solidFill>
                  <a:schemeClr val="bg1">
                    <a:lumMod val="65000"/>
                  </a:schemeClr>
                </a:solidFill>
              </a:rPr>
              <a:t>否</a:t>
            </a:r>
          </a:p>
        </p:txBody>
      </p:sp>
      <p:sp>
        <p:nvSpPr>
          <p:cNvPr id="184" name="流程图: 过程 183">
            <a:extLst>
              <a:ext uri="{FF2B5EF4-FFF2-40B4-BE49-F238E27FC236}">
                <a16:creationId xmlns:a16="http://schemas.microsoft.com/office/drawing/2014/main" id="{0479D4B9-AF37-4A32-BC10-EC14FE5E6C70}"/>
              </a:ext>
            </a:extLst>
          </p:cNvPr>
          <p:cNvSpPr/>
          <p:nvPr/>
        </p:nvSpPr>
        <p:spPr>
          <a:xfrm>
            <a:off x="8260186" y="2560503"/>
            <a:ext cx="732820" cy="248510"/>
          </a:xfrm>
          <a:prstGeom prst="flowChartProcess">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65000"/>
                  </a:schemeClr>
                </a:solidFill>
              </a:rPr>
              <a:t>数据处理</a:t>
            </a:r>
          </a:p>
        </p:txBody>
      </p:sp>
      <p:sp>
        <p:nvSpPr>
          <p:cNvPr id="108" name="矩形 107">
            <a:extLst>
              <a:ext uri="{FF2B5EF4-FFF2-40B4-BE49-F238E27FC236}">
                <a16:creationId xmlns:a16="http://schemas.microsoft.com/office/drawing/2014/main" id="{FB1B7E64-9F83-48AD-A746-9273A59A604E}"/>
              </a:ext>
            </a:extLst>
          </p:cNvPr>
          <p:cNvSpPr/>
          <p:nvPr/>
        </p:nvSpPr>
        <p:spPr>
          <a:xfrm>
            <a:off x="9621208" y="2081455"/>
            <a:ext cx="441185"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Page</a:t>
            </a:r>
          </a:p>
          <a:p>
            <a:pPr algn="ctr"/>
            <a:r>
              <a:rPr lang="en-US" altLang="zh-CN" sz="600" dirty="0">
                <a:solidFill>
                  <a:schemeClr val="bg1">
                    <a:lumMod val="65000"/>
                  </a:schemeClr>
                </a:solidFill>
              </a:rPr>
              <a:t>entry</a:t>
            </a:r>
            <a:endParaRPr lang="zh-CN" altLang="en-US" sz="600" dirty="0">
              <a:solidFill>
                <a:schemeClr val="bg1">
                  <a:lumMod val="65000"/>
                </a:schemeClr>
              </a:solidFill>
            </a:endParaRPr>
          </a:p>
        </p:txBody>
      </p:sp>
      <p:sp>
        <p:nvSpPr>
          <p:cNvPr id="109" name="矩形 108">
            <a:extLst>
              <a:ext uri="{FF2B5EF4-FFF2-40B4-BE49-F238E27FC236}">
                <a16:creationId xmlns:a16="http://schemas.microsoft.com/office/drawing/2014/main" id="{DDB1B731-39E3-4D74-AEC1-9BF0F95D8BFB}"/>
              </a:ext>
            </a:extLst>
          </p:cNvPr>
          <p:cNvSpPr/>
          <p:nvPr/>
        </p:nvSpPr>
        <p:spPr>
          <a:xfrm>
            <a:off x="10063050" y="2081305"/>
            <a:ext cx="412141" cy="18630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PPN</a:t>
            </a:r>
            <a:endParaRPr lang="zh-CN" altLang="en-US" sz="600" dirty="0">
              <a:solidFill>
                <a:schemeClr val="bg1">
                  <a:lumMod val="65000"/>
                </a:schemeClr>
              </a:solidFill>
            </a:endParaRPr>
          </a:p>
        </p:txBody>
      </p:sp>
      <p:sp>
        <p:nvSpPr>
          <p:cNvPr id="114" name="矩形 113">
            <a:extLst>
              <a:ext uri="{FF2B5EF4-FFF2-40B4-BE49-F238E27FC236}">
                <a16:creationId xmlns:a16="http://schemas.microsoft.com/office/drawing/2014/main" id="{DA786941-E83A-4E86-BD03-28B26C204C2D}"/>
              </a:ext>
            </a:extLst>
          </p:cNvPr>
          <p:cNvSpPr/>
          <p:nvPr/>
        </p:nvSpPr>
        <p:spPr>
          <a:xfrm>
            <a:off x="10478595" y="2081177"/>
            <a:ext cx="345507" cy="18643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0</a:t>
            </a:r>
            <a:endParaRPr lang="zh-CN" altLang="en-US" sz="600" dirty="0">
              <a:solidFill>
                <a:schemeClr val="bg1">
                  <a:lumMod val="65000"/>
                </a:schemeClr>
              </a:solidFill>
            </a:endParaRPr>
          </a:p>
        </p:txBody>
      </p:sp>
      <p:sp>
        <p:nvSpPr>
          <p:cNvPr id="115" name="矩形 114">
            <a:extLst>
              <a:ext uri="{FF2B5EF4-FFF2-40B4-BE49-F238E27FC236}">
                <a16:creationId xmlns:a16="http://schemas.microsoft.com/office/drawing/2014/main" id="{5BE05ECD-C5E1-4945-A682-0C3D85899AD6}"/>
              </a:ext>
            </a:extLst>
          </p:cNvPr>
          <p:cNvSpPr/>
          <p:nvPr/>
        </p:nvSpPr>
        <p:spPr>
          <a:xfrm>
            <a:off x="10824586" y="2081176"/>
            <a:ext cx="66807"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16" name="矩形: 圆角 115">
            <a:extLst>
              <a:ext uri="{FF2B5EF4-FFF2-40B4-BE49-F238E27FC236}">
                <a16:creationId xmlns:a16="http://schemas.microsoft.com/office/drawing/2014/main" id="{43830D6D-632E-458E-BFC8-925EF22888FC}"/>
              </a:ext>
            </a:extLst>
          </p:cNvPr>
          <p:cNvSpPr/>
          <p:nvPr/>
        </p:nvSpPr>
        <p:spPr>
          <a:xfrm>
            <a:off x="10833730" y="2063136"/>
            <a:ext cx="231351" cy="6805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t>
            </a:r>
          </a:p>
          <a:p>
            <a:pPr algn="ctr"/>
            <a:r>
              <a:rPr lang="en-US" altLang="zh-CN" sz="600" dirty="0">
                <a:solidFill>
                  <a:schemeClr val="bg1">
                    <a:lumMod val="65000"/>
                  </a:schemeClr>
                </a:solidFill>
              </a:rPr>
              <a:t>R</a:t>
            </a:r>
          </a:p>
          <a:p>
            <a:pPr algn="ctr"/>
            <a:r>
              <a:rPr lang="en-US" altLang="zh-CN" sz="600" dirty="0">
                <a:solidFill>
                  <a:schemeClr val="bg1">
                    <a:lumMod val="65000"/>
                  </a:schemeClr>
                </a:solidFill>
              </a:rPr>
              <a:t>O</a:t>
            </a:r>
          </a:p>
          <a:p>
            <a:pPr algn="ctr"/>
            <a:r>
              <a:rPr lang="en-US" altLang="zh-CN" sz="600" dirty="0">
                <a:solidFill>
                  <a:schemeClr val="bg1">
                    <a:lumMod val="65000"/>
                  </a:schemeClr>
                </a:solidFill>
              </a:rPr>
              <a:t>C</a:t>
            </a:r>
          </a:p>
          <a:p>
            <a:pPr algn="ctr"/>
            <a:r>
              <a:rPr lang="en-US" altLang="zh-CN" sz="600" dirty="0">
                <a:solidFill>
                  <a:schemeClr val="bg1">
                    <a:lumMod val="65000"/>
                  </a:schemeClr>
                </a:solidFill>
              </a:rPr>
              <a:t>E</a:t>
            </a:r>
          </a:p>
          <a:p>
            <a:pPr algn="ctr"/>
            <a:r>
              <a:rPr lang="en-US" altLang="zh-CN" sz="600" dirty="0">
                <a:solidFill>
                  <a:schemeClr val="bg1">
                    <a:lumMod val="65000"/>
                  </a:schemeClr>
                </a:solidFill>
              </a:rPr>
              <a:t>S</a:t>
            </a:r>
          </a:p>
          <a:p>
            <a:pPr algn="ctr"/>
            <a:r>
              <a:rPr lang="en-US" altLang="zh-CN" sz="600" dirty="0">
                <a:solidFill>
                  <a:schemeClr val="bg1">
                    <a:lumMod val="65000"/>
                  </a:schemeClr>
                </a:solidFill>
              </a:rPr>
              <a:t>S</a:t>
            </a:r>
            <a:endParaRPr lang="zh-CN" altLang="en-US" sz="600" dirty="0">
              <a:solidFill>
                <a:schemeClr val="bg1">
                  <a:lumMod val="65000"/>
                </a:schemeClr>
              </a:solidFill>
            </a:endParaRPr>
          </a:p>
        </p:txBody>
      </p:sp>
      <p:sp>
        <p:nvSpPr>
          <p:cNvPr id="117" name="矩形 116">
            <a:extLst>
              <a:ext uri="{FF2B5EF4-FFF2-40B4-BE49-F238E27FC236}">
                <a16:creationId xmlns:a16="http://schemas.microsoft.com/office/drawing/2014/main" id="{B5A00363-8DB6-4B16-9DFC-2DC422F96E97}"/>
              </a:ext>
            </a:extLst>
          </p:cNvPr>
          <p:cNvSpPr/>
          <p:nvPr/>
        </p:nvSpPr>
        <p:spPr>
          <a:xfrm>
            <a:off x="9410700" y="2022819"/>
            <a:ext cx="1654381" cy="69843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26" name="文本框 125">
            <a:extLst>
              <a:ext uri="{FF2B5EF4-FFF2-40B4-BE49-F238E27FC236}">
                <a16:creationId xmlns:a16="http://schemas.microsoft.com/office/drawing/2014/main" id="{7334D83D-75BF-4A2F-BBB5-50B3A602654D}"/>
              </a:ext>
            </a:extLst>
          </p:cNvPr>
          <p:cNvSpPr txBox="1"/>
          <p:nvPr/>
        </p:nvSpPr>
        <p:spPr>
          <a:xfrm>
            <a:off x="9227654" y="2177881"/>
            <a:ext cx="562975" cy="400110"/>
          </a:xfrm>
          <a:prstGeom prst="rect">
            <a:avLst/>
          </a:prstGeom>
          <a:noFill/>
        </p:spPr>
        <p:txBody>
          <a:bodyPr wrap="square" rtlCol="0">
            <a:spAutoFit/>
          </a:bodyPr>
          <a:lstStyle/>
          <a:p>
            <a:pPr algn="ctr"/>
            <a:r>
              <a:rPr lang="zh-CN" altLang="en-US" sz="1000" dirty="0">
                <a:solidFill>
                  <a:schemeClr val="bg1">
                    <a:lumMod val="65000"/>
                  </a:schemeClr>
                </a:solidFill>
              </a:rPr>
              <a:t>清</a:t>
            </a:r>
            <a:endParaRPr lang="en-US" altLang="zh-CN" sz="1000" dirty="0">
              <a:solidFill>
                <a:schemeClr val="bg1">
                  <a:lumMod val="65000"/>
                </a:schemeClr>
              </a:solidFill>
            </a:endParaRPr>
          </a:p>
          <a:p>
            <a:pPr algn="ctr"/>
            <a:r>
              <a:rPr lang="zh-CN" altLang="en-US" sz="1000" dirty="0">
                <a:solidFill>
                  <a:schemeClr val="bg1">
                    <a:lumMod val="65000"/>
                  </a:schemeClr>
                </a:solidFill>
              </a:rPr>
              <a:t>位</a:t>
            </a:r>
          </a:p>
        </p:txBody>
      </p:sp>
      <p:sp>
        <p:nvSpPr>
          <p:cNvPr id="86" name="矩形 85">
            <a:extLst>
              <a:ext uri="{FF2B5EF4-FFF2-40B4-BE49-F238E27FC236}">
                <a16:creationId xmlns:a16="http://schemas.microsoft.com/office/drawing/2014/main" id="{EB889147-D9FE-4162-A477-7227CB880E62}"/>
              </a:ext>
            </a:extLst>
          </p:cNvPr>
          <p:cNvSpPr/>
          <p:nvPr/>
        </p:nvSpPr>
        <p:spPr>
          <a:xfrm>
            <a:off x="9621208" y="2269344"/>
            <a:ext cx="441185"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Page</a:t>
            </a:r>
          </a:p>
          <a:p>
            <a:pPr algn="ctr"/>
            <a:r>
              <a:rPr lang="en-US" altLang="zh-CN" sz="600" dirty="0">
                <a:solidFill>
                  <a:schemeClr val="bg1">
                    <a:lumMod val="65000"/>
                  </a:schemeClr>
                </a:solidFill>
              </a:rPr>
              <a:t>entry</a:t>
            </a:r>
            <a:endParaRPr lang="zh-CN" altLang="en-US" sz="600" dirty="0">
              <a:solidFill>
                <a:schemeClr val="bg1">
                  <a:lumMod val="65000"/>
                </a:schemeClr>
              </a:solidFill>
            </a:endParaRPr>
          </a:p>
        </p:txBody>
      </p:sp>
      <p:sp>
        <p:nvSpPr>
          <p:cNvPr id="87" name="矩形 86">
            <a:extLst>
              <a:ext uri="{FF2B5EF4-FFF2-40B4-BE49-F238E27FC236}">
                <a16:creationId xmlns:a16="http://schemas.microsoft.com/office/drawing/2014/main" id="{3981DFA6-CF5C-458D-AC9F-5AA3C2B4476C}"/>
              </a:ext>
            </a:extLst>
          </p:cNvPr>
          <p:cNvSpPr/>
          <p:nvPr/>
        </p:nvSpPr>
        <p:spPr>
          <a:xfrm>
            <a:off x="10063050" y="2269194"/>
            <a:ext cx="412141" cy="18630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PPN</a:t>
            </a:r>
            <a:endParaRPr lang="zh-CN" altLang="en-US" sz="600" dirty="0">
              <a:solidFill>
                <a:schemeClr val="bg1">
                  <a:lumMod val="65000"/>
                </a:schemeClr>
              </a:solidFill>
            </a:endParaRPr>
          </a:p>
        </p:txBody>
      </p:sp>
      <p:sp>
        <p:nvSpPr>
          <p:cNvPr id="93" name="矩形 92">
            <a:extLst>
              <a:ext uri="{FF2B5EF4-FFF2-40B4-BE49-F238E27FC236}">
                <a16:creationId xmlns:a16="http://schemas.microsoft.com/office/drawing/2014/main" id="{B25A517D-9BB9-4F35-B27C-3CED556C3389}"/>
              </a:ext>
            </a:extLst>
          </p:cNvPr>
          <p:cNvSpPr/>
          <p:nvPr/>
        </p:nvSpPr>
        <p:spPr>
          <a:xfrm>
            <a:off x="10478595" y="2269066"/>
            <a:ext cx="345507" cy="18643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0</a:t>
            </a:r>
            <a:endParaRPr lang="zh-CN" altLang="en-US" sz="600" dirty="0">
              <a:solidFill>
                <a:schemeClr val="bg1">
                  <a:lumMod val="65000"/>
                </a:schemeClr>
              </a:solidFill>
            </a:endParaRPr>
          </a:p>
        </p:txBody>
      </p:sp>
      <p:sp>
        <p:nvSpPr>
          <p:cNvPr id="94" name="矩形 93">
            <a:extLst>
              <a:ext uri="{FF2B5EF4-FFF2-40B4-BE49-F238E27FC236}">
                <a16:creationId xmlns:a16="http://schemas.microsoft.com/office/drawing/2014/main" id="{7B9DFC77-18BB-42EC-82B3-81C44E479E2A}"/>
              </a:ext>
            </a:extLst>
          </p:cNvPr>
          <p:cNvSpPr/>
          <p:nvPr/>
        </p:nvSpPr>
        <p:spPr>
          <a:xfrm>
            <a:off x="10824586" y="2269065"/>
            <a:ext cx="66807"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02" name="矩形 101">
            <a:extLst>
              <a:ext uri="{FF2B5EF4-FFF2-40B4-BE49-F238E27FC236}">
                <a16:creationId xmlns:a16="http://schemas.microsoft.com/office/drawing/2014/main" id="{914C7DD9-F99B-4E5B-B5DF-0FEEBEE1CB17}"/>
              </a:ext>
            </a:extLst>
          </p:cNvPr>
          <p:cNvSpPr/>
          <p:nvPr/>
        </p:nvSpPr>
        <p:spPr>
          <a:xfrm>
            <a:off x="9621208" y="2460717"/>
            <a:ext cx="435829" cy="19584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Page</a:t>
            </a:r>
          </a:p>
          <a:p>
            <a:pPr algn="ctr"/>
            <a:r>
              <a:rPr lang="en-US" altLang="zh-CN" sz="600" dirty="0">
                <a:solidFill>
                  <a:schemeClr val="bg1">
                    <a:lumMod val="65000"/>
                  </a:schemeClr>
                </a:solidFill>
              </a:rPr>
              <a:t>entry</a:t>
            </a:r>
            <a:endParaRPr lang="zh-CN" altLang="en-US" sz="600" dirty="0">
              <a:solidFill>
                <a:schemeClr val="bg1">
                  <a:lumMod val="65000"/>
                </a:schemeClr>
              </a:solidFill>
            </a:endParaRPr>
          </a:p>
        </p:txBody>
      </p:sp>
      <p:sp>
        <p:nvSpPr>
          <p:cNvPr id="103" name="矩形 102">
            <a:extLst>
              <a:ext uri="{FF2B5EF4-FFF2-40B4-BE49-F238E27FC236}">
                <a16:creationId xmlns:a16="http://schemas.microsoft.com/office/drawing/2014/main" id="{97306C70-A82E-468F-B7AE-ACDA6CD3D40D}"/>
              </a:ext>
            </a:extLst>
          </p:cNvPr>
          <p:cNvSpPr/>
          <p:nvPr/>
        </p:nvSpPr>
        <p:spPr>
          <a:xfrm>
            <a:off x="10057694" y="2460567"/>
            <a:ext cx="420901" cy="19991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PPN</a:t>
            </a:r>
            <a:endParaRPr lang="zh-CN" altLang="en-US" sz="600" dirty="0">
              <a:solidFill>
                <a:schemeClr val="bg1">
                  <a:lumMod val="65000"/>
                </a:schemeClr>
              </a:solidFill>
            </a:endParaRPr>
          </a:p>
        </p:txBody>
      </p:sp>
      <p:sp>
        <p:nvSpPr>
          <p:cNvPr id="104" name="矩形 103">
            <a:extLst>
              <a:ext uri="{FF2B5EF4-FFF2-40B4-BE49-F238E27FC236}">
                <a16:creationId xmlns:a16="http://schemas.microsoft.com/office/drawing/2014/main" id="{BA58735B-D972-4BB2-9D39-C0DDB9B4D1A6}"/>
              </a:ext>
            </a:extLst>
          </p:cNvPr>
          <p:cNvSpPr/>
          <p:nvPr/>
        </p:nvSpPr>
        <p:spPr>
          <a:xfrm>
            <a:off x="10476414" y="2457264"/>
            <a:ext cx="412141" cy="20321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Flags</a:t>
            </a:r>
            <a:endParaRPr lang="zh-CN" altLang="en-US" sz="600" dirty="0">
              <a:solidFill>
                <a:schemeClr val="bg1">
                  <a:lumMod val="65000"/>
                </a:schemeClr>
              </a:solidFill>
            </a:endParaRPr>
          </a:p>
        </p:txBody>
      </p:sp>
      <p:sp>
        <p:nvSpPr>
          <p:cNvPr id="136" name="矩形 135">
            <a:extLst>
              <a:ext uri="{FF2B5EF4-FFF2-40B4-BE49-F238E27FC236}">
                <a16:creationId xmlns:a16="http://schemas.microsoft.com/office/drawing/2014/main" id="{DFDCF801-C803-4582-B155-6CC349EA5A62}"/>
              </a:ext>
            </a:extLst>
          </p:cNvPr>
          <p:cNvSpPr/>
          <p:nvPr/>
        </p:nvSpPr>
        <p:spPr>
          <a:xfrm>
            <a:off x="8008365" y="3102667"/>
            <a:ext cx="441185"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Page</a:t>
            </a:r>
          </a:p>
          <a:p>
            <a:pPr algn="ctr"/>
            <a:r>
              <a:rPr lang="en-US" altLang="zh-CN" sz="600" dirty="0">
                <a:solidFill>
                  <a:schemeClr val="bg1">
                    <a:lumMod val="65000"/>
                  </a:schemeClr>
                </a:solidFill>
              </a:rPr>
              <a:t>entry</a:t>
            </a:r>
            <a:endParaRPr lang="zh-CN" altLang="en-US" sz="600" dirty="0">
              <a:solidFill>
                <a:schemeClr val="bg1">
                  <a:lumMod val="65000"/>
                </a:schemeClr>
              </a:solidFill>
            </a:endParaRPr>
          </a:p>
        </p:txBody>
      </p:sp>
      <p:sp>
        <p:nvSpPr>
          <p:cNvPr id="137" name="矩形 136">
            <a:extLst>
              <a:ext uri="{FF2B5EF4-FFF2-40B4-BE49-F238E27FC236}">
                <a16:creationId xmlns:a16="http://schemas.microsoft.com/office/drawing/2014/main" id="{70B74872-FFE0-433C-9FAB-B292C4F60815}"/>
              </a:ext>
            </a:extLst>
          </p:cNvPr>
          <p:cNvSpPr/>
          <p:nvPr/>
        </p:nvSpPr>
        <p:spPr>
          <a:xfrm>
            <a:off x="8450207" y="3102517"/>
            <a:ext cx="412141" cy="18630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PPN</a:t>
            </a:r>
            <a:endParaRPr lang="zh-CN" altLang="en-US" sz="600" dirty="0">
              <a:solidFill>
                <a:schemeClr val="bg1">
                  <a:lumMod val="65000"/>
                </a:schemeClr>
              </a:solidFill>
            </a:endParaRPr>
          </a:p>
        </p:txBody>
      </p:sp>
      <p:sp>
        <p:nvSpPr>
          <p:cNvPr id="138" name="矩形 137">
            <a:extLst>
              <a:ext uri="{FF2B5EF4-FFF2-40B4-BE49-F238E27FC236}">
                <a16:creationId xmlns:a16="http://schemas.microsoft.com/office/drawing/2014/main" id="{16FF24F1-3DB3-4DAC-AF15-65EFE2DBB34C}"/>
              </a:ext>
            </a:extLst>
          </p:cNvPr>
          <p:cNvSpPr/>
          <p:nvPr/>
        </p:nvSpPr>
        <p:spPr>
          <a:xfrm>
            <a:off x="8865752" y="3102389"/>
            <a:ext cx="345507" cy="18643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AF</a:t>
            </a:r>
            <a:endParaRPr lang="zh-CN" altLang="en-US" sz="600" dirty="0">
              <a:solidFill>
                <a:schemeClr val="bg1">
                  <a:lumMod val="65000"/>
                </a:schemeClr>
              </a:solidFill>
            </a:endParaRPr>
          </a:p>
        </p:txBody>
      </p:sp>
      <p:sp>
        <p:nvSpPr>
          <p:cNvPr id="139" name="矩形 138">
            <a:extLst>
              <a:ext uri="{FF2B5EF4-FFF2-40B4-BE49-F238E27FC236}">
                <a16:creationId xmlns:a16="http://schemas.microsoft.com/office/drawing/2014/main" id="{FF6F519E-A407-4E3D-9F62-15556C380C11}"/>
              </a:ext>
            </a:extLst>
          </p:cNvPr>
          <p:cNvSpPr/>
          <p:nvPr/>
        </p:nvSpPr>
        <p:spPr>
          <a:xfrm>
            <a:off x="9211743" y="3102388"/>
            <a:ext cx="66807"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40" name="矩形: 圆角 139">
            <a:extLst>
              <a:ext uri="{FF2B5EF4-FFF2-40B4-BE49-F238E27FC236}">
                <a16:creationId xmlns:a16="http://schemas.microsoft.com/office/drawing/2014/main" id="{28EF47DC-A62C-45A0-83C3-C2E5A7243029}"/>
              </a:ext>
            </a:extLst>
          </p:cNvPr>
          <p:cNvSpPr/>
          <p:nvPr/>
        </p:nvSpPr>
        <p:spPr>
          <a:xfrm>
            <a:off x="9239937" y="3084348"/>
            <a:ext cx="231351" cy="6805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t>
            </a:r>
          </a:p>
          <a:p>
            <a:pPr algn="ctr"/>
            <a:r>
              <a:rPr lang="en-US" altLang="zh-CN" sz="600" dirty="0">
                <a:solidFill>
                  <a:schemeClr val="bg1">
                    <a:lumMod val="65000"/>
                  </a:schemeClr>
                </a:solidFill>
              </a:rPr>
              <a:t>R</a:t>
            </a:r>
          </a:p>
          <a:p>
            <a:pPr algn="ctr"/>
            <a:r>
              <a:rPr lang="en-US" altLang="zh-CN" sz="600" dirty="0">
                <a:solidFill>
                  <a:schemeClr val="bg1">
                    <a:lumMod val="65000"/>
                  </a:schemeClr>
                </a:solidFill>
              </a:rPr>
              <a:t>O</a:t>
            </a:r>
          </a:p>
          <a:p>
            <a:pPr algn="ctr"/>
            <a:r>
              <a:rPr lang="en-US" altLang="zh-CN" sz="600" dirty="0">
                <a:solidFill>
                  <a:schemeClr val="bg1">
                    <a:lumMod val="65000"/>
                  </a:schemeClr>
                </a:solidFill>
              </a:rPr>
              <a:t>C</a:t>
            </a:r>
          </a:p>
          <a:p>
            <a:pPr algn="ctr"/>
            <a:r>
              <a:rPr lang="en-US" altLang="zh-CN" sz="600" dirty="0">
                <a:solidFill>
                  <a:schemeClr val="bg1">
                    <a:lumMod val="65000"/>
                  </a:schemeClr>
                </a:solidFill>
              </a:rPr>
              <a:t>E</a:t>
            </a:r>
          </a:p>
          <a:p>
            <a:pPr algn="ctr"/>
            <a:r>
              <a:rPr lang="en-US" altLang="zh-CN" sz="600" dirty="0">
                <a:solidFill>
                  <a:schemeClr val="bg1">
                    <a:lumMod val="65000"/>
                  </a:schemeClr>
                </a:solidFill>
              </a:rPr>
              <a:t>S</a:t>
            </a:r>
          </a:p>
          <a:p>
            <a:pPr algn="ctr"/>
            <a:r>
              <a:rPr lang="en-US" altLang="zh-CN" sz="600" dirty="0">
                <a:solidFill>
                  <a:schemeClr val="bg1">
                    <a:lumMod val="65000"/>
                  </a:schemeClr>
                </a:solidFill>
              </a:rPr>
              <a:t>S</a:t>
            </a:r>
            <a:endParaRPr lang="zh-CN" altLang="en-US" sz="600" dirty="0">
              <a:solidFill>
                <a:schemeClr val="bg1">
                  <a:lumMod val="65000"/>
                </a:schemeClr>
              </a:solidFill>
            </a:endParaRPr>
          </a:p>
        </p:txBody>
      </p:sp>
      <p:sp>
        <p:nvSpPr>
          <p:cNvPr id="141" name="矩形 140">
            <a:extLst>
              <a:ext uri="{FF2B5EF4-FFF2-40B4-BE49-F238E27FC236}">
                <a16:creationId xmlns:a16="http://schemas.microsoft.com/office/drawing/2014/main" id="{D113CBC6-9A38-40CE-A700-869AEBD0BEF4}"/>
              </a:ext>
            </a:extLst>
          </p:cNvPr>
          <p:cNvSpPr/>
          <p:nvPr/>
        </p:nvSpPr>
        <p:spPr>
          <a:xfrm>
            <a:off x="7797857" y="3044031"/>
            <a:ext cx="1654381" cy="69843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43" name="矩形 142">
            <a:extLst>
              <a:ext uri="{FF2B5EF4-FFF2-40B4-BE49-F238E27FC236}">
                <a16:creationId xmlns:a16="http://schemas.microsoft.com/office/drawing/2014/main" id="{AE640437-2182-4441-99A1-BF916EC44933}"/>
              </a:ext>
            </a:extLst>
          </p:cNvPr>
          <p:cNvSpPr/>
          <p:nvPr/>
        </p:nvSpPr>
        <p:spPr>
          <a:xfrm>
            <a:off x="8008365" y="3290556"/>
            <a:ext cx="441185"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Page</a:t>
            </a:r>
          </a:p>
          <a:p>
            <a:pPr algn="ctr"/>
            <a:r>
              <a:rPr lang="en-US" altLang="zh-CN" sz="600" dirty="0">
                <a:solidFill>
                  <a:schemeClr val="bg1">
                    <a:lumMod val="65000"/>
                  </a:schemeClr>
                </a:solidFill>
              </a:rPr>
              <a:t>entry</a:t>
            </a:r>
            <a:endParaRPr lang="zh-CN" altLang="en-US" sz="600" dirty="0">
              <a:solidFill>
                <a:schemeClr val="bg1">
                  <a:lumMod val="65000"/>
                </a:schemeClr>
              </a:solidFill>
            </a:endParaRPr>
          </a:p>
        </p:txBody>
      </p:sp>
      <p:sp>
        <p:nvSpPr>
          <p:cNvPr id="144" name="矩形 143">
            <a:extLst>
              <a:ext uri="{FF2B5EF4-FFF2-40B4-BE49-F238E27FC236}">
                <a16:creationId xmlns:a16="http://schemas.microsoft.com/office/drawing/2014/main" id="{78B6047C-905D-4541-BBFB-D95144A6E9CE}"/>
              </a:ext>
            </a:extLst>
          </p:cNvPr>
          <p:cNvSpPr/>
          <p:nvPr/>
        </p:nvSpPr>
        <p:spPr>
          <a:xfrm>
            <a:off x="8450207" y="3290406"/>
            <a:ext cx="412141" cy="18630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PPN</a:t>
            </a:r>
            <a:endParaRPr lang="zh-CN" altLang="en-US" sz="600" dirty="0">
              <a:solidFill>
                <a:schemeClr val="bg1">
                  <a:lumMod val="65000"/>
                </a:schemeClr>
              </a:solidFill>
            </a:endParaRPr>
          </a:p>
        </p:txBody>
      </p:sp>
      <p:sp>
        <p:nvSpPr>
          <p:cNvPr id="145" name="矩形 144">
            <a:extLst>
              <a:ext uri="{FF2B5EF4-FFF2-40B4-BE49-F238E27FC236}">
                <a16:creationId xmlns:a16="http://schemas.microsoft.com/office/drawing/2014/main" id="{7CAA7658-1C99-4BF9-A194-2082816BF462}"/>
              </a:ext>
            </a:extLst>
          </p:cNvPr>
          <p:cNvSpPr/>
          <p:nvPr/>
        </p:nvSpPr>
        <p:spPr>
          <a:xfrm>
            <a:off x="8865752" y="3290278"/>
            <a:ext cx="345507" cy="18643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AF</a:t>
            </a:r>
            <a:endParaRPr lang="zh-CN" altLang="en-US" sz="600" dirty="0">
              <a:solidFill>
                <a:schemeClr val="bg1">
                  <a:lumMod val="65000"/>
                </a:schemeClr>
              </a:solidFill>
            </a:endParaRPr>
          </a:p>
        </p:txBody>
      </p:sp>
      <p:sp>
        <p:nvSpPr>
          <p:cNvPr id="146" name="矩形 145">
            <a:extLst>
              <a:ext uri="{FF2B5EF4-FFF2-40B4-BE49-F238E27FC236}">
                <a16:creationId xmlns:a16="http://schemas.microsoft.com/office/drawing/2014/main" id="{0CF14DA9-EF09-4AA4-A994-2FC0E315436E}"/>
              </a:ext>
            </a:extLst>
          </p:cNvPr>
          <p:cNvSpPr/>
          <p:nvPr/>
        </p:nvSpPr>
        <p:spPr>
          <a:xfrm>
            <a:off x="9211743" y="3290277"/>
            <a:ext cx="66807" cy="186157"/>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47" name="矩形 146">
            <a:extLst>
              <a:ext uri="{FF2B5EF4-FFF2-40B4-BE49-F238E27FC236}">
                <a16:creationId xmlns:a16="http://schemas.microsoft.com/office/drawing/2014/main" id="{CB3F3108-FF9B-41EF-99C5-0538576949FC}"/>
              </a:ext>
            </a:extLst>
          </p:cNvPr>
          <p:cNvSpPr/>
          <p:nvPr/>
        </p:nvSpPr>
        <p:spPr>
          <a:xfrm>
            <a:off x="8008365" y="3481929"/>
            <a:ext cx="435829" cy="19584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Page</a:t>
            </a:r>
          </a:p>
          <a:p>
            <a:pPr algn="ctr"/>
            <a:r>
              <a:rPr lang="en-US" altLang="zh-CN" sz="600" dirty="0">
                <a:solidFill>
                  <a:schemeClr val="bg1">
                    <a:lumMod val="65000"/>
                  </a:schemeClr>
                </a:solidFill>
              </a:rPr>
              <a:t>entry</a:t>
            </a:r>
            <a:endParaRPr lang="zh-CN" altLang="en-US" sz="600" dirty="0">
              <a:solidFill>
                <a:schemeClr val="bg1">
                  <a:lumMod val="65000"/>
                </a:schemeClr>
              </a:solidFill>
            </a:endParaRPr>
          </a:p>
        </p:txBody>
      </p:sp>
      <p:sp>
        <p:nvSpPr>
          <p:cNvPr id="148" name="矩形 147">
            <a:extLst>
              <a:ext uri="{FF2B5EF4-FFF2-40B4-BE49-F238E27FC236}">
                <a16:creationId xmlns:a16="http://schemas.microsoft.com/office/drawing/2014/main" id="{A0C8092A-A229-411F-AA4F-485C09128B41}"/>
              </a:ext>
            </a:extLst>
          </p:cNvPr>
          <p:cNvSpPr/>
          <p:nvPr/>
        </p:nvSpPr>
        <p:spPr>
          <a:xfrm>
            <a:off x="8444851" y="3481779"/>
            <a:ext cx="420901" cy="19991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PPN</a:t>
            </a:r>
            <a:endParaRPr lang="zh-CN" altLang="en-US" sz="600" dirty="0">
              <a:solidFill>
                <a:schemeClr val="bg1">
                  <a:lumMod val="65000"/>
                </a:schemeClr>
              </a:solidFill>
            </a:endParaRPr>
          </a:p>
        </p:txBody>
      </p:sp>
      <p:sp>
        <p:nvSpPr>
          <p:cNvPr id="150" name="矩形 149">
            <a:extLst>
              <a:ext uri="{FF2B5EF4-FFF2-40B4-BE49-F238E27FC236}">
                <a16:creationId xmlns:a16="http://schemas.microsoft.com/office/drawing/2014/main" id="{6A26D0ED-6BA4-4EA4-99A1-F5D28BAE2DAC}"/>
              </a:ext>
            </a:extLst>
          </p:cNvPr>
          <p:cNvSpPr/>
          <p:nvPr/>
        </p:nvSpPr>
        <p:spPr>
          <a:xfrm>
            <a:off x="8863571" y="3478476"/>
            <a:ext cx="412141" cy="20321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bg1">
                    <a:lumMod val="65000"/>
                  </a:schemeClr>
                </a:solidFill>
              </a:rPr>
              <a:t>Flags</a:t>
            </a:r>
            <a:endParaRPr lang="zh-CN" altLang="en-US" sz="600" dirty="0">
              <a:solidFill>
                <a:schemeClr val="bg1">
                  <a:lumMod val="65000"/>
                </a:schemeClr>
              </a:solidFill>
            </a:endParaRPr>
          </a:p>
        </p:txBody>
      </p:sp>
      <p:sp>
        <p:nvSpPr>
          <p:cNvPr id="151" name="文本框 150">
            <a:extLst>
              <a:ext uri="{FF2B5EF4-FFF2-40B4-BE49-F238E27FC236}">
                <a16:creationId xmlns:a16="http://schemas.microsoft.com/office/drawing/2014/main" id="{63521683-50DF-44F3-8466-70AEE3AE8C63}"/>
              </a:ext>
            </a:extLst>
          </p:cNvPr>
          <p:cNvSpPr txBox="1"/>
          <p:nvPr/>
        </p:nvSpPr>
        <p:spPr>
          <a:xfrm>
            <a:off x="7612430" y="3211496"/>
            <a:ext cx="562975" cy="400110"/>
          </a:xfrm>
          <a:prstGeom prst="rect">
            <a:avLst/>
          </a:prstGeom>
          <a:noFill/>
        </p:spPr>
        <p:txBody>
          <a:bodyPr wrap="square" rtlCol="0">
            <a:spAutoFit/>
          </a:bodyPr>
          <a:lstStyle/>
          <a:p>
            <a:pPr algn="ctr"/>
            <a:r>
              <a:rPr lang="zh-CN" altLang="en-US" sz="1000" dirty="0">
                <a:solidFill>
                  <a:schemeClr val="bg1">
                    <a:lumMod val="65000"/>
                  </a:schemeClr>
                </a:solidFill>
              </a:rPr>
              <a:t>统</a:t>
            </a:r>
            <a:endParaRPr lang="en-US" altLang="zh-CN" sz="1000" dirty="0">
              <a:solidFill>
                <a:schemeClr val="bg1">
                  <a:lumMod val="65000"/>
                </a:schemeClr>
              </a:solidFill>
            </a:endParaRPr>
          </a:p>
          <a:p>
            <a:pPr algn="ctr"/>
            <a:r>
              <a:rPr lang="zh-CN" altLang="en-US" sz="1000" dirty="0">
                <a:solidFill>
                  <a:schemeClr val="bg1">
                    <a:lumMod val="65000"/>
                  </a:schemeClr>
                </a:solidFill>
              </a:rPr>
              <a:t>计</a:t>
            </a:r>
          </a:p>
        </p:txBody>
      </p:sp>
      <p:cxnSp>
        <p:nvCxnSpPr>
          <p:cNvPr id="74" name="连接符: 肘形 73">
            <a:extLst>
              <a:ext uri="{FF2B5EF4-FFF2-40B4-BE49-F238E27FC236}">
                <a16:creationId xmlns:a16="http://schemas.microsoft.com/office/drawing/2014/main" id="{CF199CB0-30B6-40A0-83BF-5A92DD13EC7D}"/>
              </a:ext>
            </a:extLst>
          </p:cNvPr>
          <p:cNvCxnSpPr>
            <a:cxnSpLocks/>
            <a:stCxn id="31" idx="3"/>
          </p:cNvCxnSpPr>
          <p:nvPr/>
        </p:nvCxnSpPr>
        <p:spPr>
          <a:xfrm flipH="1" flipV="1">
            <a:off x="10237891" y="2787012"/>
            <a:ext cx="437468" cy="796197"/>
          </a:xfrm>
          <a:prstGeom prst="bentConnector4">
            <a:avLst>
              <a:gd name="adj1" fmla="val -52255"/>
              <a:gd name="adj2" fmla="val 99756"/>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CF0F056C-2351-4C31-9FF1-BE009FBAFB16}"/>
              </a:ext>
            </a:extLst>
          </p:cNvPr>
          <p:cNvCxnSpPr>
            <a:stCxn id="31" idx="1"/>
          </p:cNvCxnSpPr>
          <p:nvPr/>
        </p:nvCxnSpPr>
        <p:spPr>
          <a:xfrm flipH="1" flipV="1">
            <a:off x="9452238" y="3579849"/>
            <a:ext cx="342906" cy="3360"/>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文本框 152">
            <a:extLst>
              <a:ext uri="{FF2B5EF4-FFF2-40B4-BE49-F238E27FC236}">
                <a16:creationId xmlns:a16="http://schemas.microsoft.com/office/drawing/2014/main" id="{112D5BFE-206F-41A8-8EF6-19AAD07E0F6A}"/>
              </a:ext>
            </a:extLst>
          </p:cNvPr>
          <p:cNvSpPr txBox="1"/>
          <p:nvPr/>
        </p:nvSpPr>
        <p:spPr>
          <a:xfrm>
            <a:off x="9517158" y="3363700"/>
            <a:ext cx="312906" cy="246221"/>
          </a:xfrm>
          <a:prstGeom prst="rect">
            <a:avLst/>
          </a:prstGeom>
          <a:noFill/>
        </p:spPr>
        <p:txBody>
          <a:bodyPr wrap="none" rtlCol="0">
            <a:spAutoFit/>
          </a:bodyPr>
          <a:lstStyle/>
          <a:p>
            <a:r>
              <a:rPr lang="zh-CN" altLang="en-US" sz="1000" dirty="0">
                <a:solidFill>
                  <a:schemeClr val="bg1">
                    <a:lumMod val="65000"/>
                  </a:schemeClr>
                </a:solidFill>
              </a:rPr>
              <a:t>是</a:t>
            </a:r>
          </a:p>
        </p:txBody>
      </p:sp>
      <p:cxnSp>
        <p:nvCxnSpPr>
          <p:cNvPr id="84" name="直接箭头连接符 83">
            <a:extLst>
              <a:ext uri="{FF2B5EF4-FFF2-40B4-BE49-F238E27FC236}">
                <a16:creationId xmlns:a16="http://schemas.microsoft.com/office/drawing/2014/main" id="{BA704D93-B06D-4B2F-8BD6-15BEE6C8EDFD}"/>
              </a:ext>
            </a:extLst>
          </p:cNvPr>
          <p:cNvCxnSpPr>
            <a:stCxn id="141" idx="0"/>
            <a:endCxn id="184" idx="2"/>
          </p:cNvCxnSpPr>
          <p:nvPr/>
        </p:nvCxnSpPr>
        <p:spPr>
          <a:xfrm flipV="1">
            <a:off x="8625048" y="2809013"/>
            <a:ext cx="1548" cy="235018"/>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连接符: 肘形 105">
            <a:extLst>
              <a:ext uri="{FF2B5EF4-FFF2-40B4-BE49-F238E27FC236}">
                <a16:creationId xmlns:a16="http://schemas.microsoft.com/office/drawing/2014/main" id="{16C908FD-FA75-436A-8A3E-DE2D9208A32E}"/>
              </a:ext>
            </a:extLst>
          </p:cNvPr>
          <p:cNvCxnSpPr>
            <a:cxnSpLocks/>
          </p:cNvCxnSpPr>
          <p:nvPr/>
        </p:nvCxnSpPr>
        <p:spPr>
          <a:xfrm rot="5400000" flipH="1" flipV="1">
            <a:off x="8529453" y="2310284"/>
            <a:ext cx="711834" cy="520646"/>
          </a:xfrm>
          <a:prstGeom prst="bentConnector3">
            <a:avLst>
              <a:gd name="adj1" fmla="val -2632"/>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3" name="流程图: 过程 162">
            <a:extLst>
              <a:ext uri="{FF2B5EF4-FFF2-40B4-BE49-F238E27FC236}">
                <a16:creationId xmlns:a16="http://schemas.microsoft.com/office/drawing/2014/main" id="{9C7FC030-A3D7-4CF5-A994-EECF2033C34F}"/>
              </a:ext>
            </a:extLst>
          </p:cNvPr>
          <p:cNvSpPr/>
          <p:nvPr/>
        </p:nvSpPr>
        <p:spPr>
          <a:xfrm>
            <a:off x="7304315" y="1310253"/>
            <a:ext cx="4430486" cy="2641257"/>
          </a:xfrm>
          <a:prstGeom prst="flowChartProcess">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流程图: 过程 163">
            <a:extLst>
              <a:ext uri="{FF2B5EF4-FFF2-40B4-BE49-F238E27FC236}">
                <a16:creationId xmlns:a16="http://schemas.microsoft.com/office/drawing/2014/main" id="{8F469F3C-ED85-48BD-9937-53C8B7E4A9B9}"/>
              </a:ext>
            </a:extLst>
          </p:cNvPr>
          <p:cNvSpPr/>
          <p:nvPr/>
        </p:nvSpPr>
        <p:spPr>
          <a:xfrm>
            <a:off x="7301806" y="4358297"/>
            <a:ext cx="4460965" cy="2364149"/>
          </a:xfrm>
          <a:prstGeom prst="flowChartProcess">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箭头: 右 164">
            <a:extLst>
              <a:ext uri="{FF2B5EF4-FFF2-40B4-BE49-F238E27FC236}">
                <a16:creationId xmlns:a16="http://schemas.microsoft.com/office/drawing/2014/main" id="{1946A5ED-ED06-411A-AB2D-0A9EBA53AA13}"/>
              </a:ext>
            </a:extLst>
          </p:cNvPr>
          <p:cNvSpPr/>
          <p:nvPr/>
        </p:nvSpPr>
        <p:spPr>
          <a:xfrm rot="5400000">
            <a:off x="9434406" y="3969394"/>
            <a:ext cx="334049" cy="40076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grpSp>
        <p:nvGrpSpPr>
          <p:cNvPr id="166" name="组合 165">
            <a:extLst>
              <a:ext uri="{FF2B5EF4-FFF2-40B4-BE49-F238E27FC236}">
                <a16:creationId xmlns:a16="http://schemas.microsoft.com/office/drawing/2014/main" id="{241E6E07-AA6E-4D54-9F68-E8122CA9D92E}"/>
              </a:ext>
            </a:extLst>
          </p:cNvPr>
          <p:cNvGrpSpPr/>
          <p:nvPr/>
        </p:nvGrpSpPr>
        <p:grpSpPr>
          <a:xfrm>
            <a:off x="3815632" y="2727480"/>
            <a:ext cx="332448" cy="469538"/>
            <a:chOff x="5079954" y="5732726"/>
            <a:chExt cx="332448" cy="469538"/>
          </a:xfrm>
        </p:grpSpPr>
        <p:cxnSp>
          <p:nvCxnSpPr>
            <p:cNvPr id="167" name="直接连接符 166">
              <a:extLst>
                <a:ext uri="{FF2B5EF4-FFF2-40B4-BE49-F238E27FC236}">
                  <a16:creationId xmlns:a16="http://schemas.microsoft.com/office/drawing/2014/main" id="{82DBD824-5F0F-4803-9DE2-360F2FDBAE1E}"/>
                </a:ext>
              </a:extLst>
            </p:cNvPr>
            <p:cNvCxnSpPr>
              <a:cxnSpLocks/>
            </p:cNvCxnSpPr>
            <p:nvPr/>
          </p:nvCxnSpPr>
          <p:spPr>
            <a:xfrm>
              <a:off x="5121393" y="5732726"/>
              <a:ext cx="291009" cy="4695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13B8A3DC-384D-4997-AE51-97F016378E72}"/>
                </a:ext>
              </a:extLst>
            </p:cNvPr>
            <p:cNvCxnSpPr>
              <a:cxnSpLocks/>
            </p:cNvCxnSpPr>
            <p:nvPr/>
          </p:nvCxnSpPr>
          <p:spPr>
            <a:xfrm flipH="1">
              <a:off x="5079954" y="5756578"/>
              <a:ext cx="325067" cy="3932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7" name="流程图: 过程 186">
            <a:extLst>
              <a:ext uri="{FF2B5EF4-FFF2-40B4-BE49-F238E27FC236}">
                <a16:creationId xmlns:a16="http://schemas.microsoft.com/office/drawing/2014/main" id="{C81E8441-07D1-4F06-A28B-03AD2DE56169}"/>
              </a:ext>
            </a:extLst>
          </p:cNvPr>
          <p:cNvSpPr/>
          <p:nvPr/>
        </p:nvSpPr>
        <p:spPr>
          <a:xfrm>
            <a:off x="7720440" y="5467479"/>
            <a:ext cx="868382" cy="443447"/>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SPE</a:t>
            </a:r>
          </a:p>
          <a:p>
            <a:pPr algn="ctr"/>
            <a:r>
              <a:rPr lang="en-US" altLang="zh-CN" sz="1400" dirty="0">
                <a:solidFill>
                  <a:schemeClr val="tx1"/>
                </a:solidFill>
              </a:rPr>
              <a:t>start</a:t>
            </a:r>
            <a:endParaRPr lang="zh-CN" altLang="en-US" sz="1400" dirty="0">
              <a:solidFill>
                <a:schemeClr val="tx1"/>
              </a:solidFill>
            </a:endParaRPr>
          </a:p>
        </p:txBody>
      </p:sp>
      <p:cxnSp>
        <p:nvCxnSpPr>
          <p:cNvPr id="178" name="直接箭头连接符 177">
            <a:extLst>
              <a:ext uri="{FF2B5EF4-FFF2-40B4-BE49-F238E27FC236}">
                <a16:creationId xmlns:a16="http://schemas.microsoft.com/office/drawing/2014/main" id="{E56774CB-B7C8-4810-84D3-5B578FE57FE8}"/>
              </a:ext>
            </a:extLst>
          </p:cNvPr>
          <p:cNvCxnSpPr>
            <a:cxnSpLocks/>
          </p:cNvCxnSpPr>
          <p:nvPr/>
        </p:nvCxnSpPr>
        <p:spPr>
          <a:xfrm>
            <a:off x="8194538" y="4919412"/>
            <a:ext cx="0" cy="5262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流程图: 过程 188">
            <a:extLst>
              <a:ext uri="{FF2B5EF4-FFF2-40B4-BE49-F238E27FC236}">
                <a16:creationId xmlns:a16="http://schemas.microsoft.com/office/drawing/2014/main" id="{68507F84-CE2C-48F6-B62C-DC142360FFE8}"/>
              </a:ext>
            </a:extLst>
          </p:cNvPr>
          <p:cNvSpPr/>
          <p:nvPr/>
        </p:nvSpPr>
        <p:spPr>
          <a:xfrm>
            <a:off x="8701627" y="5376205"/>
            <a:ext cx="881482" cy="30219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interrupt</a:t>
            </a:r>
            <a:endParaRPr lang="zh-CN" altLang="en-US" sz="1400" dirty="0">
              <a:solidFill>
                <a:schemeClr val="tx1"/>
              </a:solidFill>
            </a:endParaRPr>
          </a:p>
        </p:txBody>
      </p:sp>
      <p:sp>
        <p:nvSpPr>
          <p:cNvPr id="191" name="流程图: 过程 190">
            <a:extLst>
              <a:ext uri="{FF2B5EF4-FFF2-40B4-BE49-F238E27FC236}">
                <a16:creationId xmlns:a16="http://schemas.microsoft.com/office/drawing/2014/main" id="{5D901481-EF5C-47FA-9BC0-BBFC18BA1882}"/>
              </a:ext>
            </a:extLst>
          </p:cNvPr>
          <p:cNvSpPr/>
          <p:nvPr/>
        </p:nvSpPr>
        <p:spPr>
          <a:xfrm>
            <a:off x="8701626" y="5681386"/>
            <a:ext cx="881483" cy="27435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decode</a:t>
            </a:r>
            <a:endParaRPr lang="zh-CN" altLang="en-US" sz="1400" dirty="0">
              <a:solidFill>
                <a:schemeClr val="tx1"/>
              </a:solidFill>
            </a:endParaRPr>
          </a:p>
        </p:txBody>
      </p:sp>
      <p:sp>
        <p:nvSpPr>
          <p:cNvPr id="193" name="流程图: 过程 192">
            <a:extLst>
              <a:ext uri="{FF2B5EF4-FFF2-40B4-BE49-F238E27FC236}">
                <a16:creationId xmlns:a16="http://schemas.microsoft.com/office/drawing/2014/main" id="{887496AF-4085-46FE-A529-CD2F6984416E}"/>
              </a:ext>
            </a:extLst>
          </p:cNvPr>
          <p:cNvSpPr/>
          <p:nvPr/>
        </p:nvSpPr>
        <p:spPr>
          <a:xfrm>
            <a:off x="8712512" y="6028230"/>
            <a:ext cx="2634003" cy="274352"/>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buffer</a:t>
            </a:r>
            <a:endParaRPr lang="zh-CN" altLang="en-US" sz="1400" dirty="0">
              <a:solidFill>
                <a:schemeClr val="tx1"/>
              </a:solidFill>
            </a:endParaRPr>
          </a:p>
        </p:txBody>
      </p:sp>
      <p:sp>
        <p:nvSpPr>
          <p:cNvPr id="194" name="流程图: 过程 193">
            <a:extLst>
              <a:ext uri="{FF2B5EF4-FFF2-40B4-BE49-F238E27FC236}">
                <a16:creationId xmlns:a16="http://schemas.microsoft.com/office/drawing/2014/main" id="{F269BBB2-7E5D-4C4D-8166-90F3FA49F1CF}"/>
              </a:ext>
            </a:extLst>
          </p:cNvPr>
          <p:cNvSpPr/>
          <p:nvPr/>
        </p:nvSpPr>
        <p:spPr>
          <a:xfrm>
            <a:off x="8712512" y="6388001"/>
            <a:ext cx="2634004" cy="274352"/>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111111"/>
                </a:solidFill>
                <a:ea typeface="Microsoft YaHei" panose="020B0503020204020204" pitchFamily="34" charset="-122"/>
              </a:rPr>
              <a:t>Data processing</a:t>
            </a:r>
            <a:endParaRPr lang="zh-CN" altLang="en-US" sz="1400" dirty="0">
              <a:solidFill>
                <a:schemeClr val="tx1"/>
              </a:solidFill>
            </a:endParaRPr>
          </a:p>
        </p:txBody>
      </p:sp>
      <p:sp>
        <p:nvSpPr>
          <p:cNvPr id="202" name="流程图: 过程 201">
            <a:extLst>
              <a:ext uri="{FF2B5EF4-FFF2-40B4-BE49-F238E27FC236}">
                <a16:creationId xmlns:a16="http://schemas.microsoft.com/office/drawing/2014/main" id="{93C9D113-EF2B-4FFC-B498-2A5C295066D1}"/>
              </a:ext>
            </a:extLst>
          </p:cNvPr>
          <p:cNvSpPr/>
          <p:nvPr/>
        </p:nvSpPr>
        <p:spPr>
          <a:xfrm>
            <a:off x="9583552" y="5376207"/>
            <a:ext cx="881482" cy="30219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interrupt</a:t>
            </a:r>
            <a:endParaRPr lang="zh-CN" altLang="en-US" sz="1400" dirty="0">
              <a:solidFill>
                <a:schemeClr val="tx1"/>
              </a:solidFill>
            </a:endParaRPr>
          </a:p>
        </p:txBody>
      </p:sp>
      <p:sp>
        <p:nvSpPr>
          <p:cNvPr id="203" name="流程图: 过程 202">
            <a:extLst>
              <a:ext uri="{FF2B5EF4-FFF2-40B4-BE49-F238E27FC236}">
                <a16:creationId xmlns:a16="http://schemas.microsoft.com/office/drawing/2014/main" id="{266DCE10-C7AE-4522-95CD-CB5725A349D5}"/>
              </a:ext>
            </a:extLst>
          </p:cNvPr>
          <p:cNvSpPr/>
          <p:nvPr/>
        </p:nvSpPr>
        <p:spPr>
          <a:xfrm>
            <a:off x="9583551" y="5681388"/>
            <a:ext cx="881483" cy="27435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decode</a:t>
            </a:r>
            <a:endParaRPr lang="zh-CN" altLang="en-US" sz="1400" dirty="0">
              <a:solidFill>
                <a:schemeClr val="tx1"/>
              </a:solidFill>
            </a:endParaRPr>
          </a:p>
        </p:txBody>
      </p:sp>
      <p:sp>
        <p:nvSpPr>
          <p:cNvPr id="205" name="流程图: 过程 204">
            <a:extLst>
              <a:ext uri="{FF2B5EF4-FFF2-40B4-BE49-F238E27FC236}">
                <a16:creationId xmlns:a16="http://schemas.microsoft.com/office/drawing/2014/main" id="{D02D45C4-E426-470E-88EA-E4F7F30C3531}"/>
              </a:ext>
            </a:extLst>
          </p:cNvPr>
          <p:cNvSpPr/>
          <p:nvPr/>
        </p:nvSpPr>
        <p:spPr>
          <a:xfrm>
            <a:off x="10465034" y="5379403"/>
            <a:ext cx="881482" cy="30219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interrupt</a:t>
            </a:r>
            <a:endParaRPr lang="zh-CN" altLang="en-US" sz="1400" dirty="0">
              <a:solidFill>
                <a:schemeClr val="tx1"/>
              </a:solidFill>
            </a:endParaRPr>
          </a:p>
        </p:txBody>
      </p:sp>
      <p:sp>
        <p:nvSpPr>
          <p:cNvPr id="206" name="流程图: 过程 205">
            <a:extLst>
              <a:ext uri="{FF2B5EF4-FFF2-40B4-BE49-F238E27FC236}">
                <a16:creationId xmlns:a16="http://schemas.microsoft.com/office/drawing/2014/main" id="{A1F9DFC6-4394-40D7-8A1A-966D832E4DA0}"/>
              </a:ext>
            </a:extLst>
          </p:cNvPr>
          <p:cNvSpPr/>
          <p:nvPr/>
        </p:nvSpPr>
        <p:spPr>
          <a:xfrm>
            <a:off x="10465033" y="5684584"/>
            <a:ext cx="881483" cy="27435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decode</a:t>
            </a:r>
            <a:endParaRPr lang="zh-CN" altLang="en-US" sz="1400" dirty="0">
              <a:solidFill>
                <a:schemeClr val="tx1"/>
              </a:solidFill>
            </a:endParaRPr>
          </a:p>
        </p:txBody>
      </p:sp>
      <p:sp>
        <p:nvSpPr>
          <p:cNvPr id="207" name="箭头: 右 206">
            <a:extLst>
              <a:ext uri="{FF2B5EF4-FFF2-40B4-BE49-F238E27FC236}">
                <a16:creationId xmlns:a16="http://schemas.microsoft.com/office/drawing/2014/main" id="{5DDA518A-7583-4FCE-BD19-60A1C0A9F56F}"/>
              </a:ext>
            </a:extLst>
          </p:cNvPr>
          <p:cNvSpPr/>
          <p:nvPr/>
        </p:nvSpPr>
        <p:spPr>
          <a:xfrm>
            <a:off x="7676678" y="4702588"/>
            <a:ext cx="4058121" cy="283776"/>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文本框 207">
            <a:extLst>
              <a:ext uri="{FF2B5EF4-FFF2-40B4-BE49-F238E27FC236}">
                <a16:creationId xmlns:a16="http://schemas.microsoft.com/office/drawing/2014/main" id="{1FED9098-14DE-4EA8-9EFC-84417338DCD4}"/>
              </a:ext>
            </a:extLst>
          </p:cNvPr>
          <p:cNvSpPr txBox="1"/>
          <p:nvPr/>
        </p:nvSpPr>
        <p:spPr>
          <a:xfrm>
            <a:off x="7228134" y="4688617"/>
            <a:ext cx="514885" cy="307777"/>
          </a:xfrm>
          <a:prstGeom prst="rect">
            <a:avLst/>
          </a:prstGeom>
          <a:noFill/>
        </p:spPr>
        <p:txBody>
          <a:bodyPr wrap="none" rtlCol="0">
            <a:spAutoFit/>
          </a:bodyPr>
          <a:lstStyle/>
          <a:p>
            <a:r>
              <a:rPr lang="en-US" altLang="zh-CN" sz="1400" dirty="0"/>
              <a:t>CPU</a:t>
            </a:r>
            <a:endParaRPr lang="zh-CN" altLang="en-US" sz="1400" dirty="0"/>
          </a:p>
        </p:txBody>
      </p:sp>
      <p:sp>
        <p:nvSpPr>
          <p:cNvPr id="212" name="文本框 211">
            <a:extLst>
              <a:ext uri="{FF2B5EF4-FFF2-40B4-BE49-F238E27FC236}">
                <a16:creationId xmlns:a16="http://schemas.microsoft.com/office/drawing/2014/main" id="{41998930-C6A4-4748-8154-CA6B6B1FD70B}"/>
              </a:ext>
            </a:extLst>
          </p:cNvPr>
          <p:cNvSpPr txBox="1"/>
          <p:nvPr/>
        </p:nvSpPr>
        <p:spPr>
          <a:xfrm>
            <a:off x="7574948" y="4452693"/>
            <a:ext cx="1056700" cy="307777"/>
          </a:xfrm>
          <a:prstGeom prst="rect">
            <a:avLst/>
          </a:prstGeom>
          <a:noFill/>
        </p:spPr>
        <p:txBody>
          <a:bodyPr wrap="none" rtlCol="0">
            <a:spAutoFit/>
          </a:bodyPr>
          <a:lstStyle/>
          <a:p>
            <a:pPr algn="ctr"/>
            <a:r>
              <a:rPr lang="en-US" altLang="zh-CN" sz="1400" dirty="0"/>
              <a:t>schedule in</a:t>
            </a:r>
            <a:endParaRPr lang="zh-CN" altLang="en-US" sz="1400" dirty="0"/>
          </a:p>
        </p:txBody>
      </p:sp>
      <p:sp>
        <p:nvSpPr>
          <p:cNvPr id="215" name="文本框 214">
            <a:extLst>
              <a:ext uri="{FF2B5EF4-FFF2-40B4-BE49-F238E27FC236}">
                <a16:creationId xmlns:a16="http://schemas.microsoft.com/office/drawing/2014/main" id="{F8D95214-539F-4BA6-A08E-FB552C637ADA}"/>
              </a:ext>
            </a:extLst>
          </p:cNvPr>
          <p:cNvSpPr txBox="1"/>
          <p:nvPr/>
        </p:nvSpPr>
        <p:spPr>
          <a:xfrm>
            <a:off x="9225255" y="4432359"/>
            <a:ext cx="785793" cy="307777"/>
          </a:xfrm>
          <a:prstGeom prst="rect">
            <a:avLst/>
          </a:prstGeom>
          <a:noFill/>
        </p:spPr>
        <p:txBody>
          <a:bodyPr wrap="none" rtlCol="0">
            <a:spAutoFit/>
          </a:bodyPr>
          <a:lstStyle/>
          <a:p>
            <a:pPr algn="ctr"/>
            <a:r>
              <a:rPr lang="en-US" altLang="zh-CN" sz="1400" dirty="0"/>
              <a:t>running</a:t>
            </a:r>
            <a:endParaRPr lang="zh-CN" altLang="en-US" sz="1400" dirty="0"/>
          </a:p>
        </p:txBody>
      </p:sp>
      <p:sp>
        <p:nvSpPr>
          <p:cNvPr id="217" name="文本框 216">
            <a:extLst>
              <a:ext uri="{FF2B5EF4-FFF2-40B4-BE49-F238E27FC236}">
                <a16:creationId xmlns:a16="http://schemas.microsoft.com/office/drawing/2014/main" id="{23C7DE26-799A-47F2-9B6B-E81A9A2A75B3}"/>
              </a:ext>
            </a:extLst>
          </p:cNvPr>
          <p:cNvSpPr txBox="1"/>
          <p:nvPr/>
        </p:nvSpPr>
        <p:spPr>
          <a:xfrm>
            <a:off x="10578439" y="4407200"/>
            <a:ext cx="1176925" cy="307777"/>
          </a:xfrm>
          <a:prstGeom prst="rect">
            <a:avLst/>
          </a:prstGeom>
          <a:noFill/>
        </p:spPr>
        <p:txBody>
          <a:bodyPr wrap="none" rtlCol="0">
            <a:spAutoFit/>
          </a:bodyPr>
          <a:lstStyle/>
          <a:p>
            <a:pPr algn="ctr"/>
            <a:r>
              <a:rPr lang="en-US" altLang="zh-CN" sz="1400" dirty="0"/>
              <a:t>schedule out</a:t>
            </a:r>
            <a:endParaRPr lang="zh-CN" altLang="en-US" sz="1400" dirty="0"/>
          </a:p>
        </p:txBody>
      </p:sp>
      <p:sp>
        <p:nvSpPr>
          <p:cNvPr id="218" name="矩形 217">
            <a:extLst>
              <a:ext uri="{FF2B5EF4-FFF2-40B4-BE49-F238E27FC236}">
                <a16:creationId xmlns:a16="http://schemas.microsoft.com/office/drawing/2014/main" id="{D15F6F2F-857E-4732-BF38-EFBE57818629}"/>
              </a:ext>
            </a:extLst>
          </p:cNvPr>
          <p:cNvSpPr/>
          <p:nvPr/>
        </p:nvSpPr>
        <p:spPr>
          <a:xfrm>
            <a:off x="8252762" y="4767943"/>
            <a:ext cx="3043888" cy="15146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a:extLst>
              <a:ext uri="{FF2B5EF4-FFF2-40B4-BE49-F238E27FC236}">
                <a16:creationId xmlns:a16="http://schemas.microsoft.com/office/drawing/2014/main" id="{04C02916-A396-4885-BF84-3FFF4F8A4F1D}"/>
              </a:ext>
            </a:extLst>
          </p:cNvPr>
          <p:cNvSpPr/>
          <p:nvPr/>
        </p:nvSpPr>
        <p:spPr>
          <a:xfrm>
            <a:off x="8109768" y="4740136"/>
            <a:ext cx="173040" cy="1792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a:extLst>
              <a:ext uri="{FF2B5EF4-FFF2-40B4-BE49-F238E27FC236}">
                <a16:creationId xmlns:a16="http://schemas.microsoft.com/office/drawing/2014/main" id="{FD70B80E-0A71-4B01-9BC5-DDB9E362AEE0}"/>
              </a:ext>
            </a:extLst>
          </p:cNvPr>
          <p:cNvSpPr/>
          <p:nvPr/>
        </p:nvSpPr>
        <p:spPr>
          <a:xfrm>
            <a:off x="11283359" y="4760160"/>
            <a:ext cx="173040" cy="179276"/>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925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4534543" y="3602625"/>
            <a:ext cx="2954655" cy="923330"/>
          </a:xfrm>
          <a:prstGeom prst="rect">
            <a:avLst/>
          </a:prstGeom>
          <a:noFill/>
        </p:spPr>
        <p:txBody>
          <a:bodyPr wrap="none">
            <a:spAutoFit/>
          </a:bodyPr>
          <a:lstStyle/>
          <a:p>
            <a:pPr>
              <a:defRPr/>
            </a:pPr>
            <a:r>
              <a:rPr lang="zh-CN" altLang="en-US" sz="5400" dirty="0">
                <a:solidFill>
                  <a:schemeClr val="bg1"/>
                </a:solidFill>
                <a:latin typeface="Microsoft YaHei Regular" panose="020B0503020204020204" charset="-122"/>
                <a:ea typeface="Microsoft YaHei Regular" panose="020B0503020204020204" charset="-122"/>
              </a:rPr>
              <a:t>方案效果</a:t>
            </a: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6331"/>
          </a:xfrm>
          <a:prstGeom prst="rect">
            <a:avLst/>
          </a:prstGeom>
          <a:noFill/>
        </p:spPr>
        <p:txBody>
          <a:bodyPr wrap="square" rtlCol="0">
            <a:spAutoFit/>
          </a:bodyPr>
          <a:lstStyle/>
          <a:p>
            <a:r>
              <a:rPr lang="en-US" altLang="zh-CN" sz="3600" i="1" dirty="0">
                <a:solidFill>
                  <a:srgbClr val="C705FB"/>
                </a:solidFill>
              </a:rPr>
              <a:t>Part One</a:t>
            </a:r>
          </a:p>
        </p:txBody>
      </p:sp>
      <p:sp>
        <p:nvSpPr>
          <p:cNvPr id="65" name="文本框 64"/>
          <p:cNvSpPr txBox="1"/>
          <p:nvPr/>
        </p:nvSpPr>
        <p:spPr>
          <a:xfrm>
            <a:off x="1815465" y="43815"/>
            <a:ext cx="1342390" cy="6447155"/>
          </a:xfrm>
          <a:prstGeom prst="rect">
            <a:avLst/>
          </a:prstGeom>
          <a:noFill/>
        </p:spPr>
        <p:txBody>
          <a:bodyPr wrap="square" rtlCol="0">
            <a:spAutoFit/>
          </a:bodyPr>
          <a:lstStyle/>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3</a:t>
            </a:r>
          </a:p>
        </p:txBody>
      </p:sp>
    </p:spTree>
    <p:extLst>
      <p:ext uri="{BB962C8B-B14F-4D97-AF65-F5344CB8AC3E}">
        <p14:creationId xmlns:p14="http://schemas.microsoft.com/office/powerpoint/2010/main" val="330413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15188" y="80284"/>
            <a:ext cx="7065326" cy="662782"/>
          </a:xfrm>
        </p:spPr>
        <p:txBody>
          <a:bodyPr>
            <a:normAutofit fontScale="90000"/>
          </a:bodyPr>
          <a:lstStyle/>
          <a:p>
            <a:r>
              <a:rPr kumimoji="1" lang="en-US" altLang="zh-CN" dirty="0">
                <a:solidFill>
                  <a:schemeClr val="bg1"/>
                </a:solidFill>
              </a:rPr>
              <a:t>NUMA BALANCE - </a:t>
            </a:r>
            <a:r>
              <a:rPr kumimoji="1" lang="en-US" altLang="zh-CN" dirty="0" err="1">
                <a:solidFill>
                  <a:schemeClr val="bg1"/>
                </a:solidFill>
              </a:rPr>
              <a:t>autonuma</a:t>
            </a:r>
            <a:r>
              <a:rPr kumimoji="1" lang="en-US" altLang="zh-CN" dirty="0">
                <a:solidFill>
                  <a:schemeClr val="bg1"/>
                </a:solidFill>
              </a:rPr>
              <a:t>-benchmark</a:t>
            </a:r>
            <a:endParaRPr kumimoji="1" lang="zh-CN" altLang="en-US" dirty="0">
              <a:solidFill>
                <a:schemeClr val="bg1"/>
              </a:solidFill>
            </a:endParaRPr>
          </a:p>
        </p:txBody>
      </p:sp>
      <p:graphicFrame>
        <p:nvGraphicFramePr>
          <p:cNvPr id="10" name="图表 9">
            <a:extLst>
              <a:ext uri="{FF2B5EF4-FFF2-40B4-BE49-F238E27FC236}">
                <a16:creationId xmlns:a16="http://schemas.microsoft.com/office/drawing/2014/main" id="{AD451DB9-A669-4819-84E0-19B5DDFA42C1}"/>
              </a:ext>
            </a:extLst>
          </p:cNvPr>
          <p:cNvGraphicFramePr>
            <a:graphicFrameLocks/>
          </p:cNvGraphicFramePr>
          <p:nvPr>
            <p:extLst>
              <p:ext uri="{D42A27DB-BD31-4B8C-83A1-F6EECF244321}">
                <p14:modId xmlns:p14="http://schemas.microsoft.com/office/powerpoint/2010/main" val="3801820061"/>
              </p:ext>
            </p:extLst>
          </p:nvPr>
        </p:nvGraphicFramePr>
        <p:xfrm>
          <a:off x="522513" y="1034142"/>
          <a:ext cx="5388429" cy="38753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a:extLst>
              <a:ext uri="{FF2B5EF4-FFF2-40B4-BE49-F238E27FC236}">
                <a16:creationId xmlns:a16="http://schemas.microsoft.com/office/drawing/2014/main" id="{FC810FC7-07B9-459E-8B2D-B028535A4D66}"/>
              </a:ext>
            </a:extLst>
          </p:cNvPr>
          <p:cNvGraphicFramePr>
            <a:graphicFrameLocks/>
          </p:cNvGraphicFramePr>
          <p:nvPr>
            <p:extLst>
              <p:ext uri="{D42A27DB-BD31-4B8C-83A1-F6EECF244321}">
                <p14:modId xmlns:p14="http://schemas.microsoft.com/office/powerpoint/2010/main" val="1051296719"/>
              </p:ext>
            </p:extLst>
          </p:nvPr>
        </p:nvGraphicFramePr>
        <p:xfrm>
          <a:off x="6096000" y="1034141"/>
          <a:ext cx="5388429" cy="3875316"/>
        </p:xfrm>
        <a:graphic>
          <a:graphicData uri="http://schemas.openxmlformats.org/drawingml/2006/chart">
            <c:chart xmlns:c="http://schemas.openxmlformats.org/drawingml/2006/chart" xmlns:r="http://schemas.openxmlformats.org/officeDocument/2006/relationships" r:id="rId4"/>
          </a:graphicData>
        </a:graphic>
      </p:graphicFrame>
      <p:sp>
        <p:nvSpPr>
          <p:cNvPr id="14" name="流程图: 可选过程 13">
            <a:extLst>
              <a:ext uri="{FF2B5EF4-FFF2-40B4-BE49-F238E27FC236}">
                <a16:creationId xmlns:a16="http://schemas.microsoft.com/office/drawing/2014/main" id="{CA38B9D9-E7D5-448D-B6CA-34EF981DB5A0}"/>
              </a:ext>
            </a:extLst>
          </p:cNvPr>
          <p:cNvSpPr/>
          <p:nvPr/>
        </p:nvSpPr>
        <p:spPr>
          <a:xfrm>
            <a:off x="7135584" y="1774372"/>
            <a:ext cx="538845" cy="979714"/>
          </a:xfrm>
          <a:prstGeom prst="flowChartAlternateProcess">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a:extLst>
              <a:ext uri="{FF2B5EF4-FFF2-40B4-BE49-F238E27FC236}">
                <a16:creationId xmlns:a16="http://schemas.microsoft.com/office/drawing/2014/main" id="{8CA6DC6A-8B89-4C7C-A411-CCE3EBB3FBD4}"/>
              </a:ext>
            </a:extLst>
          </p:cNvPr>
          <p:cNvSpPr/>
          <p:nvPr/>
        </p:nvSpPr>
        <p:spPr>
          <a:xfrm>
            <a:off x="9307286" y="1817914"/>
            <a:ext cx="506185" cy="1023257"/>
          </a:xfrm>
          <a:prstGeom prst="flowChartAlternateProcess">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a:extLst>
              <a:ext uri="{FF2B5EF4-FFF2-40B4-BE49-F238E27FC236}">
                <a16:creationId xmlns:a16="http://schemas.microsoft.com/office/drawing/2014/main" id="{9B29E215-ECCA-4734-89C1-1F34166EBD10}"/>
              </a:ext>
            </a:extLst>
          </p:cNvPr>
          <p:cNvSpPr/>
          <p:nvPr/>
        </p:nvSpPr>
        <p:spPr>
          <a:xfrm>
            <a:off x="1562097" y="1774372"/>
            <a:ext cx="538845" cy="979714"/>
          </a:xfrm>
          <a:prstGeom prst="flowChartAlternateProcess">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DC9DEA-AF3D-4856-92F2-C6EA3B1993E1}"/>
              </a:ext>
            </a:extLst>
          </p:cNvPr>
          <p:cNvSpPr/>
          <p:nvPr/>
        </p:nvSpPr>
        <p:spPr>
          <a:xfrm>
            <a:off x="2057290" y="1741714"/>
            <a:ext cx="607859" cy="338554"/>
          </a:xfrm>
          <a:prstGeom prst="rect">
            <a:avLst/>
          </a:prstGeom>
        </p:spPr>
        <p:txBody>
          <a:bodyPr wrap="none">
            <a:spAutoFit/>
          </a:bodyPr>
          <a:lstStyle/>
          <a:p>
            <a:r>
              <a:rPr kumimoji="1" lang="en-US" altLang="zh-CN" sz="1600" dirty="0">
                <a:solidFill>
                  <a:schemeClr val="accent1"/>
                </a:solidFill>
                <a:latin typeface="微软雅黑" panose="020B0503020204020204" pitchFamily="34" charset="-122"/>
                <a:ea typeface="微软雅黑" panose="020B0503020204020204" pitchFamily="34" charset="-122"/>
              </a:rPr>
              <a:t>41%</a:t>
            </a:r>
            <a:endParaRPr lang="zh-CN" altLang="en-US" sz="1600" dirty="0">
              <a:solidFill>
                <a:schemeClr val="accent1"/>
              </a:solidFill>
            </a:endParaRPr>
          </a:p>
        </p:txBody>
      </p:sp>
      <p:sp>
        <p:nvSpPr>
          <p:cNvPr id="19" name="矩形 18">
            <a:extLst>
              <a:ext uri="{FF2B5EF4-FFF2-40B4-BE49-F238E27FC236}">
                <a16:creationId xmlns:a16="http://schemas.microsoft.com/office/drawing/2014/main" id="{89FA5271-72FF-4507-AF76-9E4510F5FD81}"/>
              </a:ext>
            </a:extLst>
          </p:cNvPr>
          <p:cNvSpPr/>
          <p:nvPr/>
        </p:nvSpPr>
        <p:spPr>
          <a:xfrm>
            <a:off x="7636328" y="1828799"/>
            <a:ext cx="607859" cy="338554"/>
          </a:xfrm>
          <a:prstGeom prst="rect">
            <a:avLst/>
          </a:prstGeom>
        </p:spPr>
        <p:txBody>
          <a:bodyPr wrap="none">
            <a:spAutoFit/>
          </a:bodyPr>
          <a:lstStyle/>
          <a:p>
            <a:r>
              <a:rPr kumimoji="1" lang="en-US" altLang="zh-CN" sz="1600" dirty="0">
                <a:solidFill>
                  <a:srgbClr val="FF0000"/>
                </a:solidFill>
                <a:latin typeface="微软雅黑" panose="020B0503020204020204" pitchFamily="34" charset="-122"/>
                <a:ea typeface="微软雅黑" panose="020B0503020204020204" pitchFamily="34" charset="-122"/>
              </a:rPr>
              <a:t>47%</a:t>
            </a:r>
            <a:endParaRPr lang="zh-CN" altLang="en-US" sz="1600" dirty="0">
              <a:solidFill>
                <a:srgbClr val="FF0000"/>
              </a:solidFill>
            </a:endParaRPr>
          </a:p>
        </p:txBody>
      </p:sp>
      <p:sp>
        <p:nvSpPr>
          <p:cNvPr id="20" name="矩形 19">
            <a:extLst>
              <a:ext uri="{FF2B5EF4-FFF2-40B4-BE49-F238E27FC236}">
                <a16:creationId xmlns:a16="http://schemas.microsoft.com/office/drawing/2014/main" id="{4B6B5128-8EF3-42E8-9751-85E83ADA6B69}"/>
              </a:ext>
            </a:extLst>
          </p:cNvPr>
          <p:cNvSpPr/>
          <p:nvPr/>
        </p:nvSpPr>
        <p:spPr>
          <a:xfrm>
            <a:off x="9765871" y="1828799"/>
            <a:ext cx="607859" cy="338554"/>
          </a:xfrm>
          <a:prstGeom prst="rect">
            <a:avLst/>
          </a:prstGeom>
        </p:spPr>
        <p:txBody>
          <a:bodyPr wrap="none">
            <a:spAutoFit/>
          </a:bodyPr>
          <a:lstStyle/>
          <a:p>
            <a:r>
              <a:rPr kumimoji="1" lang="en-US" altLang="zh-CN" sz="1600" dirty="0">
                <a:solidFill>
                  <a:srgbClr val="FF0000"/>
                </a:solidFill>
                <a:latin typeface="微软雅黑" panose="020B0503020204020204" pitchFamily="34" charset="-122"/>
                <a:ea typeface="微软雅黑" panose="020B0503020204020204" pitchFamily="34" charset="-122"/>
              </a:rPr>
              <a:t>67%</a:t>
            </a:r>
            <a:endParaRPr lang="zh-CN" altLang="en-US" sz="1600" dirty="0">
              <a:solidFill>
                <a:srgbClr val="FF0000"/>
              </a:solidFill>
            </a:endParaRPr>
          </a:p>
        </p:txBody>
      </p:sp>
      <p:sp>
        <p:nvSpPr>
          <p:cNvPr id="22" name="文本框 21">
            <a:extLst>
              <a:ext uri="{FF2B5EF4-FFF2-40B4-BE49-F238E27FC236}">
                <a16:creationId xmlns:a16="http://schemas.microsoft.com/office/drawing/2014/main" id="{90DC2C9E-B466-4755-838D-9A03D2A90C73}"/>
              </a:ext>
            </a:extLst>
          </p:cNvPr>
          <p:cNvSpPr txBox="1"/>
          <p:nvPr/>
        </p:nvSpPr>
        <p:spPr>
          <a:xfrm>
            <a:off x="10101946" y="5188185"/>
            <a:ext cx="1451038" cy="369332"/>
          </a:xfrm>
          <a:prstGeom prst="rect">
            <a:avLst/>
          </a:prstGeom>
          <a:noFill/>
        </p:spPr>
        <p:txBody>
          <a:bodyPr wrap="none" rtlCol="0">
            <a:spAutoFit/>
          </a:bodyPr>
          <a:lstStyle/>
          <a:p>
            <a:r>
              <a:rPr lang="en-US" altLang="zh-CN" dirty="0"/>
              <a:t>AUTONUMA</a:t>
            </a:r>
            <a:endParaRPr lang="zh-CN" altLang="en-US" dirty="0"/>
          </a:p>
        </p:txBody>
      </p:sp>
      <p:sp>
        <p:nvSpPr>
          <p:cNvPr id="23" name="文本框 22">
            <a:extLst>
              <a:ext uri="{FF2B5EF4-FFF2-40B4-BE49-F238E27FC236}">
                <a16:creationId xmlns:a16="http://schemas.microsoft.com/office/drawing/2014/main" id="{B4E87C82-8BE0-4371-BFE4-3C95FFC2E5EA}"/>
              </a:ext>
            </a:extLst>
          </p:cNvPr>
          <p:cNvSpPr txBox="1"/>
          <p:nvPr/>
        </p:nvSpPr>
        <p:spPr>
          <a:xfrm>
            <a:off x="9648537" y="5530733"/>
            <a:ext cx="1107996" cy="369332"/>
          </a:xfrm>
          <a:prstGeom prst="rect">
            <a:avLst/>
          </a:prstGeom>
          <a:noFill/>
        </p:spPr>
        <p:txBody>
          <a:bodyPr wrap="none" rtlCol="0">
            <a:spAutoFit/>
          </a:bodyPr>
          <a:lstStyle/>
          <a:p>
            <a:r>
              <a:rPr lang="zh-CN" altLang="en-US" dirty="0">
                <a:solidFill>
                  <a:srgbClr val="FF0000"/>
                </a:solidFill>
              </a:rPr>
              <a:t>全量扫描</a:t>
            </a:r>
          </a:p>
        </p:txBody>
      </p:sp>
      <p:sp>
        <p:nvSpPr>
          <p:cNvPr id="24" name="文本框 23">
            <a:extLst>
              <a:ext uri="{FF2B5EF4-FFF2-40B4-BE49-F238E27FC236}">
                <a16:creationId xmlns:a16="http://schemas.microsoft.com/office/drawing/2014/main" id="{E968CC7D-29E7-44C0-BF07-5A641DCF3927}"/>
              </a:ext>
            </a:extLst>
          </p:cNvPr>
          <p:cNvSpPr txBox="1"/>
          <p:nvPr/>
        </p:nvSpPr>
        <p:spPr>
          <a:xfrm>
            <a:off x="10955442" y="5543325"/>
            <a:ext cx="1107996" cy="369332"/>
          </a:xfrm>
          <a:prstGeom prst="rect">
            <a:avLst/>
          </a:prstGeom>
          <a:noFill/>
        </p:spPr>
        <p:txBody>
          <a:bodyPr wrap="none" rtlCol="0">
            <a:spAutoFit/>
          </a:bodyPr>
          <a:lstStyle/>
          <a:p>
            <a:r>
              <a:rPr lang="zh-CN" altLang="en-US" dirty="0">
                <a:solidFill>
                  <a:srgbClr val="FF0000"/>
                </a:solidFill>
              </a:rPr>
              <a:t>同步迁移</a:t>
            </a:r>
          </a:p>
        </p:txBody>
      </p:sp>
      <p:sp>
        <p:nvSpPr>
          <p:cNvPr id="25" name="矩形 24">
            <a:extLst>
              <a:ext uri="{FF2B5EF4-FFF2-40B4-BE49-F238E27FC236}">
                <a16:creationId xmlns:a16="http://schemas.microsoft.com/office/drawing/2014/main" id="{1E6C9B8A-D27E-48BD-9F7F-CCF131A9868F}"/>
              </a:ext>
            </a:extLst>
          </p:cNvPr>
          <p:cNvSpPr/>
          <p:nvPr/>
        </p:nvSpPr>
        <p:spPr>
          <a:xfrm>
            <a:off x="387217" y="4983583"/>
            <a:ext cx="9573879" cy="1721690"/>
          </a:xfrm>
          <a:prstGeom prst="rect">
            <a:avLst/>
          </a:prstGeom>
        </p:spPr>
        <p:txBody>
          <a:bodyPr wrap="square">
            <a:spAutoFit/>
          </a:bodyPr>
          <a:lstStyle/>
          <a:p>
            <a:pPr>
              <a:lnSpc>
                <a:spcPct val="150000"/>
              </a:lnSpc>
            </a:pPr>
            <a:r>
              <a:rPr kumimoji="1" lang="zh-CN" altLang="en-US" sz="1200" b="1" dirty="0">
                <a:solidFill>
                  <a:schemeClr val="accent1">
                    <a:lumMod val="50000"/>
                  </a:schemeClr>
                </a:solidFill>
                <a:latin typeface="等线" panose="02010600030101010101" pitchFamily="2" charset="-122"/>
                <a:ea typeface="等线" panose="02010600030101010101" pitchFamily="2" charset="-122"/>
              </a:rPr>
              <a:t>与原生方案相比，性能变化原因分析：</a:t>
            </a:r>
            <a:endParaRPr kumimoji="1" lang="en-US" altLang="zh-CN" sz="1200" b="1" dirty="0">
              <a:solidFill>
                <a:schemeClr val="accent1">
                  <a:lumMod val="50000"/>
                </a:schemeClr>
              </a:solidFill>
              <a:latin typeface="等线" panose="02010600030101010101" pitchFamily="2" charset="-122"/>
              <a:ea typeface="等线" panose="02010600030101010101" pitchFamily="2" charset="-122"/>
            </a:endParaRPr>
          </a:p>
          <a:p>
            <a:pPr>
              <a:lnSpc>
                <a:spcPct val="150000"/>
              </a:lnSpc>
            </a:pPr>
            <a:r>
              <a:rPr kumimoji="1" lang="en-US" altLang="zh-CN" sz="1200" b="1" dirty="0">
                <a:latin typeface="等线" panose="02010600030101010101" pitchFamily="2" charset="-122"/>
                <a:ea typeface="等线" panose="02010600030101010101" pitchFamily="2" charset="-122"/>
              </a:rPr>
              <a:t>numa01</a:t>
            </a:r>
            <a:r>
              <a:rPr kumimoji="1" lang="zh-CN" altLang="en-US" sz="1200" b="1" dirty="0">
                <a:latin typeface="等线" panose="02010600030101010101" pitchFamily="2" charset="-122"/>
                <a:ea typeface="等线" panose="02010600030101010101" pitchFamily="2" charset="-122"/>
              </a:rPr>
              <a:t>行为分析： </a:t>
            </a:r>
            <a:endParaRPr kumimoji="1" lang="en-US" altLang="zh-CN" sz="1200" b="1" dirty="0">
              <a:latin typeface="等线" panose="02010600030101010101" pitchFamily="2" charset="-122"/>
              <a:ea typeface="等线" panose="02010600030101010101" pitchFamily="2" charset="-122"/>
            </a:endParaRPr>
          </a:p>
          <a:p>
            <a:pPr>
              <a:lnSpc>
                <a:spcPct val="150000"/>
              </a:lnSpc>
            </a:pPr>
            <a:r>
              <a:rPr kumimoji="1" lang="zh-CN" altLang="en-US" sz="1200" dirty="0">
                <a:latin typeface="等线" panose="02010600030101010101" pitchFamily="2" charset="-122"/>
                <a:ea typeface="等线" panose="02010600030101010101" pitchFamily="2" charset="-122"/>
              </a:rPr>
              <a:t>内存申请首先绑定在一个</a:t>
            </a:r>
            <a:r>
              <a:rPr kumimoji="1" lang="en-US" altLang="zh-CN" sz="1200" dirty="0">
                <a:latin typeface="等线" panose="02010600030101010101" pitchFamily="2" charset="-122"/>
                <a:ea typeface="等线" panose="02010600030101010101" pitchFamily="2" charset="-122"/>
              </a:rPr>
              <a:t>node</a:t>
            </a:r>
            <a:r>
              <a:rPr kumimoji="1" lang="zh-CN" altLang="en-US" sz="1200" dirty="0">
                <a:latin typeface="等线" panose="02010600030101010101" pitchFamily="2" charset="-122"/>
                <a:ea typeface="等线" panose="02010600030101010101" pitchFamily="2" charset="-122"/>
              </a:rPr>
              <a:t>上，然后</a:t>
            </a:r>
            <a:r>
              <a:rPr kumimoji="1" lang="en-US" altLang="zh-CN" sz="1200" dirty="0">
                <a:latin typeface="等线" panose="02010600030101010101" pitchFamily="2" charset="-122"/>
                <a:ea typeface="等线" panose="02010600030101010101" pitchFamily="2" charset="-122"/>
              </a:rPr>
              <a:t>2</a:t>
            </a:r>
            <a:r>
              <a:rPr kumimoji="1" lang="zh-CN" altLang="en-US" sz="1200" dirty="0">
                <a:latin typeface="等线" panose="02010600030101010101" pitchFamily="2" charset="-122"/>
                <a:ea typeface="等线" panose="02010600030101010101" pitchFamily="2" charset="-122"/>
              </a:rPr>
              <a:t>个进程（</a:t>
            </a:r>
            <a:r>
              <a:rPr kumimoji="1" lang="en-US" altLang="zh-CN" sz="1200" dirty="0">
                <a:latin typeface="等线" panose="02010600030101010101" pitchFamily="2" charset="-122"/>
                <a:ea typeface="等线" panose="02010600030101010101" pitchFamily="2" charset="-122"/>
              </a:rPr>
              <a:t>64</a:t>
            </a:r>
            <a:r>
              <a:rPr kumimoji="1" lang="zh-CN" altLang="en-US" sz="1200" dirty="0">
                <a:latin typeface="等线" panose="02010600030101010101" pitchFamily="2" charset="-122"/>
                <a:ea typeface="等线" panose="02010600030101010101" pitchFamily="2" charset="-122"/>
              </a:rPr>
              <a:t>线程）分别访问全局</a:t>
            </a:r>
            <a:r>
              <a:rPr kumimoji="1" lang="en-US" altLang="zh-CN" sz="1200" dirty="0">
                <a:latin typeface="等线" panose="02010600030101010101" pitchFamily="2" charset="-122"/>
                <a:ea typeface="等线" panose="02010600030101010101" pitchFamily="2" charset="-122"/>
              </a:rPr>
              <a:t>3G</a:t>
            </a:r>
            <a:r>
              <a:rPr kumimoji="1" lang="zh-CN" altLang="en-US" sz="1200" dirty="0">
                <a:latin typeface="等线" panose="02010600030101010101" pitchFamily="2" charset="-122"/>
                <a:ea typeface="等线" panose="02010600030101010101" pitchFamily="2" charset="-122"/>
              </a:rPr>
              <a:t>内存（分配），然后解除内存绑定，循环访问</a:t>
            </a:r>
            <a:r>
              <a:rPr kumimoji="1" lang="zh-CN" altLang="en-US" sz="1200" b="1" dirty="0">
                <a:latin typeface="等线" panose="02010600030101010101" pitchFamily="2" charset="-122"/>
                <a:ea typeface="等线" panose="02010600030101010101" pitchFamily="2" charset="-122"/>
              </a:rPr>
              <a:t>全局</a:t>
            </a:r>
            <a:r>
              <a:rPr kumimoji="1" lang="en-US" altLang="zh-CN" sz="1200" b="1" dirty="0">
                <a:latin typeface="等线" panose="02010600030101010101" pitchFamily="2" charset="-122"/>
                <a:ea typeface="等线" panose="02010600030101010101" pitchFamily="2" charset="-122"/>
              </a:rPr>
              <a:t>3G</a:t>
            </a:r>
            <a:r>
              <a:rPr kumimoji="1" lang="zh-CN" altLang="en-US" sz="1200" b="1" dirty="0">
                <a:latin typeface="等线" panose="02010600030101010101" pitchFamily="2" charset="-122"/>
                <a:ea typeface="等线" panose="02010600030101010101" pitchFamily="2" charset="-122"/>
              </a:rPr>
              <a:t>内存</a:t>
            </a:r>
            <a:endParaRPr kumimoji="1" lang="en-US" altLang="zh-CN" sz="1200" b="1" dirty="0">
              <a:latin typeface="等线" panose="02010600030101010101" pitchFamily="2" charset="-122"/>
              <a:ea typeface="等线" panose="02010600030101010101" pitchFamily="2" charset="-122"/>
            </a:endParaRPr>
          </a:p>
          <a:p>
            <a:pPr>
              <a:lnSpc>
                <a:spcPct val="150000"/>
              </a:lnSpc>
            </a:pPr>
            <a:endParaRPr kumimoji="1" lang="en-US" altLang="zh-CN" sz="1200" b="1" dirty="0">
              <a:latin typeface="等线" panose="02010600030101010101" pitchFamily="2" charset="-122"/>
              <a:ea typeface="等线" panose="02010600030101010101" pitchFamily="2" charset="-122"/>
            </a:endParaRPr>
          </a:p>
          <a:p>
            <a:pPr>
              <a:lnSpc>
                <a:spcPct val="150000"/>
              </a:lnSpc>
            </a:pPr>
            <a:r>
              <a:rPr kumimoji="1" lang="en-US" altLang="zh-CN" sz="1200" b="1" dirty="0">
                <a:latin typeface="等线" panose="02010600030101010101" pitchFamily="2" charset="-122"/>
                <a:ea typeface="等线" panose="02010600030101010101" pitchFamily="2" charset="-122"/>
              </a:rPr>
              <a:t>numa01_THREAD_ALLOC</a:t>
            </a:r>
            <a:r>
              <a:rPr kumimoji="1" lang="zh-CN" altLang="en-US" sz="1200" b="1" dirty="0">
                <a:latin typeface="等线" panose="02010600030101010101" pitchFamily="2" charset="-122"/>
                <a:ea typeface="等线" panose="02010600030101010101" pitchFamily="2" charset="-122"/>
              </a:rPr>
              <a:t>行为分析： </a:t>
            </a:r>
            <a:endParaRPr kumimoji="1" lang="en-US" altLang="zh-CN" sz="1200" b="1" dirty="0">
              <a:latin typeface="等线" panose="02010600030101010101" pitchFamily="2" charset="-122"/>
              <a:ea typeface="等线" panose="02010600030101010101" pitchFamily="2" charset="-122"/>
            </a:endParaRPr>
          </a:p>
          <a:p>
            <a:pPr>
              <a:lnSpc>
                <a:spcPct val="150000"/>
              </a:lnSpc>
            </a:pPr>
            <a:r>
              <a:rPr kumimoji="1" lang="zh-CN" altLang="en-US" sz="1200" dirty="0">
                <a:latin typeface="等线" panose="02010600030101010101" pitchFamily="2" charset="-122"/>
                <a:ea typeface="等线" panose="02010600030101010101" pitchFamily="2" charset="-122"/>
              </a:rPr>
              <a:t>内存申请首先绑定在一个</a:t>
            </a:r>
            <a:r>
              <a:rPr kumimoji="1" lang="en-US" altLang="zh-CN" sz="1200" dirty="0">
                <a:latin typeface="等线" panose="02010600030101010101" pitchFamily="2" charset="-122"/>
                <a:ea typeface="等线" panose="02010600030101010101" pitchFamily="2" charset="-122"/>
              </a:rPr>
              <a:t>node</a:t>
            </a:r>
            <a:r>
              <a:rPr kumimoji="1" lang="zh-CN" altLang="en-US" sz="1200" dirty="0">
                <a:latin typeface="等线" panose="02010600030101010101" pitchFamily="2" charset="-122"/>
                <a:ea typeface="等线" panose="02010600030101010101" pitchFamily="2" charset="-122"/>
              </a:rPr>
              <a:t>上，然后</a:t>
            </a:r>
            <a:r>
              <a:rPr kumimoji="1" lang="en-US" altLang="zh-CN" sz="1200" dirty="0">
                <a:latin typeface="等线" panose="02010600030101010101" pitchFamily="2" charset="-122"/>
                <a:ea typeface="等线" panose="02010600030101010101" pitchFamily="2" charset="-122"/>
              </a:rPr>
              <a:t>2</a:t>
            </a:r>
            <a:r>
              <a:rPr kumimoji="1" lang="zh-CN" altLang="en-US" sz="1200" dirty="0">
                <a:latin typeface="等线" panose="02010600030101010101" pitchFamily="2" charset="-122"/>
                <a:ea typeface="等线" panose="02010600030101010101" pitchFamily="2" charset="-122"/>
              </a:rPr>
              <a:t>个进程（</a:t>
            </a:r>
            <a:r>
              <a:rPr kumimoji="1" lang="en-US" altLang="zh-CN" sz="1200" dirty="0">
                <a:latin typeface="等线" panose="02010600030101010101" pitchFamily="2" charset="-122"/>
                <a:ea typeface="等线" panose="02010600030101010101" pitchFamily="2" charset="-122"/>
              </a:rPr>
              <a:t>64</a:t>
            </a:r>
            <a:r>
              <a:rPr kumimoji="1" lang="zh-CN" altLang="en-US" sz="1200" dirty="0">
                <a:latin typeface="等线" panose="02010600030101010101" pitchFamily="2" charset="-122"/>
                <a:ea typeface="等线" panose="02010600030101010101" pitchFamily="2" charset="-122"/>
              </a:rPr>
              <a:t>线程）分别访问全局</a:t>
            </a:r>
            <a:r>
              <a:rPr kumimoji="1" lang="en-US" altLang="zh-CN" sz="1200" dirty="0">
                <a:latin typeface="等线" panose="02010600030101010101" pitchFamily="2" charset="-122"/>
                <a:ea typeface="等线" panose="02010600030101010101" pitchFamily="2" charset="-122"/>
              </a:rPr>
              <a:t>3G</a:t>
            </a:r>
            <a:r>
              <a:rPr kumimoji="1" lang="zh-CN" altLang="en-US" sz="1200" dirty="0">
                <a:latin typeface="等线" panose="02010600030101010101" pitchFamily="2" charset="-122"/>
                <a:ea typeface="等线" panose="02010600030101010101" pitchFamily="2" charset="-122"/>
              </a:rPr>
              <a:t>内存（分配），然后解除内存绑定，循环访问</a:t>
            </a:r>
            <a:r>
              <a:rPr kumimoji="1" lang="zh-CN" altLang="en-US" sz="1200" b="1" dirty="0">
                <a:latin typeface="等线" panose="02010600030101010101" pitchFamily="2" charset="-122"/>
                <a:ea typeface="等线" panose="02010600030101010101" pitchFamily="2" charset="-122"/>
              </a:rPr>
              <a:t>局部内存</a:t>
            </a:r>
            <a:endParaRPr kumimoji="1" lang="en-US" altLang="zh-CN" sz="1200" b="1" dirty="0">
              <a:latin typeface="等线" panose="02010600030101010101" pitchFamily="2" charset="-122"/>
              <a:ea typeface="等线" panose="02010600030101010101" pitchFamily="2" charset="-122"/>
            </a:endParaRPr>
          </a:p>
        </p:txBody>
      </p:sp>
      <p:sp>
        <p:nvSpPr>
          <p:cNvPr id="26" name="流程图: 可选过程 25">
            <a:extLst>
              <a:ext uri="{FF2B5EF4-FFF2-40B4-BE49-F238E27FC236}">
                <a16:creationId xmlns:a16="http://schemas.microsoft.com/office/drawing/2014/main" id="{BB73BF9E-AB40-4784-9901-A9288A95DD7E}"/>
              </a:ext>
            </a:extLst>
          </p:cNvPr>
          <p:cNvSpPr/>
          <p:nvPr/>
        </p:nvSpPr>
        <p:spPr>
          <a:xfrm>
            <a:off x="9603922" y="5072746"/>
            <a:ext cx="2459516" cy="1487528"/>
          </a:xfrm>
          <a:prstGeom prst="flowChartAlternateProcess">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0E2A1AA-27EC-4F76-86B9-D9EF8265C497}"/>
              </a:ext>
            </a:extLst>
          </p:cNvPr>
          <p:cNvSpPr txBox="1"/>
          <p:nvPr/>
        </p:nvSpPr>
        <p:spPr>
          <a:xfrm>
            <a:off x="10401444" y="6204933"/>
            <a:ext cx="1107996" cy="369332"/>
          </a:xfrm>
          <a:prstGeom prst="rect">
            <a:avLst/>
          </a:prstGeom>
          <a:noFill/>
        </p:spPr>
        <p:txBody>
          <a:bodyPr wrap="none" rtlCol="0">
            <a:spAutoFit/>
          </a:bodyPr>
          <a:lstStyle/>
          <a:p>
            <a:r>
              <a:rPr lang="zh-CN" altLang="en-US" dirty="0">
                <a:solidFill>
                  <a:srgbClr val="FF0000"/>
                </a:solidFill>
              </a:rPr>
              <a:t>快速迁移</a:t>
            </a:r>
          </a:p>
        </p:txBody>
      </p:sp>
      <p:sp>
        <p:nvSpPr>
          <p:cNvPr id="28" name="右大括号 27">
            <a:extLst>
              <a:ext uri="{FF2B5EF4-FFF2-40B4-BE49-F238E27FC236}">
                <a16:creationId xmlns:a16="http://schemas.microsoft.com/office/drawing/2014/main" id="{D2CA64AA-B041-400B-B4BF-34593F239497}"/>
              </a:ext>
            </a:extLst>
          </p:cNvPr>
          <p:cNvSpPr/>
          <p:nvPr/>
        </p:nvSpPr>
        <p:spPr>
          <a:xfrm rot="5400000">
            <a:off x="10809660" y="5392381"/>
            <a:ext cx="183441" cy="130320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8180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15188" y="80284"/>
            <a:ext cx="7065326" cy="662782"/>
          </a:xfrm>
        </p:spPr>
        <p:txBody>
          <a:bodyPr>
            <a:normAutofit/>
          </a:bodyPr>
          <a:lstStyle/>
          <a:p>
            <a:r>
              <a:rPr kumimoji="1" lang="en-US" altLang="zh-CN" dirty="0">
                <a:solidFill>
                  <a:schemeClr val="bg1"/>
                </a:solidFill>
              </a:rPr>
              <a:t>NUMA BALANCE - MYSQL</a:t>
            </a:r>
            <a:endParaRPr kumimoji="1" lang="zh-CN" altLang="en-US" dirty="0">
              <a:solidFill>
                <a:schemeClr val="bg1"/>
              </a:solidFill>
            </a:endParaRPr>
          </a:p>
        </p:txBody>
      </p:sp>
      <p:sp>
        <p:nvSpPr>
          <p:cNvPr id="4" name="矩形 3">
            <a:extLst>
              <a:ext uri="{FF2B5EF4-FFF2-40B4-BE49-F238E27FC236}">
                <a16:creationId xmlns:a16="http://schemas.microsoft.com/office/drawing/2014/main" id="{4AD6B407-A63A-4AFA-B2BC-58215D110F96}"/>
              </a:ext>
            </a:extLst>
          </p:cNvPr>
          <p:cNvSpPr/>
          <p:nvPr/>
        </p:nvSpPr>
        <p:spPr>
          <a:xfrm>
            <a:off x="213520" y="1012144"/>
            <a:ext cx="11357994" cy="584775"/>
          </a:xfrm>
          <a:prstGeom prst="rect">
            <a:avLst/>
          </a:prstGeom>
        </p:spPr>
        <p:txBody>
          <a:bodyPr wrap="square">
            <a:spAutoFit/>
          </a:bodyPr>
          <a:lstStyle/>
          <a:p>
            <a:r>
              <a:rPr lang="zh-CN" altLang="en-US" sz="1600" b="1" dirty="0">
                <a:latin typeface="+mj-lt"/>
                <a:ea typeface="+mj-ea"/>
              </a:rPr>
              <a:t>测试命令：</a:t>
            </a:r>
            <a:r>
              <a:rPr lang="en-US" altLang="zh-CN" sz="1600" b="1" dirty="0" err="1">
                <a:latin typeface="+mj-lt"/>
                <a:ea typeface="+mj-ea"/>
              </a:rPr>
              <a:t>sysbench</a:t>
            </a:r>
            <a:r>
              <a:rPr lang="en-US" altLang="zh-CN" sz="1600" b="1" dirty="0">
                <a:latin typeface="+mj-lt"/>
                <a:ea typeface="+mj-ea"/>
              </a:rPr>
              <a:t> /</a:t>
            </a:r>
            <a:r>
              <a:rPr lang="en-US" altLang="zh-CN" sz="1600" b="1" dirty="0" err="1">
                <a:latin typeface="+mj-lt"/>
                <a:ea typeface="+mj-ea"/>
              </a:rPr>
              <a:t>usr</a:t>
            </a:r>
            <a:r>
              <a:rPr lang="en-US" altLang="zh-CN" sz="1600" b="1" dirty="0">
                <a:latin typeface="+mj-lt"/>
                <a:ea typeface="+mj-ea"/>
              </a:rPr>
              <a:t>/local/share/</a:t>
            </a:r>
            <a:r>
              <a:rPr lang="en-US" altLang="zh-CN" sz="1600" b="1" dirty="0" err="1">
                <a:latin typeface="+mj-lt"/>
                <a:ea typeface="+mj-ea"/>
              </a:rPr>
              <a:t>sysbench</a:t>
            </a:r>
            <a:r>
              <a:rPr lang="en-US" altLang="zh-CN" sz="1600" b="1" dirty="0">
                <a:latin typeface="+mj-lt"/>
                <a:ea typeface="+mj-ea"/>
              </a:rPr>
              <a:t>/</a:t>
            </a:r>
            <a:r>
              <a:rPr lang="en-US" altLang="zh-CN" sz="1600" b="1" dirty="0" err="1">
                <a:latin typeface="+mj-lt"/>
                <a:ea typeface="+mj-ea"/>
              </a:rPr>
              <a:t>oltp_xxx_xxx.lua</a:t>
            </a:r>
            <a:r>
              <a:rPr lang="en-US" altLang="zh-CN" sz="1600" b="1" dirty="0">
                <a:latin typeface="+mj-lt"/>
                <a:ea typeface="+mj-ea"/>
              </a:rPr>
              <a:t> --tables=100 --</a:t>
            </a:r>
            <a:r>
              <a:rPr lang="en-US" altLang="zh-CN" sz="1600" b="1" dirty="0" err="1">
                <a:latin typeface="+mj-lt"/>
                <a:ea typeface="+mj-ea"/>
              </a:rPr>
              <a:t>table_size</a:t>
            </a:r>
            <a:r>
              <a:rPr lang="en-US" altLang="zh-CN" sz="1600" b="1" dirty="0">
                <a:latin typeface="+mj-lt"/>
                <a:ea typeface="+mj-ea"/>
              </a:rPr>
              <a:t>=1000000 --threads=256 </a:t>
            </a:r>
          </a:p>
          <a:p>
            <a:r>
              <a:rPr lang="en-US" altLang="zh-CN" sz="1600" b="1" dirty="0">
                <a:latin typeface="+mj-lt"/>
                <a:ea typeface="+mj-ea"/>
              </a:rPr>
              <a:t>                  --time=1800 xxx prewarm/run</a:t>
            </a:r>
            <a:endParaRPr lang="zh-CN" altLang="en-US" sz="1600" b="1" dirty="0">
              <a:latin typeface="+mj-lt"/>
              <a:ea typeface="+mj-ea"/>
            </a:endParaRPr>
          </a:p>
        </p:txBody>
      </p:sp>
      <p:sp>
        <p:nvSpPr>
          <p:cNvPr id="7" name="矩形 6">
            <a:extLst>
              <a:ext uri="{FF2B5EF4-FFF2-40B4-BE49-F238E27FC236}">
                <a16:creationId xmlns:a16="http://schemas.microsoft.com/office/drawing/2014/main" id="{378EA4C6-23FB-46F3-9DB5-3B480E7EF456}"/>
              </a:ext>
            </a:extLst>
          </p:cNvPr>
          <p:cNvSpPr/>
          <p:nvPr/>
        </p:nvSpPr>
        <p:spPr>
          <a:xfrm>
            <a:off x="315188" y="4528658"/>
            <a:ext cx="9808526" cy="1029000"/>
          </a:xfrm>
          <a:prstGeom prst="rect">
            <a:avLst/>
          </a:prstGeom>
        </p:spPr>
        <p:txBody>
          <a:bodyPr wrap="square">
            <a:spAutoFit/>
          </a:bodyPr>
          <a:lstStyle/>
          <a:p>
            <a:pPr>
              <a:lnSpc>
                <a:spcPct val="150000"/>
              </a:lnSpc>
            </a:pPr>
            <a:r>
              <a:rPr lang="en-US" altLang="zh-CN" sz="1400" dirty="0">
                <a:latin typeface="+mn-ea"/>
              </a:rPr>
              <a:t>SPE</a:t>
            </a:r>
            <a:r>
              <a:rPr lang="zh-CN" altLang="en-US" sz="1400" dirty="0">
                <a:latin typeface="+mn-ea"/>
              </a:rPr>
              <a:t>优化方案</a:t>
            </a:r>
            <a:r>
              <a:rPr lang="en-US" altLang="zh-CN" sz="1400" dirty="0">
                <a:latin typeface="+mn-ea"/>
              </a:rPr>
              <a:t>(</a:t>
            </a:r>
            <a:r>
              <a:rPr lang="zh-CN" altLang="en-US" sz="1400" dirty="0">
                <a:latin typeface="+mn-ea"/>
              </a:rPr>
              <a:t>增加过滤</a:t>
            </a:r>
            <a:r>
              <a:rPr lang="en-US" altLang="zh-CN" sz="1400" dirty="0">
                <a:latin typeface="+mn-ea"/>
              </a:rPr>
              <a:t>)</a:t>
            </a:r>
            <a:r>
              <a:rPr lang="zh-CN" altLang="en-US" sz="1400" dirty="0">
                <a:latin typeface="+mn-ea"/>
              </a:rPr>
              <a:t>：</a:t>
            </a:r>
            <a:endParaRPr lang="en-US" altLang="zh-CN" sz="1400" dirty="0">
              <a:latin typeface="+mn-ea"/>
            </a:endParaRPr>
          </a:p>
          <a:p>
            <a:pPr marL="228600" indent="-228600">
              <a:lnSpc>
                <a:spcPct val="150000"/>
              </a:lnSpc>
              <a:buFont typeface="+mj-lt"/>
              <a:buAutoNum type="arabicPeriod"/>
            </a:pPr>
            <a:r>
              <a:rPr lang="zh-CN" altLang="en-US" sz="1400" dirty="0">
                <a:latin typeface="+mn-ea"/>
              </a:rPr>
              <a:t>与原生方案相比，</a:t>
            </a:r>
            <a:r>
              <a:rPr lang="en-US" altLang="zh-CN" sz="1400" dirty="0">
                <a:latin typeface="+mn-ea"/>
              </a:rPr>
              <a:t>read </a:t>
            </a:r>
            <a:r>
              <a:rPr lang="zh-CN" altLang="en-US" sz="1400" dirty="0">
                <a:latin typeface="+mn-ea"/>
              </a:rPr>
              <a:t>（</a:t>
            </a:r>
            <a:r>
              <a:rPr lang="en-US" altLang="zh-CN" sz="1400" dirty="0">
                <a:latin typeface="+mn-ea"/>
              </a:rPr>
              <a:t> Transaction Per Sec</a:t>
            </a:r>
            <a:r>
              <a:rPr lang="zh-CN" altLang="en-US" sz="1400" dirty="0">
                <a:latin typeface="+mn-ea"/>
              </a:rPr>
              <a:t>）基本持平，</a:t>
            </a:r>
            <a:r>
              <a:rPr lang="en-US" altLang="zh-CN" sz="1400" dirty="0">
                <a:latin typeface="+mn-ea"/>
              </a:rPr>
              <a:t>write</a:t>
            </a:r>
            <a:r>
              <a:rPr lang="zh-CN" altLang="en-US" sz="1400" dirty="0">
                <a:latin typeface="+mn-ea"/>
              </a:rPr>
              <a:t> （</a:t>
            </a:r>
            <a:r>
              <a:rPr lang="en-US" altLang="zh-CN" sz="1400" dirty="0">
                <a:latin typeface="+mn-ea"/>
              </a:rPr>
              <a:t> Transaction Per Sec</a:t>
            </a:r>
            <a:r>
              <a:rPr lang="zh-CN" altLang="en-US" sz="1400" dirty="0">
                <a:latin typeface="+mn-ea"/>
              </a:rPr>
              <a:t>）上升</a:t>
            </a:r>
            <a:r>
              <a:rPr lang="en-US" altLang="zh-CN" sz="1200" dirty="0">
                <a:solidFill>
                  <a:srgbClr val="00B050"/>
                </a:solidFill>
                <a:latin typeface="微软雅黑" panose="020B0503020204020204" pitchFamily="34" charset="-122"/>
                <a:ea typeface="微软雅黑" panose="020B0503020204020204" pitchFamily="34" charset="-122"/>
              </a:rPr>
              <a:t>23.6</a:t>
            </a:r>
            <a:r>
              <a:rPr lang="zh-CN" altLang="en-US" sz="1200" dirty="0">
                <a:solidFill>
                  <a:srgbClr val="00B050"/>
                </a:solidFill>
                <a:latin typeface="微软雅黑" panose="020B0503020204020204" pitchFamily="34" charset="-122"/>
                <a:ea typeface="微软雅黑" panose="020B0503020204020204" pitchFamily="34" charset="-122"/>
              </a:rPr>
              <a:t>%。</a:t>
            </a:r>
            <a:endParaRPr lang="en-US" altLang="zh-CN" sz="1200" dirty="0">
              <a:solidFill>
                <a:srgbClr val="00B050"/>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400" dirty="0">
                <a:latin typeface="+mn-ea"/>
              </a:rPr>
              <a:t>与原生方案相比，</a:t>
            </a:r>
            <a:r>
              <a:rPr lang="en-US" altLang="zh-CN" sz="1400" dirty="0">
                <a:latin typeface="+mn-ea"/>
              </a:rPr>
              <a:t>read </a:t>
            </a:r>
            <a:r>
              <a:rPr lang="zh-CN" altLang="en-US" sz="1400" dirty="0">
                <a:latin typeface="+mn-ea"/>
              </a:rPr>
              <a:t>（</a:t>
            </a:r>
            <a:r>
              <a:rPr lang="en-US" altLang="zh-CN" sz="1400" dirty="0">
                <a:latin typeface="+mn-ea"/>
              </a:rPr>
              <a:t> Query Per Sec</a:t>
            </a:r>
            <a:r>
              <a:rPr lang="zh-CN" altLang="en-US" sz="1400" dirty="0">
                <a:latin typeface="+mn-ea"/>
              </a:rPr>
              <a:t>）基本持平，</a:t>
            </a:r>
            <a:r>
              <a:rPr lang="en-US" altLang="zh-CN" sz="1400" dirty="0">
                <a:latin typeface="+mn-ea"/>
              </a:rPr>
              <a:t>write</a:t>
            </a:r>
            <a:r>
              <a:rPr lang="zh-CN" altLang="en-US" sz="1400" dirty="0">
                <a:latin typeface="+mn-ea"/>
              </a:rPr>
              <a:t> （</a:t>
            </a:r>
            <a:r>
              <a:rPr lang="en-US" altLang="zh-CN" sz="1400" dirty="0">
                <a:latin typeface="+mn-ea"/>
              </a:rPr>
              <a:t> Query Per Sec </a:t>
            </a:r>
            <a:r>
              <a:rPr lang="zh-CN" altLang="en-US" sz="1400" dirty="0">
                <a:latin typeface="+mn-ea"/>
              </a:rPr>
              <a:t>）上升</a:t>
            </a:r>
            <a:r>
              <a:rPr lang="en-US" altLang="zh-CN" sz="1200" dirty="0">
                <a:solidFill>
                  <a:srgbClr val="00B050"/>
                </a:solidFill>
                <a:latin typeface="微软雅黑" panose="020B0503020204020204" pitchFamily="34" charset="-122"/>
                <a:ea typeface="微软雅黑" panose="020B0503020204020204" pitchFamily="34" charset="-122"/>
              </a:rPr>
              <a:t>21.8</a:t>
            </a:r>
            <a:r>
              <a:rPr lang="zh-CN" altLang="en-US" sz="1200" dirty="0">
                <a:solidFill>
                  <a:srgbClr val="00B050"/>
                </a:solidFill>
                <a:latin typeface="微软雅黑" panose="020B0503020204020204" pitchFamily="34" charset="-122"/>
                <a:ea typeface="微软雅黑" panose="020B0503020204020204" pitchFamily="34" charset="-122"/>
              </a:rPr>
              <a:t>%。</a:t>
            </a:r>
            <a:endParaRPr lang="en-US" altLang="zh-CN" sz="1200" dirty="0">
              <a:solidFill>
                <a:srgbClr val="00B05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A76D84D-5F3A-4C22-BB94-2844B6ABD97F}"/>
              </a:ext>
            </a:extLst>
          </p:cNvPr>
          <p:cNvSpPr txBox="1"/>
          <p:nvPr/>
        </p:nvSpPr>
        <p:spPr>
          <a:xfrm>
            <a:off x="315188" y="5485054"/>
            <a:ext cx="9249262" cy="129266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结论：</a:t>
            </a:r>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en-US" altLang="zh-CN" sz="1400" dirty="0">
                <a:latin typeface="等线" panose="02010600030101010101" pitchFamily="2" charset="-122"/>
                <a:ea typeface="等线" panose="02010600030101010101" pitchFamily="2" charset="-122"/>
              </a:rPr>
              <a:t>1</a:t>
            </a:r>
            <a:r>
              <a:rPr lang="zh-CN" altLang="en-US" sz="1400" dirty="0">
                <a:latin typeface="等线" panose="02010600030101010101" pitchFamily="2" charset="-122"/>
                <a:ea typeface="等线" panose="02010600030101010101" pitchFamily="2" charset="-122"/>
              </a:rPr>
              <a:t>、</a:t>
            </a:r>
            <a:r>
              <a:rPr lang="en-US" altLang="zh-CN" sz="1400" dirty="0">
                <a:latin typeface="等线" panose="02010600030101010101" pitchFamily="2" charset="-122"/>
                <a:ea typeface="等线" panose="02010600030101010101" pitchFamily="2" charset="-122"/>
              </a:rPr>
              <a:t>SPE</a:t>
            </a:r>
            <a:r>
              <a:rPr lang="zh-CN" altLang="en-US" sz="1400" dirty="0">
                <a:latin typeface="等线" panose="02010600030101010101" pitchFamily="2" charset="-122"/>
                <a:ea typeface="等线" panose="02010600030101010101" pitchFamily="2" charset="-122"/>
              </a:rPr>
              <a:t>对于</a:t>
            </a:r>
            <a:r>
              <a:rPr lang="en-US" altLang="zh-CN" sz="1400" dirty="0" err="1">
                <a:latin typeface="等线" panose="02010600030101010101" pitchFamily="2" charset="-122"/>
                <a:ea typeface="等线" panose="02010600030101010101" pitchFamily="2" charset="-122"/>
              </a:rPr>
              <a:t>mysql</a:t>
            </a:r>
            <a:r>
              <a:rPr lang="zh-CN" altLang="en-US" sz="1400" dirty="0">
                <a:latin typeface="等线" panose="02010600030101010101" pitchFamily="2" charset="-122"/>
                <a:ea typeface="等线" panose="02010600030101010101" pitchFamily="2" charset="-122"/>
              </a:rPr>
              <a:t>的不同场景（读与写）的优化有较大差异，主要与</a:t>
            </a:r>
            <a:r>
              <a:rPr lang="en-US" altLang="zh-CN" sz="1400" dirty="0" err="1">
                <a:latin typeface="等线" panose="02010600030101010101" pitchFamily="2" charset="-122"/>
                <a:ea typeface="等线" panose="02010600030101010101" pitchFamily="2" charset="-122"/>
              </a:rPr>
              <a:t>mysql</a:t>
            </a:r>
            <a:r>
              <a:rPr lang="zh-CN" altLang="en-US" sz="1400" dirty="0">
                <a:latin typeface="等线" panose="02010600030101010101" pitchFamily="2" charset="-122"/>
                <a:ea typeface="等线" panose="02010600030101010101" pitchFamily="2" charset="-122"/>
              </a:rPr>
              <a:t>的内存分配有关。</a:t>
            </a:r>
            <a:endParaRPr lang="en-US" altLang="zh-CN" sz="1400" dirty="0">
              <a:latin typeface="等线" panose="02010600030101010101" pitchFamily="2" charset="-122"/>
              <a:ea typeface="等线" panose="02010600030101010101" pitchFamily="2" charset="-122"/>
            </a:endParaRPr>
          </a:p>
          <a:p>
            <a:endParaRPr lang="en-US" altLang="zh-CN" sz="1400" dirty="0">
              <a:latin typeface="等线" panose="02010600030101010101" pitchFamily="2" charset="-122"/>
              <a:ea typeface="等线" panose="02010600030101010101" pitchFamily="2" charset="-122"/>
            </a:endParaRPr>
          </a:p>
          <a:p>
            <a:r>
              <a:rPr lang="en-US" altLang="zh-CN" sz="1400" dirty="0">
                <a:latin typeface="等线" panose="02010600030101010101" pitchFamily="2" charset="-122"/>
                <a:ea typeface="等线" panose="02010600030101010101" pitchFamily="2" charset="-122"/>
              </a:rPr>
              <a:t>2</a:t>
            </a:r>
            <a:r>
              <a:rPr lang="zh-CN" altLang="en-US" sz="1400" dirty="0">
                <a:latin typeface="等线" panose="02010600030101010101" pitchFamily="2" charset="-122"/>
                <a:ea typeface="等线" panose="02010600030101010101" pitchFamily="2" charset="-122"/>
              </a:rPr>
              <a:t>、相对于原生方案，</a:t>
            </a:r>
            <a:r>
              <a:rPr lang="en-US" altLang="zh-CN" sz="1400" dirty="0">
                <a:latin typeface="等线" panose="02010600030101010101" pitchFamily="2" charset="-122"/>
                <a:ea typeface="等线" panose="02010600030101010101" pitchFamily="2" charset="-122"/>
              </a:rPr>
              <a:t>SPE</a:t>
            </a:r>
            <a:r>
              <a:rPr lang="zh-CN" altLang="en-US" sz="1400" dirty="0">
                <a:latin typeface="等线" panose="02010600030101010101" pitchFamily="2" charset="-122"/>
                <a:ea typeface="等线" panose="02010600030101010101" pitchFamily="2" charset="-122"/>
              </a:rPr>
              <a:t>方案采用过滤机制去除无效的中断采样，其性能相对于原生方案有较大的提升。</a:t>
            </a:r>
            <a:endParaRPr lang="en-US" altLang="zh-CN" sz="1400" dirty="0">
              <a:latin typeface="等线" panose="02010600030101010101" pitchFamily="2" charset="-122"/>
              <a:ea typeface="等线" panose="02010600030101010101" pitchFamily="2" charset="-122"/>
            </a:endParaRPr>
          </a:p>
        </p:txBody>
      </p:sp>
      <p:graphicFrame>
        <p:nvGraphicFramePr>
          <p:cNvPr id="13" name="表格 12">
            <a:extLst>
              <a:ext uri="{FF2B5EF4-FFF2-40B4-BE49-F238E27FC236}">
                <a16:creationId xmlns:a16="http://schemas.microsoft.com/office/drawing/2014/main" id="{204664A8-D591-44A0-8166-9918113CAB3C}"/>
              </a:ext>
            </a:extLst>
          </p:cNvPr>
          <p:cNvGraphicFramePr>
            <a:graphicFrameLocks noGrp="1"/>
          </p:cNvGraphicFramePr>
          <p:nvPr>
            <p:extLst>
              <p:ext uri="{D42A27DB-BD31-4B8C-83A1-F6EECF244321}">
                <p14:modId xmlns:p14="http://schemas.microsoft.com/office/powerpoint/2010/main" val="3753866882"/>
              </p:ext>
            </p:extLst>
          </p:nvPr>
        </p:nvGraphicFramePr>
        <p:xfrm>
          <a:off x="315188" y="1965935"/>
          <a:ext cx="5408244" cy="2595880"/>
        </p:xfrm>
        <a:graphic>
          <a:graphicData uri="http://schemas.openxmlformats.org/drawingml/2006/table">
            <a:tbl>
              <a:tblPr firstRow="1" bandRow="1">
                <a:tableStyleId>{9D7B26C5-4107-4FEC-AEDC-1716B250A1EF}</a:tableStyleId>
              </a:tblPr>
              <a:tblGrid>
                <a:gridCol w="1352061">
                  <a:extLst>
                    <a:ext uri="{9D8B030D-6E8A-4147-A177-3AD203B41FA5}">
                      <a16:colId xmlns:a16="http://schemas.microsoft.com/office/drawing/2014/main" val="1741672562"/>
                    </a:ext>
                  </a:extLst>
                </a:gridCol>
                <a:gridCol w="1352061">
                  <a:extLst>
                    <a:ext uri="{9D8B030D-6E8A-4147-A177-3AD203B41FA5}">
                      <a16:colId xmlns:a16="http://schemas.microsoft.com/office/drawing/2014/main" val="2185098361"/>
                    </a:ext>
                  </a:extLst>
                </a:gridCol>
                <a:gridCol w="1352061">
                  <a:extLst>
                    <a:ext uri="{9D8B030D-6E8A-4147-A177-3AD203B41FA5}">
                      <a16:colId xmlns:a16="http://schemas.microsoft.com/office/drawing/2014/main" val="4023040713"/>
                    </a:ext>
                  </a:extLst>
                </a:gridCol>
                <a:gridCol w="1352061">
                  <a:extLst>
                    <a:ext uri="{9D8B030D-6E8A-4147-A177-3AD203B41FA5}">
                      <a16:colId xmlns:a16="http://schemas.microsoft.com/office/drawing/2014/main" val="354172795"/>
                    </a:ext>
                  </a:extLst>
                </a:gridCol>
              </a:tblGrid>
              <a:tr h="370840">
                <a:tc gridSpan="4">
                  <a:txBody>
                    <a:bodyPr/>
                    <a:lstStyle/>
                    <a:p>
                      <a:pPr algn="ctr"/>
                      <a:r>
                        <a:rPr lang="en-US" altLang="zh-CN" dirty="0">
                          <a:latin typeface="微软雅黑" panose="020B0503020204020204" pitchFamily="34" charset="-122"/>
                          <a:ea typeface="微软雅黑" panose="020B0503020204020204" pitchFamily="34" charset="-122"/>
                        </a:rPr>
                        <a:t>TPS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Transaction Per Sec</a:t>
                      </a:r>
                      <a:r>
                        <a:rPr lang="zh-CN" altLang="en-US" dirty="0">
                          <a:latin typeface="微软雅黑" panose="020B0503020204020204" pitchFamily="34" charset="-122"/>
                          <a:ea typeface="微软雅黑" panose="020B0503020204020204" pitchFamily="34"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87940943"/>
                  </a:ext>
                </a:extLst>
              </a:tr>
              <a:tr h="370840">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r>
                        <a:rPr lang="en-US" altLang="zh-CN" sz="1200" b="0" i="0" u="none" strike="noStrike" kern="1200" dirty="0" err="1">
                          <a:solidFill>
                            <a:srgbClr val="000000"/>
                          </a:solidFill>
                          <a:effectLst/>
                          <a:latin typeface="微软雅黑" panose="020B0503020204020204" pitchFamily="34" charset="-122"/>
                          <a:ea typeface="微软雅黑" panose="020B0503020204020204" pitchFamily="34" charset="-122"/>
                          <a:cs typeface="+mn-cs"/>
                        </a:rPr>
                        <a:t>mysql</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read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write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read-write(7:2)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414278983"/>
                  </a:ext>
                </a:extLst>
              </a:tr>
              <a:tr h="370840">
                <a:tc>
                  <a:txBody>
                    <a:bodyPr/>
                    <a:lstStyle/>
                    <a:p>
                      <a:pPr marL="0" algn="ctr" defTabSz="914400" rtl="0" eaLnBrk="1" fontAlgn="ctr" latinLnBrk="0" hangingPunct="1"/>
                      <a:r>
                        <a:rPr lang="en-US" altLang="zh-CN" sz="1200" b="0" i="0" u="none" strike="noStrike" kern="1200" dirty="0" err="1">
                          <a:solidFill>
                            <a:srgbClr val="000000"/>
                          </a:solidFill>
                          <a:effectLst/>
                          <a:latin typeface="微软雅黑" panose="020B0503020204020204" pitchFamily="34" charset="-122"/>
                          <a:ea typeface="微软雅黑" panose="020B0503020204020204" pitchFamily="34" charset="-122"/>
                          <a:cs typeface="+mn-cs"/>
                        </a:rPr>
                        <a:t>AutoNuma</a:t>
                      </a: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方案</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2787.04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3238.01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2508.36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215714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SPE</a:t>
                      </a: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全局采样方案</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2729.60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3497.83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2591.09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392227272"/>
                  </a:ext>
                </a:extLst>
              </a:tr>
              <a:tr h="370840">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优化百分比</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微软雅黑" panose="020B0503020204020204" pitchFamily="34" charset="-122"/>
                          <a:ea typeface="微软雅黑" panose="020B0503020204020204" pitchFamily="34" charset="-122"/>
                          <a:cs typeface="+mn-cs"/>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463392"/>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1" i="0" u="none" strike="noStrike" kern="1200" dirty="0">
                          <a:solidFill>
                            <a:srgbClr val="000000"/>
                          </a:solidFill>
                          <a:effectLst/>
                          <a:latin typeface="微软雅黑" panose="020B0503020204020204" pitchFamily="34" charset="-122"/>
                          <a:ea typeface="微软雅黑" panose="020B0503020204020204" pitchFamily="34" charset="-122"/>
                          <a:cs typeface="+mn-cs"/>
                        </a:rPr>
                        <a:t>SPE</a:t>
                      </a:r>
                      <a:r>
                        <a:rPr lang="zh-CN" altLang="en-US" sz="1200" b="1" i="0" u="none" strike="noStrike" kern="1200" dirty="0">
                          <a:solidFill>
                            <a:srgbClr val="000000"/>
                          </a:solidFill>
                          <a:effectLst/>
                          <a:latin typeface="微软雅黑" panose="020B0503020204020204" pitchFamily="34" charset="-122"/>
                          <a:ea typeface="微软雅黑" panose="020B0503020204020204" pitchFamily="34" charset="-122"/>
                          <a:cs typeface="+mn-cs"/>
                        </a:rPr>
                        <a:t>优化方案</a:t>
                      </a:r>
                      <a:endParaRPr lang="en-US" altLang="zh-CN" sz="12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20000"/>
                      </a:schemeClr>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2781.173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20000"/>
                      </a:schemeClr>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4002.78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20000"/>
                      </a:schemeClr>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2674.43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20000"/>
                      </a:schemeClr>
                    </a:solidFill>
                  </a:tcPr>
                </a:tc>
                <a:extLst>
                  <a:ext uri="{0D108BD9-81ED-4DB2-BD59-A6C34878D82A}">
                    <a16:rowId xmlns:a16="http://schemas.microsoft.com/office/drawing/2014/main" val="1197335080"/>
                  </a:ext>
                </a:extLst>
              </a:tr>
              <a:tr h="370840">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优化百分比</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持平</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23.6%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404601"/>
                  </a:ext>
                </a:extLst>
              </a:tr>
            </a:tbl>
          </a:graphicData>
        </a:graphic>
      </p:graphicFrame>
      <p:graphicFrame>
        <p:nvGraphicFramePr>
          <p:cNvPr id="14" name="表格 13">
            <a:extLst>
              <a:ext uri="{FF2B5EF4-FFF2-40B4-BE49-F238E27FC236}">
                <a16:creationId xmlns:a16="http://schemas.microsoft.com/office/drawing/2014/main" id="{2BAC7446-CB6A-4DF7-8EA4-65D52AF2D14C}"/>
              </a:ext>
            </a:extLst>
          </p:cNvPr>
          <p:cNvGraphicFramePr>
            <a:graphicFrameLocks noGrp="1"/>
          </p:cNvGraphicFramePr>
          <p:nvPr>
            <p:extLst>
              <p:ext uri="{D42A27DB-BD31-4B8C-83A1-F6EECF244321}">
                <p14:modId xmlns:p14="http://schemas.microsoft.com/office/powerpoint/2010/main" val="3195050603"/>
              </p:ext>
            </p:extLst>
          </p:nvPr>
        </p:nvGraphicFramePr>
        <p:xfrm>
          <a:off x="5976759" y="1990362"/>
          <a:ext cx="5408244" cy="2590800"/>
        </p:xfrm>
        <a:graphic>
          <a:graphicData uri="http://schemas.openxmlformats.org/drawingml/2006/table">
            <a:tbl>
              <a:tblPr firstRow="1" bandRow="1">
                <a:tableStyleId>{9D7B26C5-4107-4FEC-AEDC-1716B250A1EF}</a:tableStyleId>
              </a:tblPr>
              <a:tblGrid>
                <a:gridCol w="1352061">
                  <a:extLst>
                    <a:ext uri="{9D8B030D-6E8A-4147-A177-3AD203B41FA5}">
                      <a16:colId xmlns:a16="http://schemas.microsoft.com/office/drawing/2014/main" val="1741672562"/>
                    </a:ext>
                  </a:extLst>
                </a:gridCol>
                <a:gridCol w="1352061">
                  <a:extLst>
                    <a:ext uri="{9D8B030D-6E8A-4147-A177-3AD203B41FA5}">
                      <a16:colId xmlns:a16="http://schemas.microsoft.com/office/drawing/2014/main" val="2185098361"/>
                    </a:ext>
                  </a:extLst>
                </a:gridCol>
                <a:gridCol w="1352061">
                  <a:extLst>
                    <a:ext uri="{9D8B030D-6E8A-4147-A177-3AD203B41FA5}">
                      <a16:colId xmlns:a16="http://schemas.microsoft.com/office/drawing/2014/main" val="4023040713"/>
                    </a:ext>
                  </a:extLst>
                </a:gridCol>
                <a:gridCol w="1352061">
                  <a:extLst>
                    <a:ext uri="{9D8B030D-6E8A-4147-A177-3AD203B41FA5}">
                      <a16:colId xmlns:a16="http://schemas.microsoft.com/office/drawing/2014/main" val="354172795"/>
                    </a:ext>
                  </a:extLst>
                </a:gridCol>
              </a:tblGrid>
              <a:tr h="336838">
                <a:tc gridSpan="4">
                  <a:txBody>
                    <a:bodyPr/>
                    <a:lstStyle/>
                    <a:p>
                      <a:pPr algn="ctr"/>
                      <a:r>
                        <a:rPr lang="en-US" altLang="zh-CN" dirty="0">
                          <a:latin typeface="微软雅黑" panose="020B0503020204020204" pitchFamily="34" charset="-122"/>
                          <a:ea typeface="微软雅黑" panose="020B0503020204020204" pitchFamily="34" charset="-122"/>
                        </a:rPr>
                        <a:t>QPS(Query Per Sec)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87940943"/>
                  </a:ext>
                </a:extLst>
              </a:tr>
              <a:tr h="370840">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r>
                        <a:rPr lang="en-US" altLang="zh-CN" sz="1200" b="0" i="0" u="none" strike="noStrike" kern="1200" dirty="0" err="1">
                          <a:solidFill>
                            <a:srgbClr val="000000"/>
                          </a:solidFill>
                          <a:effectLst/>
                          <a:latin typeface="微软雅黑" panose="020B0503020204020204" pitchFamily="34" charset="-122"/>
                          <a:ea typeface="微软雅黑" panose="020B0503020204020204" pitchFamily="34" charset="-122"/>
                          <a:cs typeface="+mn-cs"/>
                        </a:rPr>
                        <a:t>mysql</a:t>
                      </a:r>
                      <a:endPar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read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write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algn="ctr"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read-write(7:2)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701210760"/>
                  </a:ext>
                </a:extLst>
              </a:tr>
              <a:tr h="370840">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原生方案</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44592.57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19428.08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50167.18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215714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SPE</a:t>
                      </a: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全局采样方案</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43673.6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20986.99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51821.87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4283437500"/>
                  </a:ext>
                </a:extLst>
              </a:tr>
              <a:tr h="370840">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优化百分比</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微软雅黑" panose="020B0503020204020204" pitchFamily="34" charset="-122"/>
                          <a:ea typeface="微软雅黑" panose="020B0503020204020204" pitchFamily="34" charset="-122"/>
                          <a:cs typeface="+mn-cs"/>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2227272"/>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1" i="0" u="none" strike="noStrike" kern="1200" dirty="0">
                          <a:solidFill>
                            <a:srgbClr val="000000"/>
                          </a:solidFill>
                          <a:effectLst/>
                          <a:latin typeface="微软雅黑" panose="020B0503020204020204" pitchFamily="34" charset="-122"/>
                          <a:ea typeface="微软雅黑" panose="020B0503020204020204" pitchFamily="34" charset="-122"/>
                          <a:cs typeface="+mn-cs"/>
                        </a:rPr>
                        <a:t>SPE</a:t>
                      </a:r>
                      <a:r>
                        <a:rPr lang="zh-CN" altLang="en-US" sz="1200" b="1" i="0" u="none" strike="noStrike" kern="1200" dirty="0">
                          <a:solidFill>
                            <a:srgbClr val="000000"/>
                          </a:solidFill>
                          <a:effectLst/>
                          <a:latin typeface="微软雅黑" panose="020B0503020204020204" pitchFamily="34" charset="-122"/>
                          <a:ea typeface="微软雅黑" panose="020B0503020204020204" pitchFamily="34" charset="-122"/>
                          <a:cs typeface="+mn-cs"/>
                        </a:rPr>
                        <a:t>优化方案</a:t>
                      </a:r>
                      <a:endParaRPr lang="en-US" altLang="zh-CN" sz="12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6E8"/>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44720.9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6E8"/>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24016.67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6E8"/>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53488.69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6E8"/>
                    </a:solidFill>
                  </a:tcPr>
                </a:tc>
                <a:extLst>
                  <a:ext uri="{0D108BD9-81ED-4DB2-BD59-A6C34878D82A}">
                    <a16:rowId xmlns:a16="http://schemas.microsoft.com/office/drawing/2014/main" val="2113199669"/>
                  </a:ext>
                </a:extLst>
              </a:tr>
              <a:tr h="370840">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优化百分比</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持平</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21.8%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B050"/>
                          </a:solidFill>
                          <a:effectLst/>
                          <a:latin typeface="微软雅黑" panose="020B0503020204020204" pitchFamily="34" charset="-122"/>
                          <a:ea typeface="微软雅黑" panose="020B0503020204020204" pitchFamily="34" charset="-122"/>
                          <a:cs typeface="+mn-cs"/>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8654293"/>
                  </a:ext>
                </a:extLst>
              </a:tr>
            </a:tbl>
          </a:graphicData>
        </a:graphic>
      </p:graphicFrame>
    </p:spTree>
    <p:extLst>
      <p:ext uri="{BB962C8B-B14F-4D97-AF65-F5344CB8AC3E}">
        <p14:creationId xmlns:p14="http://schemas.microsoft.com/office/powerpoint/2010/main" val="402917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kumimoji="1" lang="en-US" altLang="zh-CN" dirty="0">
                <a:solidFill>
                  <a:schemeClr val="bg1"/>
                </a:solidFill>
              </a:rPr>
              <a:t>DAMON(Data access </a:t>
            </a:r>
            <a:r>
              <a:rPr kumimoji="1" lang="en-US" altLang="zh-CN" dirty="0" err="1">
                <a:solidFill>
                  <a:schemeClr val="bg1"/>
                </a:solidFill>
              </a:rPr>
              <a:t>MONitor</a:t>
            </a:r>
            <a:r>
              <a:rPr kumimoji="1" lang="en-US" altLang="zh-CN" dirty="0">
                <a:solidFill>
                  <a:schemeClr val="bg1"/>
                </a:solidFill>
              </a:rPr>
              <a:t>)</a:t>
            </a:r>
            <a:endParaRPr kumimoji="1" lang="zh-CN" altLang="en-US" dirty="0">
              <a:solidFill>
                <a:schemeClr val="bg1"/>
              </a:solidFill>
            </a:endParaRPr>
          </a:p>
        </p:txBody>
      </p:sp>
      <p:sp>
        <p:nvSpPr>
          <p:cNvPr id="35" name="矩形 34">
            <a:extLst>
              <a:ext uri="{FF2B5EF4-FFF2-40B4-BE49-F238E27FC236}">
                <a16:creationId xmlns:a16="http://schemas.microsoft.com/office/drawing/2014/main" id="{5951C60C-0ADD-4DEA-A22E-A23885143E97}"/>
              </a:ext>
            </a:extLst>
          </p:cNvPr>
          <p:cNvSpPr/>
          <p:nvPr/>
        </p:nvSpPr>
        <p:spPr>
          <a:xfrm>
            <a:off x="391885" y="5975742"/>
            <a:ext cx="3231975" cy="276999"/>
          </a:xfrm>
          <a:prstGeom prst="rect">
            <a:avLst/>
          </a:prstGeom>
        </p:spPr>
        <p:txBody>
          <a:bodyPr wrap="none">
            <a:spAutoFit/>
          </a:bodyPr>
          <a:lstStyle/>
          <a:p>
            <a:r>
              <a:rPr lang="en-US" altLang="zh-CN" sz="1200" dirty="0"/>
              <a:t>Retrieved from LSFMMBPF 2023 DAMON talk </a:t>
            </a:r>
            <a:endParaRPr lang="zh-CN" altLang="en-US" sz="1200" dirty="0"/>
          </a:p>
        </p:txBody>
      </p:sp>
      <p:pic>
        <p:nvPicPr>
          <p:cNvPr id="2" name="图片 1">
            <a:extLst>
              <a:ext uri="{FF2B5EF4-FFF2-40B4-BE49-F238E27FC236}">
                <a16:creationId xmlns:a16="http://schemas.microsoft.com/office/drawing/2014/main" id="{5C46B7A8-11DA-4017-825A-001ED906483C}"/>
              </a:ext>
            </a:extLst>
          </p:cNvPr>
          <p:cNvPicPr>
            <a:picLocks noChangeAspect="1"/>
          </p:cNvPicPr>
          <p:nvPr/>
        </p:nvPicPr>
        <p:blipFill>
          <a:blip r:embed="rId3"/>
          <a:stretch>
            <a:fillRect/>
          </a:stretch>
        </p:blipFill>
        <p:spPr>
          <a:xfrm>
            <a:off x="491219" y="1236888"/>
            <a:ext cx="7411810" cy="4819650"/>
          </a:xfrm>
          <a:prstGeom prst="rect">
            <a:avLst/>
          </a:prstGeom>
        </p:spPr>
      </p:pic>
      <p:sp>
        <p:nvSpPr>
          <p:cNvPr id="4" name="矩形 3">
            <a:extLst>
              <a:ext uri="{FF2B5EF4-FFF2-40B4-BE49-F238E27FC236}">
                <a16:creationId xmlns:a16="http://schemas.microsoft.com/office/drawing/2014/main" id="{8562A028-946A-4B59-8AD1-F5C1DEB0607A}"/>
              </a:ext>
            </a:extLst>
          </p:cNvPr>
          <p:cNvSpPr/>
          <p:nvPr/>
        </p:nvSpPr>
        <p:spPr>
          <a:xfrm>
            <a:off x="8728934" y="1877806"/>
            <a:ext cx="2613216" cy="923330"/>
          </a:xfrm>
          <a:prstGeom prst="rect">
            <a:avLst/>
          </a:prstGeom>
        </p:spPr>
        <p:txBody>
          <a:bodyPr wrap="none">
            <a:spAutoFit/>
          </a:bodyPr>
          <a:lstStyle/>
          <a:p>
            <a:pPr algn="ctr"/>
            <a:r>
              <a:rPr lang="en-US" altLang="zh-CN" b="1" dirty="0">
                <a:solidFill>
                  <a:srgbClr val="4D4D4D"/>
                </a:solidFill>
              </a:rPr>
              <a:t>DAMON</a:t>
            </a:r>
            <a:r>
              <a:rPr lang="en-US" altLang="zh-CN" dirty="0">
                <a:solidFill>
                  <a:srgbClr val="4D4D4D"/>
                </a:solidFill>
              </a:rPr>
              <a:t> </a:t>
            </a:r>
          </a:p>
          <a:p>
            <a:pPr algn="ctr"/>
            <a:r>
              <a:rPr lang="en-US" altLang="zh-CN" b="1" dirty="0">
                <a:solidFill>
                  <a:srgbClr val="4D4D4D"/>
                </a:solidFill>
              </a:rPr>
              <a:t>A Data access </a:t>
            </a:r>
            <a:r>
              <a:rPr lang="en-US" altLang="zh-CN" b="1" dirty="0" err="1">
                <a:solidFill>
                  <a:srgbClr val="4D4D4D"/>
                </a:solidFill>
              </a:rPr>
              <a:t>MONitor</a:t>
            </a:r>
            <a:endParaRPr lang="en-US" altLang="zh-CN" b="1" dirty="0">
              <a:solidFill>
                <a:srgbClr val="4D4D4D"/>
              </a:solidFill>
            </a:endParaRPr>
          </a:p>
          <a:p>
            <a:pPr algn="ctr"/>
            <a:r>
              <a:rPr lang="en-US" altLang="zh-CN" b="1" dirty="0"/>
              <a:t>framework subsystem</a:t>
            </a:r>
            <a:endParaRPr lang="zh-CN" altLang="en-US" b="1" dirty="0"/>
          </a:p>
        </p:txBody>
      </p:sp>
      <p:sp>
        <p:nvSpPr>
          <p:cNvPr id="7" name="矩形 6">
            <a:extLst>
              <a:ext uri="{FF2B5EF4-FFF2-40B4-BE49-F238E27FC236}">
                <a16:creationId xmlns:a16="http://schemas.microsoft.com/office/drawing/2014/main" id="{8394B2AB-CC49-4677-8133-65F32E81EB79}"/>
              </a:ext>
            </a:extLst>
          </p:cNvPr>
          <p:cNvSpPr/>
          <p:nvPr/>
        </p:nvSpPr>
        <p:spPr>
          <a:xfrm>
            <a:off x="8796748" y="2934878"/>
            <a:ext cx="710451" cy="338554"/>
          </a:xfrm>
          <a:prstGeom prst="rect">
            <a:avLst/>
          </a:prstGeom>
        </p:spPr>
        <p:txBody>
          <a:bodyPr wrap="none">
            <a:spAutoFit/>
          </a:bodyPr>
          <a:lstStyle/>
          <a:p>
            <a:r>
              <a:rPr lang="en-US" altLang="zh-CN" sz="1600" dirty="0" err="1"/>
              <a:t>paddr</a:t>
            </a:r>
            <a:endParaRPr lang="zh-CN" altLang="en-US" sz="1600" dirty="0"/>
          </a:p>
        </p:txBody>
      </p:sp>
      <p:sp>
        <p:nvSpPr>
          <p:cNvPr id="8" name="矩形 7">
            <a:extLst>
              <a:ext uri="{FF2B5EF4-FFF2-40B4-BE49-F238E27FC236}">
                <a16:creationId xmlns:a16="http://schemas.microsoft.com/office/drawing/2014/main" id="{C0F57BB5-7D3E-43F0-9C34-0D91D002E0CC}"/>
              </a:ext>
            </a:extLst>
          </p:cNvPr>
          <p:cNvSpPr/>
          <p:nvPr/>
        </p:nvSpPr>
        <p:spPr>
          <a:xfrm>
            <a:off x="10493367" y="2945764"/>
            <a:ext cx="659348" cy="338554"/>
          </a:xfrm>
          <a:prstGeom prst="rect">
            <a:avLst/>
          </a:prstGeom>
        </p:spPr>
        <p:txBody>
          <a:bodyPr wrap="none">
            <a:spAutoFit/>
          </a:bodyPr>
          <a:lstStyle/>
          <a:p>
            <a:r>
              <a:rPr lang="en-US" altLang="zh-CN" sz="1600" dirty="0" err="1">
                <a:solidFill>
                  <a:srgbClr val="121212"/>
                </a:solidFill>
                <a:latin typeface="-apple-system"/>
              </a:rPr>
              <a:t>vaddr</a:t>
            </a:r>
            <a:endParaRPr lang="zh-CN" altLang="en-US" sz="1600" dirty="0"/>
          </a:p>
        </p:txBody>
      </p:sp>
      <p:sp>
        <p:nvSpPr>
          <p:cNvPr id="9" name="文本框 8">
            <a:extLst>
              <a:ext uri="{FF2B5EF4-FFF2-40B4-BE49-F238E27FC236}">
                <a16:creationId xmlns:a16="http://schemas.microsoft.com/office/drawing/2014/main" id="{6862DA01-780D-4BD5-ADAD-A5662F48ACBF}"/>
              </a:ext>
            </a:extLst>
          </p:cNvPr>
          <p:cNvSpPr txBox="1"/>
          <p:nvPr/>
        </p:nvSpPr>
        <p:spPr>
          <a:xfrm>
            <a:off x="8288595" y="3741085"/>
            <a:ext cx="1726755" cy="705834"/>
          </a:xfrm>
          <a:prstGeom prst="rect">
            <a:avLst/>
          </a:prstGeom>
          <a:noFill/>
        </p:spPr>
        <p:txBody>
          <a:bodyPr wrap="none" rtlCol="0">
            <a:spAutoFit/>
          </a:bodyPr>
          <a:lstStyle>
            <a:defPPr>
              <a:defRPr lang="zh-CN"/>
            </a:defPPr>
            <a:lvl1pPr algn="ctr">
              <a:lnSpc>
                <a:spcPct val="150000"/>
              </a:lnSpc>
              <a:defRPr sz="1400"/>
            </a:lvl1pPr>
          </a:lstStyle>
          <a:p>
            <a:r>
              <a:rPr lang="en-US" altLang="zh-CN" dirty="0"/>
              <a:t>DAMON_RECLAIM</a:t>
            </a:r>
          </a:p>
          <a:p>
            <a:r>
              <a:rPr lang="en-US" altLang="zh-CN" dirty="0"/>
              <a:t>DAMON_LRU_SORT</a:t>
            </a:r>
            <a:endParaRPr lang="zh-CN" altLang="en-US" dirty="0"/>
          </a:p>
        </p:txBody>
      </p:sp>
      <p:sp>
        <p:nvSpPr>
          <p:cNvPr id="10" name="流程图: 过程 9">
            <a:extLst>
              <a:ext uri="{FF2B5EF4-FFF2-40B4-BE49-F238E27FC236}">
                <a16:creationId xmlns:a16="http://schemas.microsoft.com/office/drawing/2014/main" id="{46D2733B-1EB4-4B60-B866-E9C43E34FA42}"/>
              </a:ext>
            </a:extLst>
          </p:cNvPr>
          <p:cNvSpPr/>
          <p:nvPr/>
        </p:nvSpPr>
        <p:spPr>
          <a:xfrm>
            <a:off x="8285391" y="2764975"/>
            <a:ext cx="1733167" cy="196136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过程 12">
            <a:extLst>
              <a:ext uri="{FF2B5EF4-FFF2-40B4-BE49-F238E27FC236}">
                <a16:creationId xmlns:a16="http://schemas.microsoft.com/office/drawing/2014/main" id="{DF3FC6A6-2B2F-4D8F-9CB7-71BB4AC8413B}"/>
              </a:ext>
            </a:extLst>
          </p:cNvPr>
          <p:cNvSpPr/>
          <p:nvPr/>
        </p:nvSpPr>
        <p:spPr>
          <a:xfrm>
            <a:off x="10022419" y="2764975"/>
            <a:ext cx="1733167" cy="196136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7068EC27-6B27-4DE6-9BDB-9D6A479CCD48}"/>
              </a:ext>
            </a:extLst>
          </p:cNvPr>
          <p:cNvCxnSpPr/>
          <p:nvPr/>
        </p:nvCxnSpPr>
        <p:spPr>
          <a:xfrm>
            <a:off x="8285391" y="3461660"/>
            <a:ext cx="1733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276BBAA-3C9A-496C-8B9B-B2E9E9D4AA5B}"/>
              </a:ext>
            </a:extLst>
          </p:cNvPr>
          <p:cNvCxnSpPr/>
          <p:nvPr/>
        </p:nvCxnSpPr>
        <p:spPr>
          <a:xfrm>
            <a:off x="10035543" y="3461660"/>
            <a:ext cx="1733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流程图: 过程 14">
            <a:extLst>
              <a:ext uri="{FF2B5EF4-FFF2-40B4-BE49-F238E27FC236}">
                <a16:creationId xmlns:a16="http://schemas.microsoft.com/office/drawing/2014/main" id="{3DC53139-57B8-49AD-9439-8A1EA0BAC642}"/>
              </a:ext>
            </a:extLst>
          </p:cNvPr>
          <p:cNvSpPr/>
          <p:nvPr/>
        </p:nvSpPr>
        <p:spPr>
          <a:xfrm>
            <a:off x="8285391" y="1921526"/>
            <a:ext cx="3470195" cy="837765"/>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a:extLst>
              <a:ext uri="{FF2B5EF4-FFF2-40B4-BE49-F238E27FC236}">
                <a16:creationId xmlns:a16="http://schemas.microsoft.com/office/drawing/2014/main" id="{5FD88720-7C70-4137-9C61-8F73B1EEABDD}"/>
              </a:ext>
            </a:extLst>
          </p:cNvPr>
          <p:cNvSpPr/>
          <p:nvPr/>
        </p:nvSpPr>
        <p:spPr>
          <a:xfrm>
            <a:off x="8285699" y="4735287"/>
            <a:ext cx="3469887" cy="94721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49753B6A-D6A2-46CF-92CB-DBF6A0E70E1D}"/>
              </a:ext>
            </a:extLst>
          </p:cNvPr>
          <p:cNvSpPr txBox="1"/>
          <p:nvPr/>
        </p:nvSpPr>
        <p:spPr>
          <a:xfrm>
            <a:off x="9469522" y="4674619"/>
            <a:ext cx="1132040" cy="1029000"/>
          </a:xfrm>
          <a:prstGeom prst="rect">
            <a:avLst/>
          </a:prstGeom>
          <a:noFill/>
        </p:spPr>
        <p:txBody>
          <a:bodyPr wrap="none" rtlCol="0">
            <a:spAutoFit/>
          </a:bodyPr>
          <a:lstStyle>
            <a:defPPr>
              <a:defRPr lang="zh-CN"/>
            </a:defPPr>
            <a:lvl1pPr algn="ctr">
              <a:defRPr sz="1600"/>
            </a:lvl1pPr>
          </a:lstStyle>
          <a:p>
            <a:pPr>
              <a:lnSpc>
                <a:spcPct val="150000"/>
              </a:lnSpc>
            </a:pPr>
            <a:r>
              <a:rPr lang="en-US" altLang="zh-CN" sz="1400" dirty="0"/>
              <a:t>accurate </a:t>
            </a:r>
          </a:p>
          <a:p>
            <a:pPr>
              <a:lnSpc>
                <a:spcPct val="150000"/>
              </a:lnSpc>
            </a:pPr>
            <a:r>
              <a:rPr lang="en-US" altLang="zh-CN" sz="1400" dirty="0"/>
              <a:t>light-weight</a:t>
            </a:r>
          </a:p>
          <a:p>
            <a:pPr>
              <a:lnSpc>
                <a:spcPct val="150000"/>
              </a:lnSpc>
            </a:pPr>
            <a:r>
              <a:rPr lang="en-US" altLang="zh-CN" sz="1400" dirty="0"/>
              <a:t>scalable</a:t>
            </a:r>
            <a:endParaRPr lang="zh-CN" altLang="en-US" sz="1400" dirty="0"/>
          </a:p>
        </p:txBody>
      </p:sp>
      <p:sp>
        <p:nvSpPr>
          <p:cNvPr id="20" name="文本框 19">
            <a:extLst>
              <a:ext uri="{FF2B5EF4-FFF2-40B4-BE49-F238E27FC236}">
                <a16:creationId xmlns:a16="http://schemas.microsoft.com/office/drawing/2014/main" id="{263587CC-8BF2-4FB2-950E-05D7FD3B747F}"/>
              </a:ext>
            </a:extLst>
          </p:cNvPr>
          <p:cNvSpPr txBox="1"/>
          <p:nvPr/>
        </p:nvSpPr>
        <p:spPr>
          <a:xfrm>
            <a:off x="10279425" y="3745624"/>
            <a:ext cx="1268296" cy="705834"/>
          </a:xfrm>
          <a:prstGeom prst="rect">
            <a:avLst/>
          </a:prstGeom>
          <a:noFill/>
        </p:spPr>
        <p:txBody>
          <a:bodyPr wrap="none" rtlCol="0">
            <a:spAutoFit/>
          </a:bodyPr>
          <a:lstStyle>
            <a:defPPr>
              <a:defRPr lang="zh-CN"/>
            </a:defPPr>
            <a:lvl1pPr algn="ctr">
              <a:lnSpc>
                <a:spcPct val="150000"/>
              </a:lnSpc>
              <a:defRPr sz="1400"/>
            </a:lvl1pPr>
          </a:lstStyle>
          <a:p>
            <a:r>
              <a:rPr lang="en-US" altLang="zh-CN" dirty="0"/>
              <a:t>Process-level</a:t>
            </a:r>
          </a:p>
          <a:p>
            <a:r>
              <a:rPr lang="en-US" altLang="zh-CN" dirty="0"/>
              <a:t>DAMON_WSS</a:t>
            </a:r>
            <a:endParaRPr lang="zh-CN" altLang="en-US" dirty="0"/>
          </a:p>
        </p:txBody>
      </p:sp>
    </p:spTree>
    <p:extLst>
      <p:ext uri="{BB962C8B-B14F-4D97-AF65-F5344CB8AC3E}">
        <p14:creationId xmlns:p14="http://schemas.microsoft.com/office/powerpoint/2010/main" val="202277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a:extLst>
              <a:ext uri="{FF2B5EF4-FFF2-40B4-BE49-F238E27FC236}">
                <a16:creationId xmlns:a16="http://schemas.microsoft.com/office/drawing/2014/main" id="{254585C9-1D37-4013-80FD-EAB470B11520}"/>
              </a:ext>
            </a:extLst>
          </p:cNvPr>
          <p:cNvSpPr/>
          <p:nvPr/>
        </p:nvSpPr>
        <p:spPr>
          <a:xfrm>
            <a:off x="776583" y="1891881"/>
            <a:ext cx="5896360" cy="4759289"/>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2" name="矩形 71">
            <a:extLst>
              <a:ext uri="{FF2B5EF4-FFF2-40B4-BE49-F238E27FC236}">
                <a16:creationId xmlns:a16="http://schemas.microsoft.com/office/drawing/2014/main" id="{177F2339-D681-4707-8EBE-BFECC496A2E4}"/>
              </a:ext>
            </a:extLst>
          </p:cNvPr>
          <p:cNvSpPr/>
          <p:nvPr/>
        </p:nvSpPr>
        <p:spPr>
          <a:xfrm>
            <a:off x="776583" y="1183484"/>
            <a:ext cx="5896360" cy="708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标题 2"/>
          <p:cNvSpPr>
            <a:spLocks noGrp="1"/>
          </p:cNvSpPr>
          <p:nvPr>
            <p:ph type="title"/>
          </p:nvPr>
        </p:nvSpPr>
        <p:spPr/>
        <p:txBody>
          <a:bodyPr/>
          <a:lstStyle/>
          <a:p>
            <a:r>
              <a:rPr kumimoji="1" lang="en-US" altLang="zh-CN" dirty="0">
                <a:solidFill>
                  <a:schemeClr val="bg1"/>
                </a:solidFill>
              </a:rPr>
              <a:t>SPE-based DAMON</a:t>
            </a:r>
            <a:endParaRPr kumimoji="1" lang="zh-CN" altLang="en-US" dirty="0">
              <a:solidFill>
                <a:schemeClr val="bg1"/>
              </a:solidFill>
            </a:endParaRPr>
          </a:p>
        </p:txBody>
      </p:sp>
      <p:sp>
        <p:nvSpPr>
          <p:cNvPr id="5" name="矩形: 圆角 4">
            <a:extLst>
              <a:ext uri="{FF2B5EF4-FFF2-40B4-BE49-F238E27FC236}">
                <a16:creationId xmlns:a16="http://schemas.microsoft.com/office/drawing/2014/main" id="{39A6C0D1-49ED-43FF-87BC-37B4D9CDA078}"/>
              </a:ext>
            </a:extLst>
          </p:cNvPr>
          <p:cNvSpPr/>
          <p:nvPr/>
        </p:nvSpPr>
        <p:spPr>
          <a:xfrm>
            <a:off x="1190802" y="1377091"/>
            <a:ext cx="1012286" cy="43987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Process</a:t>
            </a:r>
            <a:endParaRPr lang="zh-CN" altLang="en-US" sz="1200" dirty="0">
              <a:solidFill>
                <a:schemeClr val="tx1"/>
              </a:solidFill>
            </a:endParaRPr>
          </a:p>
        </p:txBody>
      </p:sp>
      <p:sp>
        <p:nvSpPr>
          <p:cNvPr id="11" name="矩形: 圆角 10">
            <a:extLst>
              <a:ext uri="{FF2B5EF4-FFF2-40B4-BE49-F238E27FC236}">
                <a16:creationId xmlns:a16="http://schemas.microsoft.com/office/drawing/2014/main" id="{3F864005-71A5-4916-8AD7-97F4B0CF2054}"/>
              </a:ext>
            </a:extLst>
          </p:cNvPr>
          <p:cNvSpPr/>
          <p:nvPr/>
        </p:nvSpPr>
        <p:spPr>
          <a:xfrm>
            <a:off x="1734260" y="2190633"/>
            <a:ext cx="4642774" cy="5433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文本框 73">
            <a:extLst>
              <a:ext uri="{FF2B5EF4-FFF2-40B4-BE49-F238E27FC236}">
                <a16:creationId xmlns:a16="http://schemas.microsoft.com/office/drawing/2014/main" id="{37266F55-55C4-40C2-A4EF-C9F0DC13A9A4}"/>
              </a:ext>
            </a:extLst>
          </p:cNvPr>
          <p:cNvSpPr txBox="1"/>
          <p:nvPr/>
        </p:nvSpPr>
        <p:spPr>
          <a:xfrm>
            <a:off x="759590" y="1296273"/>
            <a:ext cx="338554" cy="646331"/>
          </a:xfrm>
          <a:prstGeom prst="rect">
            <a:avLst/>
          </a:prstGeom>
          <a:noFill/>
        </p:spPr>
        <p:txBody>
          <a:bodyPr wrap="none" rtlCol="0">
            <a:spAutoFit/>
          </a:bodyPr>
          <a:lstStyle/>
          <a:p>
            <a:r>
              <a:rPr lang="zh-CN" altLang="en-US" sz="1200" dirty="0"/>
              <a:t>用</a:t>
            </a:r>
            <a:endParaRPr lang="en-US" altLang="zh-CN" sz="1200" dirty="0"/>
          </a:p>
          <a:p>
            <a:r>
              <a:rPr lang="zh-CN" altLang="en-US" sz="1200" dirty="0"/>
              <a:t>户</a:t>
            </a:r>
            <a:endParaRPr lang="en-US" altLang="zh-CN" sz="1200" dirty="0"/>
          </a:p>
          <a:p>
            <a:r>
              <a:rPr lang="zh-CN" altLang="en-US" sz="1200" dirty="0"/>
              <a:t>态</a:t>
            </a:r>
          </a:p>
        </p:txBody>
      </p:sp>
      <p:sp>
        <p:nvSpPr>
          <p:cNvPr id="75" name="文本框 74">
            <a:extLst>
              <a:ext uri="{FF2B5EF4-FFF2-40B4-BE49-F238E27FC236}">
                <a16:creationId xmlns:a16="http://schemas.microsoft.com/office/drawing/2014/main" id="{9EE4F167-C482-491B-AE48-4EF4C093C46B}"/>
              </a:ext>
            </a:extLst>
          </p:cNvPr>
          <p:cNvSpPr txBox="1"/>
          <p:nvPr/>
        </p:nvSpPr>
        <p:spPr>
          <a:xfrm>
            <a:off x="776583" y="3799473"/>
            <a:ext cx="338554" cy="646331"/>
          </a:xfrm>
          <a:prstGeom prst="rect">
            <a:avLst/>
          </a:prstGeom>
          <a:noFill/>
        </p:spPr>
        <p:txBody>
          <a:bodyPr wrap="square" rtlCol="0">
            <a:spAutoFit/>
          </a:bodyPr>
          <a:lstStyle/>
          <a:p>
            <a:r>
              <a:rPr lang="zh-CN" altLang="en-US" sz="1200" dirty="0"/>
              <a:t>内</a:t>
            </a:r>
            <a:endParaRPr lang="en-US" altLang="zh-CN" sz="1200" dirty="0"/>
          </a:p>
          <a:p>
            <a:r>
              <a:rPr lang="zh-CN" altLang="en-US" sz="1200" dirty="0"/>
              <a:t>核</a:t>
            </a:r>
            <a:endParaRPr lang="en-US" altLang="zh-CN" sz="1200" dirty="0"/>
          </a:p>
          <a:p>
            <a:r>
              <a:rPr lang="zh-CN" altLang="en-US" sz="1200" dirty="0"/>
              <a:t>态</a:t>
            </a:r>
          </a:p>
        </p:txBody>
      </p:sp>
      <p:sp>
        <p:nvSpPr>
          <p:cNvPr id="35" name="矩形: 圆角 34">
            <a:extLst>
              <a:ext uri="{FF2B5EF4-FFF2-40B4-BE49-F238E27FC236}">
                <a16:creationId xmlns:a16="http://schemas.microsoft.com/office/drawing/2014/main" id="{633D3604-23E3-4AF6-AC2F-957945441BD8}"/>
              </a:ext>
            </a:extLst>
          </p:cNvPr>
          <p:cNvSpPr/>
          <p:nvPr/>
        </p:nvSpPr>
        <p:spPr>
          <a:xfrm>
            <a:off x="1830012" y="2421210"/>
            <a:ext cx="718776" cy="22401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42" name="矩形: 圆角 41">
            <a:extLst>
              <a:ext uri="{FF2B5EF4-FFF2-40B4-BE49-F238E27FC236}">
                <a16:creationId xmlns:a16="http://schemas.microsoft.com/office/drawing/2014/main" id="{1AF89F5B-46B2-4CF6-942E-3D1334764515}"/>
              </a:ext>
            </a:extLst>
          </p:cNvPr>
          <p:cNvSpPr/>
          <p:nvPr/>
        </p:nvSpPr>
        <p:spPr>
          <a:xfrm>
            <a:off x="2555929" y="2416637"/>
            <a:ext cx="1195623" cy="22859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45" name="矩形: 圆角 44">
            <a:extLst>
              <a:ext uri="{FF2B5EF4-FFF2-40B4-BE49-F238E27FC236}">
                <a16:creationId xmlns:a16="http://schemas.microsoft.com/office/drawing/2014/main" id="{7443B513-CF8D-484F-B332-8452AECF1A0E}"/>
              </a:ext>
            </a:extLst>
          </p:cNvPr>
          <p:cNvSpPr/>
          <p:nvPr/>
        </p:nvSpPr>
        <p:spPr>
          <a:xfrm>
            <a:off x="3758693" y="2431173"/>
            <a:ext cx="1382912" cy="2140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48" name="矩形: 圆角 47">
            <a:extLst>
              <a:ext uri="{FF2B5EF4-FFF2-40B4-BE49-F238E27FC236}">
                <a16:creationId xmlns:a16="http://schemas.microsoft.com/office/drawing/2014/main" id="{F9363E58-0956-4F84-B257-B42BC4890B4C}"/>
              </a:ext>
            </a:extLst>
          </p:cNvPr>
          <p:cNvSpPr/>
          <p:nvPr/>
        </p:nvSpPr>
        <p:spPr>
          <a:xfrm>
            <a:off x="5154108" y="2436320"/>
            <a:ext cx="1164258" cy="20890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51" name="矩形 50">
            <a:extLst>
              <a:ext uri="{FF2B5EF4-FFF2-40B4-BE49-F238E27FC236}">
                <a16:creationId xmlns:a16="http://schemas.microsoft.com/office/drawing/2014/main" id="{6A59C3D6-A374-429F-98CB-F632E4E8BAE9}"/>
              </a:ext>
            </a:extLst>
          </p:cNvPr>
          <p:cNvSpPr/>
          <p:nvPr/>
        </p:nvSpPr>
        <p:spPr>
          <a:xfrm>
            <a:off x="7507839" y="2133540"/>
            <a:ext cx="3831773" cy="1220462"/>
          </a:xfrm>
          <a:prstGeom prst="rect">
            <a:avLst/>
          </a:prstGeom>
        </p:spPr>
        <p:txBody>
          <a:bodyPr wrap="square">
            <a:spAutoFit/>
          </a:bodyPr>
          <a:lstStyle/>
          <a:p>
            <a:pPr marL="0" lvl="5" defTabSz="671513" fontAlgn="base">
              <a:lnSpc>
                <a:spcPct val="140000"/>
              </a:lnSpc>
              <a:spcBef>
                <a:spcPct val="0"/>
              </a:spcBef>
              <a:spcAft>
                <a:spcPct val="0"/>
              </a:spcAft>
              <a:tabLst>
                <a:tab pos="1208420" algn="ctr"/>
              </a:tabLst>
            </a:pPr>
            <a:endParaRPr lang="en-US" altLang="zh-CN" dirty="0"/>
          </a:p>
          <a:p>
            <a:pPr marL="0" lvl="5" algn="ctr" defTabSz="671513" fontAlgn="base">
              <a:lnSpc>
                <a:spcPct val="140000"/>
              </a:lnSpc>
              <a:spcBef>
                <a:spcPct val="0"/>
              </a:spcBef>
              <a:spcAft>
                <a:spcPct val="0"/>
              </a:spcAft>
              <a:tabLst>
                <a:tab pos="1208420" algn="ctr"/>
              </a:tabLst>
            </a:pPr>
            <a:r>
              <a:rPr lang="zh-CN" altLang="en-US" dirty="0"/>
              <a:t>采样机制</a:t>
            </a:r>
            <a:endParaRPr lang="en-US" altLang="zh-CN" dirty="0"/>
          </a:p>
          <a:p>
            <a:pPr marL="0" lvl="5" algn="ctr" defTabSz="671513" fontAlgn="base">
              <a:lnSpc>
                <a:spcPct val="140000"/>
              </a:lnSpc>
              <a:spcBef>
                <a:spcPct val="0"/>
              </a:spcBef>
              <a:spcAft>
                <a:spcPct val="0"/>
              </a:spcAft>
              <a:tabLst>
                <a:tab pos="1208420" algn="ctr"/>
              </a:tabLst>
            </a:pPr>
            <a:r>
              <a:rPr lang="en-US" altLang="zh-CN" dirty="0">
                <a:latin typeface="+mj-ea"/>
              </a:rPr>
              <a:t>SPE</a:t>
            </a:r>
            <a:r>
              <a:rPr lang="zh-CN" altLang="en-US" dirty="0">
                <a:latin typeface="+mj-ea"/>
              </a:rPr>
              <a:t>硬件采样</a:t>
            </a:r>
            <a:endParaRPr lang="en-US" altLang="zh-CN" dirty="0">
              <a:latin typeface="+mj-ea"/>
            </a:endParaRPr>
          </a:p>
        </p:txBody>
      </p:sp>
      <p:sp>
        <p:nvSpPr>
          <p:cNvPr id="53" name="矩形 52">
            <a:extLst>
              <a:ext uri="{FF2B5EF4-FFF2-40B4-BE49-F238E27FC236}">
                <a16:creationId xmlns:a16="http://schemas.microsoft.com/office/drawing/2014/main" id="{6237641C-4022-4DB1-BD15-DB76E7E9F9C7}"/>
              </a:ext>
            </a:extLst>
          </p:cNvPr>
          <p:cNvSpPr/>
          <p:nvPr/>
        </p:nvSpPr>
        <p:spPr>
          <a:xfrm>
            <a:off x="9681606" y="3501118"/>
            <a:ext cx="1515246" cy="369332"/>
          </a:xfrm>
          <a:prstGeom prst="rect">
            <a:avLst/>
          </a:prstGeom>
          <a:ln w="19050">
            <a:solidFill>
              <a:schemeClr val="tx1"/>
            </a:solidFill>
          </a:ln>
        </p:spPr>
        <p:txBody>
          <a:bodyPr wrap="square">
            <a:spAutoFit/>
          </a:bodyPr>
          <a:lstStyle/>
          <a:p>
            <a:pPr algn="ctr"/>
            <a:r>
              <a:rPr lang="zh-CN" altLang="en-US" dirty="0"/>
              <a:t>数据使用</a:t>
            </a:r>
            <a:endParaRPr lang="en-US" altLang="zh-CN" dirty="0"/>
          </a:p>
        </p:txBody>
      </p:sp>
      <p:sp>
        <p:nvSpPr>
          <p:cNvPr id="57" name="左大括号 56">
            <a:extLst>
              <a:ext uri="{FF2B5EF4-FFF2-40B4-BE49-F238E27FC236}">
                <a16:creationId xmlns:a16="http://schemas.microsoft.com/office/drawing/2014/main" id="{BC8BE9F7-A592-44D0-9B18-50671D6E38FC}"/>
              </a:ext>
            </a:extLst>
          </p:cNvPr>
          <p:cNvSpPr/>
          <p:nvPr/>
        </p:nvSpPr>
        <p:spPr>
          <a:xfrm rot="16200000">
            <a:off x="9188271" y="3162015"/>
            <a:ext cx="444865" cy="2340429"/>
          </a:xfrm>
          <a:prstGeom prst="leftBrace">
            <a:avLst>
              <a:gd name="adj1" fmla="val 4014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1B0D86E4-AF70-4A41-8F8D-F52B18F19366}"/>
              </a:ext>
            </a:extLst>
          </p:cNvPr>
          <p:cNvSpPr/>
          <p:nvPr/>
        </p:nvSpPr>
        <p:spPr>
          <a:xfrm>
            <a:off x="9020527" y="4662775"/>
            <a:ext cx="1665198" cy="369332"/>
          </a:xfrm>
          <a:prstGeom prst="rect">
            <a:avLst/>
          </a:prstGeom>
        </p:spPr>
        <p:txBody>
          <a:bodyPr wrap="square">
            <a:spAutoFit/>
          </a:bodyPr>
          <a:lstStyle/>
          <a:p>
            <a:r>
              <a:rPr lang="en-US" altLang="zh-CN" dirty="0"/>
              <a:t>k</a:t>
            </a:r>
            <a:r>
              <a:rPr lang="zh-CN" altLang="en-US" dirty="0"/>
              <a:t>fifo队列</a:t>
            </a:r>
          </a:p>
        </p:txBody>
      </p:sp>
      <p:sp>
        <p:nvSpPr>
          <p:cNvPr id="59" name="矩形 58">
            <a:extLst>
              <a:ext uri="{FF2B5EF4-FFF2-40B4-BE49-F238E27FC236}">
                <a16:creationId xmlns:a16="http://schemas.microsoft.com/office/drawing/2014/main" id="{496B3EAA-F366-413D-B61E-D3FE13D21B6C}"/>
              </a:ext>
            </a:extLst>
          </p:cNvPr>
          <p:cNvSpPr/>
          <p:nvPr/>
        </p:nvSpPr>
        <p:spPr>
          <a:xfrm>
            <a:off x="8324197" y="5322337"/>
            <a:ext cx="2115032" cy="646331"/>
          </a:xfrm>
          <a:prstGeom prst="rect">
            <a:avLst/>
          </a:prstGeom>
          <a:ln w="19050">
            <a:solidFill>
              <a:srgbClr val="FF0000"/>
            </a:solidFill>
          </a:ln>
        </p:spPr>
        <p:txBody>
          <a:bodyPr wrap="square">
            <a:spAutoFit/>
          </a:bodyPr>
          <a:lstStyle/>
          <a:p>
            <a:pPr algn="ctr"/>
            <a:r>
              <a:rPr lang="en-US" altLang="zh-CN" dirty="0"/>
              <a:t>per-task</a:t>
            </a:r>
            <a:r>
              <a:rPr lang="zh-CN" altLang="en-US" dirty="0"/>
              <a:t>控制</a:t>
            </a:r>
            <a:endParaRPr lang="en-US" altLang="zh-CN" dirty="0"/>
          </a:p>
          <a:p>
            <a:pPr algn="ctr"/>
            <a:r>
              <a:rPr lang="en-US" altLang="zh-CN" dirty="0"/>
              <a:t>region</a:t>
            </a:r>
            <a:r>
              <a:rPr lang="zh-CN" altLang="en-US" dirty="0"/>
              <a:t>数据更新</a:t>
            </a:r>
            <a:endParaRPr lang="en-US" altLang="zh-CN" dirty="0"/>
          </a:p>
        </p:txBody>
      </p:sp>
      <p:sp>
        <p:nvSpPr>
          <p:cNvPr id="60" name="矩形: 圆角 59">
            <a:extLst>
              <a:ext uri="{FF2B5EF4-FFF2-40B4-BE49-F238E27FC236}">
                <a16:creationId xmlns:a16="http://schemas.microsoft.com/office/drawing/2014/main" id="{A33CEE4C-69D7-4A36-A1B4-86BBBB46B048}"/>
              </a:ext>
            </a:extLst>
          </p:cNvPr>
          <p:cNvSpPr/>
          <p:nvPr/>
        </p:nvSpPr>
        <p:spPr>
          <a:xfrm>
            <a:off x="7416616" y="2487606"/>
            <a:ext cx="3980728" cy="1564916"/>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0C5FFAFE-0903-4DD2-B6B5-D7EE7E37A1C1}"/>
              </a:ext>
            </a:extLst>
          </p:cNvPr>
          <p:cNvSpPr/>
          <p:nvPr/>
        </p:nvSpPr>
        <p:spPr>
          <a:xfrm>
            <a:off x="7665097" y="3496208"/>
            <a:ext cx="1362851" cy="369332"/>
          </a:xfrm>
          <a:prstGeom prst="rect">
            <a:avLst/>
          </a:prstGeom>
          <a:ln w="19050">
            <a:solidFill>
              <a:schemeClr val="tx1"/>
            </a:solidFill>
          </a:ln>
        </p:spPr>
        <p:txBody>
          <a:bodyPr wrap="square">
            <a:spAutoFit/>
          </a:bodyPr>
          <a:lstStyle/>
          <a:p>
            <a:pPr algn="ctr"/>
            <a:r>
              <a:rPr lang="zh-CN" altLang="en-US" dirty="0"/>
              <a:t>采样开销</a:t>
            </a:r>
            <a:endParaRPr lang="en-US" altLang="zh-CN" dirty="0"/>
          </a:p>
        </p:txBody>
      </p:sp>
      <p:sp>
        <p:nvSpPr>
          <p:cNvPr id="47" name="矩形 46">
            <a:extLst>
              <a:ext uri="{FF2B5EF4-FFF2-40B4-BE49-F238E27FC236}">
                <a16:creationId xmlns:a16="http://schemas.microsoft.com/office/drawing/2014/main" id="{8EB5FC34-14C7-4333-B459-11367C4163DD}"/>
              </a:ext>
            </a:extLst>
          </p:cNvPr>
          <p:cNvSpPr/>
          <p:nvPr/>
        </p:nvSpPr>
        <p:spPr>
          <a:xfrm>
            <a:off x="7239207" y="1627415"/>
            <a:ext cx="4285147" cy="832664"/>
          </a:xfrm>
          <a:prstGeom prst="rect">
            <a:avLst/>
          </a:prstGeom>
        </p:spPr>
        <p:txBody>
          <a:bodyPr wrap="none">
            <a:spAutoFit/>
          </a:bodyPr>
          <a:lstStyle/>
          <a:p>
            <a:pPr marL="0" lvl="4" defTabSz="671513" fontAlgn="base">
              <a:lnSpc>
                <a:spcPct val="140000"/>
              </a:lnSpc>
              <a:spcBef>
                <a:spcPct val="0"/>
              </a:spcBef>
              <a:spcAft>
                <a:spcPct val="0"/>
              </a:spcAft>
              <a:tabLst>
                <a:tab pos="1208420" algn="ctr"/>
              </a:tabLst>
            </a:pPr>
            <a:r>
              <a:rPr lang="zh-CN" altLang="en-US" dirty="0">
                <a:solidFill>
                  <a:srgbClr val="FF0000"/>
                </a:solidFill>
              </a:rPr>
              <a:t>问题 </a:t>
            </a:r>
            <a:r>
              <a:rPr lang="en-US" altLang="zh-CN" dirty="0">
                <a:solidFill>
                  <a:srgbClr val="FF0000"/>
                </a:solidFill>
              </a:rPr>
              <a:t>: </a:t>
            </a:r>
            <a:r>
              <a:rPr lang="zh-CN" altLang="en-US" dirty="0">
                <a:latin typeface="+mj-ea"/>
              </a:rPr>
              <a:t>随机性过强，较冷页识别准确性低</a:t>
            </a:r>
            <a:endParaRPr lang="zh-CN" altLang="en-US" dirty="0"/>
          </a:p>
          <a:p>
            <a:pPr marL="0" lvl="4" defTabSz="671513" fontAlgn="base">
              <a:lnSpc>
                <a:spcPct val="140000"/>
              </a:lnSpc>
              <a:spcBef>
                <a:spcPct val="0"/>
              </a:spcBef>
              <a:spcAft>
                <a:spcPct val="0"/>
              </a:spcAft>
              <a:tabLst>
                <a:tab pos="1208420" algn="ctr"/>
              </a:tabLst>
            </a:pPr>
            <a:endParaRPr lang="en-US" altLang="zh-CN" dirty="0">
              <a:solidFill>
                <a:srgbClr val="FF0000"/>
              </a:solidFill>
            </a:endParaRPr>
          </a:p>
        </p:txBody>
      </p:sp>
      <p:sp>
        <p:nvSpPr>
          <p:cNvPr id="15" name="矩形 14">
            <a:extLst>
              <a:ext uri="{FF2B5EF4-FFF2-40B4-BE49-F238E27FC236}">
                <a16:creationId xmlns:a16="http://schemas.microsoft.com/office/drawing/2014/main" id="{D30477E6-078F-4F96-811B-B6FBBE795B20}"/>
              </a:ext>
            </a:extLst>
          </p:cNvPr>
          <p:cNvSpPr/>
          <p:nvPr/>
        </p:nvSpPr>
        <p:spPr>
          <a:xfrm>
            <a:off x="1816471" y="2150179"/>
            <a:ext cx="1107996" cy="276999"/>
          </a:xfrm>
          <a:prstGeom prst="rect">
            <a:avLst/>
          </a:prstGeom>
        </p:spPr>
        <p:txBody>
          <a:bodyPr wrap="none">
            <a:spAutoFit/>
          </a:bodyPr>
          <a:lstStyle/>
          <a:p>
            <a:pPr algn="ctr"/>
            <a:r>
              <a:rPr lang="zh-CN" altLang="en-US" sz="1200" dirty="0"/>
              <a:t>基于区域采样</a:t>
            </a:r>
          </a:p>
        </p:txBody>
      </p:sp>
      <p:sp>
        <p:nvSpPr>
          <p:cNvPr id="21" name="文本框 20">
            <a:extLst>
              <a:ext uri="{FF2B5EF4-FFF2-40B4-BE49-F238E27FC236}">
                <a16:creationId xmlns:a16="http://schemas.microsoft.com/office/drawing/2014/main" id="{CD18BE49-4C2C-4F3D-BB0A-BC21F4BD19DF}"/>
              </a:ext>
            </a:extLst>
          </p:cNvPr>
          <p:cNvSpPr txBox="1"/>
          <p:nvPr/>
        </p:nvSpPr>
        <p:spPr>
          <a:xfrm>
            <a:off x="3586422" y="2170416"/>
            <a:ext cx="1474540" cy="246221"/>
          </a:xfrm>
          <a:prstGeom prst="rect">
            <a:avLst/>
          </a:prstGeom>
          <a:noFill/>
        </p:spPr>
        <p:txBody>
          <a:bodyPr wrap="square" rtlCol="0">
            <a:spAutoFit/>
          </a:bodyPr>
          <a:lstStyle/>
          <a:p>
            <a:r>
              <a:rPr lang="zh-CN" altLang="en-US" sz="1000" dirty="0"/>
              <a:t>地址范围</a:t>
            </a:r>
          </a:p>
        </p:txBody>
      </p:sp>
      <p:sp>
        <p:nvSpPr>
          <p:cNvPr id="23" name="矩形 22">
            <a:extLst>
              <a:ext uri="{FF2B5EF4-FFF2-40B4-BE49-F238E27FC236}">
                <a16:creationId xmlns:a16="http://schemas.microsoft.com/office/drawing/2014/main" id="{8D5B1F4F-7A65-47C0-B08B-2B793D036EB9}"/>
              </a:ext>
            </a:extLst>
          </p:cNvPr>
          <p:cNvSpPr/>
          <p:nvPr/>
        </p:nvSpPr>
        <p:spPr>
          <a:xfrm>
            <a:off x="1181519" y="2004945"/>
            <a:ext cx="5332760" cy="45605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556C4536-4877-4818-AE7A-3F4D49EC368D}"/>
              </a:ext>
            </a:extLst>
          </p:cNvPr>
          <p:cNvSpPr/>
          <p:nvPr/>
        </p:nvSpPr>
        <p:spPr>
          <a:xfrm>
            <a:off x="2063492" y="3826990"/>
            <a:ext cx="647633" cy="156776"/>
          </a:xfrm>
          <a:prstGeom prst="rect">
            <a:avLst/>
          </a:prstGeom>
          <a:noFill/>
          <a:ln w="19050">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PTE entry</a:t>
            </a:r>
            <a:endParaRPr lang="zh-CN" altLang="en-US" sz="800" dirty="0">
              <a:solidFill>
                <a:schemeClr val="tx1"/>
              </a:solidFill>
            </a:endParaRPr>
          </a:p>
        </p:txBody>
      </p:sp>
      <p:sp>
        <p:nvSpPr>
          <p:cNvPr id="87" name="矩形 86">
            <a:extLst>
              <a:ext uri="{FF2B5EF4-FFF2-40B4-BE49-F238E27FC236}">
                <a16:creationId xmlns:a16="http://schemas.microsoft.com/office/drawing/2014/main" id="{E337232F-7AAC-42C0-9821-39AB00DBB494}"/>
              </a:ext>
            </a:extLst>
          </p:cNvPr>
          <p:cNvSpPr/>
          <p:nvPr/>
        </p:nvSpPr>
        <p:spPr>
          <a:xfrm>
            <a:off x="2707218" y="3826989"/>
            <a:ext cx="417832" cy="156777"/>
          </a:xfrm>
          <a:prstGeom prst="rect">
            <a:avLst/>
          </a:prstGeom>
          <a:noFill/>
          <a:ln w="19050">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PPN</a:t>
            </a:r>
            <a:endParaRPr lang="zh-CN" altLang="en-US" sz="800" dirty="0">
              <a:solidFill>
                <a:schemeClr val="tx1"/>
              </a:solidFill>
            </a:endParaRPr>
          </a:p>
        </p:txBody>
      </p:sp>
      <p:sp>
        <p:nvSpPr>
          <p:cNvPr id="88" name="矩形 87">
            <a:extLst>
              <a:ext uri="{FF2B5EF4-FFF2-40B4-BE49-F238E27FC236}">
                <a16:creationId xmlns:a16="http://schemas.microsoft.com/office/drawing/2014/main" id="{1180F43C-83F8-434B-B980-6C491238D726}"/>
              </a:ext>
            </a:extLst>
          </p:cNvPr>
          <p:cNvSpPr/>
          <p:nvPr/>
        </p:nvSpPr>
        <p:spPr>
          <a:xfrm>
            <a:off x="3127813" y="3826989"/>
            <a:ext cx="298146" cy="156777"/>
          </a:xfrm>
          <a:prstGeom prst="rect">
            <a:avLst/>
          </a:prstGeom>
          <a:noFill/>
          <a:ln w="19050">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AF</a:t>
            </a:r>
            <a:endParaRPr lang="zh-CN" altLang="en-US" sz="800" dirty="0">
              <a:solidFill>
                <a:schemeClr val="tx1"/>
              </a:solidFill>
            </a:endParaRPr>
          </a:p>
        </p:txBody>
      </p:sp>
      <p:sp>
        <p:nvSpPr>
          <p:cNvPr id="89" name="矩形 88">
            <a:extLst>
              <a:ext uri="{FF2B5EF4-FFF2-40B4-BE49-F238E27FC236}">
                <a16:creationId xmlns:a16="http://schemas.microsoft.com/office/drawing/2014/main" id="{1EA1ACA1-AC3E-4A30-9D35-F6AECDF0C321}"/>
              </a:ext>
            </a:extLst>
          </p:cNvPr>
          <p:cNvSpPr/>
          <p:nvPr/>
        </p:nvSpPr>
        <p:spPr>
          <a:xfrm>
            <a:off x="3426633" y="3825240"/>
            <a:ext cx="67383" cy="164876"/>
          </a:xfrm>
          <a:prstGeom prst="rect">
            <a:avLst/>
          </a:prstGeom>
          <a:noFill/>
          <a:ln w="19050">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26" name="流程图: 过程 25">
            <a:extLst>
              <a:ext uri="{FF2B5EF4-FFF2-40B4-BE49-F238E27FC236}">
                <a16:creationId xmlns:a16="http://schemas.microsoft.com/office/drawing/2014/main" id="{81DA1482-3ADE-4EC9-80ED-1ACB1E663324}"/>
              </a:ext>
            </a:extLst>
          </p:cNvPr>
          <p:cNvSpPr/>
          <p:nvPr/>
        </p:nvSpPr>
        <p:spPr>
          <a:xfrm>
            <a:off x="2030090" y="3185940"/>
            <a:ext cx="542424" cy="261047"/>
          </a:xfrm>
          <a:prstGeom prst="flowChartProcess">
            <a:avLst/>
          </a:prstGeom>
          <a:noFill/>
          <a:ln>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page</a:t>
            </a:r>
            <a:endParaRPr lang="zh-CN" altLang="en-US" sz="1200" dirty="0">
              <a:solidFill>
                <a:schemeClr val="tx1"/>
              </a:solidFill>
            </a:endParaRPr>
          </a:p>
        </p:txBody>
      </p:sp>
      <p:sp>
        <p:nvSpPr>
          <p:cNvPr id="104" name="流程图: 过程 103">
            <a:extLst>
              <a:ext uri="{FF2B5EF4-FFF2-40B4-BE49-F238E27FC236}">
                <a16:creationId xmlns:a16="http://schemas.microsoft.com/office/drawing/2014/main" id="{6632AEC1-00B3-43FA-A54D-B1CEBD97B5E8}"/>
              </a:ext>
            </a:extLst>
          </p:cNvPr>
          <p:cNvSpPr/>
          <p:nvPr/>
        </p:nvSpPr>
        <p:spPr>
          <a:xfrm>
            <a:off x="2576531" y="3184494"/>
            <a:ext cx="577972" cy="261046"/>
          </a:xfrm>
          <a:prstGeom prst="flowChartProcess">
            <a:avLst/>
          </a:prstGeom>
          <a:noFill/>
          <a:ln>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page</a:t>
            </a:r>
            <a:endParaRPr lang="zh-CN" altLang="en-US" sz="1200" dirty="0">
              <a:solidFill>
                <a:schemeClr val="tx1"/>
              </a:solidFill>
            </a:endParaRPr>
          </a:p>
        </p:txBody>
      </p:sp>
      <p:sp>
        <p:nvSpPr>
          <p:cNvPr id="105" name="流程图: 过程 104">
            <a:extLst>
              <a:ext uri="{FF2B5EF4-FFF2-40B4-BE49-F238E27FC236}">
                <a16:creationId xmlns:a16="http://schemas.microsoft.com/office/drawing/2014/main" id="{883F6FC1-693C-4E6B-A63A-D769ED502AC8}"/>
              </a:ext>
            </a:extLst>
          </p:cNvPr>
          <p:cNvSpPr/>
          <p:nvPr/>
        </p:nvSpPr>
        <p:spPr>
          <a:xfrm>
            <a:off x="3154503" y="3184494"/>
            <a:ext cx="323933" cy="259083"/>
          </a:xfrm>
          <a:prstGeom prst="flowChartProcess">
            <a:avLst/>
          </a:prstGeom>
          <a:noFill/>
          <a:ln>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t>
            </a:r>
            <a:endParaRPr lang="zh-CN" altLang="en-US" sz="1400" dirty="0">
              <a:solidFill>
                <a:schemeClr val="tx1"/>
              </a:solidFill>
            </a:endParaRPr>
          </a:p>
        </p:txBody>
      </p:sp>
      <p:sp>
        <p:nvSpPr>
          <p:cNvPr id="31" name="流程图: 过程 30">
            <a:extLst>
              <a:ext uri="{FF2B5EF4-FFF2-40B4-BE49-F238E27FC236}">
                <a16:creationId xmlns:a16="http://schemas.microsoft.com/office/drawing/2014/main" id="{6386F92B-8755-49C4-A280-D71A7CA1E89E}"/>
              </a:ext>
            </a:extLst>
          </p:cNvPr>
          <p:cNvSpPr/>
          <p:nvPr/>
        </p:nvSpPr>
        <p:spPr>
          <a:xfrm>
            <a:off x="1900768" y="3111908"/>
            <a:ext cx="1756410" cy="397413"/>
          </a:xfrm>
          <a:prstGeom prst="flowChartProcess">
            <a:avLst/>
          </a:prstGeom>
          <a:noFill/>
          <a:ln w="19050">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29BF0ED-ED54-4E54-9DDD-1285C1326512}"/>
              </a:ext>
            </a:extLst>
          </p:cNvPr>
          <p:cNvCxnSpPr>
            <a:cxnSpLocks/>
            <a:stCxn id="35" idx="2"/>
          </p:cNvCxnSpPr>
          <p:nvPr/>
        </p:nvCxnSpPr>
        <p:spPr>
          <a:xfrm>
            <a:off x="2189400" y="2645228"/>
            <a:ext cx="518817" cy="553768"/>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AB7E421-5F4D-4954-82EF-6892074DF39B}"/>
              </a:ext>
            </a:extLst>
          </p:cNvPr>
          <p:cNvCxnSpPr>
            <a:cxnSpLocks/>
            <a:stCxn id="42" idx="2"/>
          </p:cNvCxnSpPr>
          <p:nvPr/>
        </p:nvCxnSpPr>
        <p:spPr>
          <a:xfrm flipH="1">
            <a:off x="2708217" y="2645228"/>
            <a:ext cx="445524" cy="553768"/>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F955784C-3A6C-4BF8-90A9-BB4A7478E8D5}"/>
              </a:ext>
            </a:extLst>
          </p:cNvPr>
          <p:cNvCxnSpPr>
            <a:cxnSpLocks/>
            <a:stCxn id="45" idx="2"/>
          </p:cNvCxnSpPr>
          <p:nvPr/>
        </p:nvCxnSpPr>
        <p:spPr>
          <a:xfrm flipH="1">
            <a:off x="2708217" y="2645228"/>
            <a:ext cx="1741932" cy="553768"/>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DEBE6CEB-799D-4F52-B2B3-944B4F19E9C5}"/>
              </a:ext>
            </a:extLst>
          </p:cNvPr>
          <p:cNvCxnSpPr>
            <a:cxnSpLocks/>
            <a:stCxn id="48" idx="2"/>
          </p:cNvCxnSpPr>
          <p:nvPr/>
        </p:nvCxnSpPr>
        <p:spPr>
          <a:xfrm flipH="1">
            <a:off x="2708219" y="2645228"/>
            <a:ext cx="3028018" cy="564654"/>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 name="流程图: 过程 112">
            <a:extLst>
              <a:ext uri="{FF2B5EF4-FFF2-40B4-BE49-F238E27FC236}">
                <a16:creationId xmlns:a16="http://schemas.microsoft.com/office/drawing/2014/main" id="{2D40F66D-FB57-42B3-B547-2B121B5F5EE1}"/>
              </a:ext>
            </a:extLst>
          </p:cNvPr>
          <p:cNvSpPr/>
          <p:nvPr/>
        </p:nvSpPr>
        <p:spPr>
          <a:xfrm>
            <a:off x="1896237" y="3748330"/>
            <a:ext cx="1756409" cy="307738"/>
          </a:xfrm>
          <a:prstGeom prst="flowChartProcess">
            <a:avLst/>
          </a:prstGeom>
          <a:noFill/>
          <a:ln w="19050">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流程图: 决策 113">
            <a:extLst>
              <a:ext uri="{FF2B5EF4-FFF2-40B4-BE49-F238E27FC236}">
                <a16:creationId xmlns:a16="http://schemas.microsoft.com/office/drawing/2014/main" id="{72DAB9B5-8EC1-4F2E-BD6D-53026EEC0F3A}"/>
              </a:ext>
            </a:extLst>
          </p:cNvPr>
          <p:cNvSpPr/>
          <p:nvPr/>
        </p:nvSpPr>
        <p:spPr>
          <a:xfrm>
            <a:off x="2203088" y="4266097"/>
            <a:ext cx="1137737" cy="391131"/>
          </a:xfrm>
          <a:prstGeom prst="flowChartDecision">
            <a:avLst/>
          </a:prstGeom>
          <a:noFill/>
          <a:ln>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check</a:t>
            </a:r>
            <a:endParaRPr lang="zh-CN" altLang="en-US" sz="1200" dirty="0">
              <a:solidFill>
                <a:schemeClr val="tx1"/>
              </a:solidFill>
            </a:endParaRPr>
          </a:p>
        </p:txBody>
      </p:sp>
      <p:cxnSp>
        <p:nvCxnSpPr>
          <p:cNvPr id="116" name="直接箭头连接符 115">
            <a:extLst>
              <a:ext uri="{FF2B5EF4-FFF2-40B4-BE49-F238E27FC236}">
                <a16:creationId xmlns:a16="http://schemas.microsoft.com/office/drawing/2014/main" id="{65097E23-29EC-4D53-A959-ADF32279CB0F}"/>
              </a:ext>
            </a:extLst>
          </p:cNvPr>
          <p:cNvCxnSpPr>
            <a:stCxn id="31" idx="2"/>
            <a:endCxn id="113" idx="0"/>
          </p:cNvCxnSpPr>
          <p:nvPr/>
        </p:nvCxnSpPr>
        <p:spPr>
          <a:xfrm flipH="1">
            <a:off x="2774442" y="3509321"/>
            <a:ext cx="4531" cy="239009"/>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D31E7CC1-787A-4AE9-9538-2EBE36CD5D1D}"/>
              </a:ext>
            </a:extLst>
          </p:cNvPr>
          <p:cNvCxnSpPr>
            <a:cxnSpLocks/>
            <a:stCxn id="113" idx="2"/>
            <a:endCxn id="114" idx="0"/>
          </p:cNvCxnSpPr>
          <p:nvPr/>
        </p:nvCxnSpPr>
        <p:spPr>
          <a:xfrm flipH="1">
            <a:off x="2771957" y="4056068"/>
            <a:ext cx="2485" cy="210029"/>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流程图: 过程 124">
            <a:extLst>
              <a:ext uri="{FF2B5EF4-FFF2-40B4-BE49-F238E27FC236}">
                <a16:creationId xmlns:a16="http://schemas.microsoft.com/office/drawing/2014/main" id="{9185BBD6-FAEF-4CE3-B2C1-808AD01F64BB}"/>
              </a:ext>
            </a:extLst>
          </p:cNvPr>
          <p:cNvSpPr/>
          <p:nvPr/>
        </p:nvSpPr>
        <p:spPr>
          <a:xfrm>
            <a:off x="1893149" y="4853658"/>
            <a:ext cx="1756409" cy="307738"/>
          </a:xfrm>
          <a:prstGeom prst="flowChartProcess">
            <a:avLst/>
          </a:prstGeom>
          <a:noFill/>
          <a:ln w="19050">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统计</a:t>
            </a:r>
          </a:p>
        </p:txBody>
      </p:sp>
      <p:cxnSp>
        <p:nvCxnSpPr>
          <p:cNvPr id="127" name="直接箭头连接符 126">
            <a:extLst>
              <a:ext uri="{FF2B5EF4-FFF2-40B4-BE49-F238E27FC236}">
                <a16:creationId xmlns:a16="http://schemas.microsoft.com/office/drawing/2014/main" id="{37F5915A-97B9-4DC6-AF9E-EBAC392947F5}"/>
              </a:ext>
            </a:extLst>
          </p:cNvPr>
          <p:cNvCxnSpPr>
            <a:cxnSpLocks/>
            <a:stCxn id="125" idx="2"/>
            <a:endCxn id="92" idx="0"/>
          </p:cNvCxnSpPr>
          <p:nvPr/>
        </p:nvCxnSpPr>
        <p:spPr>
          <a:xfrm>
            <a:off x="2771354" y="5161396"/>
            <a:ext cx="1269169" cy="295509"/>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0CE6410C-85FC-40B2-9293-18FA66E08973}"/>
              </a:ext>
            </a:extLst>
          </p:cNvPr>
          <p:cNvCxnSpPr>
            <a:stCxn id="114" idx="2"/>
            <a:endCxn id="125" idx="0"/>
          </p:cNvCxnSpPr>
          <p:nvPr/>
        </p:nvCxnSpPr>
        <p:spPr>
          <a:xfrm flipH="1">
            <a:off x="2771354" y="4657228"/>
            <a:ext cx="603" cy="196430"/>
          </a:xfrm>
          <a:prstGeom prst="straightConnector1">
            <a:avLst/>
          </a:prstGeom>
          <a:ln w="19050">
            <a:solidFill>
              <a:schemeClr val="tx1">
                <a:alpha val="3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流程图: 过程 130">
            <a:extLst>
              <a:ext uri="{FF2B5EF4-FFF2-40B4-BE49-F238E27FC236}">
                <a16:creationId xmlns:a16="http://schemas.microsoft.com/office/drawing/2014/main" id="{9AC00571-9923-44C4-9290-6F221A9F6C30}"/>
              </a:ext>
            </a:extLst>
          </p:cNvPr>
          <p:cNvSpPr/>
          <p:nvPr/>
        </p:nvSpPr>
        <p:spPr>
          <a:xfrm>
            <a:off x="1275019" y="2203073"/>
            <a:ext cx="267703" cy="430480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Kdamond</a:t>
            </a:r>
            <a:endParaRPr lang="en-US" altLang="zh-CN" sz="1200" dirty="0">
              <a:solidFill>
                <a:schemeClr val="tx1"/>
              </a:solidFill>
            </a:endParaRPr>
          </a:p>
          <a:p>
            <a:pPr algn="ctr"/>
            <a:r>
              <a:rPr lang="zh-CN" altLang="en-US" sz="1200" dirty="0">
                <a:solidFill>
                  <a:schemeClr val="tx1"/>
                </a:solidFill>
              </a:rPr>
              <a:t>内核</a:t>
            </a:r>
            <a:endParaRPr lang="en-US" altLang="zh-CN" sz="1200" dirty="0">
              <a:solidFill>
                <a:schemeClr val="tx1"/>
              </a:solidFill>
            </a:endParaRPr>
          </a:p>
          <a:p>
            <a:pPr algn="ctr"/>
            <a:r>
              <a:rPr lang="zh-CN" altLang="en-US" sz="1200" dirty="0">
                <a:solidFill>
                  <a:schemeClr val="tx1"/>
                </a:solidFill>
              </a:rPr>
              <a:t>线程</a:t>
            </a:r>
          </a:p>
        </p:txBody>
      </p:sp>
      <p:cxnSp>
        <p:nvCxnSpPr>
          <p:cNvPr id="135" name="直接箭头连接符 134">
            <a:extLst>
              <a:ext uri="{FF2B5EF4-FFF2-40B4-BE49-F238E27FC236}">
                <a16:creationId xmlns:a16="http://schemas.microsoft.com/office/drawing/2014/main" id="{24DF5539-E4DD-4240-BB54-43E821ABAF58}"/>
              </a:ext>
            </a:extLst>
          </p:cNvPr>
          <p:cNvCxnSpPr>
            <a:cxnSpLocks/>
            <a:endCxn id="11" idx="1"/>
          </p:cNvCxnSpPr>
          <p:nvPr/>
        </p:nvCxnSpPr>
        <p:spPr>
          <a:xfrm>
            <a:off x="1542722" y="2462308"/>
            <a:ext cx="191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a:extLst>
              <a:ext uri="{FF2B5EF4-FFF2-40B4-BE49-F238E27FC236}">
                <a16:creationId xmlns:a16="http://schemas.microsoft.com/office/drawing/2014/main" id="{39D7F149-A460-47F8-86C9-3280829308EA}"/>
              </a:ext>
            </a:extLst>
          </p:cNvPr>
          <p:cNvSpPr/>
          <p:nvPr/>
        </p:nvSpPr>
        <p:spPr>
          <a:xfrm>
            <a:off x="1739528" y="2835724"/>
            <a:ext cx="2019165" cy="241215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箭头: 右 143">
            <a:extLst>
              <a:ext uri="{FF2B5EF4-FFF2-40B4-BE49-F238E27FC236}">
                <a16:creationId xmlns:a16="http://schemas.microsoft.com/office/drawing/2014/main" id="{BF8979BE-AD6A-4703-B99B-F6D988C2B605}"/>
              </a:ext>
            </a:extLst>
          </p:cNvPr>
          <p:cNvSpPr/>
          <p:nvPr/>
        </p:nvSpPr>
        <p:spPr>
          <a:xfrm>
            <a:off x="3864776" y="3778452"/>
            <a:ext cx="418876" cy="322918"/>
          </a:xfrm>
          <a:prstGeom prst="rightArrow">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2D050"/>
              </a:solidFill>
            </a:endParaRPr>
          </a:p>
        </p:txBody>
      </p:sp>
      <p:sp>
        <p:nvSpPr>
          <p:cNvPr id="145" name="矩形 144">
            <a:extLst>
              <a:ext uri="{FF2B5EF4-FFF2-40B4-BE49-F238E27FC236}">
                <a16:creationId xmlns:a16="http://schemas.microsoft.com/office/drawing/2014/main" id="{56360F8A-A108-4D18-8104-8738A6423265}"/>
              </a:ext>
            </a:extLst>
          </p:cNvPr>
          <p:cNvSpPr/>
          <p:nvPr/>
        </p:nvSpPr>
        <p:spPr>
          <a:xfrm>
            <a:off x="4354480" y="2807962"/>
            <a:ext cx="2009793" cy="2484684"/>
          </a:xfrm>
          <a:prstGeom prst="rect">
            <a:avLst/>
          </a:prstGeom>
          <a:solidFill>
            <a:schemeClr val="accent4">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7D3FB26E-CC28-4B96-B3FB-3C1BE7BFD6E5}"/>
              </a:ext>
            </a:extLst>
          </p:cNvPr>
          <p:cNvSpPr/>
          <p:nvPr/>
        </p:nvSpPr>
        <p:spPr>
          <a:xfrm>
            <a:off x="4580144" y="3891990"/>
            <a:ext cx="1535793" cy="253578"/>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decode</a:t>
            </a:r>
            <a:endParaRPr lang="zh-CN" altLang="en-US" sz="1400" dirty="0">
              <a:solidFill>
                <a:schemeClr val="tx1"/>
              </a:solidFill>
            </a:endParaRPr>
          </a:p>
        </p:txBody>
      </p:sp>
      <p:sp>
        <p:nvSpPr>
          <p:cNvPr id="147" name="矩形: 圆角 146">
            <a:extLst>
              <a:ext uri="{FF2B5EF4-FFF2-40B4-BE49-F238E27FC236}">
                <a16:creationId xmlns:a16="http://schemas.microsoft.com/office/drawing/2014/main" id="{5A588B82-9676-4732-9CA4-82F96C9C6FB0}"/>
              </a:ext>
            </a:extLst>
          </p:cNvPr>
          <p:cNvSpPr/>
          <p:nvPr/>
        </p:nvSpPr>
        <p:spPr>
          <a:xfrm>
            <a:off x="4577978" y="3396018"/>
            <a:ext cx="1540124" cy="279750"/>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SPE interrupt</a:t>
            </a:r>
            <a:endParaRPr lang="zh-CN" altLang="en-US" sz="1400" dirty="0">
              <a:solidFill>
                <a:schemeClr val="tx1"/>
              </a:solidFill>
            </a:endParaRPr>
          </a:p>
        </p:txBody>
      </p:sp>
      <p:sp>
        <p:nvSpPr>
          <p:cNvPr id="148" name="矩形: 圆角 147">
            <a:extLst>
              <a:ext uri="{FF2B5EF4-FFF2-40B4-BE49-F238E27FC236}">
                <a16:creationId xmlns:a16="http://schemas.microsoft.com/office/drawing/2014/main" id="{CE3E4628-B3AE-400E-908E-DE8B4D9026FB}"/>
              </a:ext>
            </a:extLst>
          </p:cNvPr>
          <p:cNvSpPr/>
          <p:nvPr/>
        </p:nvSpPr>
        <p:spPr>
          <a:xfrm>
            <a:off x="4577978" y="2896599"/>
            <a:ext cx="1540124" cy="283197"/>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start SPE</a:t>
            </a:r>
            <a:endParaRPr lang="zh-CN" altLang="en-US" sz="1400" dirty="0">
              <a:solidFill>
                <a:schemeClr val="tx1"/>
              </a:solidFill>
            </a:endParaRPr>
          </a:p>
        </p:txBody>
      </p:sp>
      <p:sp>
        <p:nvSpPr>
          <p:cNvPr id="149" name="矩形: 圆角 148">
            <a:extLst>
              <a:ext uri="{FF2B5EF4-FFF2-40B4-BE49-F238E27FC236}">
                <a16:creationId xmlns:a16="http://schemas.microsoft.com/office/drawing/2014/main" id="{0325A663-9242-4230-9CB9-77DA36E188DC}"/>
              </a:ext>
            </a:extLst>
          </p:cNvPr>
          <p:cNvSpPr/>
          <p:nvPr/>
        </p:nvSpPr>
        <p:spPr>
          <a:xfrm>
            <a:off x="4580144" y="4361790"/>
            <a:ext cx="1535793" cy="279750"/>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kfifo</a:t>
            </a:r>
            <a:endParaRPr lang="zh-CN" altLang="en-US" sz="1400" dirty="0">
              <a:solidFill>
                <a:schemeClr val="tx1"/>
              </a:solidFill>
            </a:endParaRPr>
          </a:p>
        </p:txBody>
      </p:sp>
      <p:sp>
        <p:nvSpPr>
          <p:cNvPr id="153" name="矩形: 圆角 152">
            <a:extLst>
              <a:ext uri="{FF2B5EF4-FFF2-40B4-BE49-F238E27FC236}">
                <a16:creationId xmlns:a16="http://schemas.microsoft.com/office/drawing/2014/main" id="{10D9E7F0-6FFA-49A2-9FA6-D3580BCD69FD}"/>
              </a:ext>
            </a:extLst>
          </p:cNvPr>
          <p:cNvSpPr/>
          <p:nvPr/>
        </p:nvSpPr>
        <p:spPr>
          <a:xfrm>
            <a:off x="4580144" y="4857761"/>
            <a:ext cx="1535793" cy="279750"/>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统计</a:t>
            </a:r>
          </a:p>
        </p:txBody>
      </p:sp>
      <p:cxnSp>
        <p:nvCxnSpPr>
          <p:cNvPr id="155" name="直接箭头连接符 154">
            <a:extLst>
              <a:ext uri="{FF2B5EF4-FFF2-40B4-BE49-F238E27FC236}">
                <a16:creationId xmlns:a16="http://schemas.microsoft.com/office/drawing/2014/main" id="{EE4D78E4-16A9-4AD8-9FC5-E6E22C36EFF9}"/>
              </a:ext>
            </a:extLst>
          </p:cNvPr>
          <p:cNvCxnSpPr>
            <a:cxnSpLocks/>
            <a:stCxn id="148" idx="2"/>
            <a:endCxn id="147" idx="0"/>
          </p:cNvCxnSpPr>
          <p:nvPr/>
        </p:nvCxnSpPr>
        <p:spPr>
          <a:xfrm>
            <a:off x="5348040" y="3179796"/>
            <a:ext cx="0" cy="216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4C1ED694-B249-40AF-91FA-E58DAEDB6BA9}"/>
              </a:ext>
            </a:extLst>
          </p:cNvPr>
          <p:cNvCxnSpPr>
            <a:cxnSpLocks/>
            <a:stCxn id="147" idx="2"/>
            <a:endCxn id="146" idx="0"/>
          </p:cNvCxnSpPr>
          <p:nvPr/>
        </p:nvCxnSpPr>
        <p:spPr>
          <a:xfrm>
            <a:off x="5348040" y="3675768"/>
            <a:ext cx="1" cy="216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AD9D0687-10EA-4A47-83B8-7D6079DC8A85}"/>
              </a:ext>
            </a:extLst>
          </p:cNvPr>
          <p:cNvCxnSpPr>
            <a:cxnSpLocks/>
            <a:stCxn id="146" idx="2"/>
            <a:endCxn id="149" idx="0"/>
          </p:cNvCxnSpPr>
          <p:nvPr/>
        </p:nvCxnSpPr>
        <p:spPr>
          <a:xfrm>
            <a:off x="5348041" y="4145568"/>
            <a:ext cx="0" cy="216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56807490-F0C4-414B-B09F-7269ED1BE115}"/>
              </a:ext>
            </a:extLst>
          </p:cNvPr>
          <p:cNvCxnSpPr>
            <a:cxnSpLocks/>
            <a:stCxn id="149" idx="2"/>
            <a:endCxn id="153" idx="0"/>
          </p:cNvCxnSpPr>
          <p:nvPr/>
        </p:nvCxnSpPr>
        <p:spPr>
          <a:xfrm>
            <a:off x="5348041" y="4641540"/>
            <a:ext cx="0" cy="2162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71C9217C-6035-4E89-80BC-64DBC3DBA8CD}"/>
              </a:ext>
            </a:extLst>
          </p:cNvPr>
          <p:cNvCxnSpPr>
            <a:cxnSpLocks/>
            <a:stCxn id="153" idx="2"/>
            <a:endCxn id="92" idx="0"/>
          </p:cNvCxnSpPr>
          <p:nvPr/>
        </p:nvCxnSpPr>
        <p:spPr>
          <a:xfrm flipH="1">
            <a:off x="4040523" y="5137511"/>
            <a:ext cx="1307518" cy="3193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a:extLst>
              <a:ext uri="{FF2B5EF4-FFF2-40B4-BE49-F238E27FC236}">
                <a16:creationId xmlns:a16="http://schemas.microsoft.com/office/drawing/2014/main" id="{5877F890-76C2-4EF5-83D5-847B3ED2F570}"/>
              </a:ext>
            </a:extLst>
          </p:cNvPr>
          <p:cNvSpPr/>
          <p:nvPr/>
        </p:nvSpPr>
        <p:spPr>
          <a:xfrm>
            <a:off x="1719136" y="5456905"/>
            <a:ext cx="4642774" cy="37057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3" name="矩形: 圆角 92">
            <a:extLst>
              <a:ext uri="{FF2B5EF4-FFF2-40B4-BE49-F238E27FC236}">
                <a16:creationId xmlns:a16="http://schemas.microsoft.com/office/drawing/2014/main" id="{01582B34-9C05-4C68-B590-D47E2A628165}"/>
              </a:ext>
            </a:extLst>
          </p:cNvPr>
          <p:cNvSpPr/>
          <p:nvPr/>
        </p:nvSpPr>
        <p:spPr>
          <a:xfrm>
            <a:off x="1814888" y="5514703"/>
            <a:ext cx="718776" cy="224018"/>
          </a:xfrm>
          <a:prstGeom prst="round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94" name="矩形: 圆角 93">
            <a:extLst>
              <a:ext uri="{FF2B5EF4-FFF2-40B4-BE49-F238E27FC236}">
                <a16:creationId xmlns:a16="http://schemas.microsoft.com/office/drawing/2014/main" id="{3F128E20-4982-4722-A6A5-7C89BB746CA6}"/>
              </a:ext>
            </a:extLst>
          </p:cNvPr>
          <p:cNvSpPr/>
          <p:nvPr/>
        </p:nvSpPr>
        <p:spPr>
          <a:xfrm>
            <a:off x="2540805" y="5524208"/>
            <a:ext cx="1195623" cy="224018"/>
          </a:xfrm>
          <a:prstGeom prst="round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95" name="矩形: 圆角 94">
            <a:extLst>
              <a:ext uri="{FF2B5EF4-FFF2-40B4-BE49-F238E27FC236}">
                <a16:creationId xmlns:a16="http://schemas.microsoft.com/office/drawing/2014/main" id="{94DF232B-9576-48B9-B28C-147F039BF8E7}"/>
              </a:ext>
            </a:extLst>
          </p:cNvPr>
          <p:cNvSpPr/>
          <p:nvPr/>
        </p:nvSpPr>
        <p:spPr>
          <a:xfrm>
            <a:off x="3743569" y="5519625"/>
            <a:ext cx="1382912" cy="225729"/>
          </a:xfrm>
          <a:prstGeom prst="roundRect">
            <a:avLst/>
          </a:prstGeom>
          <a:solidFill>
            <a:schemeClr val="accent6">
              <a:lumMod val="20000"/>
              <a:lumOff val="80000"/>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96" name="矩形: 圆角 95">
            <a:extLst>
              <a:ext uri="{FF2B5EF4-FFF2-40B4-BE49-F238E27FC236}">
                <a16:creationId xmlns:a16="http://schemas.microsoft.com/office/drawing/2014/main" id="{77D6C4A1-91FE-491E-98E3-19A23EFEF7BF}"/>
              </a:ext>
            </a:extLst>
          </p:cNvPr>
          <p:cNvSpPr/>
          <p:nvPr/>
        </p:nvSpPr>
        <p:spPr>
          <a:xfrm>
            <a:off x="5138984" y="5519625"/>
            <a:ext cx="1164258" cy="219096"/>
          </a:xfrm>
          <a:prstGeom prst="round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101" name="矩形: 圆角 100">
            <a:extLst>
              <a:ext uri="{FF2B5EF4-FFF2-40B4-BE49-F238E27FC236}">
                <a16:creationId xmlns:a16="http://schemas.microsoft.com/office/drawing/2014/main" id="{80B9EEA3-D744-432F-B502-D957E6647649}"/>
              </a:ext>
            </a:extLst>
          </p:cNvPr>
          <p:cNvSpPr/>
          <p:nvPr/>
        </p:nvSpPr>
        <p:spPr>
          <a:xfrm>
            <a:off x="1734260" y="5968668"/>
            <a:ext cx="4642774" cy="5433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2" name="矩形: 圆角 101">
            <a:extLst>
              <a:ext uri="{FF2B5EF4-FFF2-40B4-BE49-F238E27FC236}">
                <a16:creationId xmlns:a16="http://schemas.microsoft.com/office/drawing/2014/main" id="{A7279511-063D-4A06-B014-EEE24C988995}"/>
              </a:ext>
            </a:extLst>
          </p:cNvPr>
          <p:cNvSpPr/>
          <p:nvPr/>
        </p:nvSpPr>
        <p:spPr>
          <a:xfrm>
            <a:off x="1830012" y="6199244"/>
            <a:ext cx="1906416" cy="20948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106" name="矩形: 圆角 105">
            <a:extLst>
              <a:ext uri="{FF2B5EF4-FFF2-40B4-BE49-F238E27FC236}">
                <a16:creationId xmlns:a16="http://schemas.microsoft.com/office/drawing/2014/main" id="{76DA2922-ED8C-4468-BB15-08832DEDE103}"/>
              </a:ext>
            </a:extLst>
          </p:cNvPr>
          <p:cNvSpPr/>
          <p:nvPr/>
        </p:nvSpPr>
        <p:spPr>
          <a:xfrm>
            <a:off x="3747808" y="6205427"/>
            <a:ext cx="692926" cy="20330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107" name="矩形: 圆角 106">
            <a:extLst>
              <a:ext uri="{FF2B5EF4-FFF2-40B4-BE49-F238E27FC236}">
                <a16:creationId xmlns:a16="http://schemas.microsoft.com/office/drawing/2014/main" id="{183FB11A-0510-46D9-8AAF-BDE437ED643D}"/>
              </a:ext>
            </a:extLst>
          </p:cNvPr>
          <p:cNvSpPr/>
          <p:nvPr/>
        </p:nvSpPr>
        <p:spPr>
          <a:xfrm>
            <a:off x="5154108" y="6199820"/>
            <a:ext cx="1164258" cy="20890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
        <p:nvSpPr>
          <p:cNvPr id="108" name="矩形 107">
            <a:extLst>
              <a:ext uri="{FF2B5EF4-FFF2-40B4-BE49-F238E27FC236}">
                <a16:creationId xmlns:a16="http://schemas.microsoft.com/office/drawing/2014/main" id="{466338E2-AC49-4D9C-AADD-E8BF2061EE43}"/>
              </a:ext>
            </a:extLst>
          </p:cNvPr>
          <p:cNvSpPr/>
          <p:nvPr/>
        </p:nvSpPr>
        <p:spPr>
          <a:xfrm>
            <a:off x="1893416" y="5928214"/>
            <a:ext cx="954107" cy="276999"/>
          </a:xfrm>
          <a:prstGeom prst="rect">
            <a:avLst/>
          </a:prstGeom>
        </p:spPr>
        <p:txBody>
          <a:bodyPr wrap="none">
            <a:spAutoFit/>
          </a:bodyPr>
          <a:lstStyle/>
          <a:p>
            <a:pPr algn="ctr"/>
            <a:r>
              <a:rPr lang="zh-CN" altLang="en-US" sz="1200" dirty="0"/>
              <a:t>自适应调整</a:t>
            </a:r>
          </a:p>
        </p:txBody>
      </p:sp>
      <p:sp>
        <p:nvSpPr>
          <p:cNvPr id="109" name="文本框 108">
            <a:extLst>
              <a:ext uri="{FF2B5EF4-FFF2-40B4-BE49-F238E27FC236}">
                <a16:creationId xmlns:a16="http://schemas.microsoft.com/office/drawing/2014/main" id="{A33268CC-428D-4A3B-A8EB-8B608BCFB1C8}"/>
              </a:ext>
            </a:extLst>
          </p:cNvPr>
          <p:cNvSpPr txBox="1"/>
          <p:nvPr/>
        </p:nvSpPr>
        <p:spPr>
          <a:xfrm>
            <a:off x="3586422" y="5948451"/>
            <a:ext cx="1474540" cy="246221"/>
          </a:xfrm>
          <a:prstGeom prst="rect">
            <a:avLst/>
          </a:prstGeom>
          <a:noFill/>
        </p:spPr>
        <p:txBody>
          <a:bodyPr wrap="square" rtlCol="0">
            <a:spAutoFit/>
          </a:bodyPr>
          <a:lstStyle/>
          <a:p>
            <a:r>
              <a:rPr lang="zh-CN" altLang="en-US" sz="1000" dirty="0"/>
              <a:t>地址范围</a:t>
            </a:r>
          </a:p>
        </p:txBody>
      </p:sp>
      <p:cxnSp>
        <p:nvCxnSpPr>
          <p:cNvPr id="33" name="直接箭头连接符 32">
            <a:extLst>
              <a:ext uri="{FF2B5EF4-FFF2-40B4-BE49-F238E27FC236}">
                <a16:creationId xmlns:a16="http://schemas.microsoft.com/office/drawing/2014/main" id="{757A71F1-4E75-4118-AB53-731CBE5399AA}"/>
              </a:ext>
            </a:extLst>
          </p:cNvPr>
          <p:cNvCxnSpPr>
            <a:stCxn id="92" idx="2"/>
          </p:cNvCxnSpPr>
          <p:nvPr/>
        </p:nvCxnSpPr>
        <p:spPr>
          <a:xfrm>
            <a:off x="4040523" y="5827476"/>
            <a:ext cx="0" cy="1411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3C7A55E4-D3EA-4B7B-9144-B0977F00048B}"/>
              </a:ext>
            </a:extLst>
          </p:cNvPr>
          <p:cNvCxnSpPr>
            <a:cxnSpLocks/>
          </p:cNvCxnSpPr>
          <p:nvPr/>
        </p:nvCxnSpPr>
        <p:spPr>
          <a:xfrm flipH="1">
            <a:off x="1542722" y="6283194"/>
            <a:ext cx="191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矩形: 圆角 114">
            <a:extLst>
              <a:ext uri="{FF2B5EF4-FFF2-40B4-BE49-F238E27FC236}">
                <a16:creationId xmlns:a16="http://schemas.microsoft.com/office/drawing/2014/main" id="{35F9D895-AD3F-469E-B1C7-6BF99A28EA74}"/>
              </a:ext>
            </a:extLst>
          </p:cNvPr>
          <p:cNvSpPr/>
          <p:nvPr/>
        </p:nvSpPr>
        <p:spPr>
          <a:xfrm>
            <a:off x="2623038" y="1377091"/>
            <a:ext cx="1012286" cy="43987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Process</a:t>
            </a:r>
            <a:endParaRPr lang="zh-CN" altLang="en-US" sz="1200" dirty="0">
              <a:solidFill>
                <a:schemeClr val="tx1"/>
              </a:solidFill>
            </a:endParaRPr>
          </a:p>
        </p:txBody>
      </p:sp>
      <p:sp>
        <p:nvSpPr>
          <p:cNvPr id="117" name="矩形: 圆角 116">
            <a:extLst>
              <a:ext uri="{FF2B5EF4-FFF2-40B4-BE49-F238E27FC236}">
                <a16:creationId xmlns:a16="http://schemas.microsoft.com/office/drawing/2014/main" id="{B2703A5C-5228-48E1-AA35-E4FEAFD08D64}"/>
              </a:ext>
            </a:extLst>
          </p:cNvPr>
          <p:cNvSpPr/>
          <p:nvPr/>
        </p:nvSpPr>
        <p:spPr>
          <a:xfrm>
            <a:off x="4055274" y="1377091"/>
            <a:ext cx="1012286" cy="43987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Process</a:t>
            </a:r>
            <a:endParaRPr lang="zh-CN" altLang="en-US" sz="1200" dirty="0">
              <a:solidFill>
                <a:schemeClr val="tx1"/>
              </a:solidFill>
            </a:endParaRPr>
          </a:p>
        </p:txBody>
      </p:sp>
      <p:sp>
        <p:nvSpPr>
          <p:cNvPr id="119" name="矩形: 圆角 118">
            <a:extLst>
              <a:ext uri="{FF2B5EF4-FFF2-40B4-BE49-F238E27FC236}">
                <a16:creationId xmlns:a16="http://schemas.microsoft.com/office/drawing/2014/main" id="{59757E54-D72D-4D12-A6A5-A6F6D8EFEDF6}"/>
              </a:ext>
            </a:extLst>
          </p:cNvPr>
          <p:cNvSpPr/>
          <p:nvPr/>
        </p:nvSpPr>
        <p:spPr>
          <a:xfrm>
            <a:off x="5487509" y="1377091"/>
            <a:ext cx="1012286" cy="43987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Process</a:t>
            </a:r>
            <a:endParaRPr lang="zh-CN" altLang="en-US" sz="1200" dirty="0">
              <a:solidFill>
                <a:schemeClr val="tx1"/>
              </a:solidFill>
            </a:endParaRPr>
          </a:p>
        </p:txBody>
      </p:sp>
      <p:sp>
        <p:nvSpPr>
          <p:cNvPr id="121" name="矩形: 圆角 120">
            <a:extLst>
              <a:ext uri="{FF2B5EF4-FFF2-40B4-BE49-F238E27FC236}">
                <a16:creationId xmlns:a16="http://schemas.microsoft.com/office/drawing/2014/main" id="{44CD91BC-0DBA-4FE9-9EC0-EA71D209DF93}"/>
              </a:ext>
            </a:extLst>
          </p:cNvPr>
          <p:cNvSpPr/>
          <p:nvPr/>
        </p:nvSpPr>
        <p:spPr>
          <a:xfrm>
            <a:off x="4445139" y="6215113"/>
            <a:ext cx="692926" cy="19361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Region</a:t>
            </a:r>
            <a:endParaRPr lang="zh-CN" altLang="en-US" sz="1200" dirty="0">
              <a:solidFill>
                <a:schemeClr val="tx1"/>
              </a:solidFill>
            </a:endParaRPr>
          </a:p>
        </p:txBody>
      </p:sp>
    </p:spTree>
    <p:extLst>
      <p:ext uri="{BB962C8B-B14F-4D97-AF65-F5344CB8AC3E}">
        <p14:creationId xmlns:p14="http://schemas.microsoft.com/office/powerpoint/2010/main" val="196105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187" y="37603"/>
            <a:ext cx="5182099"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bg1"/>
                </a:solidFill>
                <a:latin typeface="Microsoft YaHei" panose="020B0503020204020204" pitchFamily="34" charset="-122"/>
                <a:ea typeface="Microsoft YaHei" panose="020B0503020204020204" pitchFamily="34" charset="-122"/>
              </a:rPr>
              <a:t>DAMON: </a:t>
            </a:r>
            <a:r>
              <a:rPr kumimoji="1" lang="zh-CN" altLang="en-US" sz="2800" b="1" dirty="0">
                <a:solidFill>
                  <a:schemeClr val="bg1"/>
                </a:solidFill>
                <a:latin typeface="Microsoft YaHei" panose="020B0503020204020204" pitchFamily="34" charset="-122"/>
                <a:ea typeface="Microsoft YaHei" panose="020B0503020204020204" pitchFamily="34" charset="-122"/>
              </a:rPr>
              <a:t>物理地址监控</a:t>
            </a:r>
          </a:p>
        </p:txBody>
      </p:sp>
      <p:sp>
        <p:nvSpPr>
          <p:cNvPr id="3" name="矩形 2">
            <a:extLst>
              <a:ext uri="{FF2B5EF4-FFF2-40B4-BE49-F238E27FC236}">
                <a16:creationId xmlns:a16="http://schemas.microsoft.com/office/drawing/2014/main" id="{3BC3212D-242F-4C50-BA97-8FE3B89F77A3}"/>
              </a:ext>
            </a:extLst>
          </p:cNvPr>
          <p:cNvSpPr/>
          <p:nvPr/>
        </p:nvSpPr>
        <p:spPr>
          <a:xfrm>
            <a:off x="8925086" y="1981200"/>
            <a:ext cx="2723823" cy="369332"/>
          </a:xfrm>
          <a:prstGeom prst="rect">
            <a:avLst/>
          </a:prstGeom>
        </p:spPr>
        <p:txBody>
          <a:bodyPr wrap="none">
            <a:spAutoFit/>
          </a:bodyPr>
          <a:lstStyle/>
          <a:p>
            <a:r>
              <a:rPr lang="zh-CN" altLang="en-US" dirty="0">
                <a:solidFill>
                  <a:srgbClr val="FF0000"/>
                </a:solidFill>
              </a:rPr>
              <a:t>冷热识别准确率有所提升</a:t>
            </a:r>
          </a:p>
        </p:txBody>
      </p:sp>
      <p:sp>
        <p:nvSpPr>
          <p:cNvPr id="19" name="矩形 18">
            <a:extLst>
              <a:ext uri="{FF2B5EF4-FFF2-40B4-BE49-F238E27FC236}">
                <a16:creationId xmlns:a16="http://schemas.microsoft.com/office/drawing/2014/main" id="{2B7FDD96-06B4-4038-A1F7-688C2F5BB936}"/>
              </a:ext>
            </a:extLst>
          </p:cNvPr>
          <p:cNvSpPr/>
          <p:nvPr/>
        </p:nvSpPr>
        <p:spPr>
          <a:xfrm>
            <a:off x="9310333" y="1543332"/>
            <a:ext cx="2159566" cy="369332"/>
          </a:xfrm>
          <a:prstGeom prst="rect">
            <a:avLst/>
          </a:prstGeom>
        </p:spPr>
        <p:txBody>
          <a:bodyPr wrap="none">
            <a:spAutoFit/>
          </a:bodyPr>
          <a:lstStyle/>
          <a:p>
            <a:r>
              <a:rPr lang="en-US" altLang="zh-CN" dirty="0"/>
              <a:t>  SPE    vs   DAMON</a:t>
            </a:r>
          </a:p>
        </p:txBody>
      </p:sp>
      <p:sp>
        <p:nvSpPr>
          <p:cNvPr id="20" name="文本框 19">
            <a:extLst>
              <a:ext uri="{FF2B5EF4-FFF2-40B4-BE49-F238E27FC236}">
                <a16:creationId xmlns:a16="http://schemas.microsoft.com/office/drawing/2014/main" id="{26362301-C5A8-42D0-9969-96FF30E5919D}"/>
              </a:ext>
            </a:extLst>
          </p:cNvPr>
          <p:cNvSpPr txBox="1"/>
          <p:nvPr/>
        </p:nvSpPr>
        <p:spPr>
          <a:xfrm>
            <a:off x="9271334" y="3287489"/>
            <a:ext cx="2031326" cy="923330"/>
          </a:xfrm>
          <a:prstGeom prst="rect">
            <a:avLst/>
          </a:prstGeom>
          <a:noFill/>
        </p:spPr>
        <p:txBody>
          <a:bodyPr wrap="none" rtlCol="0">
            <a:spAutoFit/>
          </a:bodyPr>
          <a:lstStyle/>
          <a:p>
            <a:pPr algn="ctr"/>
            <a:r>
              <a:rPr lang="zh-CN" altLang="en-US" dirty="0">
                <a:solidFill>
                  <a:srgbClr val="FF0000"/>
                </a:solidFill>
              </a:rPr>
              <a:t>工作负载</a:t>
            </a:r>
            <a:endParaRPr lang="en-US" altLang="zh-CN" dirty="0">
              <a:solidFill>
                <a:srgbClr val="FF0000"/>
              </a:solidFill>
            </a:endParaRPr>
          </a:p>
          <a:p>
            <a:pPr algn="ctr"/>
            <a:endParaRPr lang="en-US" altLang="zh-CN" dirty="0">
              <a:solidFill>
                <a:srgbClr val="FF0000"/>
              </a:solidFill>
            </a:endParaRPr>
          </a:p>
          <a:p>
            <a:pPr algn="ctr"/>
            <a:r>
              <a:rPr lang="zh-CN" altLang="en-US" dirty="0">
                <a:solidFill>
                  <a:srgbClr val="FF0000"/>
                </a:solidFill>
              </a:rPr>
              <a:t>物理地址空间大小</a:t>
            </a:r>
          </a:p>
        </p:txBody>
      </p:sp>
      <p:sp>
        <p:nvSpPr>
          <p:cNvPr id="21" name="文本框 20">
            <a:extLst>
              <a:ext uri="{FF2B5EF4-FFF2-40B4-BE49-F238E27FC236}">
                <a16:creationId xmlns:a16="http://schemas.microsoft.com/office/drawing/2014/main" id="{346A71E3-628E-4D00-AF56-A0E6C7BFBAC7}"/>
              </a:ext>
            </a:extLst>
          </p:cNvPr>
          <p:cNvSpPr txBox="1"/>
          <p:nvPr/>
        </p:nvSpPr>
        <p:spPr>
          <a:xfrm>
            <a:off x="9848415" y="2766613"/>
            <a:ext cx="877163" cy="369332"/>
          </a:xfrm>
          <a:prstGeom prst="rect">
            <a:avLst/>
          </a:prstGeom>
          <a:noFill/>
        </p:spPr>
        <p:txBody>
          <a:bodyPr wrap="none" rtlCol="0">
            <a:spAutoFit/>
          </a:bodyPr>
          <a:lstStyle/>
          <a:p>
            <a:r>
              <a:rPr lang="zh-CN" altLang="en-US" dirty="0"/>
              <a:t>准确率</a:t>
            </a:r>
          </a:p>
        </p:txBody>
      </p:sp>
      <p:sp>
        <p:nvSpPr>
          <p:cNvPr id="22" name="流程图: 可选过程 21">
            <a:extLst>
              <a:ext uri="{FF2B5EF4-FFF2-40B4-BE49-F238E27FC236}">
                <a16:creationId xmlns:a16="http://schemas.microsoft.com/office/drawing/2014/main" id="{03A98035-8FBE-4882-A1A2-D919EBB38CF2}"/>
              </a:ext>
            </a:extLst>
          </p:cNvPr>
          <p:cNvSpPr/>
          <p:nvPr/>
        </p:nvSpPr>
        <p:spPr>
          <a:xfrm>
            <a:off x="8915256" y="1485136"/>
            <a:ext cx="2733653" cy="1021073"/>
          </a:xfrm>
          <a:prstGeom prst="flowChartAlternateProcess">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a:extLst>
              <a:ext uri="{FF2B5EF4-FFF2-40B4-BE49-F238E27FC236}">
                <a16:creationId xmlns:a16="http://schemas.microsoft.com/office/drawing/2014/main" id="{485899E4-9672-4377-8160-94BAB586B68E}"/>
              </a:ext>
            </a:extLst>
          </p:cNvPr>
          <p:cNvSpPr/>
          <p:nvPr/>
        </p:nvSpPr>
        <p:spPr>
          <a:xfrm>
            <a:off x="8915255" y="2781085"/>
            <a:ext cx="2733653" cy="1429734"/>
          </a:xfrm>
          <a:prstGeom prst="flowChartAlternateProcess">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4D5752B-8CBA-48D5-9AE9-35816D7F0CBB}"/>
              </a:ext>
            </a:extLst>
          </p:cNvPr>
          <p:cNvSpPr txBox="1"/>
          <p:nvPr/>
        </p:nvSpPr>
        <p:spPr>
          <a:xfrm>
            <a:off x="9786957" y="5114767"/>
            <a:ext cx="997389" cy="923330"/>
          </a:xfrm>
          <a:prstGeom prst="rect">
            <a:avLst/>
          </a:prstGeom>
          <a:noFill/>
        </p:spPr>
        <p:txBody>
          <a:bodyPr wrap="none" rtlCol="0">
            <a:spAutoFit/>
          </a:bodyPr>
          <a:lstStyle/>
          <a:p>
            <a:pPr algn="ctr"/>
            <a:r>
              <a:rPr lang="en-US" altLang="zh-CN" dirty="0">
                <a:solidFill>
                  <a:srgbClr val="FF0000"/>
                </a:solidFill>
              </a:rPr>
              <a:t>page</a:t>
            </a:r>
          </a:p>
          <a:p>
            <a:pPr algn="ctr"/>
            <a:endParaRPr lang="en-US" altLang="zh-CN" dirty="0">
              <a:solidFill>
                <a:srgbClr val="FF0000"/>
              </a:solidFill>
            </a:endParaRPr>
          </a:p>
          <a:p>
            <a:pPr algn="ctr"/>
            <a:r>
              <a:rPr lang="en-US" altLang="zh-CN" dirty="0" err="1">
                <a:solidFill>
                  <a:srgbClr val="FF0000"/>
                </a:solidFill>
              </a:rPr>
              <a:t>per_task</a:t>
            </a:r>
            <a:endParaRPr lang="zh-CN" altLang="en-US" dirty="0">
              <a:solidFill>
                <a:srgbClr val="FF0000"/>
              </a:solidFill>
            </a:endParaRPr>
          </a:p>
        </p:txBody>
      </p:sp>
      <p:sp>
        <p:nvSpPr>
          <p:cNvPr id="26" name="文本框 25">
            <a:extLst>
              <a:ext uri="{FF2B5EF4-FFF2-40B4-BE49-F238E27FC236}">
                <a16:creationId xmlns:a16="http://schemas.microsoft.com/office/drawing/2014/main" id="{032BE237-1031-47FF-99D6-C48E4464B4DD}"/>
              </a:ext>
            </a:extLst>
          </p:cNvPr>
          <p:cNvSpPr txBox="1"/>
          <p:nvPr/>
        </p:nvSpPr>
        <p:spPr>
          <a:xfrm>
            <a:off x="9957570" y="4608363"/>
            <a:ext cx="646331" cy="369332"/>
          </a:xfrm>
          <a:prstGeom prst="rect">
            <a:avLst/>
          </a:prstGeom>
          <a:noFill/>
        </p:spPr>
        <p:txBody>
          <a:bodyPr wrap="none" rtlCol="0">
            <a:spAutoFit/>
          </a:bodyPr>
          <a:lstStyle/>
          <a:p>
            <a:r>
              <a:rPr lang="zh-CN" altLang="en-US" dirty="0"/>
              <a:t>建议</a:t>
            </a:r>
          </a:p>
        </p:txBody>
      </p:sp>
      <p:sp>
        <p:nvSpPr>
          <p:cNvPr id="27" name="流程图: 可选过程 26">
            <a:extLst>
              <a:ext uri="{FF2B5EF4-FFF2-40B4-BE49-F238E27FC236}">
                <a16:creationId xmlns:a16="http://schemas.microsoft.com/office/drawing/2014/main" id="{3C88F339-3550-4BEE-917A-CB0FCC5A6638}"/>
              </a:ext>
            </a:extLst>
          </p:cNvPr>
          <p:cNvSpPr/>
          <p:nvPr/>
        </p:nvSpPr>
        <p:spPr>
          <a:xfrm>
            <a:off x="8913910" y="4608363"/>
            <a:ext cx="2733653" cy="1429734"/>
          </a:xfrm>
          <a:prstGeom prst="flowChartAlternateProcess">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0BDD443C-9FD5-4A92-BFC1-0414A5613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91" y="1314356"/>
            <a:ext cx="3831685" cy="2552685"/>
          </a:xfrm>
          <a:prstGeom prst="rect">
            <a:avLst/>
          </a:prstGeom>
        </p:spPr>
      </p:pic>
      <p:pic>
        <p:nvPicPr>
          <p:cNvPr id="29" name="图片 28">
            <a:extLst>
              <a:ext uri="{FF2B5EF4-FFF2-40B4-BE49-F238E27FC236}">
                <a16:creationId xmlns:a16="http://schemas.microsoft.com/office/drawing/2014/main" id="{819A348C-EAD2-4494-98AE-51214DFF9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574" y="3866183"/>
            <a:ext cx="3822149" cy="2552685"/>
          </a:xfrm>
          <a:prstGeom prst="rect">
            <a:avLst/>
          </a:prstGeom>
        </p:spPr>
      </p:pic>
      <p:sp>
        <p:nvSpPr>
          <p:cNvPr id="30" name="文本框 29">
            <a:extLst>
              <a:ext uri="{FF2B5EF4-FFF2-40B4-BE49-F238E27FC236}">
                <a16:creationId xmlns:a16="http://schemas.microsoft.com/office/drawing/2014/main" id="{CC36D961-08EF-436B-A747-F00A22DF49DF}"/>
              </a:ext>
            </a:extLst>
          </p:cNvPr>
          <p:cNvSpPr txBox="1"/>
          <p:nvPr/>
        </p:nvSpPr>
        <p:spPr>
          <a:xfrm>
            <a:off x="2295247" y="1048365"/>
            <a:ext cx="938077" cy="338554"/>
          </a:xfrm>
          <a:prstGeom prst="rect">
            <a:avLst/>
          </a:prstGeom>
          <a:noFill/>
        </p:spPr>
        <p:txBody>
          <a:bodyPr wrap="none" rtlCol="0">
            <a:spAutoFit/>
          </a:bodyPr>
          <a:lstStyle/>
          <a:p>
            <a:pPr algn="l"/>
            <a:r>
              <a:rPr kumimoji="1" lang="en-US" altLang="zh-CN" sz="1600" dirty="0">
                <a:ea typeface="Microsoft YaHei" panose="020B0503020204020204" pitchFamily="34" charset="-122"/>
              </a:rPr>
              <a:t>DAMON</a:t>
            </a:r>
            <a:endParaRPr kumimoji="1" lang="zh-CN" altLang="en-US" sz="1600" dirty="0">
              <a:ea typeface="Microsoft YaHei" panose="020B0503020204020204" pitchFamily="34" charset="-122"/>
            </a:endParaRPr>
          </a:p>
        </p:txBody>
      </p:sp>
      <p:sp>
        <p:nvSpPr>
          <p:cNvPr id="31" name="文本框 30">
            <a:extLst>
              <a:ext uri="{FF2B5EF4-FFF2-40B4-BE49-F238E27FC236}">
                <a16:creationId xmlns:a16="http://schemas.microsoft.com/office/drawing/2014/main" id="{89EF251E-20A5-44E7-9366-8452ACA5D066}"/>
              </a:ext>
            </a:extLst>
          </p:cNvPr>
          <p:cNvSpPr txBox="1"/>
          <p:nvPr/>
        </p:nvSpPr>
        <p:spPr>
          <a:xfrm>
            <a:off x="6101942" y="1018148"/>
            <a:ext cx="506870" cy="338554"/>
          </a:xfrm>
          <a:prstGeom prst="rect">
            <a:avLst/>
          </a:prstGeom>
          <a:noFill/>
        </p:spPr>
        <p:txBody>
          <a:bodyPr wrap="none" rtlCol="0">
            <a:spAutoFit/>
          </a:bodyPr>
          <a:lstStyle/>
          <a:p>
            <a:pPr algn="l"/>
            <a:r>
              <a:rPr kumimoji="1" lang="en-US" altLang="zh-CN" sz="1600" dirty="0">
                <a:ea typeface="Microsoft YaHei" panose="020B0503020204020204" pitchFamily="34" charset="-122"/>
              </a:rPr>
              <a:t>SPE</a:t>
            </a:r>
            <a:endParaRPr kumimoji="1" lang="zh-CN" altLang="en-US" sz="1600" dirty="0">
              <a:ea typeface="Microsoft YaHei" panose="020B0503020204020204" pitchFamily="34" charset="-122"/>
            </a:endParaRPr>
          </a:p>
        </p:txBody>
      </p:sp>
      <p:sp>
        <p:nvSpPr>
          <p:cNvPr id="32" name="文本框 31">
            <a:extLst>
              <a:ext uri="{FF2B5EF4-FFF2-40B4-BE49-F238E27FC236}">
                <a16:creationId xmlns:a16="http://schemas.microsoft.com/office/drawing/2014/main" id="{FD073926-887A-4271-B2AA-48617D759592}"/>
              </a:ext>
            </a:extLst>
          </p:cNvPr>
          <p:cNvSpPr txBox="1"/>
          <p:nvPr/>
        </p:nvSpPr>
        <p:spPr>
          <a:xfrm>
            <a:off x="-17803" y="2351038"/>
            <a:ext cx="704039" cy="338554"/>
          </a:xfrm>
          <a:prstGeom prst="rect">
            <a:avLst/>
          </a:prstGeom>
          <a:noFill/>
        </p:spPr>
        <p:txBody>
          <a:bodyPr wrap="none" rtlCol="0">
            <a:spAutoFit/>
          </a:bodyPr>
          <a:lstStyle/>
          <a:p>
            <a:pPr algn="l"/>
            <a:r>
              <a:rPr kumimoji="1" lang="en-US" altLang="zh-CN" sz="1600" dirty="0">
                <a:ea typeface="Microsoft YaHei" panose="020B0503020204020204" pitchFamily="34" charset="-122"/>
              </a:rPr>
              <a:t>graph</a:t>
            </a:r>
            <a:endParaRPr kumimoji="1" lang="zh-CN" altLang="en-US" sz="1600" dirty="0">
              <a:ea typeface="Microsoft YaHei" panose="020B0503020204020204" pitchFamily="34" charset="-122"/>
            </a:endParaRPr>
          </a:p>
        </p:txBody>
      </p:sp>
      <p:sp>
        <p:nvSpPr>
          <p:cNvPr id="33" name="文本框 32">
            <a:extLst>
              <a:ext uri="{FF2B5EF4-FFF2-40B4-BE49-F238E27FC236}">
                <a16:creationId xmlns:a16="http://schemas.microsoft.com/office/drawing/2014/main" id="{0E1AA96D-DEA0-48E1-8481-718E7BD4BC9D}"/>
              </a:ext>
            </a:extLst>
          </p:cNvPr>
          <p:cNvSpPr txBox="1"/>
          <p:nvPr/>
        </p:nvSpPr>
        <p:spPr>
          <a:xfrm>
            <a:off x="-33100" y="4813323"/>
            <a:ext cx="800219" cy="584775"/>
          </a:xfrm>
          <a:prstGeom prst="rect">
            <a:avLst/>
          </a:prstGeom>
          <a:noFill/>
        </p:spPr>
        <p:txBody>
          <a:bodyPr wrap="none" rtlCol="0">
            <a:spAutoFit/>
          </a:bodyPr>
          <a:lstStyle/>
          <a:p>
            <a:pPr algn="ctr"/>
            <a:r>
              <a:rPr kumimoji="1" lang="en-US" altLang="zh-CN" sz="1600" dirty="0" err="1">
                <a:ea typeface="Microsoft YaHei" panose="020B0503020204020204" pitchFamily="34" charset="-122"/>
              </a:rPr>
              <a:t>mysql</a:t>
            </a:r>
            <a:endParaRPr kumimoji="1" lang="en-US" altLang="zh-CN" sz="1600" dirty="0">
              <a:ea typeface="Microsoft YaHei" panose="020B0503020204020204" pitchFamily="34" charset="-122"/>
            </a:endParaRPr>
          </a:p>
          <a:p>
            <a:pPr algn="l"/>
            <a:r>
              <a:rPr kumimoji="1" lang="zh-CN" altLang="en-US" sz="1600" dirty="0">
                <a:latin typeface="Microsoft YaHei" panose="020B0503020204020204" pitchFamily="34" charset="-122"/>
                <a:ea typeface="Microsoft YaHei" panose="020B0503020204020204" pitchFamily="34" charset="-122"/>
              </a:rPr>
              <a:t>写</a:t>
            </a:r>
            <a:r>
              <a:rPr kumimoji="1" lang="zh-CN" altLang="en-US" sz="1600" dirty="0">
                <a:ea typeface="Microsoft YaHei" panose="020B0503020204020204" pitchFamily="34" charset="-122"/>
              </a:rPr>
              <a:t>场景</a:t>
            </a:r>
          </a:p>
        </p:txBody>
      </p:sp>
      <p:pic>
        <p:nvPicPr>
          <p:cNvPr id="34" name="图片 33">
            <a:extLst>
              <a:ext uri="{FF2B5EF4-FFF2-40B4-BE49-F238E27FC236}">
                <a16:creationId xmlns:a16="http://schemas.microsoft.com/office/drawing/2014/main" id="{A6565B4B-0696-46E9-865A-1CEA2859B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5445" y="1357509"/>
            <a:ext cx="3786172" cy="2552686"/>
          </a:xfrm>
          <a:prstGeom prst="rect">
            <a:avLst/>
          </a:prstGeom>
        </p:spPr>
      </p:pic>
      <p:pic>
        <p:nvPicPr>
          <p:cNvPr id="35" name="图片 34">
            <a:extLst>
              <a:ext uri="{FF2B5EF4-FFF2-40B4-BE49-F238E27FC236}">
                <a16:creationId xmlns:a16="http://schemas.microsoft.com/office/drawing/2014/main" id="{261AAD2A-4954-44B1-9D96-35FC6869E9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5099" y="3940165"/>
            <a:ext cx="3831686" cy="2478703"/>
          </a:xfrm>
          <a:prstGeom prst="rect">
            <a:avLst/>
          </a:prstGeom>
        </p:spPr>
      </p:pic>
    </p:spTree>
    <p:extLst>
      <p:ext uri="{BB962C8B-B14F-4D97-AF65-F5344CB8AC3E}">
        <p14:creationId xmlns:p14="http://schemas.microsoft.com/office/powerpoint/2010/main" val="3983411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187" y="37603"/>
            <a:ext cx="5182099"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bg1"/>
                </a:solidFill>
                <a:latin typeface="Microsoft YaHei" panose="020B0503020204020204" pitchFamily="34" charset="-122"/>
                <a:ea typeface="Microsoft YaHei" panose="020B0503020204020204" pitchFamily="34" charset="-122"/>
              </a:rPr>
              <a:t>DAMON: </a:t>
            </a:r>
            <a:r>
              <a:rPr kumimoji="1" lang="zh-CN" altLang="en-US" sz="2800" b="1" dirty="0">
                <a:solidFill>
                  <a:schemeClr val="bg1"/>
                </a:solidFill>
                <a:latin typeface="Microsoft YaHei" panose="020B0503020204020204" pitchFamily="34" charset="-122"/>
                <a:ea typeface="Microsoft YaHei" panose="020B0503020204020204" pitchFamily="34" charset="-122"/>
              </a:rPr>
              <a:t>虚拟地址监控</a:t>
            </a:r>
          </a:p>
        </p:txBody>
      </p:sp>
      <p:sp>
        <p:nvSpPr>
          <p:cNvPr id="23" name="矩形 22">
            <a:extLst>
              <a:ext uri="{FF2B5EF4-FFF2-40B4-BE49-F238E27FC236}">
                <a16:creationId xmlns:a16="http://schemas.microsoft.com/office/drawing/2014/main" id="{D22E9BE2-1064-4B28-8A13-CFC07AD8F104}"/>
              </a:ext>
            </a:extLst>
          </p:cNvPr>
          <p:cNvSpPr/>
          <p:nvPr/>
        </p:nvSpPr>
        <p:spPr>
          <a:xfrm>
            <a:off x="246018" y="1577312"/>
            <a:ext cx="11523736" cy="2552686"/>
          </a:xfrm>
          <a:prstGeom prst="rect">
            <a:avLst/>
          </a:prstGeom>
        </p:spPr>
        <p:txBody>
          <a:bodyPr wrap="square">
            <a:spAutoFit/>
          </a:bodyPr>
          <a:lstStyle/>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a:p>
            <a:pPr defTabSz="914400" eaLnBrk="0" fontAlgn="base" hangingPunct="0">
              <a:lnSpc>
                <a:spcPct val="150000"/>
              </a:lnSpc>
              <a:spcBef>
                <a:spcPct val="0"/>
              </a:spcBef>
              <a:spcAft>
                <a:spcPct val="0"/>
              </a:spcAft>
            </a:pPr>
            <a:endParaRPr lang="en-US" altLang="zh-CN" sz="12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45081E5C-5291-4913-AB41-510FE52EAE7B}"/>
              </a:ext>
            </a:extLst>
          </p:cNvPr>
          <p:cNvSpPr txBox="1"/>
          <p:nvPr/>
        </p:nvSpPr>
        <p:spPr>
          <a:xfrm>
            <a:off x="2294274" y="1050506"/>
            <a:ext cx="1016240" cy="338554"/>
          </a:xfrm>
          <a:prstGeom prst="rect">
            <a:avLst/>
          </a:prstGeom>
          <a:noFill/>
        </p:spPr>
        <p:txBody>
          <a:bodyPr wrap="none" rtlCol="0">
            <a:spAutoFit/>
          </a:bodyPr>
          <a:lstStyle>
            <a:defPPr>
              <a:defRPr lang="zh-CN"/>
            </a:defPPr>
            <a:lvl1pPr>
              <a:defRPr kumimoji="1" sz="1600">
                <a:latin typeface="等线" panose="02010600030101010101" pitchFamily="2" charset="-122"/>
                <a:ea typeface="等线" panose="02010600030101010101" pitchFamily="2" charset="-122"/>
              </a:defRPr>
            </a:lvl1pPr>
          </a:lstStyle>
          <a:p>
            <a:r>
              <a:rPr lang="en-US" altLang="zh-CN" dirty="0"/>
              <a:t>DAMON</a:t>
            </a:r>
            <a:endParaRPr lang="zh-CN" altLang="en-US" dirty="0"/>
          </a:p>
        </p:txBody>
      </p:sp>
      <p:pic>
        <p:nvPicPr>
          <p:cNvPr id="33" name="图片 32">
            <a:extLst>
              <a:ext uri="{FF2B5EF4-FFF2-40B4-BE49-F238E27FC236}">
                <a16:creationId xmlns:a16="http://schemas.microsoft.com/office/drawing/2014/main" id="{EAA7C8AD-A037-475F-BDC6-EF8F53BB5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60" y="1301557"/>
            <a:ext cx="3607578" cy="2587259"/>
          </a:xfrm>
          <a:prstGeom prst="rect">
            <a:avLst/>
          </a:prstGeom>
        </p:spPr>
      </p:pic>
      <p:pic>
        <p:nvPicPr>
          <p:cNvPr id="34" name="图片 33">
            <a:extLst>
              <a:ext uri="{FF2B5EF4-FFF2-40B4-BE49-F238E27FC236}">
                <a16:creationId xmlns:a16="http://schemas.microsoft.com/office/drawing/2014/main" id="{DD11BED1-4044-447F-B1DB-126649108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917" y="3891270"/>
            <a:ext cx="3621013" cy="2577967"/>
          </a:xfrm>
          <a:prstGeom prst="rect">
            <a:avLst/>
          </a:prstGeom>
        </p:spPr>
      </p:pic>
      <p:pic>
        <p:nvPicPr>
          <p:cNvPr id="38" name="图片 37">
            <a:extLst>
              <a:ext uri="{FF2B5EF4-FFF2-40B4-BE49-F238E27FC236}">
                <a16:creationId xmlns:a16="http://schemas.microsoft.com/office/drawing/2014/main" id="{210BF24F-8A2A-4217-8E75-20273479C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1045" y="1264078"/>
            <a:ext cx="3750893" cy="2585151"/>
          </a:xfrm>
          <a:prstGeom prst="rect">
            <a:avLst/>
          </a:prstGeom>
        </p:spPr>
      </p:pic>
      <p:pic>
        <p:nvPicPr>
          <p:cNvPr id="39" name="图片 38">
            <a:extLst>
              <a:ext uri="{FF2B5EF4-FFF2-40B4-BE49-F238E27FC236}">
                <a16:creationId xmlns:a16="http://schemas.microsoft.com/office/drawing/2014/main" id="{6F143CAE-F856-49D7-9F63-86A0AEFBD7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2701" y="3867940"/>
            <a:ext cx="3664157" cy="2443898"/>
          </a:xfrm>
          <a:prstGeom prst="rect">
            <a:avLst/>
          </a:prstGeom>
        </p:spPr>
      </p:pic>
      <p:sp>
        <p:nvSpPr>
          <p:cNvPr id="44" name="文本框 43">
            <a:extLst>
              <a:ext uri="{FF2B5EF4-FFF2-40B4-BE49-F238E27FC236}">
                <a16:creationId xmlns:a16="http://schemas.microsoft.com/office/drawing/2014/main" id="{FE0E05EC-9804-4FAA-AB73-615A70FBC2FC}"/>
              </a:ext>
            </a:extLst>
          </p:cNvPr>
          <p:cNvSpPr txBox="1"/>
          <p:nvPr/>
        </p:nvSpPr>
        <p:spPr>
          <a:xfrm>
            <a:off x="-17803" y="2351038"/>
            <a:ext cx="704039" cy="338554"/>
          </a:xfrm>
          <a:prstGeom prst="rect">
            <a:avLst/>
          </a:prstGeom>
          <a:noFill/>
        </p:spPr>
        <p:txBody>
          <a:bodyPr wrap="none" rtlCol="0">
            <a:spAutoFit/>
          </a:bodyPr>
          <a:lstStyle/>
          <a:p>
            <a:pPr algn="l"/>
            <a:r>
              <a:rPr kumimoji="1" lang="en-US" altLang="zh-CN" sz="1600" dirty="0">
                <a:latin typeface="等线" panose="02010600030101010101" pitchFamily="2" charset="-122"/>
                <a:ea typeface="等线" panose="02010600030101010101" pitchFamily="2" charset="-122"/>
              </a:rPr>
              <a:t>graph</a:t>
            </a:r>
            <a:endParaRPr kumimoji="1" lang="zh-CN" altLang="en-US" sz="1600" dirty="0">
              <a:latin typeface="等线" panose="02010600030101010101" pitchFamily="2" charset="-122"/>
              <a:ea typeface="等线" panose="02010600030101010101" pitchFamily="2" charset="-122"/>
            </a:endParaRPr>
          </a:p>
        </p:txBody>
      </p:sp>
      <p:sp>
        <p:nvSpPr>
          <p:cNvPr id="45" name="文本框 44">
            <a:extLst>
              <a:ext uri="{FF2B5EF4-FFF2-40B4-BE49-F238E27FC236}">
                <a16:creationId xmlns:a16="http://schemas.microsoft.com/office/drawing/2014/main" id="{791DB49F-85B7-4AF9-9814-9771B7A70E4D}"/>
              </a:ext>
            </a:extLst>
          </p:cNvPr>
          <p:cNvSpPr txBox="1"/>
          <p:nvPr/>
        </p:nvSpPr>
        <p:spPr>
          <a:xfrm>
            <a:off x="-33100" y="4813323"/>
            <a:ext cx="800219" cy="584775"/>
          </a:xfrm>
          <a:prstGeom prst="rect">
            <a:avLst/>
          </a:prstGeom>
          <a:noFill/>
        </p:spPr>
        <p:txBody>
          <a:bodyPr wrap="none" rtlCol="0">
            <a:spAutoFit/>
          </a:bodyPr>
          <a:lstStyle/>
          <a:p>
            <a:pPr algn="ctr"/>
            <a:r>
              <a:rPr kumimoji="1" lang="en-US" altLang="zh-CN" sz="1600" dirty="0" err="1">
                <a:latin typeface="等线" panose="02010600030101010101" pitchFamily="2" charset="-122"/>
                <a:ea typeface="等线" panose="02010600030101010101" pitchFamily="2" charset="-122"/>
              </a:rPr>
              <a:t>mysql</a:t>
            </a:r>
            <a:endParaRPr kumimoji="1" lang="en-US" altLang="zh-CN" sz="1600" dirty="0">
              <a:latin typeface="等线" panose="02010600030101010101" pitchFamily="2" charset="-122"/>
              <a:ea typeface="等线" panose="02010600030101010101" pitchFamily="2" charset="-122"/>
            </a:endParaRPr>
          </a:p>
          <a:p>
            <a:pPr algn="l"/>
            <a:r>
              <a:rPr kumimoji="1" lang="zh-CN" altLang="en-US" sz="1600" dirty="0">
                <a:latin typeface="Microsoft YaHei" panose="020B0503020204020204" pitchFamily="34" charset="-122"/>
                <a:ea typeface="Microsoft YaHei" panose="020B0503020204020204" pitchFamily="34" charset="-122"/>
              </a:rPr>
              <a:t>写</a:t>
            </a:r>
            <a:r>
              <a:rPr kumimoji="1" lang="zh-CN" altLang="en-US" sz="1600" dirty="0">
                <a:latin typeface="等线" panose="02010600030101010101" pitchFamily="2" charset="-122"/>
                <a:ea typeface="等线" panose="02010600030101010101" pitchFamily="2" charset="-122"/>
              </a:rPr>
              <a:t>场景</a:t>
            </a:r>
          </a:p>
        </p:txBody>
      </p:sp>
      <p:sp>
        <p:nvSpPr>
          <p:cNvPr id="48" name="文本框 47">
            <a:extLst>
              <a:ext uri="{FF2B5EF4-FFF2-40B4-BE49-F238E27FC236}">
                <a16:creationId xmlns:a16="http://schemas.microsoft.com/office/drawing/2014/main" id="{E88900D0-3BFF-4376-9ED9-A8F671E29609}"/>
              </a:ext>
            </a:extLst>
          </p:cNvPr>
          <p:cNvSpPr txBox="1"/>
          <p:nvPr/>
        </p:nvSpPr>
        <p:spPr>
          <a:xfrm>
            <a:off x="6101942" y="1018148"/>
            <a:ext cx="540533" cy="338554"/>
          </a:xfrm>
          <a:prstGeom prst="rect">
            <a:avLst/>
          </a:prstGeom>
          <a:noFill/>
        </p:spPr>
        <p:txBody>
          <a:bodyPr wrap="none" rtlCol="0">
            <a:spAutoFit/>
          </a:bodyPr>
          <a:lstStyle>
            <a:defPPr>
              <a:defRPr lang="zh-CN"/>
            </a:defPPr>
            <a:lvl1pPr>
              <a:defRPr kumimoji="1" sz="1600">
                <a:latin typeface="等线" panose="02010600030101010101" pitchFamily="2" charset="-122"/>
                <a:ea typeface="等线" panose="02010600030101010101" pitchFamily="2" charset="-122"/>
              </a:defRPr>
            </a:lvl1pPr>
          </a:lstStyle>
          <a:p>
            <a:r>
              <a:rPr lang="en-US" altLang="zh-CN" dirty="0"/>
              <a:t>SPE</a:t>
            </a:r>
            <a:endParaRPr lang="zh-CN" altLang="en-US" dirty="0"/>
          </a:p>
        </p:txBody>
      </p:sp>
      <p:sp>
        <p:nvSpPr>
          <p:cNvPr id="50" name="矩形 49">
            <a:extLst>
              <a:ext uri="{FF2B5EF4-FFF2-40B4-BE49-F238E27FC236}">
                <a16:creationId xmlns:a16="http://schemas.microsoft.com/office/drawing/2014/main" id="{5541BEA1-ED8F-4CD3-BD23-47663B05BD6D}"/>
              </a:ext>
            </a:extLst>
          </p:cNvPr>
          <p:cNvSpPr/>
          <p:nvPr/>
        </p:nvSpPr>
        <p:spPr>
          <a:xfrm>
            <a:off x="9114018" y="1599447"/>
            <a:ext cx="2031325" cy="369332"/>
          </a:xfrm>
          <a:prstGeom prst="rect">
            <a:avLst/>
          </a:prstGeom>
        </p:spPr>
        <p:txBody>
          <a:bodyPr wrap="none">
            <a:spAutoFit/>
          </a:bodyPr>
          <a:lstStyle/>
          <a:p>
            <a:r>
              <a:rPr lang="zh-CN" altLang="en-US" dirty="0">
                <a:solidFill>
                  <a:srgbClr val="FF0000"/>
                </a:solidFill>
              </a:rPr>
              <a:t>冷热识别准确率高</a:t>
            </a:r>
          </a:p>
        </p:txBody>
      </p:sp>
      <p:sp>
        <p:nvSpPr>
          <p:cNvPr id="51" name="矩形 50">
            <a:extLst>
              <a:ext uri="{FF2B5EF4-FFF2-40B4-BE49-F238E27FC236}">
                <a16:creationId xmlns:a16="http://schemas.microsoft.com/office/drawing/2014/main" id="{36812075-C268-48CB-97CE-7035ED16FA41}"/>
              </a:ext>
            </a:extLst>
          </p:cNvPr>
          <p:cNvSpPr/>
          <p:nvPr/>
        </p:nvSpPr>
        <p:spPr>
          <a:xfrm>
            <a:off x="9436222" y="1188898"/>
            <a:ext cx="1386918" cy="369332"/>
          </a:xfrm>
          <a:prstGeom prst="rect">
            <a:avLst/>
          </a:prstGeom>
        </p:spPr>
        <p:txBody>
          <a:bodyPr wrap="none">
            <a:spAutoFit/>
          </a:bodyPr>
          <a:lstStyle/>
          <a:p>
            <a:r>
              <a:rPr lang="en-US" altLang="zh-CN" dirty="0"/>
              <a:t>VA   vs    PA</a:t>
            </a:r>
          </a:p>
        </p:txBody>
      </p:sp>
      <p:sp>
        <p:nvSpPr>
          <p:cNvPr id="52" name="流程图: 可选过程 51">
            <a:extLst>
              <a:ext uri="{FF2B5EF4-FFF2-40B4-BE49-F238E27FC236}">
                <a16:creationId xmlns:a16="http://schemas.microsoft.com/office/drawing/2014/main" id="{242F8D2F-F615-4EDD-8FB5-50D50B9B086E}"/>
              </a:ext>
            </a:extLst>
          </p:cNvPr>
          <p:cNvSpPr/>
          <p:nvPr/>
        </p:nvSpPr>
        <p:spPr>
          <a:xfrm>
            <a:off x="8762855" y="1147681"/>
            <a:ext cx="2733653" cy="1769693"/>
          </a:xfrm>
          <a:prstGeom prst="flowChartAlternateProcess">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18A3E91F-603B-4B7A-A626-774F36392B5C}"/>
              </a:ext>
            </a:extLst>
          </p:cNvPr>
          <p:cNvSpPr/>
          <p:nvPr/>
        </p:nvSpPr>
        <p:spPr>
          <a:xfrm>
            <a:off x="9171234" y="1982805"/>
            <a:ext cx="2034531" cy="369332"/>
          </a:xfrm>
          <a:prstGeom prst="rect">
            <a:avLst/>
          </a:prstGeom>
        </p:spPr>
        <p:txBody>
          <a:bodyPr wrap="none">
            <a:spAutoFit/>
          </a:bodyPr>
          <a:lstStyle/>
          <a:p>
            <a:r>
              <a:rPr lang="en-US" altLang="zh-CN" dirty="0"/>
              <a:t>SPE   vs    DAMON</a:t>
            </a:r>
          </a:p>
        </p:txBody>
      </p:sp>
      <p:sp>
        <p:nvSpPr>
          <p:cNvPr id="54" name="矩形 53">
            <a:extLst>
              <a:ext uri="{FF2B5EF4-FFF2-40B4-BE49-F238E27FC236}">
                <a16:creationId xmlns:a16="http://schemas.microsoft.com/office/drawing/2014/main" id="{B6F509DD-07BE-4193-94A2-F8E2253209F6}"/>
              </a:ext>
            </a:extLst>
          </p:cNvPr>
          <p:cNvSpPr/>
          <p:nvPr/>
        </p:nvSpPr>
        <p:spPr>
          <a:xfrm>
            <a:off x="9575682" y="2370389"/>
            <a:ext cx="1107996" cy="369332"/>
          </a:xfrm>
          <a:prstGeom prst="rect">
            <a:avLst/>
          </a:prstGeom>
        </p:spPr>
        <p:txBody>
          <a:bodyPr wrap="none">
            <a:spAutoFit/>
          </a:bodyPr>
          <a:lstStyle/>
          <a:p>
            <a:r>
              <a:rPr lang="zh-CN" altLang="en-US" dirty="0">
                <a:solidFill>
                  <a:srgbClr val="FF0000"/>
                </a:solidFill>
              </a:rPr>
              <a:t>区分度高</a:t>
            </a:r>
          </a:p>
        </p:txBody>
      </p:sp>
      <p:graphicFrame>
        <p:nvGraphicFramePr>
          <p:cNvPr id="55" name="图表 54">
            <a:extLst>
              <a:ext uri="{FF2B5EF4-FFF2-40B4-BE49-F238E27FC236}">
                <a16:creationId xmlns:a16="http://schemas.microsoft.com/office/drawing/2014/main" id="{6617311C-8706-446D-8BC9-42C26FEA72E4}"/>
              </a:ext>
            </a:extLst>
          </p:cNvPr>
          <p:cNvGraphicFramePr/>
          <p:nvPr>
            <p:extLst>
              <p:ext uri="{D42A27DB-BD31-4B8C-83A1-F6EECF244321}">
                <p14:modId xmlns:p14="http://schemas.microsoft.com/office/powerpoint/2010/main" val="2564801636"/>
              </p:ext>
            </p:extLst>
          </p:nvPr>
        </p:nvGraphicFramePr>
        <p:xfrm>
          <a:off x="7826828" y="2964516"/>
          <a:ext cx="4506685" cy="3325550"/>
        </p:xfrm>
        <a:graphic>
          <a:graphicData uri="http://schemas.openxmlformats.org/drawingml/2006/chart">
            <c:chart xmlns:c="http://schemas.openxmlformats.org/drawingml/2006/chart" xmlns:r="http://schemas.openxmlformats.org/officeDocument/2006/relationships" r:id="rId7"/>
          </a:graphicData>
        </a:graphic>
      </p:graphicFrame>
      <p:sp>
        <p:nvSpPr>
          <p:cNvPr id="2" name="矩形: 圆角 1">
            <a:extLst>
              <a:ext uri="{FF2B5EF4-FFF2-40B4-BE49-F238E27FC236}">
                <a16:creationId xmlns:a16="http://schemas.microsoft.com/office/drawing/2014/main" id="{AD7FE093-A1CC-4ED7-9C77-3E3622DA2E9B}"/>
              </a:ext>
            </a:extLst>
          </p:cNvPr>
          <p:cNvSpPr/>
          <p:nvPr/>
        </p:nvSpPr>
        <p:spPr>
          <a:xfrm>
            <a:off x="8060843" y="4037481"/>
            <a:ext cx="1213786" cy="1556441"/>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46F0130-5338-4839-95A5-02580B5CA5A9}"/>
              </a:ext>
            </a:extLst>
          </p:cNvPr>
          <p:cNvSpPr/>
          <p:nvPr/>
        </p:nvSpPr>
        <p:spPr>
          <a:xfrm>
            <a:off x="9307179" y="6192011"/>
            <a:ext cx="1645002" cy="646331"/>
          </a:xfrm>
          <a:prstGeom prst="rect">
            <a:avLst/>
          </a:prstGeom>
        </p:spPr>
        <p:txBody>
          <a:bodyPr wrap="none">
            <a:spAutoFit/>
          </a:bodyPr>
          <a:lstStyle/>
          <a:p>
            <a:r>
              <a:rPr lang="en-US" altLang="zh-CN" dirty="0">
                <a:solidFill>
                  <a:srgbClr val="FF0000"/>
                </a:solidFill>
                <a:latin typeface="+mj-ea"/>
              </a:rPr>
              <a:t>51%     VS   31%</a:t>
            </a:r>
          </a:p>
          <a:p>
            <a:r>
              <a:rPr lang="en-US" altLang="zh-CN" dirty="0">
                <a:solidFill>
                  <a:srgbClr val="FF0000"/>
                </a:solidFill>
                <a:latin typeface="+mj-ea"/>
              </a:rPr>
              <a:t>41%     VS   97%</a:t>
            </a:r>
            <a:endParaRPr lang="zh-CN" altLang="en-US" dirty="0">
              <a:solidFill>
                <a:srgbClr val="FF0000"/>
              </a:solidFill>
            </a:endParaRPr>
          </a:p>
        </p:txBody>
      </p:sp>
      <p:sp>
        <p:nvSpPr>
          <p:cNvPr id="6" name="文本框 5">
            <a:extLst>
              <a:ext uri="{FF2B5EF4-FFF2-40B4-BE49-F238E27FC236}">
                <a16:creationId xmlns:a16="http://schemas.microsoft.com/office/drawing/2014/main" id="{81157799-33B0-4D34-BCDC-4B4CF6F303BF}"/>
              </a:ext>
            </a:extLst>
          </p:cNvPr>
          <p:cNvSpPr txBox="1"/>
          <p:nvPr/>
        </p:nvSpPr>
        <p:spPr>
          <a:xfrm>
            <a:off x="8397466" y="6194872"/>
            <a:ext cx="1005403" cy="338554"/>
          </a:xfrm>
          <a:prstGeom prst="rect">
            <a:avLst/>
          </a:prstGeom>
          <a:noFill/>
        </p:spPr>
        <p:txBody>
          <a:bodyPr wrap="none" rtlCol="0">
            <a:spAutoFit/>
          </a:bodyPr>
          <a:lstStyle/>
          <a:p>
            <a:r>
              <a:rPr lang="zh-CN" altLang="en-US" sz="1600" dirty="0"/>
              <a:t>回收比例</a:t>
            </a:r>
          </a:p>
        </p:txBody>
      </p:sp>
      <p:sp>
        <p:nvSpPr>
          <p:cNvPr id="56" name="文本框 55">
            <a:extLst>
              <a:ext uri="{FF2B5EF4-FFF2-40B4-BE49-F238E27FC236}">
                <a16:creationId xmlns:a16="http://schemas.microsoft.com/office/drawing/2014/main" id="{EBA194C5-25E4-4B41-AF26-F6276E35BC93}"/>
              </a:ext>
            </a:extLst>
          </p:cNvPr>
          <p:cNvSpPr txBox="1"/>
          <p:nvPr/>
        </p:nvSpPr>
        <p:spPr>
          <a:xfrm>
            <a:off x="8477677" y="6486788"/>
            <a:ext cx="800219" cy="338554"/>
          </a:xfrm>
          <a:prstGeom prst="rect">
            <a:avLst/>
          </a:prstGeom>
          <a:noFill/>
        </p:spPr>
        <p:txBody>
          <a:bodyPr wrap="none" rtlCol="0">
            <a:spAutoFit/>
          </a:bodyPr>
          <a:lstStyle/>
          <a:p>
            <a:r>
              <a:rPr lang="zh-CN" altLang="en-US" sz="1600" dirty="0"/>
              <a:t>性能比</a:t>
            </a:r>
          </a:p>
        </p:txBody>
      </p:sp>
    </p:spTree>
    <p:extLst>
      <p:ext uri="{BB962C8B-B14F-4D97-AF65-F5344CB8AC3E}">
        <p14:creationId xmlns:p14="http://schemas.microsoft.com/office/powerpoint/2010/main" val="24632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42060" y="1164590"/>
            <a:ext cx="1483360" cy="829945"/>
          </a:xfrm>
          <a:prstGeom prst="rect">
            <a:avLst/>
          </a:prstGeom>
          <a:noFill/>
        </p:spPr>
        <p:txBody>
          <a:bodyPr wrap="square" rtlCol="0">
            <a:spAutoFit/>
          </a:bodyPr>
          <a:lstStyle/>
          <a:p>
            <a:pPr algn="dist"/>
            <a:r>
              <a:rPr lang="zh-CN" altLang="en-US" sz="4800" dirty="0">
                <a:solidFill>
                  <a:schemeClr val="bg1"/>
                </a:solidFill>
                <a:latin typeface="Microsoft YaHei Regular" panose="020B0503020204020204" charset="-122"/>
                <a:ea typeface="Microsoft YaHei Regular" panose="020B0503020204020204" charset="-122"/>
              </a:rPr>
              <a:t>目录</a:t>
            </a:r>
          </a:p>
        </p:txBody>
      </p:sp>
      <p:cxnSp>
        <p:nvCxnSpPr>
          <p:cNvPr id="5" name="直接连接符 4"/>
          <p:cNvCxnSpPr>
            <a:stCxn id="6" idx="0"/>
          </p:cNvCxnSpPr>
          <p:nvPr/>
        </p:nvCxnSpPr>
        <p:spPr>
          <a:xfrm>
            <a:off x="3425190" y="1284605"/>
            <a:ext cx="0" cy="50634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flipH="1">
            <a:off x="3387090" y="1284605"/>
            <a:ext cx="76200" cy="768350"/>
          </a:xfrm>
          <a:prstGeom prst="rect">
            <a:avLst/>
          </a:prstGeom>
          <a:gradFill flip="none" rotWithShape="1">
            <a:gsLst>
              <a:gs pos="0">
                <a:srgbClr val="1B1297"/>
              </a:gs>
              <a:gs pos="100000">
                <a:srgbClr val="C705FB"/>
              </a:gs>
            </a:gsLst>
            <a:lin ang="5400000" scaled="0"/>
          </a:gra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0" name="文本框 9"/>
          <p:cNvSpPr txBox="1"/>
          <p:nvPr/>
        </p:nvSpPr>
        <p:spPr>
          <a:xfrm>
            <a:off x="4305935" y="1164590"/>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dirty="0">
                <a:solidFill>
                  <a:schemeClr val="bg1"/>
                </a:solidFill>
                <a:latin typeface="Microsoft YaHei Regular" panose="020B0503020204020204" charset="-122"/>
                <a:ea typeface="Microsoft YaHei Regular" panose="020B0503020204020204" charset="-122"/>
              </a:rPr>
              <a:t>01</a:t>
            </a:r>
          </a:p>
        </p:txBody>
      </p:sp>
      <p:sp>
        <p:nvSpPr>
          <p:cNvPr id="21" name="文本框 20"/>
          <p:cNvSpPr txBox="1"/>
          <p:nvPr/>
        </p:nvSpPr>
        <p:spPr>
          <a:xfrm>
            <a:off x="5791835" y="2586990"/>
            <a:ext cx="2326640" cy="645160"/>
          </a:xfrm>
          <a:prstGeom prst="rect">
            <a:avLst/>
          </a:prstGeom>
          <a:noFill/>
        </p:spPr>
        <p:txBody>
          <a:bodyPr wrap="square">
            <a:spAutoFit/>
          </a:bodyPr>
          <a:lstStyle/>
          <a:p>
            <a:pPr defTabSz="914400">
              <a:defRPr/>
            </a:pPr>
            <a:r>
              <a:rPr lang="zh-CN" altLang="en-US" sz="3600" dirty="0">
                <a:solidFill>
                  <a:schemeClr val="bg1"/>
                </a:solidFill>
                <a:latin typeface="Microsoft YaHei Regular" panose="020B0503020204020204" charset="-122"/>
                <a:ea typeface="Microsoft YaHei Regular" panose="020B0503020204020204" charset="-122"/>
              </a:rPr>
              <a:t>方案介绍</a:t>
            </a:r>
          </a:p>
        </p:txBody>
      </p:sp>
      <p:sp>
        <p:nvSpPr>
          <p:cNvPr id="22" name="文本框 21"/>
          <p:cNvSpPr txBox="1"/>
          <p:nvPr/>
        </p:nvSpPr>
        <p:spPr>
          <a:xfrm>
            <a:off x="4305935" y="2513965"/>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a:solidFill>
                  <a:schemeClr val="bg1"/>
                </a:solidFill>
                <a:latin typeface="Microsoft YaHei Regular" panose="020B0503020204020204" charset="-122"/>
                <a:ea typeface="Microsoft YaHei Regular" panose="020B0503020204020204" charset="-122"/>
              </a:rPr>
              <a:t>02</a:t>
            </a:r>
            <a:endParaRPr lang="en-US" altLang="zh-CN" sz="4400" dirty="0">
              <a:solidFill>
                <a:schemeClr val="bg1"/>
              </a:solidFill>
              <a:latin typeface="Microsoft YaHei Regular" panose="020B0503020204020204" charset="-122"/>
              <a:ea typeface="Microsoft YaHei Regular" panose="020B0503020204020204" charset="-122"/>
            </a:endParaRPr>
          </a:p>
        </p:txBody>
      </p:sp>
      <p:sp>
        <p:nvSpPr>
          <p:cNvPr id="34" name="文本框 33"/>
          <p:cNvSpPr txBox="1"/>
          <p:nvPr/>
        </p:nvSpPr>
        <p:spPr>
          <a:xfrm>
            <a:off x="4305935" y="5212715"/>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a:solidFill>
                  <a:schemeClr val="bg1"/>
                </a:solidFill>
                <a:latin typeface="Microsoft YaHei Regular" panose="020B0503020204020204" charset="-122"/>
                <a:ea typeface="Microsoft YaHei Regular" panose="020B0503020204020204" charset="-122"/>
              </a:rPr>
              <a:t>04</a:t>
            </a:r>
            <a:endParaRPr lang="en-US" altLang="zh-CN" sz="4400" dirty="0">
              <a:solidFill>
                <a:schemeClr val="bg1"/>
              </a:solidFill>
              <a:latin typeface="Microsoft YaHei Regular" panose="020B0503020204020204" charset="-122"/>
              <a:ea typeface="Microsoft YaHei Regular" panose="020B0503020204020204" charset="-122"/>
            </a:endParaRPr>
          </a:p>
        </p:txBody>
      </p:sp>
      <p:sp>
        <p:nvSpPr>
          <p:cNvPr id="78" name="文本框 77"/>
          <p:cNvSpPr txBox="1"/>
          <p:nvPr/>
        </p:nvSpPr>
        <p:spPr>
          <a:xfrm>
            <a:off x="1304925" y="1879600"/>
            <a:ext cx="1420495" cy="398780"/>
          </a:xfrm>
          <a:prstGeom prst="rect">
            <a:avLst/>
          </a:prstGeom>
          <a:noFill/>
        </p:spPr>
        <p:txBody>
          <a:bodyPr wrap="square" rtlCol="0">
            <a:spAutoFit/>
          </a:bodyPr>
          <a:lstStyle/>
          <a:p>
            <a:r>
              <a:rPr lang="en-US" altLang="zh-CN" sz="2000" b="1" i="1">
                <a:solidFill>
                  <a:schemeClr val="tx1">
                    <a:lumMod val="50000"/>
                    <a:lumOff val="50000"/>
                    <a:alpha val="14000"/>
                  </a:schemeClr>
                </a:solidFill>
              </a:rPr>
              <a:t>CONTENT</a:t>
            </a:r>
            <a:endParaRPr lang="zh-CN" altLang="en-US" sz="2000" b="1" i="1" dirty="0">
              <a:solidFill>
                <a:schemeClr val="tx1">
                  <a:lumMod val="50000"/>
                  <a:lumOff val="50000"/>
                  <a:alpha val="14000"/>
                </a:schemeClr>
              </a:solidFill>
            </a:endParaRPr>
          </a:p>
        </p:txBody>
      </p:sp>
      <p:sp>
        <p:nvSpPr>
          <p:cNvPr id="7" name="文本框 6"/>
          <p:cNvSpPr txBox="1"/>
          <p:nvPr/>
        </p:nvSpPr>
        <p:spPr>
          <a:xfrm>
            <a:off x="5807710" y="1196975"/>
            <a:ext cx="2326640" cy="645160"/>
          </a:xfrm>
          <a:prstGeom prst="rect">
            <a:avLst/>
          </a:prstGeom>
          <a:noFill/>
        </p:spPr>
        <p:txBody>
          <a:bodyPr wrap="square">
            <a:spAutoFit/>
          </a:bodyPr>
          <a:lstStyle/>
          <a:p>
            <a:pPr defTabSz="914400">
              <a:defRPr/>
            </a:pPr>
            <a:r>
              <a:rPr lang="zh-CN" altLang="en-US" sz="3600" dirty="0">
                <a:solidFill>
                  <a:schemeClr val="bg1"/>
                </a:solidFill>
                <a:latin typeface="Microsoft YaHei Regular" panose="020B0503020204020204" charset="-122"/>
                <a:ea typeface="Microsoft YaHei Regular" panose="020B0503020204020204" charset="-122"/>
              </a:rPr>
              <a:t>研究背景</a:t>
            </a:r>
          </a:p>
        </p:txBody>
      </p:sp>
      <p:sp>
        <p:nvSpPr>
          <p:cNvPr id="8" name="文本框 7"/>
          <p:cNvSpPr txBox="1"/>
          <p:nvPr/>
        </p:nvSpPr>
        <p:spPr>
          <a:xfrm>
            <a:off x="5807710" y="3933190"/>
            <a:ext cx="2326640" cy="645160"/>
          </a:xfrm>
          <a:prstGeom prst="rect">
            <a:avLst/>
          </a:prstGeom>
          <a:noFill/>
        </p:spPr>
        <p:txBody>
          <a:bodyPr wrap="square">
            <a:spAutoFit/>
          </a:bodyPr>
          <a:lstStyle/>
          <a:p>
            <a:pPr defTabSz="914400">
              <a:defRPr/>
            </a:pPr>
            <a:r>
              <a:rPr lang="zh-CN" altLang="en-US" sz="3600" dirty="0">
                <a:solidFill>
                  <a:schemeClr val="bg1"/>
                </a:solidFill>
                <a:latin typeface="Microsoft YaHei Regular" panose="020B0503020204020204" charset="-122"/>
                <a:ea typeface="Microsoft YaHei Regular" panose="020B0503020204020204" charset="-122"/>
              </a:rPr>
              <a:t>方案效果</a:t>
            </a:r>
          </a:p>
        </p:txBody>
      </p:sp>
      <p:sp>
        <p:nvSpPr>
          <p:cNvPr id="9" name="文本框 8"/>
          <p:cNvSpPr txBox="1"/>
          <p:nvPr/>
        </p:nvSpPr>
        <p:spPr>
          <a:xfrm>
            <a:off x="4321810" y="3860165"/>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a:solidFill>
                  <a:schemeClr val="bg1"/>
                </a:solidFill>
                <a:latin typeface="Microsoft YaHei Regular" panose="020B0503020204020204" charset="-122"/>
                <a:ea typeface="Microsoft YaHei Regular" panose="020B0503020204020204" charset="-122"/>
              </a:rPr>
              <a:t>03</a:t>
            </a:r>
            <a:endParaRPr lang="en-US" altLang="zh-CN" sz="4400" dirty="0">
              <a:solidFill>
                <a:schemeClr val="bg1"/>
              </a:solidFill>
              <a:latin typeface="Microsoft YaHei Regular" panose="020B0503020204020204" charset="-122"/>
              <a:ea typeface="Microsoft YaHei Regular" panose="020B0503020204020204" charset="-122"/>
            </a:endParaRPr>
          </a:p>
        </p:txBody>
      </p:sp>
      <p:sp>
        <p:nvSpPr>
          <p:cNvPr id="11" name="文本框 10"/>
          <p:cNvSpPr txBox="1"/>
          <p:nvPr/>
        </p:nvSpPr>
        <p:spPr>
          <a:xfrm>
            <a:off x="5807710" y="5300980"/>
            <a:ext cx="2326640" cy="645160"/>
          </a:xfrm>
          <a:prstGeom prst="rect">
            <a:avLst/>
          </a:prstGeom>
          <a:noFill/>
        </p:spPr>
        <p:txBody>
          <a:bodyPr wrap="square">
            <a:spAutoFit/>
          </a:bodyPr>
          <a:lstStyle/>
          <a:p>
            <a:pPr defTabSz="914400">
              <a:defRPr/>
            </a:pPr>
            <a:r>
              <a:rPr lang="zh-CN" altLang="en-US" sz="3600" dirty="0">
                <a:solidFill>
                  <a:schemeClr val="bg1"/>
                </a:solidFill>
                <a:latin typeface="Microsoft YaHei Regular" panose="020B0503020204020204" charset="-122"/>
                <a:ea typeface="Microsoft YaHei Regular" panose="020B0503020204020204" charset="-122"/>
              </a:rPr>
              <a:t>后续计划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187" y="37603"/>
            <a:ext cx="5182099"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bg1"/>
                </a:solidFill>
                <a:latin typeface="Microsoft YaHei" panose="020B0503020204020204" pitchFamily="34" charset="-122"/>
                <a:ea typeface="Microsoft YaHei" panose="020B0503020204020204" pitchFamily="34" charset="-122"/>
              </a:rPr>
              <a:t>DAMON: </a:t>
            </a:r>
            <a:r>
              <a:rPr kumimoji="1" lang="zh-CN" altLang="en-US" sz="2800" b="1" dirty="0">
                <a:solidFill>
                  <a:schemeClr val="bg1"/>
                </a:solidFill>
                <a:latin typeface="Microsoft YaHei" panose="020B0503020204020204" pitchFamily="34" charset="-122"/>
                <a:ea typeface="Microsoft YaHei" panose="020B0503020204020204" pitchFamily="34" charset="-122"/>
              </a:rPr>
              <a:t>虚拟地址监控</a:t>
            </a:r>
          </a:p>
        </p:txBody>
      </p:sp>
      <p:sp>
        <p:nvSpPr>
          <p:cNvPr id="11" name="矩形 10">
            <a:extLst>
              <a:ext uri="{FF2B5EF4-FFF2-40B4-BE49-F238E27FC236}">
                <a16:creationId xmlns:a16="http://schemas.microsoft.com/office/drawing/2014/main" id="{BFC0C49A-0CC3-4494-912B-FD48BCA6A3E8}"/>
              </a:ext>
            </a:extLst>
          </p:cNvPr>
          <p:cNvSpPr/>
          <p:nvPr/>
        </p:nvSpPr>
        <p:spPr>
          <a:xfrm>
            <a:off x="115549" y="1057940"/>
            <a:ext cx="11357994" cy="1077218"/>
          </a:xfrm>
          <a:prstGeom prst="rect">
            <a:avLst/>
          </a:prstGeom>
        </p:spPr>
        <p:txBody>
          <a:bodyPr wrap="square">
            <a:spAutoFit/>
          </a:bodyPr>
          <a:lstStyle/>
          <a:p>
            <a:r>
              <a:rPr lang="zh-CN" altLang="en-US" sz="1600" b="1" dirty="0"/>
              <a:t>测试命令：</a:t>
            </a:r>
            <a:r>
              <a:rPr lang="en-US" altLang="zh-CN" sz="1600" b="1" dirty="0" err="1"/>
              <a:t>sysbench</a:t>
            </a:r>
            <a:r>
              <a:rPr lang="en-US" altLang="zh-CN" sz="1600" b="1" dirty="0"/>
              <a:t> /</a:t>
            </a:r>
            <a:r>
              <a:rPr lang="en-US" altLang="zh-CN" sz="1600" b="1" dirty="0" err="1"/>
              <a:t>usr</a:t>
            </a:r>
            <a:r>
              <a:rPr lang="en-US" altLang="zh-CN" sz="1600" b="1" dirty="0"/>
              <a:t>/local/share/</a:t>
            </a:r>
            <a:r>
              <a:rPr lang="en-US" altLang="zh-CN" sz="1600" b="1" dirty="0" err="1"/>
              <a:t>sysbench</a:t>
            </a:r>
            <a:r>
              <a:rPr lang="en-US" altLang="zh-CN" sz="1600" b="1" dirty="0"/>
              <a:t>/</a:t>
            </a:r>
            <a:r>
              <a:rPr lang="en-US" altLang="zh-CN" sz="1600" b="1" dirty="0" err="1"/>
              <a:t>oltp_xxx_xxx.lua</a:t>
            </a:r>
            <a:r>
              <a:rPr lang="en-US" altLang="zh-CN" sz="1600" b="1" dirty="0"/>
              <a:t> --tables=100 --</a:t>
            </a:r>
            <a:r>
              <a:rPr lang="en-US" altLang="zh-CN" sz="1600" b="1" dirty="0" err="1"/>
              <a:t>table_size</a:t>
            </a:r>
            <a:r>
              <a:rPr lang="en-US" altLang="zh-CN" sz="1600" b="1" dirty="0"/>
              <a:t>=1000000 --threads=256 </a:t>
            </a:r>
          </a:p>
          <a:p>
            <a:r>
              <a:rPr lang="en-US" altLang="zh-CN" sz="1600" b="1" dirty="0"/>
              <a:t>                  --time=1800 xxx prewarm/run</a:t>
            </a:r>
          </a:p>
          <a:p>
            <a:endParaRPr lang="en-US" altLang="zh-CN" sz="1600" b="1" dirty="0"/>
          </a:p>
          <a:p>
            <a:r>
              <a:rPr lang="zh-CN" altLang="en-US" sz="1600" dirty="0"/>
              <a:t>测试验证：回收内存</a:t>
            </a:r>
            <a:r>
              <a:rPr lang="en-US" altLang="zh-CN" sz="1600" dirty="0"/>
              <a:t>/</a:t>
            </a:r>
            <a:r>
              <a:rPr lang="zh-CN" altLang="en-US" sz="1600" dirty="0"/>
              <a:t>应用内存总占用（</a:t>
            </a:r>
            <a:r>
              <a:rPr lang="en-US" altLang="zh-CN" sz="1600" dirty="0"/>
              <a:t>10%</a:t>
            </a:r>
            <a:r>
              <a:rPr lang="zh-CN" altLang="en-US" sz="1600" dirty="0"/>
              <a:t>、</a:t>
            </a:r>
            <a:r>
              <a:rPr lang="en-US" altLang="zh-CN" sz="1600" dirty="0"/>
              <a:t>20%</a:t>
            </a:r>
            <a:r>
              <a:rPr lang="zh-CN" altLang="en-US" sz="1600" dirty="0"/>
              <a:t>、</a:t>
            </a:r>
            <a:r>
              <a:rPr lang="en-US" altLang="zh-CN" sz="1600" dirty="0"/>
              <a:t>30%</a:t>
            </a:r>
            <a:r>
              <a:rPr lang="zh-CN" altLang="en-US" sz="1600" dirty="0"/>
              <a:t>、</a:t>
            </a:r>
            <a:r>
              <a:rPr lang="en-US" altLang="zh-CN" sz="1600" dirty="0"/>
              <a:t>40%</a:t>
            </a:r>
            <a:r>
              <a:rPr lang="zh-CN" altLang="en-US" sz="1600" dirty="0"/>
              <a:t>）</a:t>
            </a:r>
            <a:endParaRPr lang="zh-CN" altLang="en-US" sz="1600" b="1" dirty="0">
              <a:latin typeface="+mj-lt"/>
              <a:ea typeface="+mj-ea"/>
            </a:endParaRPr>
          </a:p>
        </p:txBody>
      </p:sp>
      <p:graphicFrame>
        <p:nvGraphicFramePr>
          <p:cNvPr id="12" name="图表 11">
            <a:extLst>
              <a:ext uri="{FF2B5EF4-FFF2-40B4-BE49-F238E27FC236}">
                <a16:creationId xmlns:a16="http://schemas.microsoft.com/office/drawing/2014/main" id="{0ABC12C6-A011-4F4C-A6F0-34AE9C3537BA}"/>
              </a:ext>
            </a:extLst>
          </p:cNvPr>
          <p:cNvGraphicFramePr>
            <a:graphicFrameLocks/>
          </p:cNvGraphicFramePr>
          <p:nvPr>
            <p:extLst>
              <p:ext uri="{D42A27DB-BD31-4B8C-83A1-F6EECF244321}">
                <p14:modId xmlns:p14="http://schemas.microsoft.com/office/powerpoint/2010/main" val="222744631"/>
              </p:ext>
            </p:extLst>
          </p:nvPr>
        </p:nvGraphicFramePr>
        <p:xfrm>
          <a:off x="174168" y="2200474"/>
          <a:ext cx="399505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a:extLst>
              <a:ext uri="{FF2B5EF4-FFF2-40B4-BE49-F238E27FC236}">
                <a16:creationId xmlns:a16="http://schemas.microsoft.com/office/drawing/2014/main" id="{8AA5E2C1-7A6C-46C6-9137-4D2C237104FD}"/>
              </a:ext>
            </a:extLst>
          </p:cNvPr>
          <p:cNvGraphicFramePr>
            <a:graphicFrameLocks/>
          </p:cNvGraphicFramePr>
          <p:nvPr>
            <p:extLst>
              <p:ext uri="{D42A27DB-BD31-4B8C-83A1-F6EECF244321}">
                <p14:modId xmlns:p14="http://schemas.microsoft.com/office/powerpoint/2010/main" val="2592851083"/>
              </p:ext>
            </p:extLst>
          </p:nvPr>
        </p:nvGraphicFramePr>
        <p:xfrm>
          <a:off x="3929743" y="2156930"/>
          <a:ext cx="3925783"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a:extLst>
              <a:ext uri="{FF2B5EF4-FFF2-40B4-BE49-F238E27FC236}">
                <a16:creationId xmlns:a16="http://schemas.microsoft.com/office/drawing/2014/main" id="{6138444D-1D01-431C-9884-6174D95136BF}"/>
              </a:ext>
            </a:extLst>
          </p:cNvPr>
          <p:cNvGraphicFramePr>
            <a:graphicFrameLocks/>
          </p:cNvGraphicFramePr>
          <p:nvPr>
            <p:extLst>
              <p:ext uri="{D42A27DB-BD31-4B8C-83A1-F6EECF244321}">
                <p14:modId xmlns:p14="http://schemas.microsoft.com/office/powerpoint/2010/main" val="1438212652"/>
              </p:ext>
            </p:extLst>
          </p:nvPr>
        </p:nvGraphicFramePr>
        <p:xfrm>
          <a:off x="7694222" y="2124272"/>
          <a:ext cx="408412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5" name="文本框 24">
            <a:extLst>
              <a:ext uri="{FF2B5EF4-FFF2-40B4-BE49-F238E27FC236}">
                <a16:creationId xmlns:a16="http://schemas.microsoft.com/office/drawing/2014/main" id="{922A8A4C-C567-43D0-83E8-6548852D882C}"/>
              </a:ext>
            </a:extLst>
          </p:cNvPr>
          <p:cNvSpPr txBox="1"/>
          <p:nvPr/>
        </p:nvSpPr>
        <p:spPr>
          <a:xfrm>
            <a:off x="1839409" y="5361150"/>
            <a:ext cx="8318883" cy="338554"/>
          </a:xfrm>
          <a:prstGeom prst="rect">
            <a:avLst/>
          </a:prstGeom>
          <a:noFill/>
        </p:spPr>
        <p:txBody>
          <a:bodyPr wrap="square" rtlCol="0">
            <a:spAutoFit/>
          </a:bodyPr>
          <a:lstStyle/>
          <a:p>
            <a:r>
              <a:rPr lang="zh-CN" altLang="en-US" sz="1600" b="1" dirty="0">
                <a:latin typeface="等线" panose="02010600030101010101" pitchFamily="2" charset="-122"/>
                <a:ea typeface="等线" panose="02010600030101010101" pitchFamily="2" charset="-122"/>
              </a:rPr>
              <a:t>相较于原生方案，</a:t>
            </a:r>
            <a:r>
              <a:rPr lang="en-US" altLang="zh-CN" sz="1600" b="1" dirty="0">
                <a:latin typeface="等线" panose="02010600030101010101" pitchFamily="2" charset="-122"/>
                <a:ea typeface="等线" panose="02010600030101010101" pitchFamily="2" charset="-122"/>
              </a:rPr>
              <a:t>DAMON</a:t>
            </a:r>
            <a:r>
              <a:rPr lang="zh-CN" altLang="en-US" sz="1600" b="1" dirty="0">
                <a:latin typeface="等线" panose="02010600030101010101" pitchFamily="2" charset="-122"/>
                <a:ea typeface="等线" panose="02010600030101010101" pitchFamily="2" charset="-122"/>
              </a:rPr>
              <a:t>结合</a:t>
            </a:r>
            <a:r>
              <a:rPr lang="en-US" altLang="zh-CN" sz="1600" b="1" dirty="0">
                <a:latin typeface="等线" panose="02010600030101010101" pitchFamily="2" charset="-122"/>
                <a:ea typeface="等线" panose="02010600030101010101" pitchFamily="2" charset="-122"/>
              </a:rPr>
              <a:t>SPE</a:t>
            </a:r>
            <a:r>
              <a:rPr lang="zh-CN" altLang="en-US" sz="1600" b="1" dirty="0">
                <a:latin typeface="等线" panose="02010600030101010101" pitchFamily="2" charset="-122"/>
                <a:ea typeface="等线" panose="02010600030101010101" pitchFamily="2" charset="-122"/>
              </a:rPr>
              <a:t>的内存回收在同等回收量下，对</a:t>
            </a:r>
            <a:r>
              <a:rPr lang="en-US" altLang="zh-CN" sz="1600" b="1" dirty="0" err="1">
                <a:latin typeface="等线" panose="02010600030101010101" pitchFamily="2" charset="-122"/>
                <a:ea typeface="等线" panose="02010600030101010101" pitchFamily="2" charset="-122"/>
              </a:rPr>
              <a:t>Mysql</a:t>
            </a:r>
            <a:r>
              <a:rPr lang="zh-CN" altLang="en-US" sz="1600" b="1" dirty="0">
                <a:latin typeface="等线" panose="02010600030101010101" pitchFamily="2" charset="-122"/>
                <a:ea typeface="等线" panose="02010600030101010101" pitchFamily="2" charset="-122"/>
              </a:rPr>
              <a:t>性能基本无影响</a:t>
            </a:r>
            <a:endParaRPr lang="en-US" altLang="zh-CN" sz="1600" b="1" dirty="0">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5C08B009-23AA-440B-B8D7-10C5DA934DAB}"/>
              </a:ext>
            </a:extLst>
          </p:cNvPr>
          <p:cNvSpPr txBox="1"/>
          <p:nvPr/>
        </p:nvSpPr>
        <p:spPr>
          <a:xfrm>
            <a:off x="9275225" y="6050860"/>
            <a:ext cx="2846437" cy="646331"/>
          </a:xfrm>
          <a:prstGeom prst="rect">
            <a:avLst/>
          </a:prstGeom>
          <a:noFill/>
        </p:spPr>
        <p:txBody>
          <a:bodyPr wrap="square" rtlCol="0">
            <a:spAutoFit/>
          </a:bodyPr>
          <a:lstStyle/>
          <a:p>
            <a:r>
              <a:rPr lang="zh-CN" altLang="en-US" sz="1200" dirty="0">
                <a:latin typeface="等线" panose="02010600030101010101" pitchFamily="2" charset="-122"/>
                <a:ea typeface="等线" panose="02010600030101010101" pitchFamily="2" charset="-122"/>
              </a:rPr>
              <a:t>注：</a:t>
            </a:r>
            <a:endParaRPr lang="en-US" altLang="zh-CN" sz="1200" dirty="0">
              <a:latin typeface="等线" panose="02010600030101010101" pitchFamily="2" charset="-122"/>
              <a:ea typeface="等线" panose="02010600030101010101" pitchFamily="2" charset="-122"/>
            </a:endParaRPr>
          </a:p>
          <a:p>
            <a:pPr marL="342900" indent="-342900">
              <a:buAutoNum type="arabicPeriod"/>
            </a:pPr>
            <a:r>
              <a:rPr lang="en-US" altLang="zh-CN" sz="1200" dirty="0" err="1">
                <a:latin typeface="等线" panose="02010600030101010101" pitchFamily="2" charset="-122"/>
                <a:ea typeface="等线" panose="02010600030101010101" pitchFamily="2" charset="-122"/>
              </a:rPr>
              <a:t>Mysql</a:t>
            </a:r>
            <a:r>
              <a:rPr lang="zh-CN" altLang="en-US" sz="1200" dirty="0">
                <a:latin typeface="等线" panose="02010600030101010101" pitchFamily="2" charset="-122"/>
                <a:ea typeface="等线" panose="02010600030101010101" pitchFamily="2" charset="-122"/>
              </a:rPr>
              <a:t>测试集性能存在</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左右波动</a:t>
            </a:r>
            <a:endParaRPr lang="en-US" altLang="zh-CN" sz="1200" dirty="0">
              <a:latin typeface="等线" panose="02010600030101010101" pitchFamily="2" charset="-122"/>
              <a:ea typeface="等线" panose="02010600030101010101" pitchFamily="2" charset="-122"/>
            </a:endParaRPr>
          </a:p>
          <a:p>
            <a:pPr marL="342900" indent="-342900">
              <a:buAutoNum type="arabicPeriod"/>
            </a:pPr>
            <a:r>
              <a:rPr lang="zh-CN" altLang="en-US" sz="1200" dirty="0">
                <a:latin typeface="等线" panose="02010600030101010101" pitchFamily="2" charset="-122"/>
                <a:ea typeface="等线" panose="02010600030101010101" pitchFamily="2" charset="-122"/>
              </a:rPr>
              <a:t>只写场景，</a:t>
            </a:r>
            <a:r>
              <a:rPr lang="en-US" altLang="zh-CN" sz="1200" dirty="0">
                <a:latin typeface="等线" panose="02010600030101010101" pitchFamily="2" charset="-122"/>
                <a:ea typeface="等线" panose="02010600030101010101" pitchFamily="2" charset="-122"/>
              </a:rPr>
              <a:t>SPE</a:t>
            </a:r>
            <a:r>
              <a:rPr lang="zh-CN" altLang="en-US" sz="1200" dirty="0">
                <a:latin typeface="等线" panose="02010600030101010101" pitchFamily="2" charset="-122"/>
                <a:ea typeface="等线" panose="02010600030101010101" pitchFamily="2" charset="-122"/>
              </a:rPr>
              <a:t>最高回收量约</a:t>
            </a:r>
            <a:r>
              <a:rPr lang="en-US" altLang="zh-CN" sz="1200" dirty="0">
                <a:latin typeface="等线" panose="02010600030101010101" pitchFamily="2" charset="-122"/>
                <a:ea typeface="等线" panose="02010600030101010101" pitchFamily="2" charset="-122"/>
              </a:rPr>
              <a:t>20%</a:t>
            </a:r>
          </a:p>
        </p:txBody>
      </p:sp>
    </p:spTree>
    <p:extLst>
      <p:ext uri="{BB962C8B-B14F-4D97-AF65-F5344CB8AC3E}">
        <p14:creationId xmlns:p14="http://schemas.microsoft.com/office/powerpoint/2010/main" val="302918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4534543" y="3602625"/>
            <a:ext cx="2954655" cy="923330"/>
          </a:xfrm>
          <a:prstGeom prst="rect">
            <a:avLst/>
          </a:prstGeom>
          <a:noFill/>
        </p:spPr>
        <p:txBody>
          <a:bodyPr wrap="none">
            <a:spAutoFit/>
          </a:bodyPr>
          <a:lstStyle/>
          <a:p>
            <a:pPr>
              <a:defRPr/>
            </a:pPr>
            <a:r>
              <a:rPr lang="zh-CN" altLang="en-US" sz="5400" dirty="0">
                <a:solidFill>
                  <a:schemeClr val="bg1"/>
                </a:solidFill>
                <a:latin typeface="Microsoft YaHei Regular" panose="020B0503020204020204" charset="-122"/>
                <a:ea typeface="Microsoft YaHei Regular" panose="020B0503020204020204" charset="-122"/>
              </a:rPr>
              <a:t>后续计划</a:t>
            </a: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6331"/>
          </a:xfrm>
          <a:prstGeom prst="rect">
            <a:avLst/>
          </a:prstGeom>
          <a:noFill/>
        </p:spPr>
        <p:txBody>
          <a:bodyPr wrap="square" rtlCol="0">
            <a:spAutoFit/>
          </a:bodyPr>
          <a:lstStyle/>
          <a:p>
            <a:r>
              <a:rPr lang="en-US" altLang="zh-CN" sz="3600" i="1" dirty="0">
                <a:solidFill>
                  <a:srgbClr val="C705FB"/>
                </a:solidFill>
              </a:rPr>
              <a:t>Part One</a:t>
            </a:r>
          </a:p>
        </p:txBody>
      </p:sp>
      <p:sp>
        <p:nvSpPr>
          <p:cNvPr id="65" name="文本框 64"/>
          <p:cNvSpPr txBox="1"/>
          <p:nvPr/>
        </p:nvSpPr>
        <p:spPr>
          <a:xfrm>
            <a:off x="1815465" y="43815"/>
            <a:ext cx="1342390" cy="6447155"/>
          </a:xfrm>
          <a:prstGeom prst="rect">
            <a:avLst/>
          </a:prstGeom>
          <a:noFill/>
        </p:spPr>
        <p:txBody>
          <a:bodyPr wrap="square" rtlCol="0">
            <a:spAutoFit/>
          </a:bodyPr>
          <a:lstStyle/>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4</a:t>
            </a:r>
          </a:p>
        </p:txBody>
      </p:sp>
    </p:spTree>
    <p:extLst>
      <p:ext uri="{BB962C8B-B14F-4D97-AF65-F5344CB8AC3E}">
        <p14:creationId xmlns:p14="http://schemas.microsoft.com/office/powerpoint/2010/main" val="1432141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7216" y="554573"/>
            <a:ext cx="10938164" cy="4769139"/>
          </a:xfrm>
        </p:spPr>
        <p:txBody>
          <a:bodyPr>
            <a:normAutofit/>
          </a:bodyPr>
          <a:lstStyle/>
          <a:p>
            <a:pPr>
              <a:lnSpc>
                <a:spcPct val="120000"/>
              </a:lnSpc>
            </a:pPr>
            <a:endParaRPr lang="en-US" altLang="zh-CN" sz="1800" dirty="0">
              <a:latin typeface="等线" panose="02010600030101010101" pitchFamily="2" charset="-122"/>
              <a:ea typeface="等线" panose="02010600030101010101" pitchFamily="2" charset="-122"/>
            </a:endParaRPr>
          </a:p>
          <a:p>
            <a:pPr marL="285750" indent="-285750">
              <a:lnSpc>
                <a:spcPct val="120000"/>
              </a:lnSpc>
              <a:buFont typeface="Wingdings" panose="05000000000000000000" pitchFamily="2" charset="2"/>
              <a:buChar char="n"/>
            </a:pPr>
            <a:r>
              <a:rPr lang="zh-CN" altLang="en-US" sz="1800" dirty="0">
                <a:latin typeface="等线" panose="02010600030101010101" pitchFamily="2" charset="-122"/>
                <a:ea typeface="等线" panose="02010600030101010101" pitchFamily="2" charset="-122"/>
              </a:rPr>
              <a:t>方案限制：</a:t>
            </a:r>
            <a:endParaRPr lang="en-US" altLang="zh-CN" sz="1800" dirty="0">
              <a:latin typeface="等线" panose="02010600030101010101" pitchFamily="2" charset="-122"/>
              <a:ea typeface="等线" panose="02010600030101010101" pitchFamily="2" charset="-122"/>
            </a:endParaRPr>
          </a:p>
          <a:p>
            <a:pPr marL="742950" lvl="1" indent="-285750">
              <a:lnSpc>
                <a:spcPct val="12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与</a:t>
            </a:r>
            <a:r>
              <a:rPr lang="en-US" altLang="zh-CN" sz="1600" dirty="0">
                <a:latin typeface="等线" panose="02010600030101010101" pitchFamily="2" charset="-122"/>
                <a:ea typeface="等线" panose="02010600030101010101" pitchFamily="2" charset="-122"/>
              </a:rPr>
              <a:t>KPTI</a:t>
            </a:r>
            <a:r>
              <a:rPr lang="zh-CN" altLang="en-US" sz="1600" dirty="0">
                <a:latin typeface="等线" panose="02010600030101010101" pitchFamily="2" charset="-122"/>
                <a:ea typeface="等线" panose="02010600030101010101" pitchFamily="2" charset="-122"/>
              </a:rPr>
              <a:t>冲突</a:t>
            </a:r>
            <a:endParaRPr lang="en-US" altLang="zh-CN" sz="1600" dirty="0">
              <a:latin typeface="等线" panose="02010600030101010101" pitchFamily="2" charset="-122"/>
              <a:ea typeface="等线" panose="02010600030101010101" pitchFamily="2" charset="-122"/>
            </a:endParaRPr>
          </a:p>
          <a:p>
            <a:pPr marL="742950" lvl="1" indent="-285750">
              <a:lnSpc>
                <a:spcPct val="12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无法适应于虚拟化场景</a:t>
            </a:r>
            <a:endParaRPr lang="en-US" altLang="zh-CN" sz="1600" dirty="0">
              <a:latin typeface="等线" panose="02010600030101010101" pitchFamily="2" charset="-122"/>
              <a:ea typeface="等线" panose="02010600030101010101" pitchFamily="2" charset="-122"/>
            </a:endParaRPr>
          </a:p>
          <a:p>
            <a:pPr marL="742950" lvl="1" indent="-285750">
              <a:lnSpc>
                <a:spcPct val="120000"/>
              </a:lnSpc>
              <a:buFont typeface="Arial" panose="020B0604020202020204" pitchFamily="34" charset="0"/>
              <a:buChar char="•"/>
            </a:pPr>
            <a:r>
              <a:rPr lang="en-US" altLang="zh-CN" sz="1600" dirty="0">
                <a:latin typeface="等线" panose="02010600030101010101" pitchFamily="2" charset="-122"/>
                <a:ea typeface="等线" panose="02010600030101010101" pitchFamily="2" charset="-122"/>
              </a:rPr>
              <a:t>SPE</a:t>
            </a:r>
            <a:r>
              <a:rPr lang="zh-CN" altLang="en-US" sz="1600" dirty="0">
                <a:latin typeface="等线" panose="02010600030101010101" pitchFamily="2" charset="-122"/>
                <a:ea typeface="等线" panose="02010600030101010101" pitchFamily="2" charset="-122"/>
              </a:rPr>
              <a:t>抽样准确性</a:t>
            </a:r>
            <a:r>
              <a:rPr lang="en-US" altLang="zh-CN" sz="1600" dirty="0">
                <a:latin typeface="等线" panose="02010600030101010101" pitchFamily="2" charset="-122"/>
                <a:ea typeface="等线" panose="02010600030101010101" pitchFamily="2" charset="-122"/>
              </a:rPr>
              <a:t>&amp;per-</a:t>
            </a:r>
            <a:r>
              <a:rPr lang="en-US" altLang="zh-CN" sz="1600" dirty="0" err="1">
                <a:latin typeface="等线" panose="02010600030101010101" pitchFamily="2" charset="-122"/>
                <a:ea typeface="等线" panose="02010600030101010101" pitchFamily="2" charset="-122"/>
              </a:rPr>
              <a:t>cpu</a:t>
            </a:r>
            <a:r>
              <a:rPr lang="en-US" altLang="zh-CN" sz="1600" dirty="0">
                <a:latin typeface="等线" panose="02010600030101010101" pitchFamily="2" charset="-122"/>
                <a:ea typeface="等线" panose="02010600030101010101" pitchFamily="2" charset="-122"/>
              </a:rPr>
              <a:t> interrupt</a:t>
            </a:r>
          </a:p>
          <a:p>
            <a:pPr marL="285750" indent="-285750">
              <a:lnSpc>
                <a:spcPct val="120000"/>
              </a:lnSpc>
              <a:buFont typeface="Wingdings" panose="05000000000000000000" pitchFamily="2" charset="2"/>
              <a:buChar char="n"/>
            </a:pPr>
            <a:r>
              <a:rPr lang="zh-CN" altLang="en-US" sz="1800" dirty="0">
                <a:latin typeface="等线" panose="02010600030101010101" pitchFamily="2" charset="-122"/>
                <a:ea typeface="等线" panose="02010600030101010101" pitchFamily="2" charset="-122"/>
              </a:rPr>
              <a:t>未来工作</a:t>
            </a:r>
            <a:endParaRPr lang="en-US" altLang="zh-CN" sz="1800" dirty="0">
              <a:latin typeface="等线" panose="02010600030101010101" pitchFamily="2" charset="-122"/>
              <a:ea typeface="等线" panose="02010600030101010101" pitchFamily="2" charset="-122"/>
            </a:endParaRPr>
          </a:p>
          <a:p>
            <a:pPr marL="742950" lvl="1" indent="-285750">
              <a:lnSpc>
                <a:spcPct val="12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全面充实的性能测试评估</a:t>
            </a:r>
            <a:r>
              <a:rPr lang="en-US" altLang="zh-CN" sz="1600" dirty="0">
                <a:latin typeface="等线" panose="02010600030101010101" pitchFamily="2" charset="-122"/>
                <a:ea typeface="等线" panose="02010600030101010101" pitchFamily="2" charset="-122"/>
              </a:rPr>
              <a:t>&amp;</a:t>
            </a:r>
            <a:r>
              <a:rPr lang="zh-CN" altLang="en-US" sz="1600" dirty="0">
                <a:latin typeface="等线" panose="02010600030101010101" pitchFamily="2" charset="-122"/>
                <a:ea typeface="等线" panose="02010600030101010101" pitchFamily="2" charset="-122"/>
              </a:rPr>
              <a:t>自动化</a:t>
            </a:r>
            <a:r>
              <a:rPr lang="en-US" altLang="zh-CN" sz="1600" dirty="0">
                <a:latin typeface="等线" panose="02010600030101010101" pitchFamily="2" charset="-122"/>
                <a:ea typeface="等线" panose="02010600030101010101" pitchFamily="2" charset="-122"/>
              </a:rPr>
              <a:t>SPE</a:t>
            </a:r>
            <a:r>
              <a:rPr lang="zh-CN" altLang="en-US" sz="1600" dirty="0">
                <a:latin typeface="等线" panose="02010600030101010101" pitchFamily="2" charset="-122"/>
                <a:ea typeface="等线" panose="02010600030101010101" pitchFamily="2" charset="-122"/>
              </a:rPr>
              <a:t>策略调整</a:t>
            </a:r>
            <a:endParaRPr lang="en-US" altLang="zh-CN" sz="1600" dirty="0">
              <a:latin typeface="等线" panose="02010600030101010101" pitchFamily="2" charset="-122"/>
              <a:ea typeface="等线" panose="02010600030101010101" pitchFamily="2" charset="-122"/>
            </a:endParaRPr>
          </a:p>
          <a:p>
            <a:pPr marL="742950" lvl="1" indent="-285750">
              <a:lnSpc>
                <a:spcPct val="12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基于</a:t>
            </a:r>
            <a:r>
              <a:rPr lang="en-US" altLang="zh-CN" sz="1600" dirty="0">
                <a:latin typeface="等线" panose="02010600030101010101" pitchFamily="2" charset="-122"/>
                <a:ea typeface="等线" panose="02010600030101010101" pitchFamily="2" charset="-122"/>
              </a:rPr>
              <a:t>SPE</a:t>
            </a:r>
            <a:r>
              <a:rPr lang="zh-CN" altLang="en-US" sz="1600" dirty="0">
                <a:latin typeface="等线" panose="02010600030101010101" pitchFamily="2" charset="-122"/>
                <a:ea typeface="等线" panose="02010600030101010101" pitchFamily="2" charset="-122"/>
              </a:rPr>
              <a:t>的</a:t>
            </a:r>
            <a:r>
              <a:rPr lang="en-US" altLang="zh-CN" sz="1600" dirty="0">
                <a:latin typeface="等线" panose="02010600030101010101" pitchFamily="2" charset="-122"/>
                <a:ea typeface="等线" panose="02010600030101010101" pitchFamily="2" charset="-122"/>
              </a:rPr>
              <a:t>MGLRU&amp;DAMON LRU_SORT</a:t>
            </a:r>
          </a:p>
          <a:p>
            <a:pPr marL="742950" lvl="1" indent="-285750">
              <a:lnSpc>
                <a:spcPct val="12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基于</a:t>
            </a:r>
            <a:r>
              <a:rPr lang="en-US" altLang="zh-CN" sz="1600" dirty="0">
                <a:latin typeface="等线" panose="02010600030101010101" pitchFamily="2" charset="-122"/>
                <a:ea typeface="等线" panose="02010600030101010101" pitchFamily="2" charset="-122"/>
              </a:rPr>
              <a:t>SPE</a:t>
            </a:r>
            <a:r>
              <a:rPr lang="zh-CN" altLang="en-US" sz="1600" dirty="0">
                <a:latin typeface="等线" panose="02010600030101010101" pitchFamily="2" charset="-122"/>
                <a:ea typeface="等线" panose="02010600030101010101" pitchFamily="2" charset="-122"/>
              </a:rPr>
              <a:t>的</a:t>
            </a:r>
            <a:r>
              <a:rPr lang="en-US" altLang="zh-CN" sz="1600" dirty="0">
                <a:latin typeface="等线" panose="02010600030101010101" pitchFamily="2" charset="-122"/>
                <a:ea typeface="等线" panose="02010600030101010101" pitchFamily="2" charset="-122"/>
              </a:rPr>
              <a:t>DAMON</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page </a:t>
            </a:r>
            <a:r>
              <a:rPr lang="zh-CN" altLang="en-US" sz="1600" dirty="0">
                <a:latin typeface="等线" panose="02010600030101010101" pitchFamily="2" charset="-122"/>
                <a:ea typeface="等线" panose="02010600030101010101" pitchFamily="2" charset="-122"/>
              </a:rPr>
              <a:t>粒度监控</a:t>
            </a:r>
            <a:endParaRPr lang="en-US" altLang="zh-CN" sz="1600" dirty="0">
              <a:latin typeface="等线" panose="02010600030101010101" pitchFamily="2" charset="-122"/>
              <a:ea typeface="等线" panose="02010600030101010101" pitchFamily="2" charset="-122"/>
            </a:endParaRPr>
          </a:p>
          <a:p>
            <a:pPr marL="742950" lvl="1" indent="-285750">
              <a:lnSpc>
                <a:spcPct val="12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基于</a:t>
            </a:r>
            <a:r>
              <a:rPr lang="en-US" altLang="zh-CN" sz="1600" dirty="0">
                <a:latin typeface="等线" panose="02010600030101010101" pitchFamily="2" charset="-122"/>
                <a:ea typeface="等线" panose="02010600030101010101" pitchFamily="2" charset="-122"/>
              </a:rPr>
              <a:t>SPE</a:t>
            </a:r>
            <a:r>
              <a:rPr lang="zh-CN" altLang="en-US" sz="1600" dirty="0">
                <a:latin typeface="等线" panose="02010600030101010101" pitchFamily="2" charset="-122"/>
                <a:ea typeface="等线" panose="02010600030101010101" pitchFamily="2" charset="-122"/>
              </a:rPr>
              <a:t>的内存分级（</a:t>
            </a:r>
            <a:r>
              <a:rPr lang="en-US" altLang="zh-CN" sz="1600" dirty="0">
                <a:latin typeface="等线" panose="02010600030101010101" pitchFamily="2" charset="-122"/>
                <a:ea typeface="等线" panose="02010600030101010101" pitchFamily="2" charset="-122"/>
              </a:rPr>
              <a:t>demotion/promotion</a:t>
            </a:r>
            <a:r>
              <a:rPr lang="zh-CN" altLang="en-US" sz="1600" dirty="0">
                <a:latin typeface="等线" panose="02010600030101010101" pitchFamily="2" charset="-122"/>
                <a:ea typeface="等线" panose="02010600030101010101" pitchFamily="2" charset="-122"/>
              </a:rPr>
              <a:t>）扩展方案</a:t>
            </a:r>
            <a:endParaRPr lang="en-US" altLang="zh-CN" sz="1600" dirty="0">
              <a:latin typeface="等线" panose="02010600030101010101" pitchFamily="2" charset="-122"/>
              <a:ea typeface="等线" panose="02010600030101010101" pitchFamily="2" charset="-122"/>
            </a:endParaRPr>
          </a:p>
          <a:p>
            <a:pPr marL="742950" lvl="1" indent="-285750">
              <a:lnSpc>
                <a:spcPct val="120000"/>
              </a:lnSpc>
              <a:buFont typeface="Arial" panose="020B0604020202020204" pitchFamily="34" charset="0"/>
              <a:buChar char="•"/>
            </a:pPr>
            <a:r>
              <a:rPr lang="en-US" altLang="zh-CN" sz="1600" dirty="0">
                <a:latin typeface="等线" panose="02010600030101010101" pitchFamily="2" charset="-122"/>
                <a:ea typeface="等线" panose="02010600030101010101" pitchFamily="2" charset="-122"/>
              </a:rPr>
              <a:t> …</a:t>
            </a:r>
          </a:p>
          <a:p>
            <a:endParaRPr kumimoji="1" lang="en-US" altLang="zh-CN" dirty="0"/>
          </a:p>
          <a:p>
            <a:endParaRPr kumimoji="1" lang="zh-CN" altLang="en-US" dirty="0"/>
          </a:p>
        </p:txBody>
      </p:sp>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bg1"/>
                </a:solidFill>
                <a:latin typeface="Microsoft YaHei" panose="020B0503020204020204" pitchFamily="34" charset="-122"/>
                <a:ea typeface="Microsoft YaHei" panose="020B0503020204020204" pitchFamily="34" charset="-122"/>
              </a:rPr>
              <a:t>TODO</a:t>
            </a:r>
            <a:endParaRPr kumimoji="1" lang="zh-CN" altLang="en-US" sz="28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1400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64146" y="1812869"/>
            <a:ext cx="9144000" cy="1217295"/>
          </a:xfrm>
        </p:spPr>
        <p:txBody>
          <a:bodyPr lIns="90000"/>
          <a:lstStyle/>
          <a:p>
            <a:pPr algn="ctr"/>
            <a:r>
              <a:rPr lang="zh-CN" altLang="en-US" dirty="0">
                <a:solidFill>
                  <a:schemeClr val="bg1"/>
                </a:solidFill>
                <a:effectLst/>
              </a:rPr>
              <a:t>谢谢！</a:t>
            </a:r>
          </a:p>
        </p:txBody>
      </p:sp>
      <p:sp>
        <p:nvSpPr>
          <p:cNvPr id="3" name="文本框 2">
            <a:extLst>
              <a:ext uri="{FF2B5EF4-FFF2-40B4-BE49-F238E27FC236}">
                <a16:creationId xmlns:a16="http://schemas.microsoft.com/office/drawing/2014/main" id="{DDB92088-A62B-43B2-9880-517E2F65FC9F}"/>
              </a:ext>
            </a:extLst>
          </p:cNvPr>
          <p:cNvSpPr txBox="1"/>
          <p:nvPr/>
        </p:nvSpPr>
        <p:spPr>
          <a:xfrm>
            <a:off x="1959328" y="3030164"/>
            <a:ext cx="7929421" cy="1230593"/>
          </a:xfrm>
          <a:prstGeom prst="rect">
            <a:avLst/>
          </a:prstGeom>
          <a:noFill/>
        </p:spPr>
        <p:txBody>
          <a:bodyPr wrap="square" rtlCol="0" anchor="t">
            <a:spAutoFit/>
          </a:bodyPr>
          <a:lstStyle/>
          <a:p>
            <a:pPr algn="ctr">
              <a:lnSpc>
                <a:spcPct val="140000"/>
              </a:lnSpc>
            </a:pPr>
            <a:r>
              <a:rPr lang="zh-CN" altLang="en-US" sz="2000" dirty="0">
                <a:solidFill>
                  <a:schemeClr val="bg1"/>
                </a:solidFill>
                <a:latin typeface="Century Gothic" panose="020B0502020202020204" charset="0"/>
                <a:ea typeface="思源黑体 ExtraLight" panose="020B0200000000000000" charset="-122"/>
                <a:cs typeface="Century Gothic" panose="020B0502020202020204" charset="0"/>
                <a:sym typeface="微软雅黑" panose="020B0503020204020204" charset="-122"/>
              </a:rPr>
              <a:t>演讲人</a:t>
            </a:r>
            <a:endParaRPr lang="en-US" altLang="zh-CN" sz="2000" dirty="0">
              <a:solidFill>
                <a:schemeClr val="bg1"/>
              </a:solidFill>
              <a:latin typeface="Century Gothic" panose="020B0502020202020204" charset="0"/>
              <a:ea typeface="思源黑体 ExtraLight" panose="020B0200000000000000" charset="-122"/>
              <a:cs typeface="Century Gothic" panose="020B0502020202020204" charset="0"/>
              <a:sym typeface="微软雅黑" panose="020B0503020204020204" charset="-122"/>
            </a:endParaRPr>
          </a:p>
          <a:p>
            <a:pPr algn="ctr" defTabSz="914400">
              <a:lnSpc>
                <a:spcPct val="120000"/>
              </a:lnSpc>
              <a:defRPr sz="3000" spc="132">
                <a:solidFill>
                  <a:srgbClr val="FFFFFF"/>
                </a:solidFill>
                <a:latin typeface="Microsoft YaHei"/>
                <a:ea typeface="Microsoft YaHei"/>
                <a:cs typeface="Microsoft YaHei"/>
                <a:sym typeface="Microsoft YaHei"/>
              </a:defRPr>
            </a:pPr>
            <a:r>
              <a:rPr lang="zh-CN" altLang="en-US" sz="2000" b="1" dirty="0"/>
              <a:t>左泽</a:t>
            </a:r>
            <a:endParaRPr lang="en-US" altLang="zh-CN" sz="2000" b="1" dirty="0"/>
          </a:p>
          <a:p>
            <a:pPr algn="ctr" defTabSz="914400">
              <a:lnSpc>
                <a:spcPct val="120000"/>
              </a:lnSpc>
              <a:defRPr sz="3000" spc="132">
                <a:solidFill>
                  <a:srgbClr val="FFFFFF"/>
                </a:solidFill>
                <a:latin typeface="Microsoft YaHei"/>
                <a:ea typeface="Microsoft YaHei"/>
                <a:cs typeface="Microsoft YaHei"/>
                <a:sym typeface="Microsoft YaHei"/>
              </a:defRPr>
            </a:pPr>
            <a:r>
              <a:rPr kumimoji="1" lang="zh-CN" altLang="en-US" sz="2000" b="1" dirty="0">
                <a:solidFill>
                  <a:schemeClr val="bg1"/>
                </a:solidFill>
                <a:ea typeface="Alibaba PuHuiTi B" pitchFamily="18" charset="-122"/>
              </a:rPr>
              <a:t>华为</a:t>
            </a:r>
            <a:r>
              <a:rPr kumimoji="1" lang="en-US" altLang="zh-CN" sz="2000" b="1" dirty="0">
                <a:solidFill>
                  <a:schemeClr val="bg1"/>
                </a:solidFill>
                <a:ea typeface="Alibaba PuHuiTi B" pitchFamily="18" charset="-122"/>
              </a:rPr>
              <a:t>OS</a:t>
            </a:r>
            <a:r>
              <a:rPr kumimoji="1" lang="zh-CN" altLang="en-US" sz="2000" b="1" dirty="0">
                <a:solidFill>
                  <a:schemeClr val="bg1"/>
                </a:solidFill>
                <a:ea typeface="Alibaba PuHuiTi B" pitchFamily="18" charset="-122"/>
              </a:rPr>
              <a:t>内核实验室操作系统工程师</a:t>
            </a:r>
            <a:endParaRPr lang="zh-CN" alt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4534543" y="3602625"/>
            <a:ext cx="2954655" cy="923330"/>
          </a:xfrm>
          <a:prstGeom prst="rect">
            <a:avLst/>
          </a:prstGeom>
          <a:noFill/>
        </p:spPr>
        <p:txBody>
          <a:bodyPr wrap="none">
            <a:spAutoFit/>
          </a:bodyPr>
          <a:lstStyle/>
          <a:p>
            <a:pPr>
              <a:defRPr/>
            </a:pPr>
            <a:r>
              <a:rPr lang="zh-CN" altLang="en-US" sz="5400" dirty="0">
                <a:solidFill>
                  <a:schemeClr val="bg1"/>
                </a:solidFill>
                <a:latin typeface="Microsoft YaHei Regular" panose="020B0503020204020204" charset="-122"/>
                <a:ea typeface="Microsoft YaHei Regular" panose="020B0503020204020204" charset="-122"/>
              </a:rPr>
              <a:t>研究背景</a:t>
            </a: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6331"/>
          </a:xfrm>
          <a:prstGeom prst="rect">
            <a:avLst/>
          </a:prstGeom>
          <a:noFill/>
        </p:spPr>
        <p:txBody>
          <a:bodyPr wrap="square" rtlCol="0">
            <a:spAutoFit/>
          </a:bodyPr>
          <a:lstStyle/>
          <a:p>
            <a:r>
              <a:rPr lang="en-US" altLang="zh-CN" sz="3600" i="1" dirty="0">
                <a:solidFill>
                  <a:srgbClr val="C705FB"/>
                </a:solidFill>
              </a:rPr>
              <a:t>Part One</a:t>
            </a:r>
          </a:p>
        </p:txBody>
      </p:sp>
      <p:sp>
        <p:nvSpPr>
          <p:cNvPr id="65" name="文本框 64"/>
          <p:cNvSpPr txBox="1"/>
          <p:nvPr/>
        </p:nvSpPr>
        <p:spPr>
          <a:xfrm>
            <a:off x="1815465" y="43815"/>
            <a:ext cx="1342390" cy="6447155"/>
          </a:xfrm>
          <a:prstGeom prst="rect">
            <a:avLst/>
          </a:prstGeom>
          <a:noFill/>
        </p:spPr>
        <p:txBody>
          <a:bodyPr wrap="square" rtlCol="0">
            <a:spAutoFit/>
          </a:bodyPr>
          <a:lstStyle/>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solidFill>
                  <a:schemeClr val="bg1"/>
                </a:solidFill>
              </a:rPr>
              <a:t>NUMA BALANCING</a:t>
            </a:r>
            <a:endParaRPr kumimoji="1" lang="zh-CN" altLang="en-US" dirty="0">
              <a:solidFill>
                <a:schemeClr val="bg1"/>
              </a:solidFill>
            </a:endParaRPr>
          </a:p>
        </p:txBody>
      </p:sp>
      <p:sp>
        <p:nvSpPr>
          <p:cNvPr id="55" name="矩形 54">
            <a:extLst>
              <a:ext uri="{FF2B5EF4-FFF2-40B4-BE49-F238E27FC236}">
                <a16:creationId xmlns:a16="http://schemas.microsoft.com/office/drawing/2014/main" id="{FA3B7226-DE2B-45A8-A931-6E1689EBEB38}"/>
              </a:ext>
            </a:extLst>
          </p:cNvPr>
          <p:cNvSpPr/>
          <p:nvPr/>
        </p:nvSpPr>
        <p:spPr>
          <a:xfrm>
            <a:off x="8608000" y="4389172"/>
            <a:ext cx="2286203" cy="1508105"/>
          </a:xfrm>
          <a:prstGeom prst="rect">
            <a:avLst/>
          </a:prstGeom>
        </p:spPr>
        <p:txBody>
          <a:bodyPr wrap="none">
            <a:spAutoFit/>
          </a:bodyPr>
          <a:lstStyle/>
          <a:p>
            <a:r>
              <a:rPr lang="zh-CN" altLang="en-US" sz="1000" dirty="0"/>
              <a:t>控制参数：</a:t>
            </a:r>
            <a:endParaRPr lang="en-US" altLang="zh-CN" sz="1000" dirty="0"/>
          </a:p>
          <a:p>
            <a:r>
              <a:rPr lang="zh-CN" altLang="en-US" sz="1000" dirty="0"/>
              <a:t>numa_balancing_scan_size_mb</a:t>
            </a:r>
            <a:endParaRPr lang="en-US" altLang="zh-CN" sz="1000" dirty="0"/>
          </a:p>
          <a:p>
            <a:r>
              <a:rPr lang="zh-CN" altLang="en-US" sz="1000" dirty="0"/>
              <a:t>numa_balancing_scan_delay_ms</a:t>
            </a:r>
            <a:endParaRPr lang="en-US" altLang="zh-CN" sz="1000" dirty="0"/>
          </a:p>
          <a:p>
            <a:r>
              <a:rPr lang="zh-CN" altLang="en-US" sz="1000" dirty="0"/>
              <a:t>numa_balancing_scan_period_min_ms</a:t>
            </a:r>
            <a:endParaRPr lang="en-US" altLang="zh-CN" sz="1000" dirty="0"/>
          </a:p>
          <a:p>
            <a:r>
              <a:rPr lang="en-US" altLang="zh-CN" sz="1000" dirty="0" err="1"/>
              <a:t>numa_balancing_scan_period_max_ms</a:t>
            </a:r>
            <a:endParaRPr lang="zh-CN" altLang="en-US" sz="1000" dirty="0"/>
          </a:p>
          <a:p>
            <a:endParaRPr lang="zh-CN" altLang="en-US" sz="1400" dirty="0"/>
          </a:p>
          <a:p>
            <a:endParaRPr lang="zh-CN" altLang="en-US" sz="1400" dirty="0"/>
          </a:p>
          <a:p>
            <a:endParaRPr lang="zh-CN" altLang="en-US" sz="1400" dirty="0"/>
          </a:p>
        </p:txBody>
      </p:sp>
      <p:sp>
        <p:nvSpPr>
          <p:cNvPr id="59" name="文本框 58">
            <a:extLst>
              <a:ext uri="{FF2B5EF4-FFF2-40B4-BE49-F238E27FC236}">
                <a16:creationId xmlns:a16="http://schemas.microsoft.com/office/drawing/2014/main" id="{71E14F1B-6EE0-4BFB-B4C8-4B36ADA7E0D4}"/>
              </a:ext>
            </a:extLst>
          </p:cNvPr>
          <p:cNvSpPr txBox="1"/>
          <p:nvPr/>
        </p:nvSpPr>
        <p:spPr>
          <a:xfrm>
            <a:off x="8567594" y="1906352"/>
            <a:ext cx="3422732" cy="369332"/>
          </a:xfrm>
          <a:prstGeom prst="rect">
            <a:avLst/>
          </a:prstGeom>
          <a:noFill/>
        </p:spPr>
        <p:txBody>
          <a:bodyPr wrap="none" rtlCol="0">
            <a:spAutoFit/>
          </a:bodyPr>
          <a:lstStyle/>
          <a:p>
            <a:r>
              <a:rPr lang="zh-CN" altLang="en-US" dirty="0"/>
              <a:t>问题：引入大量</a:t>
            </a:r>
            <a:r>
              <a:rPr lang="en-US" altLang="zh-CN" dirty="0" err="1"/>
              <a:t>numa</a:t>
            </a:r>
            <a:r>
              <a:rPr lang="en-US" altLang="zh-CN" dirty="0"/>
              <a:t> page fault</a:t>
            </a:r>
            <a:endParaRPr lang="zh-CN" altLang="en-US" dirty="0"/>
          </a:p>
        </p:txBody>
      </p:sp>
      <p:sp>
        <p:nvSpPr>
          <p:cNvPr id="8" name="矩形: 圆角 7">
            <a:extLst>
              <a:ext uri="{FF2B5EF4-FFF2-40B4-BE49-F238E27FC236}">
                <a16:creationId xmlns:a16="http://schemas.microsoft.com/office/drawing/2014/main" id="{5D82641D-3B41-4E50-A920-E73185FA5984}"/>
              </a:ext>
            </a:extLst>
          </p:cNvPr>
          <p:cNvSpPr/>
          <p:nvPr/>
        </p:nvSpPr>
        <p:spPr>
          <a:xfrm>
            <a:off x="715000" y="4717957"/>
            <a:ext cx="2964328" cy="140213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150246C-B674-491E-8B14-44BF32B099C7}"/>
              </a:ext>
            </a:extLst>
          </p:cNvPr>
          <p:cNvSpPr/>
          <p:nvPr/>
        </p:nvSpPr>
        <p:spPr>
          <a:xfrm>
            <a:off x="1906861" y="4863488"/>
            <a:ext cx="771318" cy="48242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page1</a:t>
            </a:r>
            <a:endParaRPr lang="zh-CN" altLang="en-US" sz="1600" dirty="0">
              <a:solidFill>
                <a:schemeClr val="tx1"/>
              </a:solidFill>
            </a:endParaRPr>
          </a:p>
        </p:txBody>
      </p:sp>
      <p:sp>
        <p:nvSpPr>
          <p:cNvPr id="65" name="矩形 64">
            <a:extLst>
              <a:ext uri="{FF2B5EF4-FFF2-40B4-BE49-F238E27FC236}">
                <a16:creationId xmlns:a16="http://schemas.microsoft.com/office/drawing/2014/main" id="{85B38739-B83D-4AEB-8FDF-848828F0D888}"/>
              </a:ext>
            </a:extLst>
          </p:cNvPr>
          <p:cNvSpPr/>
          <p:nvPr/>
        </p:nvSpPr>
        <p:spPr>
          <a:xfrm>
            <a:off x="938069" y="4848039"/>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66" name="矩形 65">
            <a:extLst>
              <a:ext uri="{FF2B5EF4-FFF2-40B4-BE49-F238E27FC236}">
                <a16:creationId xmlns:a16="http://schemas.microsoft.com/office/drawing/2014/main" id="{6B9E069B-24A5-4579-8957-551AB92A6649}"/>
              </a:ext>
            </a:extLst>
          </p:cNvPr>
          <p:cNvSpPr/>
          <p:nvPr/>
        </p:nvSpPr>
        <p:spPr>
          <a:xfrm>
            <a:off x="2790246" y="486348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67" name="矩形 66">
            <a:extLst>
              <a:ext uri="{FF2B5EF4-FFF2-40B4-BE49-F238E27FC236}">
                <a16:creationId xmlns:a16="http://schemas.microsoft.com/office/drawing/2014/main" id="{6FC1F64F-52F6-469B-A471-EF4BF814CEA1}"/>
              </a:ext>
            </a:extLst>
          </p:cNvPr>
          <p:cNvSpPr/>
          <p:nvPr/>
        </p:nvSpPr>
        <p:spPr>
          <a:xfrm>
            <a:off x="938069" y="5502666"/>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68" name="矩形 67">
            <a:extLst>
              <a:ext uri="{FF2B5EF4-FFF2-40B4-BE49-F238E27FC236}">
                <a16:creationId xmlns:a16="http://schemas.microsoft.com/office/drawing/2014/main" id="{27B82D48-A9F2-4385-9382-E37C36D3C1C3}"/>
              </a:ext>
            </a:extLst>
          </p:cNvPr>
          <p:cNvSpPr/>
          <p:nvPr/>
        </p:nvSpPr>
        <p:spPr>
          <a:xfrm>
            <a:off x="1909043" y="5491515"/>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page2</a:t>
            </a:r>
            <a:endParaRPr lang="zh-CN" altLang="en-US" sz="1600" dirty="0">
              <a:solidFill>
                <a:schemeClr val="tx1"/>
              </a:solidFill>
            </a:endParaRPr>
          </a:p>
        </p:txBody>
      </p:sp>
      <p:sp>
        <p:nvSpPr>
          <p:cNvPr id="69" name="矩形 68">
            <a:extLst>
              <a:ext uri="{FF2B5EF4-FFF2-40B4-BE49-F238E27FC236}">
                <a16:creationId xmlns:a16="http://schemas.microsoft.com/office/drawing/2014/main" id="{EAEE88C0-04AE-4D3B-B465-FB2AE9C3B6F4}"/>
              </a:ext>
            </a:extLst>
          </p:cNvPr>
          <p:cNvSpPr/>
          <p:nvPr/>
        </p:nvSpPr>
        <p:spPr>
          <a:xfrm>
            <a:off x="2785333" y="5502666"/>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10" name="矩形: 圆角 9">
            <a:extLst>
              <a:ext uri="{FF2B5EF4-FFF2-40B4-BE49-F238E27FC236}">
                <a16:creationId xmlns:a16="http://schemas.microsoft.com/office/drawing/2014/main" id="{E306E167-7775-4A5B-94C3-2C2D01C30452}"/>
              </a:ext>
            </a:extLst>
          </p:cNvPr>
          <p:cNvSpPr/>
          <p:nvPr/>
        </p:nvSpPr>
        <p:spPr>
          <a:xfrm>
            <a:off x="587826" y="4046976"/>
            <a:ext cx="3323521" cy="246020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0AA8C057-993D-4CF2-8E01-BC9B0070C4FA}"/>
              </a:ext>
            </a:extLst>
          </p:cNvPr>
          <p:cNvSpPr/>
          <p:nvPr/>
        </p:nvSpPr>
        <p:spPr>
          <a:xfrm>
            <a:off x="782563" y="4154884"/>
            <a:ext cx="914400" cy="4821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0</a:t>
            </a:r>
            <a:endParaRPr lang="zh-CN" altLang="en-US" sz="1600" dirty="0">
              <a:solidFill>
                <a:schemeClr val="tx1"/>
              </a:solidFill>
            </a:endParaRPr>
          </a:p>
        </p:txBody>
      </p:sp>
      <p:sp>
        <p:nvSpPr>
          <p:cNvPr id="70" name="矩形: 圆角 69">
            <a:extLst>
              <a:ext uri="{FF2B5EF4-FFF2-40B4-BE49-F238E27FC236}">
                <a16:creationId xmlns:a16="http://schemas.microsoft.com/office/drawing/2014/main" id="{D59963A1-6EB2-4154-BAE9-72B8E9B8BF9E}"/>
              </a:ext>
            </a:extLst>
          </p:cNvPr>
          <p:cNvSpPr/>
          <p:nvPr/>
        </p:nvSpPr>
        <p:spPr>
          <a:xfrm>
            <a:off x="1835254" y="4154884"/>
            <a:ext cx="914400" cy="4821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1</a:t>
            </a:r>
            <a:endParaRPr lang="zh-CN" altLang="en-US" sz="1600" dirty="0">
              <a:solidFill>
                <a:schemeClr val="tx1"/>
              </a:solidFill>
            </a:endParaRPr>
          </a:p>
        </p:txBody>
      </p:sp>
      <p:sp>
        <p:nvSpPr>
          <p:cNvPr id="71" name="矩形: 圆角 70">
            <a:extLst>
              <a:ext uri="{FF2B5EF4-FFF2-40B4-BE49-F238E27FC236}">
                <a16:creationId xmlns:a16="http://schemas.microsoft.com/office/drawing/2014/main" id="{63638C7A-9B72-499C-8094-DB9F9CA7D82D}"/>
              </a:ext>
            </a:extLst>
          </p:cNvPr>
          <p:cNvSpPr/>
          <p:nvPr/>
        </p:nvSpPr>
        <p:spPr>
          <a:xfrm>
            <a:off x="2831440" y="4154884"/>
            <a:ext cx="914400" cy="4821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2</a:t>
            </a:r>
            <a:endParaRPr lang="zh-CN" altLang="en-US" sz="1600" dirty="0">
              <a:solidFill>
                <a:schemeClr val="tx1"/>
              </a:solidFill>
            </a:endParaRPr>
          </a:p>
        </p:txBody>
      </p:sp>
      <p:sp>
        <p:nvSpPr>
          <p:cNvPr id="14" name="文本框 13">
            <a:extLst>
              <a:ext uri="{FF2B5EF4-FFF2-40B4-BE49-F238E27FC236}">
                <a16:creationId xmlns:a16="http://schemas.microsoft.com/office/drawing/2014/main" id="{4C5E08DC-031A-45DF-8201-08BA1AF70664}"/>
              </a:ext>
            </a:extLst>
          </p:cNvPr>
          <p:cNvSpPr txBox="1"/>
          <p:nvPr/>
        </p:nvSpPr>
        <p:spPr>
          <a:xfrm>
            <a:off x="1802423" y="6168632"/>
            <a:ext cx="865943" cy="338554"/>
          </a:xfrm>
          <a:prstGeom prst="rect">
            <a:avLst/>
          </a:prstGeom>
          <a:noFill/>
        </p:spPr>
        <p:txBody>
          <a:bodyPr wrap="none" rtlCol="0">
            <a:spAutoFit/>
          </a:bodyPr>
          <a:lstStyle/>
          <a:p>
            <a:r>
              <a:rPr lang="en-US" altLang="zh-CN" sz="1600" b="1" dirty="0"/>
              <a:t>Node 0</a:t>
            </a:r>
            <a:endParaRPr lang="zh-CN" altLang="en-US" sz="1600" b="1" dirty="0"/>
          </a:p>
        </p:txBody>
      </p:sp>
      <p:sp>
        <p:nvSpPr>
          <p:cNvPr id="72" name="矩形: 圆角 71">
            <a:extLst>
              <a:ext uri="{FF2B5EF4-FFF2-40B4-BE49-F238E27FC236}">
                <a16:creationId xmlns:a16="http://schemas.microsoft.com/office/drawing/2014/main" id="{7F3913E4-0F9A-46F0-A07C-01DA72824961}"/>
              </a:ext>
            </a:extLst>
          </p:cNvPr>
          <p:cNvSpPr/>
          <p:nvPr/>
        </p:nvSpPr>
        <p:spPr>
          <a:xfrm>
            <a:off x="4890373" y="4717957"/>
            <a:ext cx="2964328" cy="140213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25805CFD-98C5-4BA0-85CC-123666F5E3A0}"/>
              </a:ext>
            </a:extLst>
          </p:cNvPr>
          <p:cNvSpPr/>
          <p:nvPr/>
        </p:nvSpPr>
        <p:spPr>
          <a:xfrm>
            <a:off x="5112473" y="486348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74" name="矩形 73">
            <a:extLst>
              <a:ext uri="{FF2B5EF4-FFF2-40B4-BE49-F238E27FC236}">
                <a16:creationId xmlns:a16="http://schemas.microsoft.com/office/drawing/2014/main" id="{F0581A50-E312-467D-8350-7525AEBBFEC7}"/>
              </a:ext>
            </a:extLst>
          </p:cNvPr>
          <p:cNvSpPr/>
          <p:nvPr/>
        </p:nvSpPr>
        <p:spPr>
          <a:xfrm>
            <a:off x="6039046" y="4863488"/>
            <a:ext cx="771318" cy="48242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page4</a:t>
            </a:r>
            <a:endParaRPr lang="zh-CN" altLang="en-US" sz="1600" dirty="0">
              <a:solidFill>
                <a:schemeClr val="tx1"/>
              </a:solidFill>
            </a:endParaRPr>
          </a:p>
        </p:txBody>
      </p:sp>
      <p:sp>
        <p:nvSpPr>
          <p:cNvPr id="75" name="矩形 74">
            <a:extLst>
              <a:ext uri="{FF2B5EF4-FFF2-40B4-BE49-F238E27FC236}">
                <a16:creationId xmlns:a16="http://schemas.microsoft.com/office/drawing/2014/main" id="{198A20B9-05FC-487B-B57F-82E4AC2BBB0A}"/>
              </a:ext>
            </a:extLst>
          </p:cNvPr>
          <p:cNvSpPr/>
          <p:nvPr/>
        </p:nvSpPr>
        <p:spPr>
          <a:xfrm>
            <a:off x="6965619" y="4863488"/>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76" name="矩形 75">
            <a:extLst>
              <a:ext uri="{FF2B5EF4-FFF2-40B4-BE49-F238E27FC236}">
                <a16:creationId xmlns:a16="http://schemas.microsoft.com/office/drawing/2014/main" id="{D013B65B-0187-4E66-900E-39FBB129E500}"/>
              </a:ext>
            </a:extLst>
          </p:cNvPr>
          <p:cNvSpPr/>
          <p:nvPr/>
        </p:nvSpPr>
        <p:spPr>
          <a:xfrm>
            <a:off x="5113442" y="5502666"/>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page3</a:t>
            </a:r>
            <a:endParaRPr lang="zh-CN" altLang="en-US" sz="1600" dirty="0">
              <a:solidFill>
                <a:schemeClr val="tx1"/>
              </a:solidFill>
            </a:endParaRPr>
          </a:p>
        </p:txBody>
      </p:sp>
      <p:sp>
        <p:nvSpPr>
          <p:cNvPr id="77" name="矩形 76">
            <a:extLst>
              <a:ext uri="{FF2B5EF4-FFF2-40B4-BE49-F238E27FC236}">
                <a16:creationId xmlns:a16="http://schemas.microsoft.com/office/drawing/2014/main" id="{196961D8-4234-4416-86B7-3B0E3E59E6A3}"/>
              </a:ext>
            </a:extLst>
          </p:cNvPr>
          <p:cNvSpPr/>
          <p:nvPr/>
        </p:nvSpPr>
        <p:spPr>
          <a:xfrm>
            <a:off x="6039046" y="5491515"/>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p>
        </p:txBody>
      </p:sp>
      <p:sp>
        <p:nvSpPr>
          <p:cNvPr id="78" name="矩形 77">
            <a:extLst>
              <a:ext uri="{FF2B5EF4-FFF2-40B4-BE49-F238E27FC236}">
                <a16:creationId xmlns:a16="http://schemas.microsoft.com/office/drawing/2014/main" id="{CA9758FB-6B80-4234-A455-287D7296F5E2}"/>
              </a:ext>
            </a:extLst>
          </p:cNvPr>
          <p:cNvSpPr/>
          <p:nvPr/>
        </p:nvSpPr>
        <p:spPr>
          <a:xfrm>
            <a:off x="6960706" y="5502666"/>
            <a:ext cx="771318" cy="482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a:t>
            </a:r>
            <a:endParaRPr lang="zh-CN" altLang="en-US" sz="1600" dirty="0">
              <a:solidFill>
                <a:schemeClr val="tx1"/>
              </a:solidFill>
            </a:endParaRPr>
          </a:p>
        </p:txBody>
      </p:sp>
      <p:sp>
        <p:nvSpPr>
          <p:cNvPr id="79" name="矩形: 圆角 78">
            <a:extLst>
              <a:ext uri="{FF2B5EF4-FFF2-40B4-BE49-F238E27FC236}">
                <a16:creationId xmlns:a16="http://schemas.microsoft.com/office/drawing/2014/main" id="{5D52EED3-FF8E-4665-8743-6BDA5DEBD30C}"/>
              </a:ext>
            </a:extLst>
          </p:cNvPr>
          <p:cNvSpPr/>
          <p:nvPr/>
        </p:nvSpPr>
        <p:spPr>
          <a:xfrm>
            <a:off x="4737261" y="4046976"/>
            <a:ext cx="3281131" cy="246020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a:extLst>
              <a:ext uri="{FF2B5EF4-FFF2-40B4-BE49-F238E27FC236}">
                <a16:creationId xmlns:a16="http://schemas.microsoft.com/office/drawing/2014/main" id="{70CAB6B8-3884-4B82-BEF1-C117B61C2379}"/>
              </a:ext>
            </a:extLst>
          </p:cNvPr>
          <p:cNvSpPr/>
          <p:nvPr/>
        </p:nvSpPr>
        <p:spPr>
          <a:xfrm>
            <a:off x="4914392" y="4162627"/>
            <a:ext cx="914400" cy="41994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0</a:t>
            </a:r>
            <a:endParaRPr lang="zh-CN" altLang="en-US" sz="1600" dirty="0">
              <a:solidFill>
                <a:schemeClr val="tx1"/>
              </a:solidFill>
            </a:endParaRPr>
          </a:p>
        </p:txBody>
      </p:sp>
      <p:sp>
        <p:nvSpPr>
          <p:cNvPr id="81" name="矩形: 圆角 80">
            <a:extLst>
              <a:ext uri="{FF2B5EF4-FFF2-40B4-BE49-F238E27FC236}">
                <a16:creationId xmlns:a16="http://schemas.microsoft.com/office/drawing/2014/main" id="{3E696548-7F03-4106-A4E5-87AAF7F8727B}"/>
              </a:ext>
            </a:extLst>
          </p:cNvPr>
          <p:cNvSpPr/>
          <p:nvPr/>
        </p:nvSpPr>
        <p:spPr>
          <a:xfrm>
            <a:off x="5942134" y="4154883"/>
            <a:ext cx="914400" cy="4276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1</a:t>
            </a:r>
            <a:endParaRPr lang="zh-CN" altLang="en-US" sz="1600" dirty="0">
              <a:solidFill>
                <a:schemeClr val="tx1"/>
              </a:solidFill>
            </a:endParaRPr>
          </a:p>
        </p:txBody>
      </p:sp>
      <p:sp>
        <p:nvSpPr>
          <p:cNvPr id="82" name="矩形: 圆角 81">
            <a:extLst>
              <a:ext uri="{FF2B5EF4-FFF2-40B4-BE49-F238E27FC236}">
                <a16:creationId xmlns:a16="http://schemas.microsoft.com/office/drawing/2014/main" id="{07C16D5F-EBEF-436E-96ED-A5492E0E1FFA}"/>
              </a:ext>
            </a:extLst>
          </p:cNvPr>
          <p:cNvSpPr/>
          <p:nvPr/>
        </p:nvSpPr>
        <p:spPr>
          <a:xfrm>
            <a:off x="6955295" y="4154883"/>
            <a:ext cx="914400" cy="4276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CPU 2</a:t>
            </a:r>
            <a:endParaRPr lang="zh-CN" altLang="en-US" sz="1600" dirty="0">
              <a:solidFill>
                <a:schemeClr val="tx1"/>
              </a:solidFill>
            </a:endParaRPr>
          </a:p>
        </p:txBody>
      </p:sp>
      <p:sp>
        <p:nvSpPr>
          <p:cNvPr id="83" name="文本框 82">
            <a:extLst>
              <a:ext uri="{FF2B5EF4-FFF2-40B4-BE49-F238E27FC236}">
                <a16:creationId xmlns:a16="http://schemas.microsoft.com/office/drawing/2014/main" id="{CAA713C6-E9C6-4545-9E87-AA4BAE83440C}"/>
              </a:ext>
            </a:extLst>
          </p:cNvPr>
          <p:cNvSpPr txBox="1"/>
          <p:nvPr/>
        </p:nvSpPr>
        <p:spPr>
          <a:xfrm>
            <a:off x="5851939" y="6131262"/>
            <a:ext cx="865943" cy="338554"/>
          </a:xfrm>
          <a:prstGeom prst="rect">
            <a:avLst/>
          </a:prstGeom>
          <a:noFill/>
        </p:spPr>
        <p:txBody>
          <a:bodyPr wrap="none" rtlCol="0">
            <a:spAutoFit/>
          </a:bodyPr>
          <a:lstStyle/>
          <a:p>
            <a:r>
              <a:rPr lang="en-US" altLang="zh-CN" sz="1600" b="1" dirty="0"/>
              <a:t>Node 1</a:t>
            </a:r>
            <a:endParaRPr lang="zh-CN" altLang="en-US" sz="1600" b="1" dirty="0"/>
          </a:p>
        </p:txBody>
      </p:sp>
      <p:sp>
        <p:nvSpPr>
          <p:cNvPr id="16" name="矩形: 圆角 15">
            <a:extLst>
              <a:ext uri="{FF2B5EF4-FFF2-40B4-BE49-F238E27FC236}">
                <a16:creationId xmlns:a16="http://schemas.microsoft.com/office/drawing/2014/main" id="{B8D37939-F455-48F4-9F63-73C87BBB83DE}"/>
              </a:ext>
            </a:extLst>
          </p:cNvPr>
          <p:cNvSpPr/>
          <p:nvPr/>
        </p:nvSpPr>
        <p:spPr>
          <a:xfrm>
            <a:off x="1676021" y="3203450"/>
            <a:ext cx="1231621" cy="419287"/>
          </a:xfrm>
          <a:prstGeom prst="round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PROCESS 0</a:t>
            </a:r>
            <a:endParaRPr lang="zh-CN" altLang="en-US" sz="1600" dirty="0">
              <a:solidFill>
                <a:schemeClr val="tx1"/>
              </a:solidFill>
            </a:endParaRPr>
          </a:p>
        </p:txBody>
      </p:sp>
      <p:sp>
        <p:nvSpPr>
          <p:cNvPr id="84" name="矩形: 圆角 83">
            <a:extLst>
              <a:ext uri="{FF2B5EF4-FFF2-40B4-BE49-F238E27FC236}">
                <a16:creationId xmlns:a16="http://schemas.microsoft.com/office/drawing/2014/main" id="{60C86379-3A19-4660-99C7-024CEF53EED3}"/>
              </a:ext>
            </a:extLst>
          </p:cNvPr>
          <p:cNvSpPr/>
          <p:nvPr/>
        </p:nvSpPr>
        <p:spPr>
          <a:xfrm>
            <a:off x="5827673" y="3213608"/>
            <a:ext cx="1228068" cy="398969"/>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PROCESS 1</a:t>
            </a:r>
            <a:endParaRPr lang="zh-CN" altLang="en-US" sz="1600" dirty="0">
              <a:solidFill>
                <a:schemeClr val="tx1"/>
              </a:solidFill>
            </a:endParaRPr>
          </a:p>
        </p:txBody>
      </p:sp>
      <p:cxnSp>
        <p:nvCxnSpPr>
          <p:cNvPr id="130" name="直接箭头连接符 129">
            <a:extLst>
              <a:ext uri="{FF2B5EF4-FFF2-40B4-BE49-F238E27FC236}">
                <a16:creationId xmlns:a16="http://schemas.microsoft.com/office/drawing/2014/main" id="{333F4917-528D-4D9C-BF81-B4CB5196FD9F}"/>
              </a:ext>
            </a:extLst>
          </p:cNvPr>
          <p:cNvCxnSpPr>
            <a:cxnSpLocks/>
            <a:stCxn id="16" idx="2"/>
            <a:endCxn id="70" idx="0"/>
          </p:cNvCxnSpPr>
          <p:nvPr/>
        </p:nvCxnSpPr>
        <p:spPr>
          <a:xfrm>
            <a:off x="2291832" y="3622737"/>
            <a:ext cx="622" cy="53214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46" name="表格 145">
            <a:extLst>
              <a:ext uri="{FF2B5EF4-FFF2-40B4-BE49-F238E27FC236}">
                <a16:creationId xmlns:a16="http://schemas.microsoft.com/office/drawing/2014/main" id="{1BC6F049-46C5-44D7-B7E1-4C46EEC16A2B}"/>
              </a:ext>
            </a:extLst>
          </p:cNvPr>
          <p:cNvGraphicFramePr>
            <a:graphicFrameLocks noGrp="1"/>
          </p:cNvGraphicFramePr>
          <p:nvPr>
            <p:extLst>
              <p:ext uri="{D42A27DB-BD31-4B8C-83A1-F6EECF244321}">
                <p14:modId xmlns:p14="http://schemas.microsoft.com/office/powerpoint/2010/main" val="220132906"/>
              </p:ext>
            </p:extLst>
          </p:nvPr>
        </p:nvGraphicFramePr>
        <p:xfrm>
          <a:off x="8673606" y="2384191"/>
          <a:ext cx="3098926" cy="1854200"/>
        </p:xfrm>
        <a:graphic>
          <a:graphicData uri="http://schemas.openxmlformats.org/drawingml/2006/table">
            <a:tbl>
              <a:tblPr firstRow="1" bandRow="1">
                <a:tableStyleId>{5C22544A-7EE6-4342-B048-85BDC9FD1C3A}</a:tableStyleId>
              </a:tblPr>
              <a:tblGrid>
                <a:gridCol w="1902484">
                  <a:extLst>
                    <a:ext uri="{9D8B030D-6E8A-4147-A177-3AD203B41FA5}">
                      <a16:colId xmlns:a16="http://schemas.microsoft.com/office/drawing/2014/main" val="1857007121"/>
                    </a:ext>
                  </a:extLst>
                </a:gridCol>
                <a:gridCol w="1196442">
                  <a:extLst>
                    <a:ext uri="{9D8B030D-6E8A-4147-A177-3AD203B41FA5}">
                      <a16:colId xmlns:a16="http://schemas.microsoft.com/office/drawing/2014/main" val="3748250346"/>
                    </a:ext>
                  </a:extLst>
                </a:gridCol>
              </a:tblGrid>
              <a:tr h="370840">
                <a:tc>
                  <a:txBody>
                    <a:bodyPr/>
                    <a:lstStyle/>
                    <a:p>
                      <a:pPr algn="ctr" fontAlgn="ctr"/>
                      <a:r>
                        <a:rPr lang="en-US" sz="1400" u="none" strike="noStrike" dirty="0" err="1">
                          <a:effectLst/>
                        </a:rPr>
                        <a:t>autonuma</a:t>
                      </a:r>
                      <a:r>
                        <a:rPr lang="en-US" sz="1400" u="none" strike="noStrike" dirty="0">
                          <a:effectLst/>
                        </a:rPr>
                        <a:t>-benchmark</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u="none" strike="noStrike" dirty="0" err="1">
                          <a:effectLst/>
                        </a:rPr>
                        <a:t>AutoNUMA</a:t>
                      </a:r>
                      <a:r>
                        <a:rPr lang="en-US" sz="1400" u="none" strike="noStrike" dirty="0">
                          <a:effectLst/>
                        </a:rPr>
                        <a:t> </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26694679"/>
                  </a:ext>
                </a:extLst>
              </a:tr>
              <a:tr h="370840">
                <a:tc>
                  <a:txBody>
                    <a:bodyPr/>
                    <a:lstStyle/>
                    <a:p>
                      <a:pPr algn="ctr" fontAlgn="ctr"/>
                      <a:r>
                        <a:rPr lang="en-US" sz="1400" u="none" strike="noStrike">
                          <a:effectLst/>
                        </a:rPr>
                        <a:t>numa_pte_updates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13916071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57911054"/>
                  </a:ext>
                </a:extLst>
              </a:tr>
              <a:tr h="370840">
                <a:tc>
                  <a:txBody>
                    <a:bodyPr/>
                    <a:lstStyle/>
                    <a:p>
                      <a:pPr algn="ctr" fontAlgn="ctr"/>
                      <a:r>
                        <a:rPr lang="en-US" sz="1400" u="none" strike="noStrike">
                          <a:effectLst/>
                        </a:rPr>
                        <a:t>numa_hint_faults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dirty="0">
                          <a:solidFill>
                            <a:srgbClr val="FF0000"/>
                          </a:solidFill>
                          <a:effectLst/>
                        </a:rPr>
                        <a:t>12457404</a:t>
                      </a:r>
                      <a:r>
                        <a:rPr lang="en-US" altLang="zh-CN" sz="1400" u="none" strike="noStrike" dirty="0">
                          <a:effectLst/>
                        </a:rPr>
                        <a:t>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40141901"/>
                  </a:ext>
                </a:extLst>
              </a:tr>
              <a:tr h="370840">
                <a:tc>
                  <a:txBody>
                    <a:bodyPr/>
                    <a:lstStyle/>
                    <a:p>
                      <a:pPr algn="ctr" fontAlgn="ctr"/>
                      <a:r>
                        <a:rPr lang="en-US" sz="1400" u="none" strike="noStrike">
                          <a:effectLst/>
                        </a:rPr>
                        <a:t>numa_hint_faults_local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6422417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23715589"/>
                  </a:ext>
                </a:extLst>
              </a:tr>
              <a:tr h="370840">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local ratio</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52%</a:t>
                      </a:r>
                    </a:p>
                  </a:txBody>
                  <a:tcPr marL="9525" marR="9525" marT="9525" marB="0" anchor="ctr"/>
                </a:tc>
                <a:extLst>
                  <a:ext uri="{0D108BD9-81ED-4DB2-BD59-A6C34878D82A}">
                    <a16:rowId xmlns:a16="http://schemas.microsoft.com/office/drawing/2014/main" val="2211665081"/>
                  </a:ext>
                </a:extLst>
              </a:tr>
            </a:tbl>
          </a:graphicData>
        </a:graphic>
      </p:graphicFrame>
      <p:sp>
        <p:nvSpPr>
          <p:cNvPr id="86" name="矩形: 圆角 85">
            <a:extLst>
              <a:ext uri="{FF2B5EF4-FFF2-40B4-BE49-F238E27FC236}">
                <a16:creationId xmlns:a16="http://schemas.microsoft.com/office/drawing/2014/main" id="{81153351-46F7-4732-8BDC-A368B82E5BA9}"/>
              </a:ext>
            </a:extLst>
          </p:cNvPr>
          <p:cNvSpPr/>
          <p:nvPr/>
        </p:nvSpPr>
        <p:spPr>
          <a:xfrm>
            <a:off x="338992" y="2294992"/>
            <a:ext cx="1866851" cy="43129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task_work_add</a:t>
            </a:r>
            <a:endParaRPr lang="zh-CN" altLang="en-US" dirty="0">
              <a:solidFill>
                <a:schemeClr val="tx1"/>
              </a:solidFill>
            </a:endParaRPr>
          </a:p>
        </p:txBody>
      </p:sp>
      <p:sp>
        <p:nvSpPr>
          <p:cNvPr id="88" name="文本框 87">
            <a:extLst>
              <a:ext uri="{FF2B5EF4-FFF2-40B4-BE49-F238E27FC236}">
                <a16:creationId xmlns:a16="http://schemas.microsoft.com/office/drawing/2014/main" id="{6503A337-98E6-4A85-89E7-3CCC3C95C67C}"/>
              </a:ext>
            </a:extLst>
          </p:cNvPr>
          <p:cNvSpPr txBox="1"/>
          <p:nvPr/>
        </p:nvSpPr>
        <p:spPr>
          <a:xfrm>
            <a:off x="8615381" y="5221486"/>
            <a:ext cx="2573234" cy="1015663"/>
          </a:xfrm>
          <a:prstGeom prst="rect">
            <a:avLst/>
          </a:prstGeom>
        </p:spPr>
        <p:txBody>
          <a:bodyPr wrap="square">
            <a:spAutoFit/>
          </a:bodyPr>
          <a:lstStyle>
            <a:defPPr>
              <a:defRPr lang="zh-CN"/>
            </a:defPPr>
            <a:lvl1pPr>
              <a:defRPr sz="1000"/>
            </a:lvl1pPr>
          </a:lstStyle>
          <a:p>
            <a:r>
              <a:rPr lang="en-US" altLang="zh-CN" dirty="0" err="1"/>
              <a:t>vma</a:t>
            </a:r>
            <a:r>
              <a:rPr lang="zh-CN" altLang="en-US" dirty="0"/>
              <a:t>不选择策略：</a:t>
            </a:r>
            <a:endParaRPr lang="en-US" altLang="zh-CN" dirty="0"/>
          </a:p>
          <a:p>
            <a:r>
              <a:rPr lang="en-US" altLang="zh-CN" dirty="0"/>
              <a:t> 1. DAX  || VM_PFNMAP  VM_IO </a:t>
            </a:r>
            <a:r>
              <a:rPr lang="zh-CN" altLang="en-US" dirty="0"/>
              <a:t> </a:t>
            </a:r>
            <a:r>
              <a:rPr lang="en-US" altLang="zh-CN" dirty="0"/>
              <a:t>|| </a:t>
            </a:r>
            <a:r>
              <a:rPr lang="zh-CN" altLang="en-US" dirty="0"/>
              <a:t>非  </a:t>
            </a:r>
            <a:r>
              <a:rPr lang="en-US" altLang="zh-CN" dirty="0"/>
              <a:t>MPOL_F_MOF</a:t>
            </a:r>
          </a:p>
          <a:p>
            <a:r>
              <a:rPr lang="en-US" altLang="zh-CN" dirty="0"/>
              <a:t>2.  </a:t>
            </a:r>
            <a:r>
              <a:rPr lang="en-US" altLang="zh-CN" dirty="0" err="1"/>
              <a:t>pid_mask</a:t>
            </a:r>
            <a:r>
              <a:rPr lang="en-US" altLang="zh-CN" dirty="0"/>
              <a:t>  </a:t>
            </a:r>
            <a:r>
              <a:rPr lang="zh-CN" altLang="en-US" dirty="0"/>
              <a:t>（最新优化</a:t>
            </a:r>
            <a:r>
              <a:rPr lang="en-US" altLang="zh-CN" dirty="0"/>
              <a:t>: 6.4</a:t>
            </a:r>
            <a:r>
              <a:rPr lang="zh-CN" altLang="en-US" dirty="0"/>
              <a:t>引入）</a:t>
            </a:r>
            <a:endParaRPr lang="en-US" altLang="zh-CN" dirty="0"/>
          </a:p>
          <a:p>
            <a:endParaRPr lang="en-US" altLang="zh-CN" dirty="0"/>
          </a:p>
          <a:p>
            <a:endParaRPr lang="zh-CN" altLang="en-US" dirty="0"/>
          </a:p>
        </p:txBody>
      </p:sp>
      <p:cxnSp>
        <p:nvCxnSpPr>
          <p:cNvPr id="13" name="连接符: 肘形 12">
            <a:extLst>
              <a:ext uri="{FF2B5EF4-FFF2-40B4-BE49-F238E27FC236}">
                <a16:creationId xmlns:a16="http://schemas.microsoft.com/office/drawing/2014/main" id="{D3B774FC-C439-48F1-9F9D-686B4CA4C21D}"/>
              </a:ext>
            </a:extLst>
          </p:cNvPr>
          <p:cNvCxnSpPr>
            <a:cxnSpLocks/>
            <a:stCxn id="16" idx="1"/>
            <a:endCxn id="86" idx="2"/>
          </p:cNvCxnSpPr>
          <p:nvPr/>
        </p:nvCxnSpPr>
        <p:spPr>
          <a:xfrm rot="10800000">
            <a:off x="1272419" y="2726290"/>
            <a:ext cx="403603" cy="68680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208E83FE-44CC-483D-91E2-5F730691697F}"/>
              </a:ext>
            </a:extLst>
          </p:cNvPr>
          <p:cNvSpPr/>
          <p:nvPr/>
        </p:nvSpPr>
        <p:spPr>
          <a:xfrm>
            <a:off x="2568778" y="2295650"/>
            <a:ext cx="1866851" cy="43129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task_numa_work</a:t>
            </a:r>
            <a:endParaRPr lang="zh-CN" altLang="en-US" dirty="0">
              <a:solidFill>
                <a:schemeClr val="tx1"/>
              </a:solidFill>
            </a:endParaRPr>
          </a:p>
        </p:txBody>
      </p:sp>
      <p:cxnSp>
        <p:nvCxnSpPr>
          <p:cNvPr id="18" name="连接符: 肘形 17">
            <a:extLst>
              <a:ext uri="{FF2B5EF4-FFF2-40B4-BE49-F238E27FC236}">
                <a16:creationId xmlns:a16="http://schemas.microsoft.com/office/drawing/2014/main" id="{65A8287E-3B5F-4DCB-9ED3-A60313BEFF49}"/>
              </a:ext>
            </a:extLst>
          </p:cNvPr>
          <p:cNvCxnSpPr>
            <a:cxnSpLocks/>
            <a:stCxn id="16" idx="3"/>
            <a:endCxn id="60" idx="2"/>
          </p:cNvCxnSpPr>
          <p:nvPr/>
        </p:nvCxnSpPr>
        <p:spPr>
          <a:xfrm flipV="1">
            <a:off x="2907642" y="2726948"/>
            <a:ext cx="594562" cy="68614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C56C7FF4-5D82-440F-AE82-2CE8E840F47B}"/>
              </a:ext>
            </a:extLst>
          </p:cNvPr>
          <p:cNvSpPr/>
          <p:nvPr/>
        </p:nvSpPr>
        <p:spPr>
          <a:xfrm>
            <a:off x="4868202" y="1546087"/>
            <a:ext cx="1018358"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PTE entry3</a:t>
            </a:r>
            <a:endParaRPr lang="zh-CN" altLang="en-US" sz="1400" dirty="0">
              <a:solidFill>
                <a:schemeClr val="tx1"/>
              </a:solidFill>
            </a:endParaRPr>
          </a:p>
        </p:txBody>
      </p:sp>
      <p:sp>
        <p:nvSpPr>
          <p:cNvPr id="90" name="矩形 89">
            <a:extLst>
              <a:ext uri="{FF2B5EF4-FFF2-40B4-BE49-F238E27FC236}">
                <a16:creationId xmlns:a16="http://schemas.microsoft.com/office/drawing/2014/main" id="{53C2A3CF-20D5-476D-B540-B03954A2C22C}"/>
              </a:ext>
            </a:extLst>
          </p:cNvPr>
          <p:cNvSpPr/>
          <p:nvPr/>
        </p:nvSpPr>
        <p:spPr>
          <a:xfrm>
            <a:off x="5886560" y="1546087"/>
            <a:ext cx="741263"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PPN</a:t>
            </a:r>
            <a:endParaRPr lang="zh-CN" altLang="en-US" sz="1400" dirty="0">
              <a:solidFill>
                <a:schemeClr val="tx1"/>
              </a:solidFill>
            </a:endParaRPr>
          </a:p>
        </p:txBody>
      </p:sp>
      <p:sp>
        <p:nvSpPr>
          <p:cNvPr id="91" name="矩形 90">
            <a:extLst>
              <a:ext uri="{FF2B5EF4-FFF2-40B4-BE49-F238E27FC236}">
                <a16:creationId xmlns:a16="http://schemas.microsoft.com/office/drawing/2014/main" id="{0499E9E2-C6D7-4F72-B09F-3D4AF5FAE0A0}"/>
              </a:ext>
            </a:extLst>
          </p:cNvPr>
          <p:cNvSpPr/>
          <p:nvPr/>
        </p:nvSpPr>
        <p:spPr>
          <a:xfrm>
            <a:off x="6629679" y="1546088"/>
            <a:ext cx="1358896" cy="2530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FF0000"/>
                </a:solidFill>
              </a:rPr>
              <a:t>PROT_NONE</a:t>
            </a:r>
            <a:endParaRPr lang="zh-CN" altLang="en-US" sz="1400" dirty="0">
              <a:solidFill>
                <a:srgbClr val="FF0000"/>
              </a:solidFill>
            </a:endParaRPr>
          </a:p>
        </p:txBody>
      </p:sp>
      <p:sp>
        <p:nvSpPr>
          <p:cNvPr id="92" name="矩形 91">
            <a:extLst>
              <a:ext uri="{FF2B5EF4-FFF2-40B4-BE49-F238E27FC236}">
                <a16:creationId xmlns:a16="http://schemas.microsoft.com/office/drawing/2014/main" id="{78B01F90-DB62-41A5-9827-BF7CF6EB9B2C}"/>
              </a:ext>
            </a:extLst>
          </p:cNvPr>
          <p:cNvSpPr/>
          <p:nvPr/>
        </p:nvSpPr>
        <p:spPr>
          <a:xfrm>
            <a:off x="7988576" y="1546088"/>
            <a:ext cx="81142" cy="253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圆角 128">
            <a:extLst>
              <a:ext uri="{FF2B5EF4-FFF2-40B4-BE49-F238E27FC236}">
                <a16:creationId xmlns:a16="http://schemas.microsoft.com/office/drawing/2014/main" id="{EB3E8D28-80CF-4BF7-804E-EBEBB16CD436}"/>
              </a:ext>
            </a:extLst>
          </p:cNvPr>
          <p:cNvSpPr/>
          <p:nvPr/>
        </p:nvSpPr>
        <p:spPr>
          <a:xfrm>
            <a:off x="4761994" y="1231791"/>
            <a:ext cx="3359845" cy="185420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星形: 七角 126">
            <a:extLst>
              <a:ext uri="{FF2B5EF4-FFF2-40B4-BE49-F238E27FC236}">
                <a16:creationId xmlns:a16="http://schemas.microsoft.com/office/drawing/2014/main" id="{D16C53BE-AAA2-488F-9621-8113C9260C3A}"/>
              </a:ext>
            </a:extLst>
          </p:cNvPr>
          <p:cNvSpPr/>
          <p:nvPr/>
        </p:nvSpPr>
        <p:spPr>
          <a:xfrm>
            <a:off x="995540" y="3105477"/>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28" name="星形: 七角 127">
            <a:extLst>
              <a:ext uri="{FF2B5EF4-FFF2-40B4-BE49-F238E27FC236}">
                <a16:creationId xmlns:a16="http://schemas.microsoft.com/office/drawing/2014/main" id="{B73E37E2-5256-4BEE-9769-221A9BA85BCB}"/>
              </a:ext>
            </a:extLst>
          </p:cNvPr>
          <p:cNvSpPr/>
          <p:nvPr/>
        </p:nvSpPr>
        <p:spPr>
          <a:xfrm>
            <a:off x="3232171" y="3153896"/>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26" name="星形: 七角 125">
            <a:extLst>
              <a:ext uri="{FF2B5EF4-FFF2-40B4-BE49-F238E27FC236}">
                <a16:creationId xmlns:a16="http://schemas.microsoft.com/office/drawing/2014/main" id="{281C74A2-56FF-4253-BBC4-A5B0AE8533A5}"/>
              </a:ext>
            </a:extLst>
          </p:cNvPr>
          <p:cNvSpPr/>
          <p:nvPr/>
        </p:nvSpPr>
        <p:spPr>
          <a:xfrm>
            <a:off x="2253637" y="3619771"/>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33" name="连接符: 曲线 32">
            <a:extLst>
              <a:ext uri="{FF2B5EF4-FFF2-40B4-BE49-F238E27FC236}">
                <a16:creationId xmlns:a16="http://schemas.microsoft.com/office/drawing/2014/main" id="{74F28A65-5FB5-438B-AE4F-256B9900686D}"/>
              </a:ext>
            </a:extLst>
          </p:cNvPr>
          <p:cNvCxnSpPr>
            <a:cxnSpLocks/>
            <a:stCxn id="76" idx="1"/>
            <a:endCxn id="69" idx="3"/>
          </p:cNvCxnSpPr>
          <p:nvPr/>
        </p:nvCxnSpPr>
        <p:spPr>
          <a:xfrm rot="10800000">
            <a:off x="3556652" y="5743877"/>
            <a:ext cx="1556791" cy="12700"/>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星形: 七角 132">
            <a:extLst>
              <a:ext uri="{FF2B5EF4-FFF2-40B4-BE49-F238E27FC236}">
                <a16:creationId xmlns:a16="http://schemas.microsoft.com/office/drawing/2014/main" id="{B38617C9-3671-4A98-8FE2-8CA9831BF9B4}"/>
              </a:ext>
            </a:extLst>
          </p:cNvPr>
          <p:cNvSpPr/>
          <p:nvPr/>
        </p:nvSpPr>
        <p:spPr>
          <a:xfrm>
            <a:off x="4169203" y="5370800"/>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35" name="矩形: 圆角 134">
            <a:extLst>
              <a:ext uri="{FF2B5EF4-FFF2-40B4-BE49-F238E27FC236}">
                <a16:creationId xmlns:a16="http://schemas.microsoft.com/office/drawing/2014/main" id="{05675E8A-A034-4AF4-97E7-D51D0C59D1C1}"/>
              </a:ext>
            </a:extLst>
          </p:cNvPr>
          <p:cNvSpPr/>
          <p:nvPr/>
        </p:nvSpPr>
        <p:spPr>
          <a:xfrm>
            <a:off x="5796440" y="2586004"/>
            <a:ext cx="1228068" cy="415136"/>
          </a:xfrm>
          <a:prstGeom prst="round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PROCESS 0</a:t>
            </a:r>
            <a:endParaRPr lang="zh-CN" altLang="en-US" sz="1600" dirty="0">
              <a:solidFill>
                <a:schemeClr val="tx1"/>
              </a:solidFill>
            </a:endParaRPr>
          </a:p>
        </p:txBody>
      </p:sp>
      <p:cxnSp>
        <p:nvCxnSpPr>
          <p:cNvPr id="40" name="连接符: 肘形 39">
            <a:extLst>
              <a:ext uri="{FF2B5EF4-FFF2-40B4-BE49-F238E27FC236}">
                <a16:creationId xmlns:a16="http://schemas.microsoft.com/office/drawing/2014/main" id="{EE12BDCC-1965-4440-80CE-938B1989AB42}"/>
              </a:ext>
            </a:extLst>
          </p:cNvPr>
          <p:cNvCxnSpPr>
            <a:cxnSpLocks/>
            <a:stCxn id="60" idx="0"/>
            <a:endCxn id="2" idx="1"/>
          </p:cNvCxnSpPr>
          <p:nvPr/>
        </p:nvCxnSpPr>
        <p:spPr>
          <a:xfrm rot="5400000" flipH="1" flipV="1">
            <a:off x="4203282" y="676896"/>
            <a:ext cx="917677" cy="231983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BAABF5C4-CB2A-4EC1-B4AA-678EDFC235DC}"/>
              </a:ext>
            </a:extLst>
          </p:cNvPr>
          <p:cNvGrpSpPr/>
          <p:nvPr/>
        </p:nvGrpSpPr>
        <p:grpSpPr>
          <a:xfrm>
            <a:off x="4807962" y="5691514"/>
            <a:ext cx="639732" cy="523220"/>
            <a:chOff x="7888588" y="2896417"/>
            <a:chExt cx="776922" cy="654384"/>
          </a:xfrm>
        </p:grpSpPr>
        <p:sp>
          <p:nvSpPr>
            <p:cNvPr id="29" name="云形 28">
              <a:extLst>
                <a:ext uri="{FF2B5EF4-FFF2-40B4-BE49-F238E27FC236}">
                  <a16:creationId xmlns:a16="http://schemas.microsoft.com/office/drawing/2014/main" id="{2E9BD0DE-D64E-4602-8BB5-31BC8CF6834D}"/>
                </a:ext>
              </a:extLst>
            </p:cNvPr>
            <p:cNvSpPr/>
            <p:nvPr/>
          </p:nvSpPr>
          <p:spPr>
            <a:xfrm rot="2294203">
              <a:off x="7894162" y="2901525"/>
              <a:ext cx="688005" cy="629869"/>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0E4F8286-5BB0-4630-BE98-FB621B41751D}"/>
                </a:ext>
              </a:extLst>
            </p:cNvPr>
            <p:cNvSpPr/>
            <p:nvPr/>
          </p:nvSpPr>
          <p:spPr>
            <a:xfrm>
              <a:off x="7888588" y="2896417"/>
              <a:ext cx="776922" cy="654384"/>
            </a:xfrm>
            <a:prstGeom prst="rect">
              <a:avLst/>
            </a:prstGeom>
          </p:spPr>
          <p:txBody>
            <a:bodyPr wrap="square">
              <a:spAutoFit/>
            </a:bodyPr>
            <a:lstStyle/>
            <a:p>
              <a:pPr algn="ctr"/>
              <a:r>
                <a:rPr lang="en-US" altLang="zh-CN" sz="1400" dirty="0">
                  <a:solidFill>
                    <a:schemeClr val="bg1"/>
                  </a:solidFill>
                </a:rPr>
                <a:t>page </a:t>
              </a:r>
            </a:p>
            <a:p>
              <a:pPr algn="ctr"/>
              <a:r>
                <a:rPr lang="en-US" altLang="zh-CN" sz="1400" dirty="0">
                  <a:solidFill>
                    <a:schemeClr val="bg1"/>
                  </a:solidFill>
                </a:rPr>
                <a:t>fault</a:t>
              </a:r>
              <a:endParaRPr lang="zh-CN" altLang="en-US" sz="1400" dirty="0">
                <a:solidFill>
                  <a:schemeClr val="bg1"/>
                </a:solidFill>
              </a:endParaRPr>
            </a:p>
          </p:txBody>
        </p:sp>
      </p:grpSp>
      <p:sp>
        <p:nvSpPr>
          <p:cNvPr id="132" name="星形: 七角 131">
            <a:extLst>
              <a:ext uri="{FF2B5EF4-FFF2-40B4-BE49-F238E27FC236}">
                <a16:creationId xmlns:a16="http://schemas.microsoft.com/office/drawing/2014/main" id="{9100774D-2C4E-4D8C-A9F4-C5D9E2113DBF}"/>
              </a:ext>
            </a:extLst>
          </p:cNvPr>
          <p:cNvSpPr/>
          <p:nvPr/>
        </p:nvSpPr>
        <p:spPr>
          <a:xfrm>
            <a:off x="3323644" y="1118578"/>
            <a:ext cx="489858" cy="419287"/>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7" name="矩形 106">
            <a:extLst>
              <a:ext uri="{FF2B5EF4-FFF2-40B4-BE49-F238E27FC236}">
                <a16:creationId xmlns:a16="http://schemas.microsoft.com/office/drawing/2014/main" id="{6D466388-67FA-4AD6-9829-38E5A2B22444}"/>
              </a:ext>
            </a:extLst>
          </p:cNvPr>
          <p:cNvSpPr/>
          <p:nvPr/>
        </p:nvSpPr>
        <p:spPr>
          <a:xfrm>
            <a:off x="4868202" y="1793498"/>
            <a:ext cx="1018358"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PTE entry2</a:t>
            </a:r>
            <a:endParaRPr lang="zh-CN" altLang="en-US" sz="1400" dirty="0">
              <a:solidFill>
                <a:schemeClr val="tx1"/>
              </a:solidFill>
            </a:endParaRPr>
          </a:p>
        </p:txBody>
      </p:sp>
      <p:sp>
        <p:nvSpPr>
          <p:cNvPr id="108" name="矩形 107">
            <a:extLst>
              <a:ext uri="{FF2B5EF4-FFF2-40B4-BE49-F238E27FC236}">
                <a16:creationId xmlns:a16="http://schemas.microsoft.com/office/drawing/2014/main" id="{5F1E992B-D098-4583-86B7-51ED28742883}"/>
              </a:ext>
            </a:extLst>
          </p:cNvPr>
          <p:cNvSpPr/>
          <p:nvPr/>
        </p:nvSpPr>
        <p:spPr>
          <a:xfrm>
            <a:off x="5886560" y="1793498"/>
            <a:ext cx="741263"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PPN</a:t>
            </a:r>
            <a:endParaRPr lang="zh-CN" altLang="en-US" sz="1400" dirty="0">
              <a:solidFill>
                <a:schemeClr val="tx1"/>
              </a:solidFill>
            </a:endParaRPr>
          </a:p>
        </p:txBody>
      </p:sp>
      <p:sp>
        <p:nvSpPr>
          <p:cNvPr id="109" name="矩形 108">
            <a:extLst>
              <a:ext uri="{FF2B5EF4-FFF2-40B4-BE49-F238E27FC236}">
                <a16:creationId xmlns:a16="http://schemas.microsoft.com/office/drawing/2014/main" id="{ECEB7574-FE16-4755-A390-12BBB80D6C16}"/>
              </a:ext>
            </a:extLst>
          </p:cNvPr>
          <p:cNvSpPr/>
          <p:nvPr/>
        </p:nvSpPr>
        <p:spPr>
          <a:xfrm>
            <a:off x="6629679" y="1793499"/>
            <a:ext cx="1358896" cy="2530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FF0000"/>
                </a:solidFill>
              </a:rPr>
              <a:t>PROT_NONE</a:t>
            </a:r>
            <a:endParaRPr lang="zh-CN" altLang="en-US" sz="1400" dirty="0">
              <a:solidFill>
                <a:srgbClr val="FF0000"/>
              </a:solidFill>
            </a:endParaRPr>
          </a:p>
        </p:txBody>
      </p:sp>
      <p:sp>
        <p:nvSpPr>
          <p:cNvPr id="110" name="矩形 109">
            <a:extLst>
              <a:ext uri="{FF2B5EF4-FFF2-40B4-BE49-F238E27FC236}">
                <a16:creationId xmlns:a16="http://schemas.microsoft.com/office/drawing/2014/main" id="{3DEC1F90-1C1C-4CA3-8CD4-1086AE69A9FD}"/>
              </a:ext>
            </a:extLst>
          </p:cNvPr>
          <p:cNvSpPr/>
          <p:nvPr/>
        </p:nvSpPr>
        <p:spPr>
          <a:xfrm>
            <a:off x="7988576" y="1793499"/>
            <a:ext cx="81142" cy="253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986388EF-5EF5-48BB-B37D-B969E25E4C84}"/>
              </a:ext>
            </a:extLst>
          </p:cNvPr>
          <p:cNvSpPr/>
          <p:nvPr/>
        </p:nvSpPr>
        <p:spPr>
          <a:xfrm>
            <a:off x="4866346" y="2049009"/>
            <a:ext cx="1018358"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PTE entry1</a:t>
            </a:r>
            <a:endParaRPr lang="zh-CN" altLang="en-US" sz="1400" dirty="0">
              <a:solidFill>
                <a:schemeClr val="tx1"/>
              </a:solidFill>
            </a:endParaRPr>
          </a:p>
        </p:txBody>
      </p:sp>
      <p:sp>
        <p:nvSpPr>
          <p:cNvPr id="112" name="矩形 111">
            <a:extLst>
              <a:ext uri="{FF2B5EF4-FFF2-40B4-BE49-F238E27FC236}">
                <a16:creationId xmlns:a16="http://schemas.microsoft.com/office/drawing/2014/main" id="{16C5F950-6684-4679-9419-AD18488BE657}"/>
              </a:ext>
            </a:extLst>
          </p:cNvPr>
          <p:cNvSpPr/>
          <p:nvPr/>
        </p:nvSpPr>
        <p:spPr>
          <a:xfrm>
            <a:off x="5884704" y="2049009"/>
            <a:ext cx="741263"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PPN</a:t>
            </a:r>
            <a:endParaRPr lang="zh-CN" altLang="en-US" sz="1400" dirty="0">
              <a:solidFill>
                <a:schemeClr val="tx1"/>
              </a:solidFill>
            </a:endParaRPr>
          </a:p>
        </p:txBody>
      </p:sp>
      <p:sp>
        <p:nvSpPr>
          <p:cNvPr id="122" name="矩形 121">
            <a:extLst>
              <a:ext uri="{FF2B5EF4-FFF2-40B4-BE49-F238E27FC236}">
                <a16:creationId xmlns:a16="http://schemas.microsoft.com/office/drawing/2014/main" id="{D71F5EC6-69DF-4084-8DFD-0A10C0C70688}"/>
              </a:ext>
            </a:extLst>
          </p:cNvPr>
          <p:cNvSpPr/>
          <p:nvPr/>
        </p:nvSpPr>
        <p:spPr>
          <a:xfrm>
            <a:off x="6627823" y="2049010"/>
            <a:ext cx="1358896" cy="2530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FF0000"/>
                </a:solidFill>
              </a:rPr>
              <a:t>PROT_NONE</a:t>
            </a:r>
            <a:endParaRPr lang="zh-CN" altLang="en-US" sz="1400" dirty="0">
              <a:solidFill>
                <a:srgbClr val="FF0000"/>
              </a:solidFill>
            </a:endParaRPr>
          </a:p>
        </p:txBody>
      </p:sp>
      <p:sp>
        <p:nvSpPr>
          <p:cNvPr id="134" name="矩形 133">
            <a:extLst>
              <a:ext uri="{FF2B5EF4-FFF2-40B4-BE49-F238E27FC236}">
                <a16:creationId xmlns:a16="http://schemas.microsoft.com/office/drawing/2014/main" id="{49FE90A9-1809-4209-9D44-B0E31B7B6B9D}"/>
              </a:ext>
            </a:extLst>
          </p:cNvPr>
          <p:cNvSpPr/>
          <p:nvPr/>
        </p:nvSpPr>
        <p:spPr>
          <a:xfrm>
            <a:off x="7986720" y="2049010"/>
            <a:ext cx="81142" cy="253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BAB7126B-7FFC-498F-A02D-8C90F5D2C4F4}"/>
              </a:ext>
            </a:extLst>
          </p:cNvPr>
          <p:cNvSpPr/>
          <p:nvPr/>
        </p:nvSpPr>
        <p:spPr>
          <a:xfrm>
            <a:off x="4866346" y="2295755"/>
            <a:ext cx="1018358"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PTE entry0</a:t>
            </a:r>
            <a:endParaRPr lang="zh-CN" altLang="en-US" sz="1400" dirty="0">
              <a:solidFill>
                <a:schemeClr val="tx1"/>
              </a:solidFill>
            </a:endParaRPr>
          </a:p>
        </p:txBody>
      </p:sp>
      <p:sp>
        <p:nvSpPr>
          <p:cNvPr id="137" name="矩形 136">
            <a:extLst>
              <a:ext uri="{FF2B5EF4-FFF2-40B4-BE49-F238E27FC236}">
                <a16:creationId xmlns:a16="http://schemas.microsoft.com/office/drawing/2014/main" id="{D839320C-4D02-424B-B072-05A70207D015}"/>
              </a:ext>
            </a:extLst>
          </p:cNvPr>
          <p:cNvSpPr/>
          <p:nvPr/>
        </p:nvSpPr>
        <p:spPr>
          <a:xfrm>
            <a:off x="5884704" y="2295755"/>
            <a:ext cx="741263" cy="252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PPN</a:t>
            </a:r>
            <a:endParaRPr lang="zh-CN" altLang="en-US" sz="1400" dirty="0">
              <a:solidFill>
                <a:schemeClr val="tx1"/>
              </a:solidFill>
            </a:endParaRPr>
          </a:p>
        </p:txBody>
      </p:sp>
      <p:sp>
        <p:nvSpPr>
          <p:cNvPr id="138" name="矩形 137">
            <a:extLst>
              <a:ext uri="{FF2B5EF4-FFF2-40B4-BE49-F238E27FC236}">
                <a16:creationId xmlns:a16="http://schemas.microsoft.com/office/drawing/2014/main" id="{B0265F28-071C-4B80-9F46-6EE3AC379E22}"/>
              </a:ext>
            </a:extLst>
          </p:cNvPr>
          <p:cNvSpPr/>
          <p:nvPr/>
        </p:nvSpPr>
        <p:spPr>
          <a:xfrm>
            <a:off x="6627822" y="2295756"/>
            <a:ext cx="1440039" cy="2517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Flags</a:t>
            </a:r>
            <a:endParaRPr lang="zh-CN" altLang="en-US" sz="1400" dirty="0">
              <a:solidFill>
                <a:schemeClr val="tx1"/>
              </a:solidFill>
            </a:endParaRPr>
          </a:p>
        </p:txBody>
      </p:sp>
      <p:sp>
        <p:nvSpPr>
          <p:cNvPr id="2" name="文本框 1">
            <a:extLst>
              <a:ext uri="{FF2B5EF4-FFF2-40B4-BE49-F238E27FC236}">
                <a16:creationId xmlns:a16="http://schemas.microsoft.com/office/drawing/2014/main" id="{451A1F8C-F69E-4C90-80A6-6850AA06391C}"/>
              </a:ext>
            </a:extLst>
          </p:cNvPr>
          <p:cNvSpPr txBox="1"/>
          <p:nvPr/>
        </p:nvSpPr>
        <p:spPr>
          <a:xfrm>
            <a:off x="5822036" y="1208696"/>
            <a:ext cx="1119217" cy="338554"/>
          </a:xfrm>
          <a:prstGeom prst="rect">
            <a:avLst/>
          </a:prstGeom>
          <a:noFill/>
        </p:spPr>
        <p:txBody>
          <a:bodyPr wrap="square" rtlCol="0">
            <a:spAutoFit/>
          </a:bodyPr>
          <a:lstStyle/>
          <a:p>
            <a:r>
              <a:rPr lang="en-US" altLang="zh-CN" sz="1600" dirty="0"/>
              <a:t>Page table</a:t>
            </a:r>
            <a:endParaRPr lang="zh-CN" altLang="en-US" sz="1600" dirty="0"/>
          </a:p>
        </p:txBody>
      </p:sp>
      <p:sp>
        <p:nvSpPr>
          <p:cNvPr id="140" name="文本框 139">
            <a:extLst>
              <a:ext uri="{FF2B5EF4-FFF2-40B4-BE49-F238E27FC236}">
                <a16:creationId xmlns:a16="http://schemas.microsoft.com/office/drawing/2014/main" id="{344451E7-E435-4CE2-923B-3AADCA3C0BD4}"/>
              </a:ext>
            </a:extLst>
          </p:cNvPr>
          <p:cNvSpPr txBox="1"/>
          <p:nvPr/>
        </p:nvSpPr>
        <p:spPr>
          <a:xfrm>
            <a:off x="3997902" y="5793832"/>
            <a:ext cx="740908" cy="369332"/>
          </a:xfrm>
          <a:prstGeom prst="rect">
            <a:avLst/>
          </a:prstGeom>
          <a:noFill/>
        </p:spPr>
        <p:txBody>
          <a:bodyPr wrap="none" rtlCol="0">
            <a:spAutoFit/>
          </a:bodyPr>
          <a:lstStyle/>
          <a:p>
            <a:r>
              <a:rPr lang="en-US" altLang="zh-CN" dirty="0">
                <a:solidFill>
                  <a:srgbClr val="FF0000"/>
                </a:solidFill>
              </a:rPr>
              <a:t>SYNC</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530DB106-8AA4-4B97-AEC1-0F3D325470D2}"/>
              </a:ext>
            </a:extLst>
          </p:cNvPr>
          <p:cNvSpPr/>
          <p:nvPr/>
        </p:nvSpPr>
        <p:spPr>
          <a:xfrm>
            <a:off x="1372376" y="3848763"/>
            <a:ext cx="4965438" cy="108492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kumimoji="1" lang="en-US" altLang="zh-CN" dirty="0">
                <a:solidFill>
                  <a:schemeClr val="bg1"/>
                </a:solidFill>
              </a:rPr>
              <a:t>Memory Reclaim</a:t>
            </a:r>
            <a:endParaRPr kumimoji="1" lang="zh-CN" altLang="en-US" dirty="0">
              <a:solidFill>
                <a:schemeClr val="bg1"/>
              </a:solidFill>
            </a:endParaRPr>
          </a:p>
        </p:txBody>
      </p:sp>
      <p:sp>
        <p:nvSpPr>
          <p:cNvPr id="9" name="矩形 8">
            <a:extLst>
              <a:ext uri="{FF2B5EF4-FFF2-40B4-BE49-F238E27FC236}">
                <a16:creationId xmlns:a16="http://schemas.microsoft.com/office/drawing/2014/main" id="{E3C58376-3F00-4090-94F3-3D4237CC9E7A}"/>
              </a:ext>
            </a:extLst>
          </p:cNvPr>
          <p:cNvSpPr/>
          <p:nvPr/>
        </p:nvSpPr>
        <p:spPr>
          <a:xfrm>
            <a:off x="845806" y="1581772"/>
            <a:ext cx="5789490" cy="3606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Memory Reclaim</a:t>
            </a:r>
            <a:endParaRPr lang="zh-CN" altLang="en-US" sz="1400" dirty="0">
              <a:solidFill>
                <a:schemeClr val="tx1"/>
              </a:solidFill>
            </a:endParaRPr>
          </a:p>
        </p:txBody>
      </p:sp>
      <p:sp>
        <p:nvSpPr>
          <p:cNvPr id="13" name="矩形 12">
            <a:extLst>
              <a:ext uri="{FF2B5EF4-FFF2-40B4-BE49-F238E27FC236}">
                <a16:creationId xmlns:a16="http://schemas.microsoft.com/office/drawing/2014/main" id="{6FB63CF6-2B87-4276-8D55-E8302E768741}"/>
              </a:ext>
            </a:extLst>
          </p:cNvPr>
          <p:cNvSpPr/>
          <p:nvPr/>
        </p:nvSpPr>
        <p:spPr>
          <a:xfrm>
            <a:off x="1560098" y="4000242"/>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6" name="矩形 15">
            <a:extLst>
              <a:ext uri="{FF2B5EF4-FFF2-40B4-BE49-F238E27FC236}">
                <a16:creationId xmlns:a16="http://schemas.microsoft.com/office/drawing/2014/main" id="{9E0E27C5-2B8C-4D7E-814B-3F3F82C769E0}"/>
              </a:ext>
            </a:extLst>
          </p:cNvPr>
          <p:cNvSpPr/>
          <p:nvPr/>
        </p:nvSpPr>
        <p:spPr>
          <a:xfrm>
            <a:off x="2510459" y="4000242"/>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7" name="矩形 16">
            <a:extLst>
              <a:ext uri="{FF2B5EF4-FFF2-40B4-BE49-F238E27FC236}">
                <a16:creationId xmlns:a16="http://schemas.microsoft.com/office/drawing/2014/main" id="{793A501A-23EA-449B-9DCD-A94E06460678}"/>
              </a:ext>
            </a:extLst>
          </p:cNvPr>
          <p:cNvSpPr/>
          <p:nvPr/>
        </p:nvSpPr>
        <p:spPr>
          <a:xfrm>
            <a:off x="3460820" y="4000242"/>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8" name="矩形 17">
            <a:extLst>
              <a:ext uri="{FF2B5EF4-FFF2-40B4-BE49-F238E27FC236}">
                <a16:creationId xmlns:a16="http://schemas.microsoft.com/office/drawing/2014/main" id="{30814954-0184-4EAD-8670-0E19D1FECDA2}"/>
              </a:ext>
            </a:extLst>
          </p:cNvPr>
          <p:cNvSpPr/>
          <p:nvPr/>
        </p:nvSpPr>
        <p:spPr>
          <a:xfrm>
            <a:off x="4411180" y="4000242"/>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19" name="矩形 18">
            <a:extLst>
              <a:ext uri="{FF2B5EF4-FFF2-40B4-BE49-F238E27FC236}">
                <a16:creationId xmlns:a16="http://schemas.microsoft.com/office/drawing/2014/main" id="{5536F7F9-AFCD-4455-9CAC-DAA8FFBF0327}"/>
              </a:ext>
            </a:extLst>
          </p:cNvPr>
          <p:cNvSpPr/>
          <p:nvPr/>
        </p:nvSpPr>
        <p:spPr>
          <a:xfrm>
            <a:off x="5361540" y="4000242"/>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0" name="矩形: 圆角 19">
            <a:extLst>
              <a:ext uri="{FF2B5EF4-FFF2-40B4-BE49-F238E27FC236}">
                <a16:creationId xmlns:a16="http://schemas.microsoft.com/office/drawing/2014/main" id="{362A013B-2210-4EEC-8208-2CA30AEE666F}"/>
              </a:ext>
            </a:extLst>
          </p:cNvPr>
          <p:cNvSpPr/>
          <p:nvPr/>
        </p:nvSpPr>
        <p:spPr>
          <a:xfrm>
            <a:off x="1372376" y="5106149"/>
            <a:ext cx="4965438" cy="1031242"/>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6986125-3031-4905-9293-3D097BF6907C}"/>
              </a:ext>
            </a:extLst>
          </p:cNvPr>
          <p:cNvSpPr/>
          <p:nvPr/>
        </p:nvSpPr>
        <p:spPr>
          <a:xfrm>
            <a:off x="1549269" y="5315965"/>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2" name="矩形 21">
            <a:extLst>
              <a:ext uri="{FF2B5EF4-FFF2-40B4-BE49-F238E27FC236}">
                <a16:creationId xmlns:a16="http://schemas.microsoft.com/office/drawing/2014/main" id="{FC4B16CC-BDC8-4CC8-B464-5BBCA47D85DA}"/>
              </a:ext>
            </a:extLst>
          </p:cNvPr>
          <p:cNvSpPr/>
          <p:nvPr/>
        </p:nvSpPr>
        <p:spPr>
          <a:xfrm>
            <a:off x="2499630" y="5315965"/>
            <a:ext cx="771318" cy="4824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3" name="矩形 22">
            <a:extLst>
              <a:ext uri="{FF2B5EF4-FFF2-40B4-BE49-F238E27FC236}">
                <a16:creationId xmlns:a16="http://schemas.microsoft.com/office/drawing/2014/main" id="{C518A6DB-F31D-43C9-A9E3-B6D97EE55770}"/>
              </a:ext>
            </a:extLst>
          </p:cNvPr>
          <p:cNvSpPr/>
          <p:nvPr/>
        </p:nvSpPr>
        <p:spPr>
          <a:xfrm>
            <a:off x="3449991" y="5315965"/>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4" name="矩形 23">
            <a:extLst>
              <a:ext uri="{FF2B5EF4-FFF2-40B4-BE49-F238E27FC236}">
                <a16:creationId xmlns:a16="http://schemas.microsoft.com/office/drawing/2014/main" id="{A1CDF6F1-4F7E-4CA0-B1A0-5B2DEF6C4AAA}"/>
              </a:ext>
            </a:extLst>
          </p:cNvPr>
          <p:cNvSpPr/>
          <p:nvPr/>
        </p:nvSpPr>
        <p:spPr>
          <a:xfrm>
            <a:off x="4400351" y="5315965"/>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25" name="矩形 24">
            <a:extLst>
              <a:ext uri="{FF2B5EF4-FFF2-40B4-BE49-F238E27FC236}">
                <a16:creationId xmlns:a16="http://schemas.microsoft.com/office/drawing/2014/main" id="{76C643FB-B75D-4A43-8652-788EEAE35BE7}"/>
              </a:ext>
            </a:extLst>
          </p:cNvPr>
          <p:cNvSpPr/>
          <p:nvPr/>
        </p:nvSpPr>
        <p:spPr>
          <a:xfrm>
            <a:off x="5350711" y="5315965"/>
            <a:ext cx="771318" cy="482422"/>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a:t>
            </a:r>
            <a:endParaRPr lang="zh-CN" altLang="en-US" dirty="0">
              <a:solidFill>
                <a:schemeClr val="tx1"/>
              </a:solidFill>
            </a:endParaRPr>
          </a:p>
        </p:txBody>
      </p:sp>
      <p:sp>
        <p:nvSpPr>
          <p:cNvPr id="5" name="文本框 4">
            <a:extLst>
              <a:ext uri="{FF2B5EF4-FFF2-40B4-BE49-F238E27FC236}">
                <a16:creationId xmlns:a16="http://schemas.microsoft.com/office/drawing/2014/main" id="{19F37DAE-F532-459E-AA61-38AE11D22508}"/>
              </a:ext>
            </a:extLst>
          </p:cNvPr>
          <p:cNvSpPr txBox="1"/>
          <p:nvPr/>
        </p:nvSpPr>
        <p:spPr>
          <a:xfrm>
            <a:off x="5069255" y="4534158"/>
            <a:ext cx="1176925" cy="369332"/>
          </a:xfrm>
          <a:prstGeom prst="rect">
            <a:avLst/>
          </a:prstGeom>
          <a:noFill/>
        </p:spPr>
        <p:txBody>
          <a:bodyPr wrap="none" rtlCol="0">
            <a:spAutoFit/>
          </a:bodyPr>
          <a:lstStyle/>
          <a:p>
            <a:r>
              <a:rPr lang="en-US" altLang="zh-CN" dirty="0"/>
              <a:t>Active List</a:t>
            </a:r>
            <a:endParaRPr lang="zh-CN" altLang="en-US" dirty="0"/>
          </a:p>
        </p:txBody>
      </p:sp>
      <p:sp>
        <p:nvSpPr>
          <p:cNvPr id="27" name="文本框 26">
            <a:extLst>
              <a:ext uri="{FF2B5EF4-FFF2-40B4-BE49-F238E27FC236}">
                <a16:creationId xmlns:a16="http://schemas.microsoft.com/office/drawing/2014/main" id="{B41B0266-0B44-4A82-AB62-594D8AD5EE85}"/>
              </a:ext>
            </a:extLst>
          </p:cNvPr>
          <p:cNvSpPr txBox="1"/>
          <p:nvPr/>
        </p:nvSpPr>
        <p:spPr>
          <a:xfrm>
            <a:off x="4993112" y="5798387"/>
            <a:ext cx="1329210" cy="369332"/>
          </a:xfrm>
          <a:prstGeom prst="rect">
            <a:avLst/>
          </a:prstGeom>
          <a:noFill/>
        </p:spPr>
        <p:txBody>
          <a:bodyPr wrap="none" rtlCol="0">
            <a:spAutoFit/>
          </a:bodyPr>
          <a:lstStyle/>
          <a:p>
            <a:r>
              <a:rPr lang="en-US" altLang="zh-CN" dirty="0"/>
              <a:t>Inactive List</a:t>
            </a:r>
            <a:endParaRPr lang="zh-CN" altLang="en-US" dirty="0"/>
          </a:p>
        </p:txBody>
      </p:sp>
      <p:cxnSp>
        <p:nvCxnSpPr>
          <p:cNvPr id="28" name="直接箭头连接符 27">
            <a:extLst>
              <a:ext uri="{FF2B5EF4-FFF2-40B4-BE49-F238E27FC236}">
                <a16:creationId xmlns:a16="http://schemas.microsoft.com/office/drawing/2014/main" id="{53696B1F-23D7-4A15-B868-D2DBA5048650}"/>
              </a:ext>
            </a:extLst>
          </p:cNvPr>
          <p:cNvCxnSpPr>
            <a:stCxn id="13" idx="3"/>
            <a:endCxn id="16" idx="1"/>
          </p:cNvCxnSpPr>
          <p:nvPr/>
        </p:nvCxnSpPr>
        <p:spPr>
          <a:xfrm>
            <a:off x="2331416" y="4241453"/>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41E9A86-72DF-4D9D-9322-548534354705}"/>
              </a:ext>
            </a:extLst>
          </p:cNvPr>
          <p:cNvCxnSpPr>
            <a:stCxn id="16" idx="3"/>
            <a:endCxn id="17" idx="1"/>
          </p:cNvCxnSpPr>
          <p:nvPr/>
        </p:nvCxnSpPr>
        <p:spPr>
          <a:xfrm>
            <a:off x="3281777" y="4241453"/>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A8BB05A-D277-430F-B0F4-63317D70B857}"/>
              </a:ext>
            </a:extLst>
          </p:cNvPr>
          <p:cNvCxnSpPr>
            <a:stCxn id="17" idx="3"/>
            <a:endCxn id="18" idx="1"/>
          </p:cNvCxnSpPr>
          <p:nvPr/>
        </p:nvCxnSpPr>
        <p:spPr>
          <a:xfrm>
            <a:off x="4232138" y="4241453"/>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49BFCF9-0B9B-4631-917F-7ED46A1D5DA4}"/>
              </a:ext>
            </a:extLst>
          </p:cNvPr>
          <p:cNvCxnSpPr>
            <a:stCxn id="18" idx="3"/>
            <a:endCxn id="19" idx="1"/>
          </p:cNvCxnSpPr>
          <p:nvPr/>
        </p:nvCxnSpPr>
        <p:spPr>
          <a:xfrm>
            <a:off x="5182498" y="4241453"/>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57D29DA4-79EE-4F4D-9313-94E189947CE2}"/>
              </a:ext>
            </a:extLst>
          </p:cNvPr>
          <p:cNvCxnSpPr>
            <a:cxnSpLocks/>
            <a:stCxn id="15" idx="3"/>
            <a:endCxn id="20" idx="3"/>
          </p:cNvCxnSpPr>
          <p:nvPr/>
        </p:nvCxnSpPr>
        <p:spPr>
          <a:xfrm>
            <a:off x="6337814" y="4391228"/>
            <a:ext cx="12700" cy="1230542"/>
          </a:xfrm>
          <a:prstGeom prst="curvedConnector3">
            <a:avLst>
              <a:gd name="adj1" fmla="val 18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B51DE50-B4A1-4123-B2BD-19DAFA976CBF}"/>
              </a:ext>
            </a:extLst>
          </p:cNvPr>
          <p:cNvCxnSpPr>
            <a:stCxn id="25" idx="1"/>
            <a:endCxn id="24" idx="3"/>
          </p:cNvCxnSpPr>
          <p:nvPr/>
        </p:nvCxnSpPr>
        <p:spPr>
          <a:xfrm flipH="1">
            <a:off x="5171669" y="5557176"/>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9CB2A9E-A277-4AFD-82BA-27757E39F917}"/>
              </a:ext>
            </a:extLst>
          </p:cNvPr>
          <p:cNvCxnSpPr>
            <a:stCxn id="24" idx="1"/>
            <a:endCxn id="23" idx="3"/>
          </p:cNvCxnSpPr>
          <p:nvPr/>
        </p:nvCxnSpPr>
        <p:spPr>
          <a:xfrm flipH="1">
            <a:off x="4221309" y="5557176"/>
            <a:ext cx="179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F907CF6-3082-474A-96A8-DF8D05409590}"/>
              </a:ext>
            </a:extLst>
          </p:cNvPr>
          <p:cNvCxnSpPr>
            <a:stCxn id="23" idx="1"/>
            <a:endCxn id="22" idx="3"/>
          </p:cNvCxnSpPr>
          <p:nvPr/>
        </p:nvCxnSpPr>
        <p:spPr>
          <a:xfrm flipH="1">
            <a:off x="3270948" y="5557176"/>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00D8F08-8F6B-4155-BE86-7BDE10EF4E58}"/>
              </a:ext>
            </a:extLst>
          </p:cNvPr>
          <p:cNvCxnSpPr>
            <a:stCxn id="22" idx="1"/>
            <a:endCxn id="21" idx="3"/>
          </p:cNvCxnSpPr>
          <p:nvPr/>
        </p:nvCxnSpPr>
        <p:spPr>
          <a:xfrm flipH="1">
            <a:off x="2320587" y="5557176"/>
            <a:ext cx="179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1BEB29FC-0EE6-466B-B988-D0DECCAF4661}"/>
              </a:ext>
            </a:extLst>
          </p:cNvPr>
          <p:cNvCxnSpPr>
            <a:cxnSpLocks/>
            <a:stCxn id="20" idx="1"/>
            <a:endCxn id="15" idx="1"/>
          </p:cNvCxnSpPr>
          <p:nvPr/>
        </p:nvCxnSpPr>
        <p:spPr>
          <a:xfrm rot="10800000">
            <a:off x="1372376" y="4391228"/>
            <a:ext cx="12700" cy="1230542"/>
          </a:xfrm>
          <a:prstGeom prst="curvedConnector3">
            <a:avLst>
              <a:gd name="adj1" fmla="val 18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圆角 51">
            <a:extLst>
              <a:ext uri="{FF2B5EF4-FFF2-40B4-BE49-F238E27FC236}">
                <a16:creationId xmlns:a16="http://schemas.microsoft.com/office/drawing/2014/main" id="{072A3289-9203-474F-A53B-BD36D9F9AAF8}"/>
              </a:ext>
            </a:extLst>
          </p:cNvPr>
          <p:cNvSpPr/>
          <p:nvPr/>
        </p:nvSpPr>
        <p:spPr>
          <a:xfrm>
            <a:off x="845805" y="2953862"/>
            <a:ext cx="5789489" cy="460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PTE/VMA/</a:t>
            </a:r>
            <a:r>
              <a:rPr lang="en-US" altLang="zh-CN" dirty="0" err="1">
                <a:solidFill>
                  <a:schemeClr val="tx1"/>
                </a:solidFill>
              </a:rPr>
              <a:t>rmap</a:t>
            </a:r>
            <a:r>
              <a:rPr lang="zh-CN" altLang="en-US" dirty="0">
                <a:solidFill>
                  <a:schemeClr val="tx1"/>
                </a:solidFill>
              </a:rPr>
              <a:t>，</a:t>
            </a:r>
            <a:r>
              <a:rPr lang="en-US" altLang="zh-CN" dirty="0">
                <a:solidFill>
                  <a:schemeClr val="tx1"/>
                </a:solidFill>
              </a:rPr>
              <a:t>……</a:t>
            </a:r>
            <a:endParaRPr lang="zh-CN" altLang="en-US" dirty="0">
              <a:solidFill>
                <a:schemeClr val="tx1"/>
              </a:solidFill>
            </a:endParaRPr>
          </a:p>
        </p:txBody>
      </p:sp>
      <p:sp>
        <p:nvSpPr>
          <p:cNvPr id="57" name="矩形 56">
            <a:extLst>
              <a:ext uri="{FF2B5EF4-FFF2-40B4-BE49-F238E27FC236}">
                <a16:creationId xmlns:a16="http://schemas.microsoft.com/office/drawing/2014/main" id="{D279CD06-92D9-4527-9D43-F7C641C6345B}"/>
              </a:ext>
            </a:extLst>
          </p:cNvPr>
          <p:cNvSpPr/>
          <p:nvPr/>
        </p:nvSpPr>
        <p:spPr>
          <a:xfrm>
            <a:off x="845806" y="3651470"/>
            <a:ext cx="5789489" cy="2851027"/>
          </a:xfrm>
          <a:prstGeom prst="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9A559720-AD8C-4F2F-A28B-CD8046E28F00}"/>
              </a:ext>
            </a:extLst>
          </p:cNvPr>
          <p:cNvSpPr txBox="1"/>
          <p:nvPr/>
        </p:nvSpPr>
        <p:spPr>
          <a:xfrm>
            <a:off x="3189140" y="6146624"/>
            <a:ext cx="1107996" cy="369332"/>
          </a:xfrm>
          <a:prstGeom prst="rect">
            <a:avLst/>
          </a:prstGeom>
          <a:noFill/>
        </p:spPr>
        <p:txBody>
          <a:bodyPr wrap="none" rtlCol="0">
            <a:spAutoFit/>
          </a:bodyPr>
          <a:lstStyle/>
          <a:p>
            <a:r>
              <a:rPr lang="zh-CN" altLang="en-US" dirty="0"/>
              <a:t>全局内存</a:t>
            </a:r>
          </a:p>
        </p:txBody>
      </p:sp>
      <p:sp>
        <p:nvSpPr>
          <p:cNvPr id="80" name="矩形 79">
            <a:extLst>
              <a:ext uri="{FF2B5EF4-FFF2-40B4-BE49-F238E27FC236}">
                <a16:creationId xmlns:a16="http://schemas.microsoft.com/office/drawing/2014/main" id="{429E09BF-D139-483B-BFFA-4CF889F72F2C}"/>
              </a:ext>
            </a:extLst>
          </p:cNvPr>
          <p:cNvSpPr/>
          <p:nvPr/>
        </p:nvSpPr>
        <p:spPr>
          <a:xfrm>
            <a:off x="845805" y="1938789"/>
            <a:ext cx="2908487" cy="3617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Kswapd</a:t>
            </a:r>
            <a:endParaRPr lang="zh-CN" altLang="en-US" sz="1400" dirty="0">
              <a:solidFill>
                <a:schemeClr val="tx1"/>
              </a:solidFill>
            </a:endParaRPr>
          </a:p>
        </p:txBody>
      </p:sp>
      <p:sp>
        <p:nvSpPr>
          <p:cNvPr id="110" name="矩形 109">
            <a:extLst>
              <a:ext uri="{FF2B5EF4-FFF2-40B4-BE49-F238E27FC236}">
                <a16:creationId xmlns:a16="http://schemas.microsoft.com/office/drawing/2014/main" id="{F9B84F17-8189-4B06-827B-A1C7CB6F58C7}"/>
              </a:ext>
            </a:extLst>
          </p:cNvPr>
          <p:cNvSpPr/>
          <p:nvPr/>
        </p:nvSpPr>
        <p:spPr>
          <a:xfrm>
            <a:off x="7947679" y="5529604"/>
            <a:ext cx="877163" cy="444865"/>
          </a:xfrm>
          <a:prstGeom prst="rect">
            <a:avLst/>
          </a:prstGeom>
        </p:spPr>
        <p:txBody>
          <a:bodyPr wrap="none">
            <a:spAutoFit/>
          </a:bodyPr>
          <a:lstStyle/>
          <a:p>
            <a:pPr marL="0" lvl="4" defTabSz="671513" fontAlgn="base">
              <a:lnSpc>
                <a:spcPct val="140000"/>
              </a:lnSpc>
              <a:spcBef>
                <a:spcPct val="0"/>
              </a:spcBef>
              <a:spcAft>
                <a:spcPct val="0"/>
              </a:spcAft>
              <a:tabLst>
                <a:tab pos="1208420" algn="ctr"/>
              </a:tabLst>
            </a:pPr>
            <a:r>
              <a:rPr lang="zh-CN" altLang="en-US" dirty="0"/>
              <a:t>问题：</a:t>
            </a:r>
            <a:endParaRPr lang="en-US" altLang="zh-CN" dirty="0"/>
          </a:p>
        </p:txBody>
      </p:sp>
      <p:sp>
        <p:nvSpPr>
          <p:cNvPr id="111" name="文本框 110">
            <a:extLst>
              <a:ext uri="{FF2B5EF4-FFF2-40B4-BE49-F238E27FC236}">
                <a16:creationId xmlns:a16="http://schemas.microsoft.com/office/drawing/2014/main" id="{DC14B8B1-D683-43FE-AFB0-87A0912CA104}"/>
              </a:ext>
            </a:extLst>
          </p:cNvPr>
          <p:cNvSpPr txBox="1"/>
          <p:nvPr/>
        </p:nvSpPr>
        <p:spPr>
          <a:xfrm>
            <a:off x="8940581" y="5608066"/>
            <a:ext cx="1786066" cy="369332"/>
          </a:xfrm>
          <a:prstGeom prst="rect">
            <a:avLst/>
          </a:prstGeom>
          <a:noFill/>
        </p:spPr>
        <p:txBody>
          <a:bodyPr wrap="none" rtlCol="0">
            <a:spAutoFit/>
          </a:bodyPr>
          <a:lstStyle/>
          <a:p>
            <a:r>
              <a:rPr lang="zh-CN" altLang="en-US" dirty="0">
                <a:solidFill>
                  <a:srgbClr val="FF0000"/>
                </a:solidFill>
              </a:rPr>
              <a:t>精确性</a:t>
            </a:r>
            <a:r>
              <a:rPr lang="zh-CN" altLang="en-US" dirty="0"/>
              <a:t> </a:t>
            </a:r>
            <a:r>
              <a:rPr lang="en-US" altLang="zh-CN" dirty="0"/>
              <a:t>VS  </a:t>
            </a:r>
            <a:r>
              <a:rPr lang="zh-CN" altLang="en-US" dirty="0">
                <a:solidFill>
                  <a:srgbClr val="FF0000"/>
                </a:solidFill>
              </a:rPr>
              <a:t>开销</a:t>
            </a:r>
          </a:p>
        </p:txBody>
      </p:sp>
      <p:sp>
        <p:nvSpPr>
          <p:cNvPr id="113" name="矩形 112">
            <a:extLst>
              <a:ext uri="{FF2B5EF4-FFF2-40B4-BE49-F238E27FC236}">
                <a16:creationId xmlns:a16="http://schemas.microsoft.com/office/drawing/2014/main" id="{D0F0F2AE-51B5-4A5A-B6E5-E2DF3AF9A921}"/>
              </a:ext>
            </a:extLst>
          </p:cNvPr>
          <p:cNvSpPr/>
          <p:nvPr/>
        </p:nvSpPr>
        <p:spPr>
          <a:xfrm>
            <a:off x="7976780" y="1634466"/>
            <a:ext cx="3073277" cy="369332"/>
          </a:xfrm>
          <a:prstGeom prst="rect">
            <a:avLst/>
          </a:prstGeom>
        </p:spPr>
        <p:txBody>
          <a:bodyPr wrap="none">
            <a:spAutoFit/>
          </a:bodyPr>
          <a:lstStyle/>
          <a:p>
            <a:r>
              <a:rPr lang="zh-CN" altLang="en-US" dirty="0"/>
              <a:t>基于页表</a:t>
            </a:r>
            <a:r>
              <a:rPr lang="en-US" altLang="zh-CN" dirty="0"/>
              <a:t>Access Bit </a:t>
            </a:r>
            <a:r>
              <a:rPr lang="zh-CN" altLang="en-US" dirty="0"/>
              <a:t>冷页识别</a:t>
            </a:r>
          </a:p>
        </p:txBody>
      </p:sp>
      <p:sp>
        <p:nvSpPr>
          <p:cNvPr id="121" name="矩形 120">
            <a:extLst>
              <a:ext uri="{FF2B5EF4-FFF2-40B4-BE49-F238E27FC236}">
                <a16:creationId xmlns:a16="http://schemas.microsoft.com/office/drawing/2014/main" id="{E6544C2E-ADD2-46DC-9022-EFB69DAC3523}"/>
              </a:ext>
            </a:extLst>
          </p:cNvPr>
          <p:cNvSpPr/>
          <p:nvPr/>
        </p:nvSpPr>
        <p:spPr>
          <a:xfrm>
            <a:off x="8369783" y="2110145"/>
            <a:ext cx="2797125" cy="369332"/>
          </a:xfrm>
          <a:prstGeom prst="rect">
            <a:avLst/>
          </a:prstGeom>
        </p:spPr>
        <p:txBody>
          <a:bodyPr wrap="square">
            <a:spAutoFit/>
          </a:bodyPr>
          <a:lstStyle/>
          <a:p>
            <a:r>
              <a:rPr lang="zh-CN" altLang="en-US" dirty="0"/>
              <a:t>周期</a:t>
            </a:r>
            <a:r>
              <a:rPr lang="en-US" altLang="zh-CN" dirty="0"/>
              <a:t>/</a:t>
            </a:r>
            <a:r>
              <a:rPr lang="zh-CN" altLang="en-US" dirty="0"/>
              <a:t>基于水线扫描</a:t>
            </a:r>
          </a:p>
        </p:txBody>
      </p:sp>
      <p:sp>
        <p:nvSpPr>
          <p:cNvPr id="161" name="矩形: 圆顶角 160">
            <a:extLst>
              <a:ext uri="{FF2B5EF4-FFF2-40B4-BE49-F238E27FC236}">
                <a16:creationId xmlns:a16="http://schemas.microsoft.com/office/drawing/2014/main" id="{243E1A25-8486-43B9-BA12-2EF9D21D9E9B}"/>
              </a:ext>
            </a:extLst>
          </p:cNvPr>
          <p:cNvSpPr/>
          <p:nvPr/>
        </p:nvSpPr>
        <p:spPr>
          <a:xfrm>
            <a:off x="7392370" y="2061820"/>
            <a:ext cx="4195662" cy="3353483"/>
          </a:xfrm>
          <a:prstGeom prst="round2Same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07EBE520-77CE-46F9-BA60-AD19DE430649}"/>
              </a:ext>
            </a:extLst>
          </p:cNvPr>
          <p:cNvSpPr/>
          <p:nvPr/>
        </p:nvSpPr>
        <p:spPr>
          <a:xfrm>
            <a:off x="845806" y="2299553"/>
            <a:ext cx="2908486" cy="37705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全系统</a:t>
            </a:r>
            <a:endParaRPr lang="en-US" altLang="zh-CN" dirty="0">
              <a:solidFill>
                <a:schemeClr val="tx1"/>
              </a:solidFill>
            </a:endParaRPr>
          </a:p>
        </p:txBody>
      </p:sp>
      <p:sp>
        <p:nvSpPr>
          <p:cNvPr id="45" name="矩形 44">
            <a:extLst>
              <a:ext uri="{FF2B5EF4-FFF2-40B4-BE49-F238E27FC236}">
                <a16:creationId xmlns:a16="http://schemas.microsoft.com/office/drawing/2014/main" id="{52910542-5DD0-49DC-BA67-840CA3CFF799}"/>
              </a:ext>
            </a:extLst>
          </p:cNvPr>
          <p:cNvSpPr/>
          <p:nvPr/>
        </p:nvSpPr>
        <p:spPr>
          <a:xfrm>
            <a:off x="5029804" y="6176545"/>
            <a:ext cx="1495922" cy="327334"/>
          </a:xfrm>
          <a:prstGeom prst="rect">
            <a:avLst/>
          </a:prstGeom>
        </p:spPr>
        <p:txBody>
          <a:bodyPr wrap="none">
            <a:spAutoFit/>
          </a:bodyPr>
          <a:lstStyle/>
          <a:p>
            <a:pPr defTabSz="671513" fontAlgn="base">
              <a:lnSpc>
                <a:spcPct val="140000"/>
              </a:lnSpc>
              <a:spcBef>
                <a:spcPct val="0"/>
              </a:spcBef>
              <a:spcAft>
                <a:spcPct val="0"/>
              </a:spcAft>
              <a:tabLst>
                <a:tab pos="1208420" algn="ctr"/>
              </a:tabLst>
            </a:pPr>
            <a:r>
              <a:rPr lang="zh-CN" altLang="en-US" sz="1200" dirty="0"/>
              <a:t>社区优化：</a:t>
            </a:r>
            <a:r>
              <a:rPr lang="en-US" altLang="zh-CN" sz="1200" dirty="0"/>
              <a:t> MGLRU</a:t>
            </a:r>
            <a:endParaRPr lang="zh-CN" altLang="en-US" dirty="0"/>
          </a:p>
        </p:txBody>
      </p:sp>
      <p:sp>
        <p:nvSpPr>
          <p:cNvPr id="47" name="矩形 46">
            <a:extLst>
              <a:ext uri="{FF2B5EF4-FFF2-40B4-BE49-F238E27FC236}">
                <a16:creationId xmlns:a16="http://schemas.microsoft.com/office/drawing/2014/main" id="{A8583144-0B30-4E53-9217-BA2F8AFD76F2}"/>
              </a:ext>
            </a:extLst>
          </p:cNvPr>
          <p:cNvSpPr/>
          <p:nvPr/>
        </p:nvSpPr>
        <p:spPr>
          <a:xfrm>
            <a:off x="3754292" y="1939000"/>
            <a:ext cx="2881004" cy="3531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Damon</a:t>
            </a:r>
            <a:endParaRPr lang="zh-CN" altLang="en-US" sz="1400" dirty="0">
              <a:solidFill>
                <a:schemeClr val="tx1"/>
              </a:solidFill>
            </a:endParaRPr>
          </a:p>
        </p:txBody>
      </p:sp>
      <p:sp>
        <p:nvSpPr>
          <p:cNvPr id="49" name="矩形 48">
            <a:extLst>
              <a:ext uri="{FF2B5EF4-FFF2-40B4-BE49-F238E27FC236}">
                <a16:creationId xmlns:a16="http://schemas.microsoft.com/office/drawing/2014/main" id="{2920088D-9FBA-418C-ACF3-B85C93B7AA9A}"/>
              </a:ext>
            </a:extLst>
          </p:cNvPr>
          <p:cNvSpPr/>
          <p:nvPr/>
        </p:nvSpPr>
        <p:spPr>
          <a:xfrm>
            <a:off x="3754293" y="2299552"/>
            <a:ext cx="1437332" cy="37705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全系统</a:t>
            </a:r>
            <a:endParaRPr lang="en-US" altLang="zh-CN" dirty="0">
              <a:solidFill>
                <a:schemeClr val="tx1"/>
              </a:solidFill>
            </a:endParaRPr>
          </a:p>
        </p:txBody>
      </p:sp>
      <p:sp>
        <p:nvSpPr>
          <p:cNvPr id="50" name="矩形 49">
            <a:extLst>
              <a:ext uri="{FF2B5EF4-FFF2-40B4-BE49-F238E27FC236}">
                <a16:creationId xmlns:a16="http://schemas.microsoft.com/office/drawing/2014/main" id="{D727E78F-A78E-43CF-92F4-AF4ED3C68C50}"/>
              </a:ext>
            </a:extLst>
          </p:cNvPr>
          <p:cNvSpPr/>
          <p:nvPr/>
        </p:nvSpPr>
        <p:spPr>
          <a:xfrm>
            <a:off x="5191624" y="2299763"/>
            <a:ext cx="1443671" cy="37705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进程级</a:t>
            </a:r>
            <a:endParaRPr lang="en-US" altLang="zh-CN" dirty="0">
              <a:solidFill>
                <a:schemeClr val="tx1"/>
              </a:solidFill>
            </a:endParaRPr>
          </a:p>
        </p:txBody>
      </p:sp>
      <p:sp>
        <p:nvSpPr>
          <p:cNvPr id="12" name="流程图: 终止 11">
            <a:extLst>
              <a:ext uri="{FF2B5EF4-FFF2-40B4-BE49-F238E27FC236}">
                <a16:creationId xmlns:a16="http://schemas.microsoft.com/office/drawing/2014/main" id="{35FB01A0-6515-4FAB-9B2D-7B3FD5458B4F}"/>
              </a:ext>
            </a:extLst>
          </p:cNvPr>
          <p:cNvSpPr/>
          <p:nvPr/>
        </p:nvSpPr>
        <p:spPr>
          <a:xfrm>
            <a:off x="7783556" y="2865861"/>
            <a:ext cx="914400" cy="3017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开始</a:t>
            </a:r>
          </a:p>
        </p:txBody>
      </p:sp>
      <p:sp>
        <p:nvSpPr>
          <p:cNvPr id="31" name="流程图: 决策 30">
            <a:extLst>
              <a:ext uri="{FF2B5EF4-FFF2-40B4-BE49-F238E27FC236}">
                <a16:creationId xmlns:a16="http://schemas.microsoft.com/office/drawing/2014/main" id="{52BDBF4F-DAB3-4975-A2B2-3D2C70816FE3}"/>
              </a:ext>
            </a:extLst>
          </p:cNvPr>
          <p:cNvSpPr/>
          <p:nvPr/>
        </p:nvSpPr>
        <p:spPr>
          <a:xfrm>
            <a:off x="9897770" y="4407891"/>
            <a:ext cx="1078961" cy="61264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sp>
        <p:nvSpPr>
          <p:cNvPr id="134" name="文本框 133">
            <a:extLst>
              <a:ext uri="{FF2B5EF4-FFF2-40B4-BE49-F238E27FC236}">
                <a16:creationId xmlns:a16="http://schemas.microsoft.com/office/drawing/2014/main" id="{01895138-0626-416B-A8F1-D26683174F83}"/>
              </a:ext>
            </a:extLst>
          </p:cNvPr>
          <p:cNvSpPr txBox="1"/>
          <p:nvPr/>
        </p:nvSpPr>
        <p:spPr>
          <a:xfrm>
            <a:off x="7457865" y="4480555"/>
            <a:ext cx="562975" cy="523220"/>
          </a:xfrm>
          <a:prstGeom prst="rect">
            <a:avLst/>
          </a:prstGeom>
          <a:noFill/>
        </p:spPr>
        <p:txBody>
          <a:bodyPr wrap="square" rtlCol="0">
            <a:spAutoFit/>
          </a:bodyPr>
          <a:lstStyle/>
          <a:p>
            <a:pPr algn="ctr"/>
            <a:r>
              <a:rPr lang="zh-CN" altLang="en-US" sz="1400" dirty="0"/>
              <a:t>统</a:t>
            </a:r>
            <a:endParaRPr lang="en-US" altLang="zh-CN" sz="1400" dirty="0"/>
          </a:p>
          <a:p>
            <a:pPr algn="ctr"/>
            <a:r>
              <a:rPr lang="zh-CN" altLang="en-US" sz="1400" dirty="0"/>
              <a:t>计</a:t>
            </a:r>
          </a:p>
        </p:txBody>
      </p:sp>
      <p:cxnSp>
        <p:nvCxnSpPr>
          <p:cNvPr id="41" name="直接箭头连接符 40">
            <a:extLst>
              <a:ext uri="{FF2B5EF4-FFF2-40B4-BE49-F238E27FC236}">
                <a16:creationId xmlns:a16="http://schemas.microsoft.com/office/drawing/2014/main" id="{BD22E93B-F424-4AEB-BDE9-3C5DA935A864}"/>
              </a:ext>
            </a:extLst>
          </p:cNvPr>
          <p:cNvCxnSpPr>
            <a:cxnSpLocks/>
            <a:stCxn id="31" idx="1"/>
            <a:endCxn id="142" idx="3"/>
          </p:cNvCxnSpPr>
          <p:nvPr/>
        </p:nvCxnSpPr>
        <p:spPr>
          <a:xfrm flipH="1" flipV="1">
            <a:off x="9320115" y="4713573"/>
            <a:ext cx="577655" cy="6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流程图: 过程 148">
            <a:extLst>
              <a:ext uri="{FF2B5EF4-FFF2-40B4-BE49-F238E27FC236}">
                <a16:creationId xmlns:a16="http://schemas.microsoft.com/office/drawing/2014/main" id="{DE7A4B49-B722-40FC-9DCE-9B614630290E}"/>
              </a:ext>
            </a:extLst>
          </p:cNvPr>
          <p:cNvSpPr/>
          <p:nvPr/>
        </p:nvSpPr>
        <p:spPr>
          <a:xfrm>
            <a:off x="9876504" y="3810303"/>
            <a:ext cx="1119873" cy="418411"/>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inherit"/>
              </a:rPr>
              <a:t>Access Bit</a:t>
            </a:r>
            <a:r>
              <a:rPr lang="zh-CN" altLang="en-US" sz="1400" dirty="0">
                <a:solidFill>
                  <a:schemeClr val="tx1"/>
                </a:solidFill>
                <a:ea typeface="inherit"/>
              </a:rPr>
              <a:t>（</a:t>
            </a:r>
            <a:r>
              <a:rPr lang="en-US" altLang="zh-CN" sz="1400" dirty="0" err="1">
                <a:solidFill>
                  <a:schemeClr val="tx1"/>
                </a:solidFill>
              </a:rPr>
              <a:t>PG_idle</a:t>
            </a:r>
            <a:r>
              <a:rPr lang="zh-CN" altLang="en-US" sz="1400" dirty="0">
                <a:solidFill>
                  <a:schemeClr val="tx1"/>
                </a:solidFill>
                <a:ea typeface="inherit"/>
              </a:rPr>
              <a:t>）</a:t>
            </a:r>
            <a:endParaRPr lang="zh-CN" altLang="en-US" sz="1400" dirty="0">
              <a:solidFill>
                <a:schemeClr val="tx1"/>
              </a:solidFill>
            </a:endParaRPr>
          </a:p>
        </p:txBody>
      </p:sp>
      <p:cxnSp>
        <p:nvCxnSpPr>
          <p:cNvPr id="154" name="直接箭头连接符 153">
            <a:extLst>
              <a:ext uri="{FF2B5EF4-FFF2-40B4-BE49-F238E27FC236}">
                <a16:creationId xmlns:a16="http://schemas.microsoft.com/office/drawing/2014/main" id="{6C17C0DD-77BB-477F-8BC1-810323824A6E}"/>
              </a:ext>
            </a:extLst>
          </p:cNvPr>
          <p:cNvCxnSpPr>
            <a:cxnSpLocks/>
            <a:stCxn id="12" idx="3"/>
          </p:cNvCxnSpPr>
          <p:nvPr/>
        </p:nvCxnSpPr>
        <p:spPr>
          <a:xfrm flipV="1">
            <a:off x="8697956" y="3011404"/>
            <a:ext cx="860198" cy="53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7F495AC8-45DB-4051-9B8E-0F3FBDEE3C39}"/>
              </a:ext>
            </a:extLst>
          </p:cNvPr>
          <p:cNvCxnSpPr>
            <a:cxnSpLocks/>
            <a:stCxn id="117" idx="2"/>
            <a:endCxn id="149" idx="0"/>
          </p:cNvCxnSpPr>
          <p:nvPr/>
        </p:nvCxnSpPr>
        <p:spPr>
          <a:xfrm>
            <a:off x="10434092" y="3442528"/>
            <a:ext cx="2349" cy="367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DC871A3C-0C3A-4094-92B8-FEB12EC31395}"/>
              </a:ext>
            </a:extLst>
          </p:cNvPr>
          <p:cNvCxnSpPr>
            <a:cxnSpLocks/>
            <a:stCxn id="149" idx="2"/>
            <a:endCxn id="31" idx="0"/>
          </p:cNvCxnSpPr>
          <p:nvPr/>
        </p:nvCxnSpPr>
        <p:spPr>
          <a:xfrm>
            <a:off x="10436441" y="4228714"/>
            <a:ext cx="810" cy="179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连接符: 肘形 174">
            <a:extLst>
              <a:ext uri="{FF2B5EF4-FFF2-40B4-BE49-F238E27FC236}">
                <a16:creationId xmlns:a16="http://schemas.microsoft.com/office/drawing/2014/main" id="{8758897D-6847-4C23-BF4B-48E7C35F6C7E}"/>
              </a:ext>
            </a:extLst>
          </p:cNvPr>
          <p:cNvCxnSpPr>
            <a:cxnSpLocks/>
            <a:stCxn id="31" idx="3"/>
          </p:cNvCxnSpPr>
          <p:nvPr/>
        </p:nvCxnSpPr>
        <p:spPr>
          <a:xfrm flipH="1" flipV="1">
            <a:off x="10425401" y="3605321"/>
            <a:ext cx="551330" cy="1108894"/>
          </a:xfrm>
          <a:prstGeom prst="bentConnector4">
            <a:avLst>
              <a:gd name="adj1" fmla="val -59891"/>
              <a:gd name="adj2" fmla="val 9988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文本框 178">
            <a:extLst>
              <a:ext uri="{FF2B5EF4-FFF2-40B4-BE49-F238E27FC236}">
                <a16:creationId xmlns:a16="http://schemas.microsoft.com/office/drawing/2014/main" id="{9446F281-A843-497B-B187-9DE2D6B41F63}"/>
              </a:ext>
            </a:extLst>
          </p:cNvPr>
          <p:cNvSpPr txBox="1"/>
          <p:nvPr/>
        </p:nvSpPr>
        <p:spPr>
          <a:xfrm>
            <a:off x="9504048" y="4440704"/>
            <a:ext cx="364202" cy="307777"/>
          </a:xfrm>
          <a:prstGeom prst="rect">
            <a:avLst/>
          </a:prstGeom>
          <a:noFill/>
        </p:spPr>
        <p:txBody>
          <a:bodyPr wrap="none" rtlCol="0">
            <a:spAutoFit/>
          </a:bodyPr>
          <a:lstStyle/>
          <a:p>
            <a:r>
              <a:rPr lang="zh-CN" altLang="en-US" sz="1400" dirty="0"/>
              <a:t>是</a:t>
            </a:r>
          </a:p>
        </p:txBody>
      </p:sp>
      <p:sp>
        <p:nvSpPr>
          <p:cNvPr id="180" name="文本框 179">
            <a:extLst>
              <a:ext uri="{FF2B5EF4-FFF2-40B4-BE49-F238E27FC236}">
                <a16:creationId xmlns:a16="http://schemas.microsoft.com/office/drawing/2014/main" id="{0E53FCFE-DEA6-4A46-8F1C-9C50734F3CE5}"/>
              </a:ext>
            </a:extLst>
          </p:cNvPr>
          <p:cNvSpPr txBox="1"/>
          <p:nvPr/>
        </p:nvSpPr>
        <p:spPr>
          <a:xfrm>
            <a:off x="10989432" y="4433863"/>
            <a:ext cx="364202" cy="307777"/>
          </a:xfrm>
          <a:prstGeom prst="rect">
            <a:avLst/>
          </a:prstGeom>
          <a:noFill/>
        </p:spPr>
        <p:txBody>
          <a:bodyPr wrap="none" rtlCol="0">
            <a:spAutoFit/>
          </a:bodyPr>
          <a:lstStyle/>
          <a:p>
            <a:r>
              <a:rPr lang="zh-CN" altLang="en-US" sz="1400" dirty="0"/>
              <a:t>否</a:t>
            </a:r>
          </a:p>
        </p:txBody>
      </p:sp>
      <p:sp>
        <p:nvSpPr>
          <p:cNvPr id="184" name="流程图: 过程 183">
            <a:extLst>
              <a:ext uri="{FF2B5EF4-FFF2-40B4-BE49-F238E27FC236}">
                <a16:creationId xmlns:a16="http://schemas.microsoft.com/office/drawing/2014/main" id="{0479D4B9-AF37-4A32-BC10-EC14FE5E6C70}"/>
              </a:ext>
            </a:extLst>
          </p:cNvPr>
          <p:cNvSpPr/>
          <p:nvPr/>
        </p:nvSpPr>
        <p:spPr>
          <a:xfrm>
            <a:off x="8010503" y="3544945"/>
            <a:ext cx="914400" cy="35503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数据处理</a:t>
            </a:r>
          </a:p>
        </p:txBody>
      </p:sp>
      <p:cxnSp>
        <p:nvCxnSpPr>
          <p:cNvPr id="185" name="直接箭头连接符 184">
            <a:extLst>
              <a:ext uri="{FF2B5EF4-FFF2-40B4-BE49-F238E27FC236}">
                <a16:creationId xmlns:a16="http://schemas.microsoft.com/office/drawing/2014/main" id="{509D4E4F-FB36-4F54-AC4D-8472C242BC75}"/>
              </a:ext>
            </a:extLst>
          </p:cNvPr>
          <p:cNvCxnSpPr>
            <a:endCxn id="184" idx="2"/>
          </p:cNvCxnSpPr>
          <p:nvPr/>
        </p:nvCxnSpPr>
        <p:spPr>
          <a:xfrm flipH="1" flipV="1">
            <a:off x="8467703" y="3899980"/>
            <a:ext cx="90" cy="3899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连接符: 肘形 185">
            <a:extLst>
              <a:ext uri="{FF2B5EF4-FFF2-40B4-BE49-F238E27FC236}">
                <a16:creationId xmlns:a16="http://schemas.microsoft.com/office/drawing/2014/main" id="{3E5AC206-2D95-4C36-8C72-EFEA0763C882}"/>
              </a:ext>
            </a:extLst>
          </p:cNvPr>
          <p:cNvCxnSpPr>
            <a:cxnSpLocks/>
          </p:cNvCxnSpPr>
          <p:nvPr/>
        </p:nvCxnSpPr>
        <p:spPr>
          <a:xfrm rot="5400000" flipH="1" flipV="1">
            <a:off x="8264182" y="3210629"/>
            <a:ext cx="1102365" cy="688680"/>
          </a:xfrm>
          <a:prstGeom prst="bentConnector3">
            <a:avLst>
              <a:gd name="adj1" fmla="val -1349"/>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15FCC781-6357-4672-AFF8-D71DD39191E8}"/>
              </a:ext>
            </a:extLst>
          </p:cNvPr>
          <p:cNvGrpSpPr/>
          <p:nvPr/>
        </p:nvGrpSpPr>
        <p:grpSpPr>
          <a:xfrm>
            <a:off x="7615471" y="4289926"/>
            <a:ext cx="1771695" cy="847293"/>
            <a:chOff x="7899779" y="4289926"/>
            <a:chExt cx="1771695" cy="847293"/>
          </a:xfrm>
        </p:grpSpPr>
        <p:sp>
          <p:nvSpPr>
            <p:cNvPr id="130" name="矩形 129">
              <a:extLst>
                <a:ext uri="{FF2B5EF4-FFF2-40B4-BE49-F238E27FC236}">
                  <a16:creationId xmlns:a16="http://schemas.microsoft.com/office/drawing/2014/main" id="{81136316-414F-4C95-8F95-560112DBCB5D}"/>
                </a:ext>
              </a:extLst>
            </p:cNvPr>
            <p:cNvSpPr/>
            <p:nvPr/>
          </p:nvSpPr>
          <p:spPr>
            <a:xfrm>
              <a:off x="8150209" y="4348563"/>
              <a:ext cx="441185"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a:solidFill>
                    <a:schemeClr val="tx1"/>
                  </a:solidFill>
                </a:rPr>
                <a:t>pageentry</a:t>
              </a:r>
              <a:endParaRPr lang="zh-CN" altLang="en-US" sz="800" dirty="0">
                <a:solidFill>
                  <a:schemeClr val="tx1"/>
                </a:solidFill>
              </a:endParaRPr>
            </a:p>
          </p:txBody>
        </p:sp>
        <p:sp>
          <p:nvSpPr>
            <p:cNvPr id="131" name="矩形 130">
              <a:extLst>
                <a:ext uri="{FF2B5EF4-FFF2-40B4-BE49-F238E27FC236}">
                  <a16:creationId xmlns:a16="http://schemas.microsoft.com/office/drawing/2014/main" id="{318CAEF8-7495-4F39-8107-866F3902FCEA}"/>
                </a:ext>
              </a:extLst>
            </p:cNvPr>
            <p:cNvSpPr/>
            <p:nvPr/>
          </p:nvSpPr>
          <p:spPr>
            <a:xfrm>
              <a:off x="8592051" y="4348413"/>
              <a:ext cx="41214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PPN</a:t>
              </a:r>
              <a:endParaRPr lang="zh-CN" altLang="en-US" sz="800" dirty="0">
                <a:solidFill>
                  <a:schemeClr val="tx1"/>
                </a:solidFill>
              </a:endParaRPr>
            </a:p>
          </p:txBody>
        </p:sp>
        <p:sp>
          <p:nvSpPr>
            <p:cNvPr id="132" name="矩形 131">
              <a:extLst>
                <a:ext uri="{FF2B5EF4-FFF2-40B4-BE49-F238E27FC236}">
                  <a16:creationId xmlns:a16="http://schemas.microsoft.com/office/drawing/2014/main" id="{D8BC4C7E-AF86-4689-82B4-E89E39D8E3F8}"/>
                </a:ext>
              </a:extLst>
            </p:cNvPr>
            <p:cNvSpPr/>
            <p:nvPr/>
          </p:nvSpPr>
          <p:spPr>
            <a:xfrm>
              <a:off x="9007596" y="4348284"/>
              <a:ext cx="345507"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AF</a:t>
              </a:r>
              <a:endParaRPr lang="zh-CN" altLang="en-US" sz="800" dirty="0">
                <a:solidFill>
                  <a:srgbClr val="FF0000"/>
                </a:solidFill>
              </a:endParaRPr>
            </a:p>
          </p:txBody>
        </p:sp>
        <p:sp>
          <p:nvSpPr>
            <p:cNvPr id="133" name="矩形 132">
              <a:extLst>
                <a:ext uri="{FF2B5EF4-FFF2-40B4-BE49-F238E27FC236}">
                  <a16:creationId xmlns:a16="http://schemas.microsoft.com/office/drawing/2014/main" id="{4D9112C5-516E-40E4-B8C4-41FCFF143B51}"/>
                </a:ext>
              </a:extLst>
            </p:cNvPr>
            <p:cNvSpPr/>
            <p:nvPr/>
          </p:nvSpPr>
          <p:spPr>
            <a:xfrm>
              <a:off x="9353587" y="4348284"/>
              <a:ext cx="89590" cy="2399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35" name="矩形: 圆角 134">
              <a:extLst>
                <a:ext uri="{FF2B5EF4-FFF2-40B4-BE49-F238E27FC236}">
                  <a16:creationId xmlns:a16="http://schemas.microsoft.com/office/drawing/2014/main" id="{69A04427-71BA-4F5F-A778-986A259BA2CF}"/>
                </a:ext>
              </a:extLst>
            </p:cNvPr>
            <p:cNvSpPr/>
            <p:nvPr/>
          </p:nvSpPr>
          <p:spPr>
            <a:xfrm>
              <a:off x="9391682" y="4372976"/>
              <a:ext cx="279792" cy="688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a:t>
              </a:r>
            </a:p>
            <a:p>
              <a:pPr algn="ctr"/>
              <a:r>
                <a:rPr lang="en-US" altLang="zh-CN" sz="800" dirty="0">
                  <a:solidFill>
                    <a:schemeClr val="tx1"/>
                  </a:solidFill>
                </a:rPr>
                <a:t>R</a:t>
              </a:r>
            </a:p>
            <a:p>
              <a:pPr algn="ctr"/>
              <a:r>
                <a:rPr lang="en-US" altLang="zh-CN" sz="800" dirty="0">
                  <a:solidFill>
                    <a:schemeClr val="tx1"/>
                  </a:solidFill>
                </a:rPr>
                <a:t>O</a:t>
              </a:r>
            </a:p>
            <a:p>
              <a:pPr algn="ctr"/>
              <a:r>
                <a:rPr lang="en-US" altLang="zh-CN" sz="800" dirty="0">
                  <a:solidFill>
                    <a:schemeClr val="tx1"/>
                  </a:solidFill>
                </a:rPr>
                <a:t>C</a:t>
              </a:r>
            </a:p>
            <a:p>
              <a:pPr algn="ctr"/>
              <a:r>
                <a:rPr lang="en-US" altLang="zh-CN" sz="800" dirty="0">
                  <a:solidFill>
                    <a:schemeClr val="tx1"/>
                  </a:solidFill>
                </a:rPr>
                <a:t>E</a:t>
              </a:r>
            </a:p>
            <a:p>
              <a:pPr algn="ctr"/>
              <a:r>
                <a:rPr lang="en-US" altLang="zh-CN" sz="800" dirty="0">
                  <a:solidFill>
                    <a:schemeClr val="tx1"/>
                  </a:solidFill>
                </a:rPr>
                <a:t>S</a:t>
              </a:r>
            </a:p>
            <a:p>
              <a:pPr algn="ctr"/>
              <a:r>
                <a:rPr lang="en-US" altLang="zh-CN" sz="800" dirty="0">
                  <a:solidFill>
                    <a:schemeClr val="tx1"/>
                  </a:solidFill>
                </a:rPr>
                <a:t>S</a:t>
              </a:r>
              <a:endParaRPr lang="zh-CN" altLang="en-US" sz="800" dirty="0">
                <a:solidFill>
                  <a:schemeClr val="tx1"/>
                </a:solidFill>
              </a:endParaRPr>
            </a:p>
          </p:txBody>
        </p:sp>
        <p:sp>
          <p:nvSpPr>
            <p:cNvPr id="142" name="矩形 141">
              <a:extLst>
                <a:ext uri="{FF2B5EF4-FFF2-40B4-BE49-F238E27FC236}">
                  <a16:creationId xmlns:a16="http://schemas.microsoft.com/office/drawing/2014/main" id="{9EA98E45-EAE5-4887-9A7D-E6609B583042}"/>
                </a:ext>
              </a:extLst>
            </p:cNvPr>
            <p:cNvSpPr/>
            <p:nvPr/>
          </p:nvSpPr>
          <p:spPr>
            <a:xfrm>
              <a:off x="7899779" y="4289926"/>
              <a:ext cx="1704644" cy="8472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88" name="矩形 87">
              <a:extLst>
                <a:ext uri="{FF2B5EF4-FFF2-40B4-BE49-F238E27FC236}">
                  <a16:creationId xmlns:a16="http://schemas.microsoft.com/office/drawing/2014/main" id="{D90817E1-4F56-4327-AF5A-B087DAB1B52B}"/>
                </a:ext>
              </a:extLst>
            </p:cNvPr>
            <p:cNvSpPr/>
            <p:nvPr/>
          </p:nvSpPr>
          <p:spPr>
            <a:xfrm>
              <a:off x="8150209" y="4587070"/>
              <a:ext cx="441185"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a:solidFill>
                    <a:schemeClr val="tx1"/>
                  </a:solidFill>
                </a:rPr>
                <a:t>pageentry</a:t>
              </a:r>
              <a:endParaRPr lang="zh-CN" altLang="en-US" sz="800" dirty="0">
                <a:solidFill>
                  <a:schemeClr val="tx1"/>
                </a:solidFill>
              </a:endParaRPr>
            </a:p>
          </p:txBody>
        </p:sp>
        <p:sp>
          <p:nvSpPr>
            <p:cNvPr id="89" name="矩形 88">
              <a:extLst>
                <a:ext uri="{FF2B5EF4-FFF2-40B4-BE49-F238E27FC236}">
                  <a16:creationId xmlns:a16="http://schemas.microsoft.com/office/drawing/2014/main" id="{26506AF1-61F4-4DFF-9D20-B39DDAEA31DE}"/>
                </a:ext>
              </a:extLst>
            </p:cNvPr>
            <p:cNvSpPr/>
            <p:nvPr/>
          </p:nvSpPr>
          <p:spPr>
            <a:xfrm>
              <a:off x="8592051" y="4586920"/>
              <a:ext cx="41214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PPN</a:t>
              </a:r>
              <a:endParaRPr lang="zh-CN" altLang="en-US" sz="800" dirty="0">
                <a:solidFill>
                  <a:schemeClr val="tx1"/>
                </a:solidFill>
              </a:endParaRPr>
            </a:p>
          </p:txBody>
        </p:sp>
        <p:sp>
          <p:nvSpPr>
            <p:cNvPr id="91" name="矩形 90">
              <a:extLst>
                <a:ext uri="{FF2B5EF4-FFF2-40B4-BE49-F238E27FC236}">
                  <a16:creationId xmlns:a16="http://schemas.microsoft.com/office/drawing/2014/main" id="{4DBE589C-FBBA-4117-95D8-72EEA531DE61}"/>
                </a:ext>
              </a:extLst>
            </p:cNvPr>
            <p:cNvSpPr/>
            <p:nvPr/>
          </p:nvSpPr>
          <p:spPr>
            <a:xfrm>
              <a:off x="9007596" y="4586791"/>
              <a:ext cx="345507"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AF</a:t>
              </a:r>
              <a:endParaRPr lang="zh-CN" altLang="en-US" sz="800" dirty="0">
                <a:solidFill>
                  <a:srgbClr val="FF0000"/>
                </a:solidFill>
              </a:endParaRPr>
            </a:p>
          </p:txBody>
        </p:sp>
        <p:sp>
          <p:nvSpPr>
            <p:cNvPr id="92" name="矩形 91">
              <a:extLst>
                <a:ext uri="{FF2B5EF4-FFF2-40B4-BE49-F238E27FC236}">
                  <a16:creationId xmlns:a16="http://schemas.microsoft.com/office/drawing/2014/main" id="{BAE8C2FA-8777-4B24-A817-DF3EAE7591B3}"/>
                </a:ext>
              </a:extLst>
            </p:cNvPr>
            <p:cNvSpPr/>
            <p:nvPr/>
          </p:nvSpPr>
          <p:spPr>
            <a:xfrm>
              <a:off x="9353587" y="4586791"/>
              <a:ext cx="89590" cy="2399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95" name="矩形 94">
              <a:extLst>
                <a:ext uri="{FF2B5EF4-FFF2-40B4-BE49-F238E27FC236}">
                  <a16:creationId xmlns:a16="http://schemas.microsoft.com/office/drawing/2014/main" id="{13AAB90F-57E2-4B31-A6F6-FAB3C2A9572B}"/>
                </a:ext>
              </a:extLst>
            </p:cNvPr>
            <p:cNvSpPr/>
            <p:nvPr/>
          </p:nvSpPr>
          <p:spPr>
            <a:xfrm>
              <a:off x="8150209" y="4826990"/>
              <a:ext cx="441185"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a:solidFill>
                    <a:schemeClr val="tx1"/>
                  </a:solidFill>
                </a:rPr>
                <a:t>pageentry</a:t>
              </a:r>
              <a:endParaRPr lang="zh-CN" altLang="en-US" sz="800" dirty="0">
                <a:solidFill>
                  <a:schemeClr val="tx1"/>
                </a:solidFill>
              </a:endParaRPr>
            </a:p>
          </p:txBody>
        </p:sp>
        <p:sp>
          <p:nvSpPr>
            <p:cNvPr id="99" name="矩形 98">
              <a:extLst>
                <a:ext uri="{FF2B5EF4-FFF2-40B4-BE49-F238E27FC236}">
                  <a16:creationId xmlns:a16="http://schemas.microsoft.com/office/drawing/2014/main" id="{3E668ACB-B387-4C3B-9140-12E7F84E1A97}"/>
                </a:ext>
              </a:extLst>
            </p:cNvPr>
            <p:cNvSpPr/>
            <p:nvPr/>
          </p:nvSpPr>
          <p:spPr>
            <a:xfrm>
              <a:off x="8592051" y="4826840"/>
              <a:ext cx="41214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PPN</a:t>
              </a:r>
              <a:endParaRPr lang="zh-CN" altLang="en-US" sz="800" dirty="0">
                <a:solidFill>
                  <a:schemeClr val="tx1"/>
                </a:solidFill>
              </a:endParaRPr>
            </a:p>
          </p:txBody>
        </p:sp>
        <p:sp>
          <p:nvSpPr>
            <p:cNvPr id="100" name="矩形 99">
              <a:extLst>
                <a:ext uri="{FF2B5EF4-FFF2-40B4-BE49-F238E27FC236}">
                  <a16:creationId xmlns:a16="http://schemas.microsoft.com/office/drawing/2014/main" id="{4A24FED5-39F2-4D2F-9877-BEC77AC514C8}"/>
                </a:ext>
              </a:extLst>
            </p:cNvPr>
            <p:cNvSpPr/>
            <p:nvPr/>
          </p:nvSpPr>
          <p:spPr>
            <a:xfrm>
              <a:off x="9007596" y="4826711"/>
              <a:ext cx="43558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Flags</a:t>
              </a:r>
              <a:endParaRPr lang="zh-CN" altLang="en-US" sz="800" dirty="0">
                <a:solidFill>
                  <a:schemeClr val="tx1"/>
                </a:solidFill>
              </a:endParaRPr>
            </a:p>
          </p:txBody>
        </p:sp>
      </p:grpSp>
      <p:grpSp>
        <p:nvGrpSpPr>
          <p:cNvPr id="107" name="组合 106">
            <a:extLst>
              <a:ext uri="{FF2B5EF4-FFF2-40B4-BE49-F238E27FC236}">
                <a16:creationId xmlns:a16="http://schemas.microsoft.com/office/drawing/2014/main" id="{434304E1-45FB-4EF3-92C4-8A90B30B9415}"/>
              </a:ext>
            </a:extLst>
          </p:cNvPr>
          <p:cNvGrpSpPr/>
          <p:nvPr/>
        </p:nvGrpSpPr>
        <p:grpSpPr>
          <a:xfrm>
            <a:off x="9581770" y="2595235"/>
            <a:ext cx="1771695" cy="847293"/>
            <a:chOff x="7899779" y="4289926"/>
            <a:chExt cx="1771695" cy="847293"/>
          </a:xfrm>
        </p:grpSpPr>
        <p:sp>
          <p:nvSpPr>
            <p:cNvPr id="108" name="矩形 107">
              <a:extLst>
                <a:ext uri="{FF2B5EF4-FFF2-40B4-BE49-F238E27FC236}">
                  <a16:creationId xmlns:a16="http://schemas.microsoft.com/office/drawing/2014/main" id="{FB1B7E64-9F83-48AD-A746-9273A59A604E}"/>
                </a:ext>
              </a:extLst>
            </p:cNvPr>
            <p:cNvSpPr/>
            <p:nvPr/>
          </p:nvSpPr>
          <p:spPr>
            <a:xfrm>
              <a:off x="8150209" y="4348563"/>
              <a:ext cx="441185"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a:solidFill>
                    <a:schemeClr val="tx1"/>
                  </a:solidFill>
                </a:rPr>
                <a:t>pageentry</a:t>
              </a:r>
              <a:endParaRPr lang="zh-CN" altLang="en-US" sz="800" dirty="0">
                <a:solidFill>
                  <a:schemeClr val="tx1"/>
                </a:solidFill>
              </a:endParaRPr>
            </a:p>
          </p:txBody>
        </p:sp>
        <p:sp>
          <p:nvSpPr>
            <p:cNvPr id="109" name="矩形 108">
              <a:extLst>
                <a:ext uri="{FF2B5EF4-FFF2-40B4-BE49-F238E27FC236}">
                  <a16:creationId xmlns:a16="http://schemas.microsoft.com/office/drawing/2014/main" id="{DDB1B731-39E3-4D74-AEC1-9BF0F95D8BFB}"/>
                </a:ext>
              </a:extLst>
            </p:cNvPr>
            <p:cNvSpPr/>
            <p:nvPr/>
          </p:nvSpPr>
          <p:spPr>
            <a:xfrm>
              <a:off x="8592051" y="4348413"/>
              <a:ext cx="41214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PPN</a:t>
              </a:r>
              <a:endParaRPr lang="zh-CN" altLang="en-US" sz="800" dirty="0">
                <a:solidFill>
                  <a:schemeClr val="tx1"/>
                </a:solidFill>
              </a:endParaRPr>
            </a:p>
          </p:txBody>
        </p:sp>
        <p:sp>
          <p:nvSpPr>
            <p:cNvPr id="114" name="矩形 113">
              <a:extLst>
                <a:ext uri="{FF2B5EF4-FFF2-40B4-BE49-F238E27FC236}">
                  <a16:creationId xmlns:a16="http://schemas.microsoft.com/office/drawing/2014/main" id="{DA786941-E83A-4E86-BD03-28B26C204C2D}"/>
                </a:ext>
              </a:extLst>
            </p:cNvPr>
            <p:cNvSpPr/>
            <p:nvPr/>
          </p:nvSpPr>
          <p:spPr>
            <a:xfrm>
              <a:off x="9007596" y="4348284"/>
              <a:ext cx="345507"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0</a:t>
              </a:r>
              <a:endParaRPr lang="zh-CN" altLang="en-US" sz="800" dirty="0">
                <a:solidFill>
                  <a:srgbClr val="FF0000"/>
                </a:solidFill>
              </a:endParaRPr>
            </a:p>
          </p:txBody>
        </p:sp>
        <p:sp>
          <p:nvSpPr>
            <p:cNvPr id="115" name="矩形 114">
              <a:extLst>
                <a:ext uri="{FF2B5EF4-FFF2-40B4-BE49-F238E27FC236}">
                  <a16:creationId xmlns:a16="http://schemas.microsoft.com/office/drawing/2014/main" id="{5BE05ECD-C5E1-4945-A682-0C3D85899AD6}"/>
                </a:ext>
              </a:extLst>
            </p:cNvPr>
            <p:cNvSpPr/>
            <p:nvPr/>
          </p:nvSpPr>
          <p:spPr>
            <a:xfrm>
              <a:off x="9353587" y="4348284"/>
              <a:ext cx="89590" cy="2399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16" name="矩形: 圆角 115">
              <a:extLst>
                <a:ext uri="{FF2B5EF4-FFF2-40B4-BE49-F238E27FC236}">
                  <a16:creationId xmlns:a16="http://schemas.microsoft.com/office/drawing/2014/main" id="{43830D6D-632E-458E-BFC8-925EF22888FC}"/>
                </a:ext>
              </a:extLst>
            </p:cNvPr>
            <p:cNvSpPr/>
            <p:nvPr/>
          </p:nvSpPr>
          <p:spPr>
            <a:xfrm>
              <a:off x="9391682" y="4372976"/>
              <a:ext cx="279792" cy="688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a:t>
              </a:r>
            </a:p>
            <a:p>
              <a:pPr algn="ctr"/>
              <a:r>
                <a:rPr lang="en-US" altLang="zh-CN" sz="800" dirty="0">
                  <a:solidFill>
                    <a:schemeClr val="tx1"/>
                  </a:solidFill>
                </a:rPr>
                <a:t>R</a:t>
              </a:r>
            </a:p>
            <a:p>
              <a:pPr algn="ctr"/>
              <a:r>
                <a:rPr lang="en-US" altLang="zh-CN" sz="800" dirty="0">
                  <a:solidFill>
                    <a:schemeClr val="tx1"/>
                  </a:solidFill>
                </a:rPr>
                <a:t>O</a:t>
              </a:r>
            </a:p>
            <a:p>
              <a:pPr algn="ctr"/>
              <a:r>
                <a:rPr lang="en-US" altLang="zh-CN" sz="800" dirty="0">
                  <a:solidFill>
                    <a:schemeClr val="tx1"/>
                  </a:solidFill>
                </a:rPr>
                <a:t>C</a:t>
              </a:r>
            </a:p>
            <a:p>
              <a:pPr algn="ctr"/>
              <a:r>
                <a:rPr lang="en-US" altLang="zh-CN" sz="800" dirty="0">
                  <a:solidFill>
                    <a:schemeClr val="tx1"/>
                  </a:solidFill>
                </a:rPr>
                <a:t>E</a:t>
              </a:r>
            </a:p>
            <a:p>
              <a:pPr algn="ctr"/>
              <a:r>
                <a:rPr lang="en-US" altLang="zh-CN" sz="800" dirty="0">
                  <a:solidFill>
                    <a:schemeClr val="tx1"/>
                  </a:solidFill>
                </a:rPr>
                <a:t>S</a:t>
              </a:r>
            </a:p>
            <a:p>
              <a:pPr algn="ctr"/>
              <a:r>
                <a:rPr lang="en-US" altLang="zh-CN" sz="800" dirty="0">
                  <a:solidFill>
                    <a:schemeClr val="tx1"/>
                  </a:solidFill>
                </a:rPr>
                <a:t>S</a:t>
              </a:r>
              <a:endParaRPr lang="zh-CN" altLang="en-US" sz="800" dirty="0">
                <a:solidFill>
                  <a:schemeClr val="tx1"/>
                </a:solidFill>
              </a:endParaRPr>
            </a:p>
          </p:txBody>
        </p:sp>
        <p:sp>
          <p:nvSpPr>
            <p:cNvPr id="117" name="矩形 116">
              <a:extLst>
                <a:ext uri="{FF2B5EF4-FFF2-40B4-BE49-F238E27FC236}">
                  <a16:creationId xmlns:a16="http://schemas.microsoft.com/office/drawing/2014/main" id="{B5A00363-8DB6-4B16-9DFC-2DC422F96E97}"/>
                </a:ext>
              </a:extLst>
            </p:cNvPr>
            <p:cNvSpPr/>
            <p:nvPr/>
          </p:nvSpPr>
          <p:spPr>
            <a:xfrm>
              <a:off x="7899779" y="4289926"/>
              <a:ext cx="1704644" cy="8472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18" name="矩形 117">
              <a:extLst>
                <a:ext uri="{FF2B5EF4-FFF2-40B4-BE49-F238E27FC236}">
                  <a16:creationId xmlns:a16="http://schemas.microsoft.com/office/drawing/2014/main" id="{C375657D-7FFC-447A-8EEE-58C4FD990C70}"/>
                </a:ext>
              </a:extLst>
            </p:cNvPr>
            <p:cNvSpPr/>
            <p:nvPr/>
          </p:nvSpPr>
          <p:spPr>
            <a:xfrm>
              <a:off x="8150209" y="4587070"/>
              <a:ext cx="441185"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a:solidFill>
                    <a:schemeClr val="tx1"/>
                  </a:solidFill>
                </a:rPr>
                <a:t>pageentry</a:t>
              </a:r>
              <a:endParaRPr lang="zh-CN" altLang="en-US" sz="800" dirty="0">
                <a:solidFill>
                  <a:schemeClr val="tx1"/>
                </a:solidFill>
              </a:endParaRPr>
            </a:p>
          </p:txBody>
        </p:sp>
        <p:sp>
          <p:nvSpPr>
            <p:cNvPr id="119" name="矩形 118">
              <a:extLst>
                <a:ext uri="{FF2B5EF4-FFF2-40B4-BE49-F238E27FC236}">
                  <a16:creationId xmlns:a16="http://schemas.microsoft.com/office/drawing/2014/main" id="{D45935C8-E349-420E-8A21-6E6D0909E1A4}"/>
                </a:ext>
              </a:extLst>
            </p:cNvPr>
            <p:cNvSpPr/>
            <p:nvPr/>
          </p:nvSpPr>
          <p:spPr>
            <a:xfrm>
              <a:off x="8592051" y="4586920"/>
              <a:ext cx="41214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PPN</a:t>
              </a:r>
              <a:endParaRPr lang="zh-CN" altLang="en-US" sz="800" dirty="0">
                <a:solidFill>
                  <a:schemeClr val="tx1"/>
                </a:solidFill>
              </a:endParaRPr>
            </a:p>
          </p:txBody>
        </p:sp>
        <p:sp>
          <p:nvSpPr>
            <p:cNvPr id="120" name="矩形 119">
              <a:extLst>
                <a:ext uri="{FF2B5EF4-FFF2-40B4-BE49-F238E27FC236}">
                  <a16:creationId xmlns:a16="http://schemas.microsoft.com/office/drawing/2014/main" id="{AE0EA14D-0922-4B02-A126-808F568370BB}"/>
                </a:ext>
              </a:extLst>
            </p:cNvPr>
            <p:cNvSpPr/>
            <p:nvPr/>
          </p:nvSpPr>
          <p:spPr>
            <a:xfrm>
              <a:off x="9007596" y="4586791"/>
              <a:ext cx="345507"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0</a:t>
              </a:r>
              <a:endParaRPr lang="zh-CN" altLang="en-US" sz="800" dirty="0">
                <a:solidFill>
                  <a:srgbClr val="FF0000"/>
                </a:solidFill>
              </a:endParaRPr>
            </a:p>
          </p:txBody>
        </p:sp>
        <p:sp>
          <p:nvSpPr>
            <p:cNvPr id="122" name="矩形 121">
              <a:extLst>
                <a:ext uri="{FF2B5EF4-FFF2-40B4-BE49-F238E27FC236}">
                  <a16:creationId xmlns:a16="http://schemas.microsoft.com/office/drawing/2014/main" id="{6EC4B421-27D3-4F34-9835-FC91C6684857}"/>
                </a:ext>
              </a:extLst>
            </p:cNvPr>
            <p:cNvSpPr/>
            <p:nvPr/>
          </p:nvSpPr>
          <p:spPr>
            <a:xfrm>
              <a:off x="9353587" y="4586791"/>
              <a:ext cx="89590" cy="2399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23" name="矩形 122">
              <a:extLst>
                <a:ext uri="{FF2B5EF4-FFF2-40B4-BE49-F238E27FC236}">
                  <a16:creationId xmlns:a16="http://schemas.microsoft.com/office/drawing/2014/main" id="{F0ABA6BC-8EB5-4830-AA3F-066E45B966E7}"/>
                </a:ext>
              </a:extLst>
            </p:cNvPr>
            <p:cNvSpPr/>
            <p:nvPr/>
          </p:nvSpPr>
          <p:spPr>
            <a:xfrm>
              <a:off x="8150209" y="4826990"/>
              <a:ext cx="441185"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a:solidFill>
                    <a:schemeClr val="tx1"/>
                  </a:solidFill>
                </a:rPr>
                <a:t>pageentry</a:t>
              </a:r>
              <a:endParaRPr lang="zh-CN" altLang="en-US" sz="800" dirty="0">
                <a:solidFill>
                  <a:schemeClr val="tx1"/>
                </a:solidFill>
              </a:endParaRPr>
            </a:p>
          </p:txBody>
        </p:sp>
        <p:sp>
          <p:nvSpPr>
            <p:cNvPr id="124" name="矩形 123">
              <a:extLst>
                <a:ext uri="{FF2B5EF4-FFF2-40B4-BE49-F238E27FC236}">
                  <a16:creationId xmlns:a16="http://schemas.microsoft.com/office/drawing/2014/main" id="{D505CFA7-9372-4DE8-B827-A715B58D3C19}"/>
                </a:ext>
              </a:extLst>
            </p:cNvPr>
            <p:cNvSpPr/>
            <p:nvPr/>
          </p:nvSpPr>
          <p:spPr>
            <a:xfrm>
              <a:off x="8592051" y="4826840"/>
              <a:ext cx="41214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PPN</a:t>
              </a:r>
              <a:endParaRPr lang="zh-CN" altLang="en-US" sz="800" dirty="0">
                <a:solidFill>
                  <a:schemeClr val="tx1"/>
                </a:solidFill>
              </a:endParaRPr>
            </a:p>
          </p:txBody>
        </p:sp>
        <p:sp>
          <p:nvSpPr>
            <p:cNvPr id="125" name="矩形 124">
              <a:extLst>
                <a:ext uri="{FF2B5EF4-FFF2-40B4-BE49-F238E27FC236}">
                  <a16:creationId xmlns:a16="http://schemas.microsoft.com/office/drawing/2014/main" id="{79ABEFC0-0E65-49CE-A7EC-5BAFF1884203}"/>
                </a:ext>
              </a:extLst>
            </p:cNvPr>
            <p:cNvSpPr/>
            <p:nvPr/>
          </p:nvSpPr>
          <p:spPr>
            <a:xfrm>
              <a:off x="9007596" y="4826711"/>
              <a:ext cx="435581" cy="239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Flags</a:t>
              </a:r>
              <a:endParaRPr lang="zh-CN" altLang="en-US" sz="800" dirty="0">
                <a:solidFill>
                  <a:schemeClr val="tx1"/>
                </a:solidFill>
              </a:endParaRPr>
            </a:p>
          </p:txBody>
        </p:sp>
      </p:grpSp>
      <p:sp>
        <p:nvSpPr>
          <p:cNvPr id="126" name="文本框 125">
            <a:extLst>
              <a:ext uri="{FF2B5EF4-FFF2-40B4-BE49-F238E27FC236}">
                <a16:creationId xmlns:a16="http://schemas.microsoft.com/office/drawing/2014/main" id="{7334D83D-75BF-4A2F-BBB5-50B3A602654D}"/>
              </a:ext>
            </a:extLst>
          </p:cNvPr>
          <p:cNvSpPr txBox="1"/>
          <p:nvPr/>
        </p:nvSpPr>
        <p:spPr>
          <a:xfrm>
            <a:off x="9438646" y="2750298"/>
            <a:ext cx="562975" cy="523220"/>
          </a:xfrm>
          <a:prstGeom prst="rect">
            <a:avLst/>
          </a:prstGeom>
          <a:noFill/>
        </p:spPr>
        <p:txBody>
          <a:bodyPr wrap="square" rtlCol="0">
            <a:spAutoFit/>
          </a:bodyPr>
          <a:lstStyle/>
          <a:p>
            <a:pPr algn="ctr"/>
            <a:r>
              <a:rPr lang="zh-CN" altLang="en-US" sz="1400" dirty="0"/>
              <a:t>清</a:t>
            </a:r>
            <a:endParaRPr lang="en-US" altLang="zh-CN" sz="1400" dirty="0"/>
          </a:p>
          <a:p>
            <a:pPr algn="ctr"/>
            <a:r>
              <a:rPr lang="zh-CN" altLang="en-US" sz="1400" dirty="0"/>
              <a:t>位</a:t>
            </a:r>
          </a:p>
        </p:txBody>
      </p:sp>
    </p:spTree>
    <p:extLst>
      <p:ext uri="{BB962C8B-B14F-4D97-AF65-F5344CB8AC3E}">
        <p14:creationId xmlns:p14="http://schemas.microsoft.com/office/powerpoint/2010/main" val="116342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187" y="37603"/>
            <a:ext cx="8491356"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Microsoft YaHei" panose="020B0503020204020204" pitchFamily="34" charset="-122"/>
                <a:ea typeface="Microsoft YaHei" panose="020B0503020204020204" pitchFamily="34" charset="-122"/>
              </a:rPr>
              <a:t>ARM64   Statistical Profiling Extensions</a:t>
            </a:r>
            <a:r>
              <a:rPr lang="zh-CN" altLang="en-US" sz="2800" b="1" dirty="0">
                <a:solidFill>
                  <a:schemeClr val="bg1"/>
                </a:solidFill>
                <a:latin typeface="Microsoft YaHei" panose="020B0503020204020204" pitchFamily="34" charset="-122"/>
                <a:ea typeface="Microsoft YaHei" panose="020B0503020204020204" pitchFamily="34" charset="-122"/>
              </a:rPr>
              <a:t> </a:t>
            </a:r>
            <a:endParaRPr kumimoji="1"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55" name="Rectangle 3">
            <a:extLst>
              <a:ext uri="{FF2B5EF4-FFF2-40B4-BE49-F238E27FC236}">
                <a16:creationId xmlns:a16="http://schemas.microsoft.com/office/drawing/2014/main" id="{F30FB84D-AD7D-4A7D-9B03-E3E957B2EB04}"/>
              </a:ext>
            </a:extLst>
          </p:cNvPr>
          <p:cNvSpPr txBox="1">
            <a:spLocks noChangeArrowheads="1"/>
          </p:cNvSpPr>
          <p:nvPr/>
        </p:nvSpPr>
        <p:spPr>
          <a:xfrm>
            <a:off x="138459" y="1073036"/>
            <a:ext cx="11441379" cy="1256370"/>
          </a:xfrm>
          <a:prstGeom prst="rect">
            <a:avLst/>
          </a:prstGeom>
        </p:spPr>
        <p:txBody>
          <a:bodyP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413" indent="-252413" defTabSz="671513" fontAlgn="base">
              <a:lnSpc>
                <a:spcPct val="140000"/>
              </a:lnSpc>
              <a:spcBef>
                <a:spcPct val="0"/>
              </a:spcBef>
              <a:spcAft>
                <a:spcPct val="0"/>
              </a:spcAft>
              <a:buFont typeface="Wingdings" panose="05000000000000000000" pitchFamily="2" charset="2"/>
              <a:buChar char="n"/>
              <a:tabLst>
                <a:tab pos="1208420" algn="ctr"/>
              </a:tabLst>
            </a:pPr>
            <a:r>
              <a:rPr lang="en-US" altLang="zh-CN" sz="1800" dirty="0">
                <a:solidFill>
                  <a:schemeClr val="tx1"/>
                </a:solidFill>
                <a:latin typeface="+mn-lt"/>
                <a:ea typeface="+mn-ea"/>
                <a:cs typeface="+mn-cs"/>
              </a:rPr>
              <a:t>ARM64</a:t>
            </a:r>
            <a:r>
              <a:rPr lang="zh-CN" altLang="en-US" sz="1800" dirty="0">
                <a:solidFill>
                  <a:schemeClr val="tx1"/>
                </a:solidFill>
                <a:latin typeface="+mn-lt"/>
                <a:ea typeface="+mn-ea"/>
                <a:cs typeface="+mn-cs"/>
              </a:rPr>
              <a:t>架构</a:t>
            </a:r>
            <a:r>
              <a:rPr lang="en-US" altLang="zh-CN" sz="1800" dirty="0">
                <a:solidFill>
                  <a:schemeClr val="tx1"/>
                </a:solidFill>
                <a:latin typeface="+mn-lt"/>
                <a:ea typeface="+mn-ea"/>
                <a:cs typeface="+mn-cs"/>
              </a:rPr>
              <a:t>Statistical Profiling Extensions</a:t>
            </a:r>
            <a:r>
              <a:rPr lang="zh-CN" altLang="en-US" sz="1800" dirty="0">
                <a:solidFill>
                  <a:schemeClr val="tx1"/>
                </a:solidFill>
                <a:latin typeface="+mn-lt"/>
                <a:ea typeface="+mn-ea"/>
                <a:cs typeface="+mn-cs"/>
              </a:rPr>
              <a:t>（</a:t>
            </a:r>
            <a:r>
              <a:rPr lang="en-US" altLang="zh-CN" sz="1800" dirty="0">
                <a:solidFill>
                  <a:schemeClr val="tx1"/>
                </a:solidFill>
                <a:latin typeface="+mn-lt"/>
                <a:ea typeface="+mn-ea"/>
                <a:cs typeface="+mn-cs"/>
              </a:rPr>
              <a:t>SPE</a:t>
            </a:r>
            <a:r>
              <a:rPr lang="zh-CN" altLang="en-US" sz="1800" dirty="0">
                <a:solidFill>
                  <a:schemeClr val="tx1"/>
                </a:solidFill>
                <a:latin typeface="+mn-lt"/>
                <a:ea typeface="+mn-ea"/>
                <a:cs typeface="+mn-cs"/>
              </a:rPr>
              <a:t>）是</a:t>
            </a:r>
            <a:r>
              <a:rPr lang="en-US" altLang="zh-CN" sz="1800" dirty="0">
                <a:solidFill>
                  <a:schemeClr val="tx1"/>
                </a:solidFill>
                <a:latin typeface="+mn-lt"/>
                <a:ea typeface="+mn-ea"/>
                <a:cs typeface="+mn-cs"/>
              </a:rPr>
              <a:t>armv8.2</a:t>
            </a:r>
            <a:r>
              <a:rPr lang="zh-CN" altLang="en-US" sz="1800" dirty="0">
                <a:solidFill>
                  <a:schemeClr val="tx1"/>
                </a:solidFill>
                <a:latin typeface="+mn-lt"/>
                <a:ea typeface="+mn-ea"/>
                <a:cs typeface="+mn-cs"/>
              </a:rPr>
              <a:t>引入的支持硬件级指令采样特性，性能负担低。</a:t>
            </a:r>
            <a:endParaRPr lang="en-US" altLang="zh-CN" sz="1800" dirty="0">
              <a:solidFill>
                <a:schemeClr val="tx1"/>
              </a:solidFill>
              <a:latin typeface="+mn-lt"/>
              <a:ea typeface="+mn-ea"/>
              <a:cs typeface="+mn-cs"/>
            </a:endParaRPr>
          </a:p>
          <a:p>
            <a:pPr marL="252413" indent="-252413" defTabSz="671513" fontAlgn="base">
              <a:lnSpc>
                <a:spcPct val="140000"/>
              </a:lnSpc>
              <a:spcBef>
                <a:spcPct val="0"/>
              </a:spcBef>
              <a:spcAft>
                <a:spcPct val="0"/>
              </a:spcAft>
              <a:buFont typeface="Wingdings" panose="05000000000000000000" pitchFamily="2" charset="2"/>
              <a:buChar char="n"/>
              <a:tabLst>
                <a:tab pos="1208420" algn="ctr"/>
              </a:tabLst>
            </a:pPr>
            <a:endParaRPr lang="en-US" altLang="zh-CN" sz="1800" dirty="0">
              <a:solidFill>
                <a:srgbClr val="3333FF"/>
              </a:solidFill>
              <a:latin typeface="+mn-lt"/>
              <a:ea typeface="+mn-ea"/>
              <a:cs typeface="+mn-cs"/>
            </a:endParaRPr>
          </a:p>
          <a:p>
            <a:pPr marL="252413" indent="-252413" defTabSz="671513" fontAlgn="base">
              <a:lnSpc>
                <a:spcPct val="140000"/>
              </a:lnSpc>
              <a:spcBef>
                <a:spcPct val="0"/>
              </a:spcBef>
              <a:spcAft>
                <a:spcPct val="0"/>
              </a:spcAft>
              <a:buFont typeface="Wingdings" panose="05000000000000000000" pitchFamily="2" charset="2"/>
              <a:buChar char="n"/>
              <a:tabLst>
                <a:tab pos="1208420" algn="ctr"/>
              </a:tabLst>
            </a:pPr>
            <a:endParaRPr lang="en-US" altLang="zh-CN" sz="1800" dirty="0">
              <a:solidFill>
                <a:srgbClr val="3333FF"/>
              </a:solidFill>
              <a:latin typeface="+mn-lt"/>
              <a:ea typeface="+mn-ea"/>
              <a:cs typeface="+mn-cs"/>
            </a:endParaRPr>
          </a:p>
          <a:p>
            <a:pPr defTabSz="671513" fontAlgn="base">
              <a:lnSpc>
                <a:spcPct val="140000"/>
              </a:lnSpc>
              <a:spcBef>
                <a:spcPct val="0"/>
              </a:spcBef>
              <a:spcAft>
                <a:spcPct val="0"/>
              </a:spcAft>
              <a:tabLst>
                <a:tab pos="1208420" algn="ctr"/>
              </a:tabLst>
            </a:pPr>
            <a:r>
              <a:rPr lang="en-US" altLang="zh-CN" sz="1800" dirty="0">
                <a:solidFill>
                  <a:srgbClr val="3333FF"/>
                </a:solidFill>
                <a:latin typeface="+mn-lt"/>
                <a:ea typeface="+mn-ea"/>
                <a:cs typeface="+mn-cs"/>
              </a:rPr>
              <a:t> </a:t>
            </a:r>
          </a:p>
        </p:txBody>
      </p:sp>
      <p:sp>
        <p:nvSpPr>
          <p:cNvPr id="56" name="Rectangle 3">
            <a:extLst>
              <a:ext uri="{FF2B5EF4-FFF2-40B4-BE49-F238E27FC236}">
                <a16:creationId xmlns:a16="http://schemas.microsoft.com/office/drawing/2014/main" id="{209854D9-F120-4696-8BC5-C5FF2A76E2C2}"/>
              </a:ext>
            </a:extLst>
          </p:cNvPr>
          <p:cNvSpPr txBox="1">
            <a:spLocks noChangeArrowheads="1"/>
          </p:cNvSpPr>
          <p:nvPr/>
        </p:nvSpPr>
        <p:spPr>
          <a:xfrm>
            <a:off x="525312" y="2029369"/>
            <a:ext cx="5693728" cy="1256370"/>
          </a:xfrm>
          <a:prstGeom prst="rect">
            <a:avLst/>
          </a:prstGeom>
        </p:spPr>
        <p:txBody>
          <a:bodyP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413" indent="-252413" defTabSz="671513" fontAlgn="base">
              <a:lnSpc>
                <a:spcPct val="140000"/>
              </a:lnSpc>
              <a:spcBef>
                <a:spcPct val="0"/>
              </a:spcBef>
              <a:spcAft>
                <a:spcPct val="0"/>
              </a:spcAft>
              <a:buFont typeface="Wingdings" panose="05000000000000000000" pitchFamily="2" charset="2"/>
              <a:buChar char="n"/>
              <a:tabLst>
                <a:tab pos="1208420" algn="ctr"/>
              </a:tabLst>
            </a:pPr>
            <a:r>
              <a:rPr lang="en-US" altLang="zh-CN" sz="1800" dirty="0">
                <a:solidFill>
                  <a:schemeClr val="tx1"/>
                </a:solidFill>
                <a:latin typeface="+mn-lt"/>
                <a:ea typeface="+mn-ea"/>
                <a:cs typeface="+mn-cs"/>
              </a:rPr>
              <a:t>ARM spec</a:t>
            </a:r>
          </a:p>
          <a:p>
            <a:pPr marL="252413" indent="-252413" defTabSz="671513" fontAlgn="base">
              <a:lnSpc>
                <a:spcPct val="140000"/>
              </a:lnSpc>
              <a:spcBef>
                <a:spcPct val="0"/>
              </a:spcBef>
              <a:spcAft>
                <a:spcPct val="0"/>
              </a:spcAft>
              <a:buFont typeface="Wingdings" panose="05000000000000000000" pitchFamily="2" charset="2"/>
              <a:buChar char="n"/>
              <a:tabLst>
                <a:tab pos="1208420" algn="ctr"/>
              </a:tabLst>
            </a:pPr>
            <a:endParaRPr lang="en-US" altLang="zh-CN" sz="1800" dirty="0">
              <a:solidFill>
                <a:srgbClr val="3333FF"/>
              </a:solidFill>
              <a:latin typeface="+mn-lt"/>
              <a:ea typeface="+mn-ea"/>
              <a:cs typeface="+mn-cs"/>
            </a:endParaRPr>
          </a:p>
        </p:txBody>
      </p:sp>
      <p:sp>
        <p:nvSpPr>
          <p:cNvPr id="57" name="Rectangle 3">
            <a:extLst>
              <a:ext uri="{FF2B5EF4-FFF2-40B4-BE49-F238E27FC236}">
                <a16:creationId xmlns:a16="http://schemas.microsoft.com/office/drawing/2014/main" id="{0BB42DB4-F2AA-4A31-B549-4AB0A21980DC}"/>
              </a:ext>
            </a:extLst>
          </p:cNvPr>
          <p:cNvSpPr txBox="1">
            <a:spLocks noChangeArrowheads="1"/>
          </p:cNvSpPr>
          <p:nvPr/>
        </p:nvSpPr>
        <p:spPr>
          <a:xfrm>
            <a:off x="532125" y="6316885"/>
            <a:ext cx="8176446" cy="541115"/>
          </a:xfrm>
          <a:prstGeom prst="rect">
            <a:avLst/>
          </a:prstGeom>
        </p:spPr>
        <p:txBody>
          <a:bodyP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71513" fontAlgn="base">
              <a:lnSpc>
                <a:spcPct val="140000"/>
              </a:lnSpc>
              <a:spcBef>
                <a:spcPct val="0"/>
              </a:spcBef>
              <a:spcAft>
                <a:spcPct val="0"/>
              </a:spcAft>
              <a:tabLst>
                <a:tab pos="1208420" algn="ctr"/>
              </a:tabLst>
            </a:pPr>
            <a:r>
              <a:rPr lang="en-US" altLang="zh-CN" b="1" dirty="0">
                <a:solidFill>
                  <a:schemeClr val="tx1"/>
                </a:solidFill>
                <a:hlinkClick r:id="rId3">
                  <a:extLst>
                    <a:ext uri="{A12FA001-AC4F-418D-AE19-62706E023703}">
                      <ahyp:hlinkClr xmlns:ahyp="http://schemas.microsoft.com/office/drawing/2018/hyperlinkcolor" val="tx"/>
                    </a:ext>
                  </a:extLst>
                </a:hlinkClick>
              </a:rPr>
              <a:t>1</a:t>
            </a:r>
            <a:r>
              <a:rPr lang="zh-CN" altLang="en-US" b="1" dirty="0">
                <a:solidFill>
                  <a:schemeClr val="tx1"/>
                </a:solidFill>
                <a:hlinkClick r:id="rId3">
                  <a:extLst>
                    <a:ext uri="{A12FA001-AC4F-418D-AE19-62706E023703}">
                      <ahyp:hlinkClr xmlns:ahyp="http://schemas.microsoft.com/office/drawing/2018/hyperlinkcolor" val="tx"/>
                    </a:ext>
                  </a:extLst>
                </a:hlinkClick>
              </a:rPr>
              <a:t>、</a:t>
            </a:r>
            <a:r>
              <a:rPr lang="en-US" altLang="zh-CN" b="1" dirty="0">
                <a:solidFill>
                  <a:schemeClr val="tx1"/>
                </a:solidFill>
                <a:hlinkClick r:id="rId3">
                  <a:extLst>
                    <a:ext uri="{A12FA001-AC4F-418D-AE19-62706E023703}">
                      <ahyp:hlinkClr xmlns:ahyp="http://schemas.microsoft.com/office/drawing/2018/hyperlinkcolor" val="tx"/>
                    </a:ext>
                  </a:extLst>
                </a:hlinkClick>
              </a:rPr>
              <a:t>Arm Architecture Reference Manual for A-profile architecture-</a:t>
            </a:r>
            <a:r>
              <a:rPr lang="en-US" altLang="zh-CN" dirty="0">
                <a:solidFill>
                  <a:schemeClr val="tx1"/>
                </a:solidFill>
                <a:hlinkClick r:id="rId3">
                  <a:extLst>
                    <a:ext uri="{A12FA001-AC4F-418D-AE19-62706E023703}">
                      <ahyp:hlinkClr xmlns:ahyp="http://schemas.microsoft.com/office/drawing/2018/hyperlinkcolor" val="tx"/>
                    </a:ext>
                  </a:extLst>
                </a:hlinkClick>
              </a:rPr>
              <a:t>Chapter D13/D14</a:t>
            </a:r>
            <a:endParaRPr lang="en-US" altLang="zh-CN" dirty="0">
              <a:solidFill>
                <a:schemeClr val="tx1"/>
              </a:solidFill>
              <a:latin typeface="+mn-lt"/>
              <a:ea typeface="+mn-ea"/>
              <a:cs typeface="+mn-cs"/>
            </a:endParaRPr>
          </a:p>
        </p:txBody>
      </p:sp>
      <p:pic>
        <p:nvPicPr>
          <p:cNvPr id="58" name="图片 57">
            <a:extLst>
              <a:ext uri="{FF2B5EF4-FFF2-40B4-BE49-F238E27FC236}">
                <a16:creationId xmlns:a16="http://schemas.microsoft.com/office/drawing/2014/main" id="{3A5560A9-7A5D-459C-AD7D-1830CE083A83}"/>
              </a:ext>
            </a:extLst>
          </p:cNvPr>
          <p:cNvPicPr>
            <a:picLocks noChangeAspect="1"/>
          </p:cNvPicPr>
          <p:nvPr/>
        </p:nvPicPr>
        <p:blipFill>
          <a:blip r:embed="rId4"/>
          <a:stretch>
            <a:fillRect/>
          </a:stretch>
        </p:blipFill>
        <p:spPr>
          <a:xfrm>
            <a:off x="1734901" y="2502104"/>
            <a:ext cx="7626813" cy="3142571"/>
          </a:xfrm>
          <a:prstGeom prst="rect">
            <a:avLst/>
          </a:prstGeom>
        </p:spPr>
      </p:pic>
    </p:spTree>
    <p:extLst>
      <p:ext uri="{BB962C8B-B14F-4D97-AF65-F5344CB8AC3E}">
        <p14:creationId xmlns:p14="http://schemas.microsoft.com/office/powerpoint/2010/main" val="257661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187" y="37603"/>
            <a:ext cx="8491356"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bg1"/>
                </a:solidFill>
                <a:latin typeface="Microsoft YaHei" panose="020B0503020204020204" pitchFamily="34" charset="-122"/>
                <a:ea typeface="Microsoft YaHei" panose="020B0503020204020204" pitchFamily="34" charset="-122"/>
              </a:rPr>
              <a:t>ARM64   Statistical Profiling Extensions</a:t>
            </a:r>
            <a:r>
              <a:rPr lang="zh-CN" altLang="en-US" sz="2800" b="1" dirty="0">
                <a:solidFill>
                  <a:schemeClr val="bg1"/>
                </a:solidFill>
                <a:latin typeface="Microsoft YaHei" panose="020B0503020204020204" pitchFamily="34" charset="-122"/>
                <a:ea typeface="Microsoft YaHei" panose="020B0503020204020204" pitchFamily="34" charset="-122"/>
              </a:rPr>
              <a:t> </a:t>
            </a:r>
            <a:endParaRPr kumimoji="1" lang="zh-CN" altLang="en-US" sz="2800" b="1" dirty="0">
              <a:solidFill>
                <a:schemeClr val="bg1"/>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B713D259-3D36-4839-A5CD-41AA1307A490}"/>
              </a:ext>
            </a:extLst>
          </p:cNvPr>
          <p:cNvPicPr>
            <a:picLocks noChangeAspect="1"/>
          </p:cNvPicPr>
          <p:nvPr/>
        </p:nvPicPr>
        <p:blipFill>
          <a:blip r:embed="rId3"/>
          <a:stretch>
            <a:fillRect/>
          </a:stretch>
        </p:blipFill>
        <p:spPr>
          <a:xfrm>
            <a:off x="1520229" y="4194402"/>
            <a:ext cx="8468907" cy="2335451"/>
          </a:xfrm>
          <a:prstGeom prst="rect">
            <a:avLst/>
          </a:prstGeom>
        </p:spPr>
      </p:pic>
      <p:sp>
        <p:nvSpPr>
          <p:cNvPr id="9" name="对话气泡: 矩形 8">
            <a:extLst>
              <a:ext uri="{FF2B5EF4-FFF2-40B4-BE49-F238E27FC236}">
                <a16:creationId xmlns:a16="http://schemas.microsoft.com/office/drawing/2014/main" id="{C886C7AB-6913-4DBA-BA37-96EE0ACC7ADC}"/>
              </a:ext>
            </a:extLst>
          </p:cNvPr>
          <p:cNvSpPr/>
          <p:nvPr/>
        </p:nvSpPr>
        <p:spPr>
          <a:xfrm>
            <a:off x="4241565" y="4808190"/>
            <a:ext cx="1003955" cy="283028"/>
          </a:xfrm>
          <a:prstGeom prst="wedgeRectCallout">
            <a:avLst>
              <a:gd name="adj1" fmla="val 69440"/>
              <a:gd name="adj2" fmla="val 1320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指令类型</a:t>
            </a:r>
          </a:p>
        </p:txBody>
      </p:sp>
      <p:grpSp>
        <p:nvGrpSpPr>
          <p:cNvPr id="10" name="组合 9">
            <a:extLst>
              <a:ext uri="{FF2B5EF4-FFF2-40B4-BE49-F238E27FC236}">
                <a16:creationId xmlns:a16="http://schemas.microsoft.com/office/drawing/2014/main" id="{A5E38F10-FA86-41AC-90C4-B7E966C087D9}"/>
              </a:ext>
            </a:extLst>
          </p:cNvPr>
          <p:cNvGrpSpPr/>
          <p:nvPr/>
        </p:nvGrpSpPr>
        <p:grpSpPr>
          <a:xfrm>
            <a:off x="4148410" y="5494416"/>
            <a:ext cx="1005403" cy="338554"/>
            <a:chOff x="4054302" y="4739900"/>
            <a:chExt cx="1005403" cy="338554"/>
          </a:xfrm>
        </p:grpSpPr>
        <p:sp>
          <p:nvSpPr>
            <p:cNvPr id="11" name="对话气泡: 矩形 10">
              <a:extLst>
                <a:ext uri="{FF2B5EF4-FFF2-40B4-BE49-F238E27FC236}">
                  <a16:creationId xmlns:a16="http://schemas.microsoft.com/office/drawing/2014/main" id="{6B241C60-3531-4AF4-84F5-530E447186BF}"/>
                </a:ext>
              </a:extLst>
            </p:cNvPr>
            <p:cNvSpPr/>
            <p:nvPr/>
          </p:nvSpPr>
          <p:spPr>
            <a:xfrm rot="16200000">
              <a:off x="4386944" y="4478460"/>
              <a:ext cx="283027" cy="872091"/>
            </a:xfrm>
            <a:prstGeom prst="wedgeRectCallout">
              <a:avLst>
                <a:gd name="adj1" fmla="val 46940"/>
                <a:gd name="adj2" fmla="val 97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 name="文本框 11">
              <a:extLst>
                <a:ext uri="{FF2B5EF4-FFF2-40B4-BE49-F238E27FC236}">
                  <a16:creationId xmlns:a16="http://schemas.microsoft.com/office/drawing/2014/main" id="{4A3BC470-B023-4832-8842-C67DC82E7CE2}"/>
                </a:ext>
              </a:extLst>
            </p:cNvPr>
            <p:cNvSpPr txBox="1"/>
            <p:nvPr/>
          </p:nvSpPr>
          <p:spPr>
            <a:xfrm>
              <a:off x="4054302" y="4739900"/>
              <a:ext cx="1005403" cy="338554"/>
            </a:xfrm>
            <a:prstGeom prst="rect">
              <a:avLst/>
            </a:prstGeom>
            <a:noFill/>
          </p:spPr>
          <p:txBody>
            <a:bodyPr wrap="none" rtlCol="0">
              <a:spAutoFit/>
            </a:bodyPr>
            <a:lstStyle/>
            <a:p>
              <a:r>
                <a:rPr lang="zh-CN" altLang="en-US" sz="1600" dirty="0">
                  <a:solidFill>
                    <a:schemeClr val="bg1"/>
                  </a:solidFill>
                </a:rPr>
                <a:t>虚拟地址</a:t>
              </a:r>
            </a:p>
          </p:txBody>
        </p:sp>
      </p:grpSp>
      <p:sp>
        <p:nvSpPr>
          <p:cNvPr id="13" name="对话气泡: 矩形 12">
            <a:extLst>
              <a:ext uri="{FF2B5EF4-FFF2-40B4-BE49-F238E27FC236}">
                <a16:creationId xmlns:a16="http://schemas.microsoft.com/office/drawing/2014/main" id="{82B2CE80-5F16-4380-984A-6E2B8A939246}"/>
              </a:ext>
            </a:extLst>
          </p:cNvPr>
          <p:cNvSpPr/>
          <p:nvPr/>
        </p:nvSpPr>
        <p:spPr>
          <a:xfrm>
            <a:off x="8479082" y="4603222"/>
            <a:ext cx="1003955" cy="333946"/>
          </a:xfrm>
          <a:prstGeom prst="wedgeRectCallout">
            <a:avLst>
              <a:gd name="adj1" fmla="val -42129"/>
              <a:gd name="adj2" fmla="val 116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访问类型</a:t>
            </a:r>
          </a:p>
        </p:txBody>
      </p:sp>
      <p:sp>
        <p:nvSpPr>
          <p:cNvPr id="14" name="对话气泡: 矩形 13">
            <a:extLst>
              <a:ext uri="{FF2B5EF4-FFF2-40B4-BE49-F238E27FC236}">
                <a16:creationId xmlns:a16="http://schemas.microsoft.com/office/drawing/2014/main" id="{154A91CC-F0DC-4348-AB1D-3EB7AB77CB0D}"/>
              </a:ext>
            </a:extLst>
          </p:cNvPr>
          <p:cNvSpPr/>
          <p:nvPr/>
        </p:nvSpPr>
        <p:spPr>
          <a:xfrm>
            <a:off x="7006535" y="5782340"/>
            <a:ext cx="1005403" cy="338554"/>
          </a:xfrm>
          <a:prstGeom prst="wedgeRectCallout">
            <a:avLst>
              <a:gd name="adj1" fmla="val -95592"/>
              <a:gd name="adj2" fmla="val 58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运行级别</a:t>
            </a:r>
          </a:p>
        </p:txBody>
      </p:sp>
      <p:grpSp>
        <p:nvGrpSpPr>
          <p:cNvPr id="15" name="组合 14">
            <a:extLst>
              <a:ext uri="{FF2B5EF4-FFF2-40B4-BE49-F238E27FC236}">
                <a16:creationId xmlns:a16="http://schemas.microsoft.com/office/drawing/2014/main" id="{98ED3011-4390-4B3C-990F-613AEFF8219C}"/>
              </a:ext>
            </a:extLst>
          </p:cNvPr>
          <p:cNvGrpSpPr/>
          <p:nvPr/>
        </p:nvGrpSpPr>
        <p:grpSpPr>
          <a:xfrm>
            <a:off x="2547257" y="1242305"/>
            <a:ext cx="6005902" cy="2255214"/>
            <a:chOff x="5987141" y="638462"/>
            <a:chExt cx="5886748" cy="2265832"/>
          </a:xfrm>
        </p:grpSpPr>
        <p:sp>
          <p:nvSpPr>
            <p:cNvPr id="16" name="矩形 15">
              <a:extLst>
                <a:ext uri="{FF2B5EF4-FFF2-40B4-BE49-F238E27FC236}">
                  <a16:creationId xmlns:a16="http://schemas.microsoft.com/office/drawing/2014/main" id="{4C89D78D-8775-4539-B87B-DB7AC477EC96}"/>
                </a:ext>
              </a:extLst>
            </p:cNvPr>
            <p:cNvSpPr/>
            <p:nvPr/>
          </p:nvSpPr>
          <p:spPr>
            <a:xfrm>
              <a:off x="5987141" y="1828799"/>
              <a:ext cx="1080158" cy="32657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异常级别</a:t>
              </a:r>
            </a:p>
          </p:txBody>
        </p:sp>
        <p:sp>
          <p:nvSpPr>
            <p:cNvPr id="17" name="矩形 16">
              <a:extLst>
                <a:ext uri="{FF2B5EF4-FFF2-40B4-BE49-F238E27FC236}">
                  <a16:creationId xmlns:a16="http://schemas.microsoft.com/office/drawing/2014/main" id="{0930B81D-0070-463F-9825-B052FDE715BB}"/>
                </a:ext>
              </a:extLst>
            </p:cNvPr>
            <p:cNvSpPr/>
            <p:nvPr/>
          </p:nvSpPr>
          <p:spPr>
            <a:xfrm>
              <a:off x="5987141" y="2155370"/>
              <a:ext cx="1080158" cy="32657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间隔</a:t>
              </a:r>
            </a:p>
          </p:txBody>
        </p:sp>
        <p:sp>
          <p:nvSpPr>
            <p:cNvPr id="18" name="对话气泡: 圆角矩形 17">
              <a:extLst>
                <a:ext uri="{FF2B5EF4-FFF2-40B4-BE49-F238E27FC236}">
                  <a16:creationId xmlns:a16="http://schemas.microsoft.com/office/drawing/2014/main" id="{59951F59-AC24-449D-B2F5-617281AD775C}"/>
                </a:ext>
              </a:extLst>
            </p:cNvPr>
            <p:cNvSpPr/>
            <p:nvPr/>
          </p:nvSpPr>
          <p:spPr>
            <a:xfrm>
              <a:off x="6074226" y="649251"/>
              <a:ext cx="1186542" cy="463422"/>
            </a:xfrm>
            <a:prstGeom prst="wedgeRoundRectCallout">
              <a:avLst>
                <a:gd name="adj1" fmla="val 912"/>
                <a:gd name="adj2" fmla="val 2010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样本总量</a:t>
              </a:r>
            </a:p>
          </p:txBody>
        </p:sp>
        <p:sp>
          <p:nvSpPr>
            <p:cNvPr id="19" name="矩形 18">
              <a:extLst>
                <a:ext uri="{FF2B5EF4-FFF2-40B4-BE49-F238E27FC236}">
                  <a16:creationId xmlns:a16="http://schemas.microsoft.com/office/drawing/2014/main" id="{F92E7366-719D-4528-B87E-68F3A9FB3992}"/>
                </a:ext>
              </a:extLst>
            </p:cNvPr>
            <p:cNvSpPr/>
            <p:nvPr/>
          </p:nvSpPr>
          <p:spPr>
            <a:xfrm>
              <a:off x="7625444" y="1776595"/>
              <a:ext cx="1006928"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事件信息</a:t>
              </a:r>
            </a:p>
          </p:txBody>
        </p:sp>
        <p:sp>
          <p:nvSpPr>
            <p:cNvPr id="20" name="矩形 19">
              <a:extLst>
                <a:ext uri="{FF2B5EF4-FFF2-40B4-BE49-F238E27FC236}">
                  <a16:creationId xmlns:a16="http://schemas.microsoft.com/office/drawing/2014/main" id="{CF0A3036-B857-400B-9214-E7B554E5637A}"/>
                </a:ext>
              </a:extLst>
            </p:cNvPr>
            <p:cNvSpPr/>
            <p:nvPr/>
          </p:nvSpPr>
          <p:spPr>
            <a:xfrm>
              <a:off x="7625444" y="2103166"/>
              <a:ext cx="1006928"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数据地址</a:t>
              </a:r>
            </a:p>
          </p:txBody>
        </p:sp>
        <p:sp>
          <p:nvSpPr>
            <p:cNvPr id="21" name="对话气泡: 圆角矩形 20">
              <a:extLst>
                <a:ext uri="{FF2B5EF4-FFF2-40B4-BE49-F238E27FC236}">
                  <a16:creationId xmlns:a16="http://schemas.microsoft.com/office/drawing/2014/main" id="{3EE6DDB1-A9BD-4EBB-B9D7-4AFA17B3A653}"/>
                </a:ext>
              </a:extLst>
            </p:cNvPr>
            <p:cNvSpPr/>
            <p:nvPr/>
          </p:nvSpPr>
          <p:spPr>
            <a:xfrm>
              <a:off x="7625444" y="638462"/>
              <a:ext cx="1186542" cy="463422"/>
            </a:xfrm>
            <a:prstGeom prst="wedgeRoundRectCallout">
              <a:avLst>
                <a:gd name="adj1" fmla="val 2747"/>
                <a:gd name="adj2" fmla="val 149413"/>
                <a:gd name="adj3" fmla="val 16667"/>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获取样本</a:t>
              </a:r>
            </a:p>
          </p:txBody>
        </p:sp>
        <p:sp>
          <p:nvSpPr>
            <p:cNvPr id="22" name="矩形 21">
              <a:extLst>
                <a:ext uri="{FF2B5EF4-FFF2-40B4-BE49-F238E27FC236}">
                  <a16:creationId xmlns:a16="http://schemas.microsoft.com/office/drawing/2014/main" id="{F564CAA3-CF7A-4F68-A8C9-870345C5DD0C}"/>
                </a:ext>
              </a:extLst>
            </p:cNvPr>
            <p:cNvSpPr/>
            <p:nvPr/>
          </p:nvSpPr>
          <p:spPr>
            <a:xfrm>
              <a:off x="7625444" y="2429737"/>
              <a:ext cx="1006928"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操作类型</a:t>
              </a:r>
            </a:p>
          </p:txBody>
        </p:sp>
        <p:sp>
          <p:nvSpPr>
            <p:cNvPr id="23" name="矩形: 圆角 22">
              <a:extLst>
                <a:ext uri="{FF2B5EF4-FFF2-40B4-BE49-F238E27FC236}">
                  <a16:creationId xmlns:a16="http://schemas.microsoft.com/office/drawing/2014/main" id="{4242B165-D4F6-4BE6-AD59-174249346CDB}"/>
                </a:ext>
              </a:extLst>
            </p:cNvPr>
            <p:cNvSpPr/>
            <p:nvPr/>
          </p:nvSpPr>
          <p:spPr>
            <a:xfrm>
              <a:off x="7511143" y="1588241"/>
              <a:ext cx="1186542" cy="13160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箭头: 右 23">
              <a:extLst>
                <a:ext uri="{FF2B5EF4-FFF2-40B4-BE49-F238E27FC236}">
                  <a16:creationId xmlns:a16="http://schemas.microsoft.com/office/drawing/2014/main" id="{A0C92F99-2014-466F-96DC-460D3C041AEB}"/>
                </a:ext>
              </a:extLst>
            </p:cNvPr>
            <p:cNvSpPr/>
            <p:nvPr/>
          </p:nvSpPr>
          <p:spPr>
            <a:xfrm>
              <a:off x="7149193" y="1913054"/>
              <a:ext cx="302081" cy="484632"/>
            </a:xfrm>
            <a:prstGeom prst="rightArrow">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矩形 24">
              <a:extLst>
                <a:ext uri="{FF2B5EF4-FFF2-40B4-BE49-F238E27FC236}">
                  <a16:creationId xmlns:a16="http://schemas.microsoft.com/office/drawing/2014/main" id="{9F52FE3F-C347-4031-B74F-EAA1A3F906F5}"/>
                </a:ext>
              </a:extLst>
            </p:cNvPr>
            <p:cNvSpPr/>
            <p:nvPr/>
          </p:nvSpPr>
          <p:spPr>
            <a:xfrm>
              <a:off x="9176907" y="1798367"/>
              <a:ext cx="1012121"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事件</a:t>
              </a:r>
            </a:p>
          </p:txBody>
        </p:sp>
        <p:sp>
          <p:nvSpPr>
            <p:cNvPr id="26" name="矩形 25">
              <a:extLst>
                <a:ext uri="{FF2B5EF4-FFF2-40B4-BE49-F238E27FC236}">
                  <a16:creationId xmlns:a16="http://schemas.microsoft.com/office/drawing/2014/main" id="{8DDB5E8D-AFD2-494C-89A1-B0A49E3A0749}"/>
                </a:ext>
              </a:extLst>
            </p:cNvPr>
            <p:cNvSpPr/>
            <p:nvPr/>
          </p:nvSpPr>
          <p:spPr>
            <a:xfrm>
              <a:off x="9176907" y="2124938"/>
              <a:ext cx="1012121"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延迟</a:t>
              </a:r>
            </a:p>
          </p:txBody>
        </p:sp>
        <p:sp>
          <p:nvSpPr>
            <p:cNvPr id="27" name="对话气泡: 圆角矩形 26">
              <a:extLst>
                <a:ext uri="{FF2B5EF4-FFF2-40B4-BE49-F238E27FC236}">
                  <a16:creationId xmlns:a16="http://schemas.microsoft.com/office/drawing/2014/main" id="{CA7A9679-6803-425B-A609-CB1F5C403C78}"/>
                </a:ext>
              </a:extLst>
            </p:cNvPr>
            <p:cNvSpPr/>
            <p:nvPr/>
          </p:nvSpPr>
          <p:spPr>
            <a:xfrm>
              <a:off x="9160458" y="649251"/>
              <a:ext cx="1028570" cy="463422"/>
            </a:xfrm>
            <a:prstGeom prst="wedgeRoundRectCallout">
              <a:avLst>
                <a:gd name="adj1" fmla="val 912"/>
                <a:gd name="adj2" fmla="val 184648"/>
                <a:gd name="adj3" fmla="val 16667"/>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过滤</a:t>
              </a:r>
            </a:p>
          </p:txBody>
        </p:sp>
        <p:sp>
          <p:nvSpPr>
            <p:cNvPr id="28" name="矩形 27">
              <a:extLst>
                <a:ext uri="{FF2B5EF4-FFF2-40B4-BE49-F238E27FC236}">
                  <a16:creationId xmlns:a16="http://schemas.microsoft.com/office/drawing/2014/main" id="{3253E7F3-A827-4653-9F33-24FE68756DC9}"/>
                </a:ext>
              </a:extLst>
            </p:cNvPr>
            <p:cNvSpPr/>
            <p:nvPr/>
          </p:nvSpPr>
          <p:spPr>
            <a:xfrm>
              <a:off x="9176907" y="2451509"/>
              <a:ext cx="1012121"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操作类型</a:t>
              </a:r>
            </a:p>
          </p:txBody>
        </p:sp>
        <p:sp>
          <p:nvSpPr>
            <p:cNvPr id="29" name="箭头: 右 28">
              <a:extLst>
                <a:ext uri="{FF2B5EF4-FFF2-40B4-BE49-F238E27FC236}">
                  <a16:creationId xmlns:a16="http://schemas.microsoft.com/office/drawing/2014/main" id="{441E7CD5-7A67-4A86-A062-782ACEABA632}"/>
                </a:ext>
              </a:extLst>
            </p:cNvPr>
            <p:cNvSpPr/>
            <p:nvPr/>
          </p:nvSpPr>
          <p:spPr>
            <a:xfrm>
              <a:off x="8757554" y="1913054"/>
              <a:ext cx="302081" cy="484632"/>
            </a:xfrm>
            <a:prstGeom prst="rightArrow">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箭头: 右 29">
              <a:extLst>
                <a:ext uri="{FF2B5EF4-FFF2-40B4-BE49-F238E27FC236}">
                  <a16:creationId xmlns:a16="http://schemas.microsoft.com/office/drawing/2014/main" id="{D9910F6B-28F9-450F-8E41-D448773433FB}"/>
                </a:ext>
              </a:extLst>
            </p:cNvPr>
            <p:cNvSpPr/>
            <p:nvPr/>
          </p:nvSpPr>
          <p:spPr>
            <a:xfrm>
              <a:off x="10306300" y="1945105"/>
              <a:ext cx="302081" cy="484632"/>
            </a:xfrm>
            <a:prstGeom prst="rightArrow">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83957B78-3A2C-466F-8DAB-64020768AE18}"/>
                </a:ext>
              </a:extLst>
            </p:cNvPr>
            <p:cNvSpPr/>
            <p:nvPr/>
          </p:nvSpPr>
          <p:spPr>
            <a:xfrm>
              <a:off x="10703796" y="1782426"/>
              <a:ext cx="1012121"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数据包</a:t>
              </a:r>
            </a:p>
          </p:txBody>
        </p:sp>
        <p:sp>
          <p:nvSpPr>
            <p:cNvPr id="32" name="矩形 31">
              <a:extLst>
                <a:ext uri="{FF2B5EF4-FFF2-40B4-BE49-F238E27FC236}">
                  <a16:creationId xmlns:a16="http://schemas.microsoft.com/office/drawing/2014/main" id="{0D704FB0-BFB7-493F-84CA-87635C86FA4A}"/>
                </a:ext>
              </a:extLst>
            </p:cNvPr>
            <p:cNvSpPr/>
            <p:nvPr/>
          </p:nvSpPr>
          <p:spPr>
            <a:xfrm>
              <a:off x="10703796" y="2108997"/>
              <a:ext cx="1012121"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数据包</a:t>
              </a:r>
            </a:p>
          </p:txBody>
        </p:sp>
        <p:sp>
          <p:nvSpPr>
            <p:cNvPr id="33" name="矩形 32">
              <a:extLst>
                <a:ext uri="{FF2B5EF4-FFF2-40B4-BE49-F238E27FC236}">
                  <a16:creationId xmlns:a16="http://schemas.microsoft.com/office/drawing/2014/main" id="{8D3CE43A-4382-4ABC-8E06-F1615CCE8E1E}"/>
                </a:ext>
              </a:extLst>
            </p:cNvPr>
            <p:cNvSpPr/>
            <p:nvPr/>
          </p:nvSpPr>
          <p:spPr>
            <a:xfrm>
              <a:off x="10703796" y="2435568"/>
              <a:ext cx="1012121" cy="3265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数据包</a:t>
              </a:r>
            </a:p>
          </p:txBody>
        </p:sp>
        <p:sp>
          <p:nvSpPr>
            <p:cNvPr id="34" name="对话气泡: 圆角矩形 33">
              <a:extLst>
                <a:ext uri="{FF2B5EF4-FFF2-40B4-BE49-F238E27FC236}">
                  <a16:creationId xmlns:a16="http://schemas.microsoft.com/office/drawing/2014/main" id="{D230FBE7-5540-489B-80AE-8C2865A72354}"/>
                </a:ext>
              </a:extLst>
            </p:cNvPr>
            <p:cNvSpPr/>
            <p:nvPr/>
          </p:nvSpPr>
          <p:spPr>
            <a:xfrm>
              <a:off x="10687347" y="638462"/>
              <a:ext cx="1186542" cy="463422"/>
            </a:xfrm>
            <a:prstGeom prst="wedgeRoundRectCallout">
              <a:avLst>
                <a:gd name="adj1" fmla="val 912"/>
                <a:gd name="adj2" fmla="val 184648"/>
                <a:gd name="adj3" fmla="val 16667"/>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采样数据</a:t>
              </a:r>
            </a:p>
          </p:txBody>
        </p:sp>
      </p:grpSp>
      <p:sp>
        <p:nvSpPr>
          <p:cNvPr id="35" name="矩形 34">
            <a:extLst>
              <a:ext uri="{FF2B5EF4-FFF2-40B4-BE49-F238E27FC236}">
                <a16:creationId xmlns:a16="http://schemas.microsoft.com/office/drawing/2014/main" id="{82DBF2C0-201B-4DC3-AA01-62960E745D6D}"/>
              </a:ext>
            </a:extLst>
          </p:cNvPr>
          <p:cNvSpPr/>
          <p:nvPr/>
        </p:nvSpPr>
        <p:spPr>
          <a:xfrm>
            <a:off x="447040" y="2213788"/>
            <a:ext cx="1452283" cy="53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用户态</a:t>
            </a:r>
            <a:r>
              <a:rPr lang="en-US" altLang="zh-CN" dirty="0"/>
              <a:t>perf</a:t>
            </a:r>
            <a:endParaRPr lang="zh-CN" altLang="en-US" dirty="0"/>
          </a:p>
        </p:txBody>
      </p:sp>
      <p:sp>
        <p:nvSpPr>
          <p:cNvPr id="36" name="矩形 35">
            <a:extLst>
              <a:ext uri="{FF2B5EF4-FFF2-40B4-BE49-F238E27FC236}">
                <a16:creationId xmlns:a16="http://schemas.microsoft.com/office/drawing/2014/main" id="{F31CC5AC-5D5C-49B4-BBE5-E85BFA989A30}"/>
              </a:ext>
            </a:extLst>
          </p:cNvPr>
          <p:cNvSpPr/>
          <p:nvPr/>
        </p:nvSpPr>
        <p:spPr>
          <a:xfrm>
            <a:off x="9473838" y="1618466"/>
            <a:ext cx="2071625" cy="139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 数据特征画像</a:t>
            </a:r>
            <a:endParaRPr lang="en-US" altLang="zh-CN" dirty="0"/>
          </a:p>
          <a:p>
            <a:pPr algn="ctr"/>
            <a:r>
              <a:rPr lang="en-US" altLang="zh-CN" dirty="0"/>
              <a:t>2. </a:t>
            </a:r>
            <a:r>
              <a:rPr lang="zh-CN" altLang="en-US" dirty="0"/>
              <a:t>数据放置优化</a:t>
            </a:r>
            <a:endParaRPr lang="en-US" altLang="zh-CN" dirty="0"/>
          </a:p>
          <a:p>
            <a:pPr marL="342900" indent="-342900" algn="ctr">
              <a:buAutoNum type="arabicPeriod" startAt="3"/>
            </a:pPr>
            <a:r>
              <a:rPr lang="zh-CN" altLang="en-US" dirty="0"/>
              <a:t>跨</a:t>
            </a:r>
            <a:r>
              <a:rPr lang="en-US" altLang="zh-CN" dirty="0"/>
              <a:t>NUMA</a:t>
            </a:r>
            <a:r>
              <a:rPr lang="zh-CN" altLang="en-US" dirty="0"/>
              <a:t>访问</a:t>
            </a:r>
            <a:endParaRPr lang="en-US" altLang="zh-CN" dirty="0"/>
          </a:p>
          <a:p>
            <a:pPr marL="342900" indent="-342900" algn="ctr">
              <a:buAutoNum type="arabicPeriod" startAt="3"/>
            </a:pPr>
            <a:r>
              <a:rPr lang="zh-CN" altLang="en-US" dirty="0"/>
              <a:t>内存回收</a:t>
            </a:r>
            <a:endParaRPr lang="en-US" altLang="zh-CN" dirty="0"/>
          </a:p>
          <a:p>
            <a:pPr algn="ctr"/>
            <a:r>
              <a:rPr lang="en-US" altLang="zh-CN" dirty="0"/>
              <a:t>……</a:t>
            </a:r>
            <a:endParaRPr lang="zh-CN" altLang="en-US" dirty="0"/>
          </a:p>
        </p:txBody>
      </p:sp>
      <p:sp>
        <p:nvSpPr>
          <p:cNvPr id="37" name="右大括号 36">
            <a:extLst>
              <a:ext uri="{FF2B5EF4-FFF2-40B4-BE49-F238E27FC236}">
                <a16:creationId xmlns:a16="http://schemas.microsoft.com/office/drawing/2014/main" id="{E9528682-40D5-49E2-A1EA-60B414A19103}"/>
              </a:ext>
            </a:extLst>
          </p:cNvPr>
          <p:cNvSpPr/>
          <p:nvPr/>
        </p:nvSpPr>
        <p:spPr>
          <a:xfrm>
            <a:off x="8767988" y="1537968"/>
            <a:ext cx="425500" cy="161979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9D1A509-BA3C-435A-94FB-B1D2D8150950}"/>
              </a:ext>
            </a:extLst>
          </p:cNvPr>
          <p:cNvSpPr txBox="1"/>
          <p:nvPr/>
        </p:nvSpPr>
        <p:spPr>
          <a:xfrm>
            <a:off x="192679" y="3817965"/>
            <a:ext cx="1261884" cy="307777"/>
          </a:xfrm>
          <a:prstGeom prst="rect">
            <a:avLst/>
          </a:prstGeom>
          <a:noFill/>
        </p:spPr>
        <p:txBody>
          <a:bodyPr wrap="none" rtlCol="0">
            <a:spAutoFit/>
          </a:bodyPr>
          <a:lstStyle/>
          <a:p>
            <a:r>
              <a:rPr lang="zh-CN" altLang="en-US" sz="1400" dirty="0"/>
              <a:t>数据采集流程</a:t>
            </a:r>
          </a:p>
        </p:txBody>
      </p:sp>
      <p:sp>
        <p:nvSpPr>
          <p:cNvPr id="39" name="矩形: 圆角 38">
            <a:extLst>
              <a:ext uri="{FF2B5EF4-FFF2-40B4-BE49-F238E27FC236}">
                <a16:creationId xmlns:a16="http://schemas.microsoft.com/office/drawing/2014/main" id="{C71193D8-2A88-467E-ACE5-0E4F27E2BD77}"/>
              </a:ext>
            </a:extLst>
          </p:cNvPr>
          <p:cNvSpPr/>
          <p:nvPr/>
        </p:nvSpPr>
        <p:spPr>
          <a:xfrm>
            <a:off x="192679" y="1117207"/>
            <a:ext cx="11593784" cy="2624694"/>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74154FF8-8986-4128-AB8E-1155B4BF7388}"/>
              </a:ext>
            </a:extLst>
          </p:cNvPr>
          <p:cNvSpPr/>
          <p:nvPr/>
        </p:nvSpPr>
        <p:spPr>
          <a:xfrm>
            <a:off x="1336178" y="4073989"/>
            <a:ext cx="8980714" cy="2624694"/>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7E5E7787-9CE7-4D54-9C00-5FC0DF7DD221}"/>
              </a:ext>
            </a:extLst>
          </p:cNvPr>
          <p:cNvSpPr txBox="1"/>
          <p:nvPr/>
        </p:nvSpPr>
        <p:spPr>
          <a:xfrm>
            <a:off x="192679" y="6544794"/>
            <a:ext cx="1364476" cy="307777"/>
          </a:xfrm>
          <a:prstGeom prst="rect">
            <a:avLst/>
          </a:prstGeom>
          <a:noFill/>
        </p:spPr>
        <p:txBody>
          <a:bodyPr wrap="none" rtlCol="0">
            <a:spAutoFit/>
          </a:bodyPr>
          <a:lstStyle/>
          <a:p>
            <a:r>
              <a:rPr lang="en-US" altLang="zh-CN" sz="1400" dirty="0"/>
              <a:t>SPE</a:t>
            </a:r>
            <a:r>
              <a:rPr lang="zh-CN" altLang="en-US" sz="1400" dirty="0"/>
              <a:t>采集数据包</a:t>
            </a:r>
          </a:p>
        </p:txBody>
      </p:sp>
    </p:spTree>
    <p:extLst>
      <p:ext uri="{BB962C8B-B14F-4D97-AF65-F5344CB8AC3E}">
        <p14:creationId xmlns:p14="http://schemas.microsoft.com/office/powerpoint/2010/main" val="137760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4534543" y="3602625"/>
            <a:ext cx="2954655" cy="923330"/>
          </a:xfrm>
          <a:prstGeom prst="rect">
            <a:avLst/>
          </a:prstGeom>
          <a:noFill/>
        </p:spPr>
        <p:txBody>
          <a:bodyPr wrap="none">
            <a:spAutoFit/>
          </a:bodyPr>
          <a:lstStyle/>
          <a:p>
            <a:pPr>
              <a:defRPr/>
            </a:pPr>
            <a:r>
              <a:rPr lang="zh-CN" altLang="en-US" sz="5400" dirty="0">
                <a:solidFill>
                  <a:schemeClr val="bg1"/>
                </a:solidFill>
                <a:latin typeface="Microsoft YaHei Regular" panose="020B0503020204020204" charset="-122"/>
                <a:ea typeface="Microsoft YaHei Regular" panose="020B0503020204020204" charset="-122"/>
              </a:rPr>
              <a:t>方案介绍</a:t>
            </a: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6331"/>
          </a:xfrm>
          <a:prstGeom prst="rect">
            <a:avLst/>
          </a:prstGeom>
          <a:noFill/>
        </p:spPr>
        <p:txBody>
          <a:bodyPr wrap="square" rtlCol="0">
            <a:spAutoFit/>
          </a:bodyPr>
          <a:lstStyle/>
          <a:p>
            <a:r>
              <a:rPr lang="en-US" altLang="zh-CN" sz="3600" i="1" dirty="0">
                <a:solidFill>
                  <a:srgbClr val="C705FB"/>
                </a:solidFill>
              </a:rPr>
              <a:t>Part One</a:t>
            </a:r>
          </a:p>
        </p:txBody>
      </p:sp>
      <p:sp>
        <p:nvSpPr>
          <p:cNvPr id="65" name="文本框 64"/>
          <p:cNvSpPr txBox="1"/>
          <p:nvPr/>
        </p:nvSpPr>
        <p:spPr>
          <a:xfrm>
            <a:off x="1815465" y="43815"/>
            <a:ext cx="1342390" cy="6447155"/>
          </a:xfrm>
          <a:prstGeom prst="rect">
            <a:avLst/>
          </a:prstGeom>
          <a:noFill/>
        </p:spPr>
        <p:txBody>
          <a:bodyPr wrap="square" rtlCol="0">
            <a:spAutoFit/>
          </a:bodyPr>
          <a:lstStyle/>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2</a:t>
            </a:r>
          </a:p>
        </p:txBody>
      </p:sp>
    </p:spTree>
    <p:extLst>
      <p:ext uri="{BB962C8B-B14F-4D97-AF65-F5344CB8AC3E}">
        <p14:creationId xmlns:p14="http://schemas.microsoft.com/office/powerpoint/2010/main" val="264028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187" y="37603"/>
            <a:ext cx="8504300"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bg1"/>
                </a:solidFill>
                <a:latin typeface="Microsoft YaHei" panose="020B0503020204020204" pitchFamily="34" charset="-122"/>
                <a:ea typeface="Microsoft YaHei" panose="020B0503020204020204" pitchFamily="34" charset="-122"/>
              </a:rPr>
              <a:t>SPE-based Precise Memory Access Monitor</a:t>
            </a:r>
            <a:endParaRPr kumimoji="1"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5C140578-5794-44A5-98B2-79DB088C8A4C}"/>
              </a:ext>
            </a:extLst>
          </p:cNvPr>
          <p:cNvSpPr/>
          <p:nvPr/>
        </p:nvSpPr>
        <p:spPr>
          <a:xfrm>
            <a:off x="563032" y="1929359"/>
            <a:ext cx="5945348" cy="3694177"/>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 name="矩形 7">
            <a:extLst>
              <a:ext uri="{FF2B5EF4-FFF2-40B4-BE49-F238E27FC236}">
                <a16:creationId xmlns:a16="http://schemas.microsoft.com/office/drawing/2014/main" id="{AAAA2969-AD3D-452E-83F8-3C1C1D0A709D}"/>
              </a:ext>
            </a:extLst>
          </p:cNvPr>
          <p:cNvSpPr/>
          <p:nvPr/>
        </p:nvSpPr>
        <p:spPr>
          <a:xfrm>
            <a:off x="564787" y="1031975"/>
            <a:ext cx="5943593" cy="108427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9">
            <a:extLst>
              <a:ext uri="{FF2B5EF4-FFF2-40B4-BE49-F238E27FC236}">
                <a16:creationId xmlns:a16="http://schemas.microsoft.com/office/drawing/2014/main" id="{BC2C621D-1E45-40FB-A3E8-8F65EDF5BE93}"/>
              </a:ext>
            </a:extLst>
          </p:cNvPr>
          <p:cNvSpPr/>
          <p:nvPr/>
        </p:nvSpPr>
        <p:spPr>
          <a:xfrm>
            <a:off x="5237764" y="2329751"/>
            <a:ext cx="1005593" cy="25318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9369EDFB-2526-4E0D-A642-433250D2E680}"/>
              </a:ext>
            </a:extLst>
          </p:cNvPr>
          <p:cNvSpPr/>
          <p:nvPr/>
        </p:nvSpPr>
        <p:spPr>
          <a:xfrm>
            <a:off x="5300537" y="2366699"/>
            <a:ext cx="893040" cy="5374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NUMA</a:t>
            </a:r>
          </a:p>
          <a:p>
            <a:pPr algn="ctr"/>
            <a:r>
              <a:rPr lang="en-US" altLang="zh-CN" sz="1200" dirty="0">
                <a:solidFill>
                  <a:schemeClr val="tx1"/>
                </a:solidFill>
              </a:rPr>
              <a:t>BALANCE</a:t>
            </a:r>
            <a:endParaRPr lang="zh-CN" altLang="en-US" sz="1200" dirty="0">
              <a:solidFill>
                <a:schemeClr val="tx1"/>
              </a:solidFill>
            </a:endParaRPr>
          </a:p>
        </p:txBody>
      </p:sp>
      <p:sp>
        <p:nvSpPr>
          <p:cNvPr id="12" name="矩形: 圆角 11">
            <a:extLst>
              <a:ext uri="{FF2B5EF4-FFF2-40B4-BE49-F238E27FC236}">
                <a16:creationId xmlns:a16="http://schemas.microsoft.com/office/drawing/2014/main" id="{DF5A1147-2810-437F-B140-2BDD908C6838}"/>
              </a:ext>
            </a:extLst>
          </p:cNvPr>
          <p:cNvSpPr/>
          <p:nvPr/>
        </p:nvSpPr>
        <p:spPr>
          <a:xfrm>
            <a:off x="5295459" y="2989763"/>
            <a:ext cx="903196" cy="52966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内存</a:t>
            </a:r>
            <a:endParaRPr lang="en-US" altLang="zh-CN" sz="1200" dirty="0">
              <a:solidFill>
                <a:schemeClr val="tx1"/>
              </a:solidFill>
            </a:endParaRPr>
          </a:p>
          <a:p>
            <a:pPr algn="ctr"/>
            <a:r>
              <a:rPr lang="zh-CN" altLang="en-US" sz="1200" dirty="0">
                <a:solidFill>
                  <a:schemeClr val="tx1"/>
                </a:solidFill>
              </a:rPr>
              <a:t>回收</a:t>
            </a:r>
          </a:p>
        </p:txBody>
      </p:sp>
      <p:sp>
        <p:nvSpPr>
          <p:cNvPr id="33" name="文本框 32">
            <a:extLst>
              <a:ext uri="{FF2B5EF4-FFF2-40B4-BE49-F238E27FC236}">
                <a16:creationId xmlns:a16="http://schemas.microsoft.com/office/drawing/2014/main" id="{8BDEB090-5634-4AA4-A1C9-EB479BBF6688}"/>
              </a:ext>
            </a:extLst>
          </p:cNvPr>
          <p:cNvSpPr txBox="1"/>
          <p:nvPr/>
        </p:nvSpPr>
        <p:spPr>
          <a:xfrm>
            <a:off x="552008" y="3112327"/>
            <a:ext cx="266106" cy="738664"/>
          </a:xfrm>
          <a:prstGeom prst="rect">
            <a:avLst/>
          </a:prstGeom>
          <a:noFill/>
        </p:spPr>
        <p:txBody>
          <a:bodyPr wrap="square" rtlCol="0">
            <a:spAutoFit/>
          </a:bodyPr>
          <a:lstStyle/>
          <a:p>
            <a:r>
              <a:rPr lang="zh-CN" altLang="en-US" sz="1400" dirty="0"/>
              <a:t>内核态</a:t>
            </a:r>
          </a:p>
        </p:txBody>
      </p:sp>
      <p:sp>
        <p:nvSpPr>
          <p:cNvPr id="37" name="矩形 36">
            <a:extLst>
              <a:ext uri="{FF2B5EF4-FFF2-40B4-BE49-F238E27FC236}">
                <a16:creationId xmlns:a16="http://schemas.microsoft.com/office/drawing/2014/main" id="{C23BE116-A3C3-483D-9B08-E58A3D563883}"/>
              </a:ext>
            </a:extLst>
          </p:cNvPr>
          <p:cNvSpPr/>
          <p:nvPr/>
        </p:nvSpPr>
        <p:spPr>
          <a:xfrm>
            <a:off x="563031" y="5616705"/>
            <a:ext cx="5943593" cy="995959"/>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082C0D3F-44A1-4D7C-A799-4DDCCF9CBE8B}"/>
              </a:ext>
            </a:extLst>
          </p:cNvPr>
          <p:cNvSpPr/>
          <p:nvPr/>
        </p:nvSpPr>
        <p:spPr>
          <a:xfrm>
            <a:off x="1115355" y="5324399"/>
            <a:ext cx="1723312" cy="2194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硬件驱动</a:t>
            </a:r>
            <a:r>
              <a:rPr lang="en-US" altLang="zh-CN" sz="1200" dirty="0">
                <a:solidFill>
                  <a:schemeClr val="tx1"/>
                </a:solidFill>
              </a:rPr>
              <a:t>(SPE)</a:t>
            </a:r>
            <a:endParaRPr lang="zh-CN" altLang="en-US" sz="1200" dirty="0">
              <a:solidFill>
                <a:schemeClr val="tx1"/>
              </a:solidFill>
            </a:endParaRPr>
          </a:p>
        </p:txBody>
      </p:sp>
      <p:sp>
        <p:nvSpPr>
          <p:cNvPr id="39" name="文本框 38">
            <a:extLst>
              <a:ext uri="{FF2B5EF4-FFF2-40B4-BE49-F238E27FC236}">
                <a16:creationId xmlns:a16="http://schemas.microsoft.com/office/drawing/2014/main" id="{34CCC5DB-6C0B-4BA9-8BA6-809C5CCD336A}"/>
              </a:ext>
            </a:extLst>
          </p:cNvPr>
          <p:cNvSpPr txBox="1"/>
          <p:nvPr/>
        </p:nvSpPr>
        <p:spPr>
          <a:xfrm>
            <a:off x="590009" y="5731389"/>
            <a:ext cx="364202" cy="523220"/>
          </a:xfrm>
          <a:prstGeom prst="rect">
            <a:avLst/>
          </a:prstGeom>
          <a:noFill/>
        </p:spPr>
        <p:txBody>
          <a:bodyPr wrap="none" rtlCol="0">
            <a:spAutoFit/>
          </a:bodyPr>
          <a:lstStyle/>
          <a:p>
            <a:r>
              <a:rPr lang="zh-CN" altLang="en-US" sz="1400" dirty="0"/>
              <a:t>硬</a:t>
            </a:r>
            <a:endParaRPr lang="en-US" altLang="zh-CN" sz="1400" dirty="0"/>
          </a:p>
          <a:p>
            <a:r>
              <a:rPr lang="zh-CN" altLang="en-US" sz="1400" dirty="0"/>
              <a:t>件</a:t>
            </a:r>
          </a:p>
        </p:txBody>
      </p:sp>
      <p:sp>
        <p:nvSpPr>
          <p:cNvPr id="2" name="矩形: 圆顶角 1">
            <a:extLst>
              <a:ext uri="{FF2B5EF4-FFF2-40B4-BE49-F238E27FC236}">
                <a16:creationId xmlns:a16="http://schemas.microsoft.com/office/drawing/2014/main" id="{46C815EC-3186-4423-84D4-99A861FDB83A}"/>
              </a:ext>
            </a:extLst>
          </p:cNvPr>
          <p:cNvSpPr/>
          <p:nvPr/>
        </p:nvSpPr>
        <p:spPr>
          <a:xfrm>
            <a:off x="1107869" y="1309319"/>
            <a:ext cx="1095998" cy="543933"/>
          </a:xfrm>
          <a:prstGeom prst="round2Same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数据库</a:t>
            </a:r>
          </a:p>
        </p:txBody>
      </p:sp>
      <p:sp>
        <p:nvSpPr>
          <p:cNvPr id="40" name="矩形: 圆顶角 39">
            <a:extLst>
              <a:ext uri="{FF2B5EF4-FFF2-40B4-BE49-F238E27FC236}">
                <a16:creationId xmlns:a16="http://schemas.microsoft.com/office/drawing/2014/main" id="{BABC3211-C19F-45C1-B5F5-E12C974C26BF}"/>
              </a:ext>
            </a:extLst>
          </p:cNvPr>
          <p:cNvSpPr/>
          <p:nvPr/>
        </p:nvSpPr>
        <p:spPr>
          <a:xfrm>
            <a:off x="2614973" y="1309319"/>
            <a:ext cx="1054084" cy="543933"/>
          </a:xfrm>
          <a:prstGeom prst="round2Same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HPC</a:t>
            </a:r>
            <a:endParaRPr lang="zh-CN" altLang="en-US" sz="1400" dirty="0">
              <a:solidFill>
                <a:schemeClr val="tx1"/>
              </a:solidFill>
            </a:endParaRPr>
          </a:p>
        </p:txBody>
      </p:sp>
      <p:sp>
        <p:nvSpPr>
          <p:cNvPr id="41" name="矩形: 圆顶角 40">
            <a:extLst>
              <a:ext uri="{FF2B5EF4-FFF2-40B4-BE49-F238E27FC236}">
                <a16:creationId xmlns:a16="http://schemas.microsoft.com/office/drawing/2014/main" id="{BFCA07C5-3A99-4996-B558-AA035BF1EEC0}"/>
              </a:ext>
            </a:extLst>
          </p:cNvPr>
          <p:cNvSpPr/>
          <p:nvPr/>
        </p:nvSpPr>
        <p:spPr>
          <a:xfrm>
            <a:off x="3948633" y="1309319"/>
            <a:ext cx="992674" cy="543933"/>
          </a:xfrm>
          <a:prstGeom prst="round2Same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图计算</a:t>
            </a:r>
          </a:p>
        </p:txBody>
      </p:sp>
      <p:sp>
        <p:nvSpPr>
          <p:cNvPr id="42" name="矩形: 圆顶角 41">
            <a:extLst>
              <a:ext uri="{FF2B5EF4-FFF2-40B4-BE49-F238E27FC236}">
                <a16:creationId xmlns:a16="http://schemas.microsoft.com/office/drawing/2014/main" id="{1FF6BC90-6441-4A60-9AF0-212AC5488979}"/>
              </a:ext>
            </a:extLst>
          </p:cNvPr>
          <p:cNvSpPr/>
          <p:nvPr/>
        </p:nvSpPr>
        <p:spPr>
          <a:xfrm>
            <a:off x="5231659" y="1309319"/>
            <a:ext cx="1010838" cy="543933"/>
          </a:xfrm>
          <a:prstGeom prst="round2Same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AI</a:t>
            </a:r>
            <a:endParaRPr lang="zh-CN" altLang="en-US" sz="1400" dirty="0">
              <a:solidFill>
                <a:schemeClr val="tx1"/>
              </a:solidFill>
            </a:endParaRPr>
          </a:p>
        </p:txBody>
      </p:sp>
      <p:sp>
        <p:nvSpPr>
          <p:cNvPr id="43" name="矩形: 圆角 42">
            <a:extLst>
              <a:ext uri="{FF2B5EF4-FFF2-40B4-BE49-F238E27FC236}">
                <a16:creationId xmlns:a16="http://schemas.microsoft.com/office/drawing/2014/main" id="{66E98087-9EA9-4863-A4A3-B73A1C7322CB}"/>
              </a:ext>
            </a:extLst>
          </p:cNvPr>
          <p:cNvSpPr/>
          <p:nvPr/>
        </p:nvSpPr>
        <p:spPr>
          <a:xfrm>
            <a:off x="5291914" y="3615939"/>
            <a:ext cx="910286" cy="5374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分级</a:t>
            </a:r>
            <a:endParaRPr lang="en-US" altLang="zh-CN" sz="1200" dirty="0">
              <a:solidFill>
                <a:schemeClr val="tx1"/>
              </a:solidFill>
            </a:endParaRPr>
          </a:p>
          <a:p>
            <a:pPr algn="ctr"/>
            <a:r>
              <a:rPr lang="zh-CN" altLang="en-US" sz="1200" dirty="0">
                <a:solidFill>
                  <a:schemeClr val="tx1"/>
                </a:solidFill>
              </a:rPr>
              <a:t>内存</a:t>
            </a:r>
          </a:p>
        </p:txBody>
      </p:sp>
      <p:sp>
        <p:nvSpPr>
          <p:cNvPr id="44" name="矩形: 圆角 43">
            <a:extLst>
              <a:ext uri="{FF2B5EF4-FFF2-40B4-BE49-F238E27FC236}">
                <a16:creationId xmlns:a16="http://schemas.microsoft.com/office/drawing/2014/main" id="{FBB68AE7-75A1-4F6E-9FD4-A890ACF2D76D}"/>
              </a:ext>
            </a:extLst>
          </p:cNvPr>
          <p:cNvSpPr/>
          <p:nvPr/>
        </p:nvSpPr>
        <p:spPr>
          <a:xfrm>
            <a:off x="5291914" y="4271662"/>
            <a:ext cx="910286" cy="5550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系统</a:t>
            </a:r>
            <a:endParaRPr lang="en-US" altLang="zh-CN" sz="1200" dirty="0">
              <a:solidFill>
                <a:schemeClr val="tx1"/>
              </a:solidFill>
            </a:endParaRPr>
          </a:p>
          <a:p>
            <a:pPr algn="ctr"/>
            <a:r>
              <a:rPr lang="en-US" altLang="zh-CN" sz="1200" dirty="0">
                <a:solidFill>
                  <a:schemeClr val="tx1"/>
                </a:solidFill>
              </a:rPr>
              <a:t>LRU</a:t>
            </a:r>
            <a:endParaRPr lang="zh-CN" altLang="en-US" sz="1200" dirty="0">
              <a:solidFill>
                <a:schemeClr val="tx1"/>
              </a:solidFill>
            </a:endParaRPr>
          </a:p>
        </p:txBody>
      </p:sp>
      <p:sp>
        <p:nvSpPr>
          <p:cNvPr id="48" name="矩形: 圆角 47">
            <a:extLst>
              <a:ext uri="{FF2B5EF4-FFF2-40B4-BE49-F238E27FC236}">
                <a16:creationId xmlns:a16="http://schemas.microsoft.com/office/drawing/2014/main" id="{D221B71C-8A23-4415-9D43-BA255B4950FF}"/>
              </a:ext>
            </a:extLst>
          </p:cNvPr>
          <p:cNvSpPr/>
          <p:nvPr/>
        </p:nvSpPr>
        <p:spPr>
          <a:xfrm>
            <a:off x="1114343" y="4978296"/>
            <a:ext cx="5132779" cy="298453"/>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FF"/>
                </a:solidFill>
              </a:rPr>
              <a:t>硬件抽象层</a:t>
            </a:r>
          </a:p>
        </p:txBody>
      </p:sp>
      <p:grpSp>
        <p:nvGrpSpPr>
          <p:cNvPr id="9" name="组合 8">
            <a:extLst>
              <a:ext uri="{FF2B5EF4-FFF2-40B4-BE49-F238E27FC236}">
                <a16:creationId xmlns:a16="http://schemas.microsoft.com/office/drawing/2014/main" id="{9221FF23-4EEB-484A-8E63-BA000285755F}"/>
              </a:ext>
            </a:extLst>
          </p:cNvPr>
          <p:cNvGrpSpPr/>
          <p:nvPr/>
        </p:nvGrpSpPr>
        <p:grpSpPr>
          <a:xfrm>
            <a:off x="1143180" y="5696999"/>
            <a:ext cx="5099317" cy="913090"/>
            <a:chOff x="1143180" y="5687265"/>
            <a:chExt cx="5099317" cy="945876"/>
          </a:xfrm>
        </p:grpSpPr>
        <p:sp>
          <p:nvSpPr>
            <p:cNvPr id="49" name="矩形: 圆角 48">
              <a:extLst>
                <a:ext uri="{FF2B5EF4-FFF2-40B4-BE49-F238E27FC236}">
                  <a16:creationId xmlns:a16="http://schemas.microsoft.com/office/drawing/2014/main" id="{3139F1D3-CCCC-4317-9C01-9EE3F2450224}"/>
                </a:ext>
              </a:extLst>
            </p:cNvPr>
            <p:cNvSpPr/>
            <p:nvPr/>
          </p:nvSpPr>
          <p:spPr>
            <a:xfrm>
              <a:off x="1341627" y="6078463"/>
              <a:ext cx="765627" cy="2535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内存</a:t>
              </a:r>
            </a:p>
          </p:txBody>
        </p:sp>
        <p:sp>
          <p:nvSpPr>
            <p:cNvPr id="50" name="矩形: 圆角 49">
              <a:extLst>
                <a:ext uri="{FF2B5EF4-FFF2-40B4-BE49-F238E27FC236}">
                  <a16:creationId xmlns:a16="http://schemas.microsoft.com/office/drawing/2014/main" id="{BE756EFA-217E-4CFE-B0AE-4D20611117DF}"/>
                </a:ext>
              </a:extLst>
            </p:cNvPr>
            <p:cNvSpPr/>
            <p:nvPr/>
          </p:nvSpPr>
          <p:spPr>
            <a:xfrm>
              <a:off x="5346546" y="5784543"/>
              <a:ext cx="895951" cy="7245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SSD</a:t>
              </a:r>
              <a:endParaRPr lang="zh-CN" altLang="en-US" sz="1400" dirty="0">
                <a:solidFill>
                  <a:schemeClr val="tx1"/>
                </a:solidFill>
              </a:endParaRPr>
            </a:p>
          </p:txBody>
        </p:sp>
        <p:sp>
          <p:nvSpPr>
            <p:cNvPr id="51" name="矩形: 圆角 50">
              <a:extLst>
                <a:ext uri="{FF2B5EF4-FFF2-40B4-BE49-F238E27FC236}">
                  <a16:creationId xmlns:a16="http://schemas.microsoft.com/office/drawing/2014/main" id="{4320457C-D0BF-4E00-A5C0-35F9DE3D0433}"/>
                </a:ext>
              </a:extLst>
            </p:cNvPr>
            <p:cNvSpPr/>
            <p:nvPr/>
          </p:nvSpPr>
          <p:spPr>
            <a:xfrm>
              <a:off x="4141592" y="5773657"/>
              <a:ext cx="895951" cy="73754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CXL</a:t>
              </a:r>
              <a:endParaRPr lang="zh-CN" altLang="en-US" sz="1400" dirty="0">
                <a:solidFill>
                  <a:schemeClr val="tx1"/>
                </a:solidFill>
              </a:endParaRPr>
            </a:p>
          </p:txBody>
        </p:sp>
        <p:sp>
          <p:nvSpPr>
            <p:cNvPr id="53" name="矩形: 圆角 52">
              <a:extLst>
                <a:ext uri="{FF2B5EF4-FFF2-40B4-BE49-F238E27FC236}">
                  <a16:creationId xmlns:a16="http://schemas.microsoft.com/office/drawing/2014/main" id="{3E6EEAD5-F313-4793-BF7A-02216C5F3886}"/>
                </a:ext>
              </a:extLst>
            </p:cNvPr>
            <p:cNvSpPr/>
            <p:nvPr/>
          </p:nvSpPr>
          <p:spPr>
            <a:xfrm>
              <a:off x="1348565" y="5740822"/>
              <a:ext cx="765627" cy="2806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CPU</a:t>
              </a:r>
              <a:endParaRPr lang="zh-CN" altLang="en-US" sz="1400" dirty="0">
                <a:solidFill>
                  <a:schemeClr val="tx1"/>
                </a:solidFill>
              </a:endParaRPr>
            </a:p>
          </p:txBody>
        </p:sp>
        <p:sp>
          <p:nvSpPr>
            <p:cNvPr id="3" name="流程图: 可选过程 2">
              <a:extLst>
                <a:ext uri="{FF2B5EF4-FFF2-40B4-BE49-F238E27FC236}">
                  <a16:creationId xmlns:a16="http://schemas.microsoft.com/office/drawing/2014/main" id="{D2795A7E-128F-4A35-BE6F-7F4286812205}"/>
                </a:ext>
              </a:extLst>
            </p:cNvPr>
            <p:cNvSpPr/>
            <p:nvPr/>
          </p:nvSpPr>
          <p:spPr>
            <a:xfrm>
              <a:off x="1143180" y="5687265"/>
              <a:ext cx="1190202" cy="945875"/>
            </a:xfrm>
            <a:prstGeom prst="flowChartAlternateProces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310ECEC-1F1F-4C40-8FEB-1250ED6032AA}"/>
                </a:ext>
              </a:extLst>
            </p:cNvPr>
            <p:cNvSpPr txBox="1"/>
            <p:nvPr/>
          </p:nvSpPr>
          <p:spPr>
            <a:xfrm>
              <a:off x="1321632" y="6294586"/>
              <a:ext cx="758541" cy="307777"/>
            </a:xfrm>
            <a:prstGeom prst="rect">
              <a:avLst/>
            </a:prstGeom>
            <a:noFill/>
          </p:spPr>
          <p:txBody>
            <a:bodyPr wrap="none" rtlCol="0">
              <a:spAutoFit/>
            </a:bodyPr>
            <a:lstStyle/>
            <a:p>
              <a:r>
                <a:rPr lang="en-US" altLang="zh-CN" sz="1400" dirty="0"/>
                <a:t>Node 0</a:t>
              </a:r>
              <a:endParaRPr lang="zh-CN" altLang="en-US" sz="1400" dirty="0"/>
            </a:p>
          </p:txBody>
        </p:sp>
        <p:sp>
          <p:nvSpPr>
            <p:cNvPr id="54" name="矩形: 圆角 53">
              <a:extLst>
                <a:ext uri="{FF2B5EF4-FFF2-40B4-BE49-F238E27FC236}">
                  <a16:creationId xmlns:a16="http://schemas.microsoft.com/office/drawing/2014/main" id="{8855608B-C6F5-487D-861D-37A746B702F9}"/>
                </a:ext>
              </a:extLst>
            </p:cNvPr>
            <p:cNvSpPr/>
            <p:nvPr/>
          </p:nvSpPr>
          <p:spPr>
            <a:xfrm>
              <a:off x="2818742" y="6079645"/>
              <a:ext cx="765627" cy="2246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内存</a:t>
              </a:r>
            </a:p>
          </p:txBody>
        </p:sp>
        <p:sp>
          <p:nvSpPr>
            <p:cNvPr id="55" name="矩形: 圆角 54">
              <a:extLst>
                <a:ext uri="{FF2B5EF4-FFF2-40B4-BE49-F238E27FC236}">
                  <a16:creationId xmlns:a16="http://schemas.microsoft.com/office/drawing/2014/main" id="{1CFE2384-E0A2-48B6-83E0-88A1BCF54FC6}"/>
                </a:ext>
              </a:extLst>
            </p:cNvPr>
            <p:cNvSpPr/>
            <p:nvPr/>
          </p:nvSpPr>
          <p:spPr>
            <a:xfrm>
              <a:off x="2825680" y="5752890"/>
              <a:ext cx="765627" cy="26302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CPU</a:t>
              </a:r>
              <a:endParaRPr lang="zh-CN" altLang="en-US" sz="1400" dirty="0">
                <a:solidFill>
                  <a:schemeClr val="tx1"/>
                </a:solidFill>
              </a:endParaRPr>
            </a:p>
          </p:txBody>
        </p:sp>
        <p:sp>
          <p:nvSpPr>
            <p:cNvPr id="56" name="流程图: 可选过程 55">
              <a:extLst>
                <a:ext uri="{FF2B5EF4-FFF2-40B4-BE49-F238E27FC236}">
                  <a16:creationId xmlns:a16="http://schemas.microsoft.com/office/drawing/2014/main" id="{C7B1A948-4130-4596-B9D4-E410F2B8F44C}"/>
                </a:ext>
              </a:extLst>
            </p:cNvPr>
            <p:cNvSpPr/>
            <p:nvPr/>
          </p:nvSpPr>
          <p:spPr>
            <a:xfrm>
              <a:off x="2642386" y="5688447"/>
              <a:ext cx="1190202" cy="944694"/>
            </a:xfrm>
            <a:prstGeom prst="flowChartAlternateProces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97988DC0-654F-4DE4-B941-7643A564DCDE}"/>
                </a:ext>
              </a:extLst>
            </p:cNvPr>
            <p:cNvSpPr txBox="1"/>
            <p:nvPr/>
          </p:nvSpPr>
          <p:spPr>
            <a:xfrm>
              <a:off x="2820519" y="6283618"/>
              <a:ext cx="870309" cy="307777"/>
            </a:xfrm>
            <a:prstGeom prst="rect">
              <a:avLst/>
            </a:prstGeom>
            <a:noFill/>
          </p:spPr>
          <p:txBody>
            <a:bodyPr wrap="square" rtlCol="0">
              <a:spAutoFit/>
            </a:bodyPr>
            <a:lstStyle/>
            <a:p>
              <a:r>
                <a:rPr lang="en-US" altLang="zh-CN" sz="1400" dirty="0"/>
                <a:t>Node 1</a:t>
              </a:r>
              <a:endParaRPr lang="zh-CN" altLang="en-US" sz="1400" dirty="0"/>
            </a:p>
          </p:txBody>
        </p:sp>
      </p:grpSp>
      <p:sp>
        <p:nvSpPr>
          <p:cNvPr id="52" name="矩形: 圆角 51">
            <a:extLst>
              <a:ext uri="{FF2B5EF4-FFF2-40B4-BE49-F238E27FC236}">
                <a16:creationId xmlns:a16="http://schemas.microsoft.com/office/drawing/2014/main" id="{0E2FA1EC-CDFB-4AAD-A12A-5295D1EF447F}"/>
              </a:ext>
            </a:extLst>
          </p:cNvPr>
          <p:cNvSpPr/>
          <p:nvPr/>
        </p:nvSpPr>
        <p:spPr>
          <a:xfrm>
            <a:off x="4670359" y="5324399"/>
            <a:ext cx="1576764" cy="2313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硬件驱动</a:t>
            </a:r>
            <a:r>
              <a:rPr lang="en-US" altLang="zh-CN" sz="1200" dirty="0">
                <a:solidFill>
                  <a:schemeClr val="tx1"/>
                </a:solidFill>
              </a:rPr>
              <a:t>(…)</a:t>
            </a:r>
            <a:endParaRPr lang="zh-CN" altLang="en-US" sz="1200" dirty="0">
              <a:solidFill>
                <a:schemeClr val="tx1"/>
              </a:solidFill>
            </a:endParaRPr>
          </a:p>
        </p:txBody>
      </p:sp>
      <p:sp>
        <p:nvSpPr>
          <p:cNvPr id="60" name="矩形: 圆角 59">
            <a:extLst>
              <a:ext uri="{FF2B5EF4-FFF2-40B4-BE49-F238E27FC236}">
                <a16:creationId xmlns:a16="http://schemas.microsoft.com/office/drawing/2014/main" id="{D6750120-5C7B-49F2-82B9-755988AB7C18}"/>
              </a:ext>
            </a:extLst>
          </p:cNvPr>
          <p:cNvSpPr/>
          <p:nvPr/>
        </p:nvSpPr>
        <p:spPr>
          <a:xfrm>
            <a:off x="2894186" y="5324399"/>
            <a:ext cx="1720653" cy="2313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硬件驱动</a:t>
            </a:r>
            <a:r>
              <a:rPr lang="en-US" altLang="zh-CN" sz="1200" dirty="0">
                <a:solidFill>
                  <a:schemeClr val="tx1"/>
                </a:solidFill>
              </a:rPr>
              <a:t>(PEBS)</a:t>
            </a:r>
            <a:endParaRPr lang="zh-CN" altLang="en-US" sz="1200" dirty="0">
              <a:solidFill>
                <a:schemeClr val="tx1"/>
              </a:solidFill>
            </a:endParaRPr>
          </a:p>
        </p:txBody>
      </p:sp>
      <p:sp>
        <p:nvSpPr>
          <p:cNvPr id="7" name="矩形 6">
            <a:extLst>
              <a:ext uri="{FF2B5EF4-FFF2-40B4-BE49-F238E27FC236}">
                <a16:creationId xmlns:a16="http://schemas.microsoft.com/office/drawing/2014/main" id="{43CD9E5F-8855-4C48-949E-4A79AAA7A794}"/>
              </a:ext>
            </a:extLst>
          </p:cNvPr>
          <p:cNvSpPr/>
          <p:nvPr/>
        </p:nvSpPr>
        <p:spPr>
          <a:xfrm>
            <a:off x="1446279" y="1999524"/>
            <a:ext cx="2783079" cy="2185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系统接口</a:t>
            </a:r>
          </a:p>
        </p:txBody>
      </p:sp>
      <p:sp>
        <p:nvSpPr>
          <p:cNvPr id="67" name="矩形: 圆角 66">
            <a:extLst>
              <a:ext uri="{FF2B5EF4-FFF2-40B4-BE49-F238E27FC236}">
                <a16:creationId xmlns:a16="http://schemas.microsoft.com/office/drawing/2014/main" id="{6E44A903-521A-4A94-A3C5-D25AACA3F3D0}"/>
              </a:ext>
            </a:extLst>
          </p:cNvPr>
          <p:cNvSpPr/>
          <p:nvPr/>
        </p:nvSpPr>
        <p:spPr>
          <a:xfrm>
            <a:off x="1794865" y="2568782"/>
            <a:ext cx="965438" cy="2935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per_task</a:t>
            </a:r>
            <a:endParaRPr lang="en-US" altLang="zh-CN" sz="1400" dirty="0">
              <a:solidFill>
                <a:schemeClr val="tx1"/>
              </a:solidFill>
            </a:endParaRPr>
          </a:p>
        </p:txBody>
      </p:sp>
      <p:sp>
        <p:nvSpPr>
          <p:cNvPr id="71" name="矩形: 圆角 70">
            <a:extLst>
              <a:ext uri="{FF2B5EF4-FFF2-40B4-BE49-F238E27FC236}">
                <a16:creationId xmlns:a16="http://schemas.microsoft.com/office/drawing/2014/main" id="{13F3658B-62DC-441F-A69B-E4AE9AC22339}"/>
              </a:ext>
            </a:extLst>
          </p:cNvPr>
          <p:cNvSpPr/>
          <p:nvPr/>
        </p:nvSpPr>
        <p:spPr>
          <a:xfrm>
            <a:off x="1804360" y="3079813"/>
            <a:ext cx="965438" cy="3021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进程切换</a:t>
            </a:r>
          </a:p>
        </p:txBody>
      </p:sp>
      <p:sp>
        <p:nvSpPr>
          <p:cNvPr id="73" name="矩形: 圆角 72">
            <a:extLst>
              <a:ext uri="{FF2B5EF4-FFF2-40B4-BE49-F238E27FC236}">
                <a16:creationId xmlns:a16="http://schemas.microsoft.com/office/drawing/2014/main" id="{5D7BE2F0-324A-41EE-9413-6D4BFCCF34D0}"/>
              </a:ext>
            </a:extLst>
          </p:cNvPr>
          <p:cNvSpPr/>
          <p:nvPr/>
        </p:nvSpPr>
        <p:spPr>
          <a:xfrm>
            <a:off x="1161814" y="4426111"/>
            <a:ext cx="1059954" cy="3839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参数控制</a:t>
            </a:r>
          </a:p>
        </p:txBody>
      </p:sp>
      <p:sp>
        <p:nvSpPr>
          <p:cNvPr id="77" name="矩形: 圆角 76">
            <a:extLst>
              <a:ext uri="{FF2B5EF4-FFF2-40B4-BE49-F238E27FC236}">
                <a16:creationId xmlns:a16="http://schemas.microsoft.com/office/drawing/2014/main" id="{85906FE2-65DD-4519-A36C-86E7C6AE28BE}"/>
              </a:ext>
            </a:extLst>
          </p:cNvPr>
          <p:cNvSpPr/>
          <p:nvPr/>
        </p:nvSpPr>
        <p:spPr>
          <a:xfrm>
            <a:off x="3669507" y="4428231"/>
            <a:ext cx="1046235" cy="3839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数据解析</a:t>
            </a:r>
          </a:p>
        </p:txBody>
      </p:sp>
      <p:cxnSp>
        <p:nvCxnSpPr>
          <p:cNvPr id="19" name="直接箭头连接符 18">
            <a:extLst>
              <a:ext uri="{FF2B5EF4-FFF2-40B4-BE49-F238E27FC236}">
                <a16:creationId xmlns:a16="http://schemas.microsoft.com/office/drawing/2014/main" id="{F84B82BD-82A0-43D3-BEE8-D329966F37C8}"/>
              </a:ext>
            </a:extLst>
          </p:cNvPr>
          <p:cNvCxnSpPr>
            <a:cxnSpLocks/>
          </p:cNvCxnSpPr>
          <p:nvPr/>
        </p:nvCxnSpPr>
        <p:spPr>
          <a:xfrm>
            <a:off x="2299356" y="2218081"/>
            <a:ext cx="0" cy="3507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8F4AA81A-BE9D-49BF-8FA7-5C75CA009AE3}"/>
              </a:ext>
            </a:extLst>
          </p:cNvPr>
          <p:cNvCxnSpPr>
            <a:cxnSpLocks/>
          </p:cNvCxnSpPr>
          <p:nvPr/>
        </p:nvCxnSpPr>
        <p:spPr>
          <a:xfrm>
            <a:off x="2291824" y="2862380"/>
            <a:ext cx="0" cy="231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圆角 83">
            <a:extLst>
              <a:ext uri="{FF2B5EF4-FFF2-40B4-BE49-F238E27FC236}">
                <a16:creationId xmlns:a16="http://schemas.microsoft.com/office/drawing/2014/main" id="{8D1CAD1C-8AD5-45E8-B7C3-A58332672EB5}"/>
              </a:ext>
            </a:extLst>
          </p:cNvPr>
          <p:cNvSpPr/>
          <p:nvPr/>
        </p:nvSpPr>
        <p:spPr>
          <a:xfrm>
            <a:off x="1114342" y="4047387"/>
            <a:ext cx="3642715" cy="844207"/>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矩形: 圆角 84">
            <a:extLst>
              <a:ext uri="{FF2B5EF4-FFF2-40B4-BE49-F238E27FC236}">
                <a16:creationId xmlns:a16="http://schemas.microsoft.com/office/drawing/2014/main" id="{F08B3C49-48A2-49D3-ADAB-12AA1C8F32C5}"/>
              </a:ext>
            </a:extLst>
          </p:cNvPr>
          <p:cNvSpPr/>
          <p:nvPr/>
        </p:nvSpPr>
        <p:spPr>
          <a:xfrm>
            <a:off x="2223838" y="4093395"/>
            <a:ext cx="1595617" cy="3000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FF"/>
                </a:solidFill>
              </a:rPr>
              <a:t>轻量级采集</a:t>
            </a:r>
          </a:p>
        </p:txBody>
      </p:sp>
      <p:sp>
        <p:nvSpPr>
          <p:cNvPr id="86" name="矩形: 圆角 85">
            <a:extLst>
              <a:ext uri="{FF2B5EF4-FFF2-40B4-BE49-F238E27FC236}">
                <a16:creationId xmlns:a16="http://schemas.microsoft.com/office/drawing/2014/main" id="{8BC247E4-333E-4D27-8BFF-E5EEA12EE05C}"/>
              </a:ext>
            </a:extLst>
          </p:cNvPr>
          <p:cNvSpPr/>
          <p:nvPr/>
        </p:nvSpPr>
        <p:spPr>
          <a:xfrm>
            <a:off x="2421026" y="4425847"/>
            <a:ext cx="1049223" cy="3839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缓存管理</a:t>
            </a:r>
          </a:p>
        </p:txBody>
      </p:sp>
      <p:sp>
        <p:nvSpPr>
          <p:cNvPr id="87" name="矩形: 圆角 86">
            <a:extLst>
              <a:ext uri="{FF2B5EF4-FFF2-40B4-BE49-F238E27FC236}">
                <a16:creationId xmlns:a16="http://schemas.microsoft.com/office/drawing/2014/main" id="{B54A5498-4A35-449C-A615-7AA9098AE7A2}"/>
              </a:ext>
            </a:extLst>
          </p:cNvPr>
          <p:cNvSpPr/>
          <p:nvPr/>
        </p:nvSpPr>
        <p:spPr>
          <a:xfrm>
            <a:off x="1232309" y="3599394"/>
            <a:ext cx="867358" cy="26775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启动</a:t>
            </a:r>
            <a:r>
              <a:rPr lang="en-US" altLang="zh-CN" sz="1400" dirty="0">
                <a:solidFill>
                  <a:schemeClr val="tx1"/>
                </a:solidFill>
              </a:rPr>
              <a:t>SPE</a:t>
            </a:r>
            <a:endParaRPr lang="zh-CN" altLang="en-US" sz="1400" dirty="0">
              <a:solidFill>
                <a:schemeClr val="tx1"/>
              </a:solidFill>
            </a:endParaRPr>
          </a:p>
        </p:txBody>
      </p:sp>
      <p:cxnSp>
        <p:nvCxnSpPr>
          <p:cNvPr id="31" name="连接符: 肘形 30">
            <a:extLst>
              <a:ext uri="{FF2B5EF4-FFF2-40B4-BE49-F238E27FC236}">
                <a16:creationId xmlns:a16="http://schemas.microsoft.com/office/drawing/2014/main" id="{BF6E663B-6569-47B4-B9B5-DF23199CFF25}"/>
              </a:ext>
            </a:extLst>
          </p:cNvPr>
          <p:cNvCxnSpPr>
            <a:cxnSpLocks/>
            <a:stCxn id="71" idx="2"/>
            <a:endCxn id="87" idx="3"/>
          </p:cNvCxnSpPr>
          <p:nvPr/>
        </p:nvCxnSpPr>
        <p:spPr>
          <a:xfrm rot="5400000">
            <a:off x="2017717" y="3463909"/>
            <a:ext cx="351312" cy="18741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8145F29-7E7C-480A-AEDB-ABE7F1110FB0}"/>
              </a:ext>
            </a:extLst>
          </p:cNvPr>
          <p:cNvCxnSpPr>
            <a:cxnSpLocks/>
            <a:stCxn id="87" idx="2"/>
          </p:cNvCxnSpPr>
          <p:nvPr/>
        </p:nvCxnSpPr>
        <p:spPr>
          <a:xfrm>
            <a:off x="1665988" y="3867147"/>
            <a:ext cx="3980" cy="482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A0E2C774-6936-40D3-9A75-DB5AD46F2A03}"/>
              </a:ext>
            </a:extLst>
          </p:cNvPr>
          <p:cNvSpPr/>
          <p:nvPr/>
        </p:nvSpPr>
        <p:spPr>
          <a:xfrm>
            <a:off x="3538872" y="3573756"/>
            <a:ext cx="1113391" cy="2910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信息统计</a:t>
            </a:r>
            <a:endParaRPr lang="en-US" altLang="zh-CN" sz="1400" dirty="0">
              <a:solidFill>
                <a:schemeClr val="tx1"/>
              </a:solidFill>
            </a:endParaRPr>
          </a:p>
        </p:txBody>
      </p:sp>
      <p:sp>
        <p:nvSpPr>
          <p:cNvPr id="91" name="矩形: 圆角 90">
            <a:extLst>
              <a:ext uri="{FF2B5EF4-FFF2-40B4-BE49-F238E27FC236}">
                <a16:creationId xmlns:a16="http://schemas.microsoft.com/office/drawing/2014/main" id="{3A18457D-9CA3-4BD5-84BF-96AEAE58034D}"/>
              </a:ext>
            </a:extLst>
          </p:cNvPr>
          <p:cNvSpPr/>
          <p:nvPr/>
        </p:nvSpPr>
        <p:spPr>
          <a:xfrm>
            <a:off x="3025938" y="2318988"/>
            <a:ext cx="1703532" cy="164341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矩形: 圆角 94">
            <a:extLst>
              <a:ext uri="{FF2B5EF4-FFF2-40B4-BE49-F238E27FC236}">
                <a16:creationId xmlns:a16="http://schemas.microsoft.com/office/drawing/2014/main" id="{9C6D1600-305B-42B7-9979-EE85719D3860}"/>
              </a:ext>
            </a:extLst>
          </p:cNvPr>
          <p:cNvSpPr/>
          <p:nvPr/>
        </p:nvSpPr>
        <p:spPr>
          <a:xfrm>
            <a:off x="3095444" y="3116236"/>
            <a:ext cx="795774" cy="28178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自调节</a:t>
            </a:r>
            <a:endParaRPr lang="en-US" altLang="zh-CN" sz="1400" dirty="0">
              <a:solidFill>
                <a:schemeClr val="tx1"/>
              </a:solidFill>
            </a:endParaRPr>
          </a:p>
        </p:txBody>
      </p:sp>
      <p:cxnSp>
        <p:nvCxnSpPr>
          <p:cNvPr id="103" name="连接符: 肘形 102">
            <a:extLst>
              <a:ext uri="{FF2B5EF4-FFF2-40B4-BE49-F238E27FC236}">
                <a16:creationId xmlns:a16="http://schemas.microsoft.com/office/drawing/2014/main" id="{0FBE0749-0E34-4F87-BC97-61AF4FD442A6}"/>
              </a:ext>
            </a:extLst>
          </p:cNvPr>
          <p:cNvCxnSpPr>
            <a:cxnSpLocks/>
            <a:stCxn id="95" idx="2"/>
          </p:cNvCxnSpPr>
          <p:nvPr/>
        </p:nvCxnSpPr>
        <p:spPr>
          <a:xfrm rot="5400000">
            <a:off x="2791889" y="2897953"/>
            <a:ext cx="201377" cy="120150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圆角 108">
            <a:extLst>
              <a:ext uri="{FF2B5EF4-FFF2-40B4-BE49-F238E27FC236}">
                <a16:creationId xmlns:a16="http://schemas.microsoft.com/office/drawing/2014/main" id="{C07F8B28-FB96-4F18-AF5D-795F0F380423}"/>
              </a:ext>
            </a:extLst>
          </p:cNvPr>
          <p:cNvSpPr/>
          <p:nvPr/>
        </p:nvSpPr>
        <p:spPr>
          <a:xfrm>
            <a:off x="3541045" y="2649481"/>
            <a:ext cx="1085499" cy="2910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数据处理</a:t>
            </a:r>
            <a:endParaRPr lang="en-US" altLang="zh-CN" sz="1400" dirty="0">
              <a:solidFill>
                <a:schemeClr val="tx1"/>
              </a:solidFill>
            </a:endParaRPr>
          </a:p>
        </p:txBody>
      </p:sp>
      <p:sp>
        <p:nvSpPr>
          <p:cNvPr id="123" name="矩形: 圆角 122">
            <a:extLst>
              <a:ext uri="{FF2B5EF4-FFF2-40B4-BE49-F238E27FC236}">
                <a16:creationId xmlns:a16="http://schemas.microsoft.com/office/drawing/2014/main" id="{7BA266FC-3C51-41B5-AD6F-65905FAFC0CC}"/>
              </a:ext>
            </a:extLst>
          </p:cNvPr>
          <p:cNvSpPr/>
          <p:nvPr/>
        </p:nvSpPr>
        <p:spPr>
          <a:xfrm>
            <a:off x="3086769" y="2329751"/>
            <a:ext cx="1595617" cy="3000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FF"/>
                </a:solidFill>
              </a:rPr>
              <a:t>数据管理套件</a:t>
            </a:r>
          </a:p>
        </p:txBody>
      </p:sp>
      <p:cxnSp>
        <p:nvCxnSpPr>
          <p:cNvPr id="125" name="直接箭头连接符 124">
            <a:extLst>
              <a:ext uri="{FF2B5EF4-FFF2-40B4-BE49-F238E27FC236}">
                <a16:creationId xmlns:a16="http://schemas.microsoft.com/office/drawing/2014/main" id="{3C2998CA-0160-4325-A037-EA3AF7E3DDCF}"/>
              </a:ext>
            </a:extLst>
          </p:cNvPr>
          <p:cNvCxnSpPr>
            <a:cxnSpLocks/>
          </p:cNvCxnSpPr>
          <p:nvPr/>
        </p:nvCxnSpPr>
        <p:spPr>
          <a:xfrm flipV="1">
            <a:off x="4343269" y="2951385"/>
            <a:ext cx="0" cy="62237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649DC908-D2D9-486F-B9FD-601C2630893B}"/>
              </a:ext>
            </a:extLst>
          </p:cNvPr>
          <p:cNvSpPr txBox="1"/>
          <p:nvPr/>
        </p:nvSpPr>
        <p:spPr>
          <a:xfrm>
            <a:off x="579068" y="1310844"/>
            <a:ext cx="364202" cy="523220"/>
          </a:xfrm>
          <a:prstGeom prst="rect">
            <a:avLst/>
          </a:prstGeom>
          <a:noFill/>
        </p:spPr>
        <p:txBody>
          <a:bodyPr wrap="none" rtlCol="0">
            <a:spAutoFit/>
          </a:bodyPr>
          <a:lstStyle/>
          <a:p>
            <a:r>
              <a:rPr lang="zh-CN" altLang="en-US" sz="1400" dirty="0"/>
              <a:t>应</a:t>
            </a:r>
            <a:endParaRPr lang="en-US" altLang="zh-CN" sz="1400" dirty="0"/>
          </a:p>
          <a:p>
            <a:r>
              <a:rPr lang="zh-CN" altLang="en-US" sz="1400" dirty="0"/>
              <a:t>用</a:t>
            </a:r>
          </a:p>
        </p:txBody>
      </p:sp>
      <p:cxnSp>
        <p:nvCxnSpPr>
          <p:cNvPr id="136" name="直接箭头连接符 135">
            <a:extLst>
              <a:ext uri="{FF2B5EF4-FFF2-40B4-BE49-F238E27FC236}">
                <a16:creationId xmlns:a16="http://schemas.microsoft.com/office/drawing/2014/main" id="{CF634AA4-3A7A-4088-AD10-B79423C22A4B}"/>
              </a:ext>
            </a:extLst>
          </p:cNvPr>
          <p:cNvCxnSpPr>
            <a:cxnSpLocks/>
            <a:stCxn id="73" idx="3"/>
            <a:endCxn id="86" idx="1"/>
          </p:cNvCxnSpPr>
          <p:nvPr/>
        </p:nvCxnSpPr>
        <p:spPr>
          <a:xfrm flipV="1">
            <a:off x="2221768" y="4617806"/>
            <a:ext cx="199258" cy="26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51D23AEE-C8FB-462C-B283-4C753410913B}"/>
              </a:ext>
            </a:extLst>
          </p:cNvPr>
          <p:cNvCxnSpPr>
            <a:cxnSpLocks/>
            <a:stCxn id="86" idx="3"/>
            <a:endCxn id="77" idx="1"/>
          </p:cNvCxnSpPr>
          <p:nvPr/>
        </p:nvCxnSpPr>
        <p:spPr>
          <a:xfrm>
            <a:off x="3470249" y="4617806"/>
            <a:ext cx="199258" cy="23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7" name="矩形 146">
            <a:extLst>
              <a:ext uri="{FF2B5EF4-FFF2-40B4-BE49-F238E27FC236}">
                <a16:creationId xmlns:a16="http://schemas.microsoft.com/office/drawing/2014/main" id="{14A8D3B6-86DE-4853-B4AC-9926323C3170}"/>
              </a:ext>
            </a:extLst>
          </p:cNvPr>
          <p:cNvSpPr/>
          <p:nvPr/>
        </p:nvSpPr>
        <p:spPr>
          <a:xfrm>
            <a:off x="1340380" y="2306618"/>
            <a:ext cx="389850" cy="1323439"/>
          </a:xfrm>
          <a:prstGeom prst="rect">
            <a:avLst/>
          </a:prstGeom>
        </p:spPr>
        <p:txBody>
          <a:bodyPr wrap="none">
            <a:spAutoFit/>
          </a:bodyPr>
          <a:lstStyle/>
          <a:p>
            <a:r>
              <a:rPr lang="zh-CN" altLang="en-US" sz="1600" dirty="0">
                <a:solidFill>
                  <a:srgbClr val="0000FF"/>
                </a:solidFill>
              </a:rPr>
              <a:t>轻</a:t>
            </a:r>
            <a:endParaRPr lang="en-US" altLang="zh-CN" sz="1600" dirty="0">
              <a:solidFill>
                <a:srgbClr val="0000FF"/>
              </a:solidFill>
            </a:endParaRPr>
          </a:p>
          <a:p>
            <a:r>
              <a:rPr lang="zh-CN" altLang="en-US" sz="1600" dirty="0">
                <a:solidFill>
                  <a:srgbClr val="0000FF"/>
                </a:solidFill>
              </a:rPr>
              <a:t>量</a:t>
            </a:r>
            <a:endParaRPr lang="en-US" altLang="zh-CN" sz="1600" dirty="0">
              <a:solidFill>
                <a:srgbClr val="0000FF"/>
              </a:solidFill>
            </a:endParaRPr>
          </a:p>
          <a:p>
            <a:r>
              <a:rPr lang="zh-CN" altLang="en-US" sz="1600" dirty="0">
                <a:solidFill>
                  <a:srgbClr val="0000FF"/>
                </a:solidFill>
              </a:rPr>
              <a:t>级</a:t>
            </a:r>
            <a:endParaRPr lang="en-US" altLang="zh-CN" sz="1600" dirty="0">
              <a:solidFill>
                <a:srgbClr val="0000FF"/>
              </a:solidFill>
            </a:endParaRPr>
          </a:p>
          <a:p>
            <a:r>
              <a:rPr lang="zh-CN" altLang="en-US" sz="1600" dirty="0">
                <a:solidFill>
                  <a:srgbClr val="0000FF"/>
                </a:solidFill>
              </a:rPr>
              <a:t>控</a:t>
            </a:r>
            <a:endParaRPr lang="en-US" altLang="zh-CN" sz="1600" dirty="0">
              <a:solidFill>
                <a:srgbClr val="0000FF"/>
              </a:solidFill>
            </a:endParaRPr>
          </a:p>
          <a:p>
            <a:r>
              <a:rPr lang="zh-CN" altLang="en-US" sz="1600" dirty="0">
                <a:solidFill>
                  <a:srgbClr val="0000FF"/>
                </a:solidFill>
              </a:rPr>
              <a:t>制</a:t>
            </a:r>
            <a:endParaRPr lang="en-US" altLang="zh-CN" sz="1600" dirty="0">
              <a:solidFill>
                <a:srgbClr val="0000FF"/>
              </a:solidFill>
            </a:endParaRPr>
          </a:p>
        </p:txBody>
      </p:sp>
      <p:cxnSp>
        <p:nvCxnSpPr>
          <p:cNvPr id="150" name="直接箭头连接符 149">
            <a:extLst>
              <a:ext uri="{FF2B5EF4-FFF2-40B4-BE49-F238E27FC236}">
                <a16:creationId xmlns:a16="http://schemas.microsoft.com/office/drawing/2014/main" id="{A62850C7-F787-4982-8452-539610F56790}"/>
              </a:ext>
            </a:extLst>
          </p:cNvPr>
          <p:cNvCxnSpPr>
            <a:cxnSpLocks/>
          </p:cNvCxnSpPr>
          <p:nvPr/>
        </p:nvCxnSpPr>
        <p:spPr>
          <a:xfrm>
            <a:off x="4082012" y="1197549"/>
            <a:ext cx="37165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A47863A2-BE26-4734-A4C0-DC59D1F7D288}"/>
              </a:ext>
            </a:extLst>
          </p:cNvPr>
          <p:cNvSpPr txBox="1"/>
          <p:nvPr/>
        </p:nvSpPr>
        <p:spPr>
          <a:xfrm>
            <a:off x="4521172" y="1075118"/>
            <a:ext cx="607859" cy="261610"/>
          </a:xfrm>
          <a:prstGeom prst="rect">
            <a:avLst/>
          </a:prstGeom>
          <a:noFill/>
        </p:spPr>
        <p:txBody>
          <a:bodyPr wrap="none" rtlCol="0">
            <a:spAutoFit/>
          </a:bodyPr>
          <a:lstStyle/>
          <a:p>
            <a:r>
              <a:rPr lang="zh-CN" altLang="en-US" sz="1100" dirty="0"/>
              <a:t>控制流</a:t>
            </a:r>
          </a:p>
        </p:txBody>
      </p:sp>
      <p:cxnSp>
        <p:nvCxnSpPr>
          <p:cNvPr id="160" name="直接箭头连接符 159">
            <a:extLst>
              <a:ext uri="{FF2B5EF4-FFF2-40B4-BE49-F238E27FC236}">
                <a16:creationId xmlns:a16="http://schemas.microsoft.com/office/drawing/2014/main" id="{3C5D0736-68F4-4BC9-B33C-3396A4503049}"/>
              </a:ext>
            </a:extLst>
          </p:cNvPr>
          <p:cNvCxnSpPr>
            <a:cxnSpLocks/>
          </p:cNvCxnSpPr>
          <p:nvPr/>
        </p:nvCxnSpPr>
        <p:spPr>
          <a:xfrm flipV="1">
            <a:off x="4738236" y="2640294"/>
            <a:ext cx="501648" cy="3323"/>
          </a:xfrm>
          <a:prstGeom prst="straightConnector1">
            <a:avLst/>
          </a:prstGeom>
          <a:ln w="254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14A13CBA-D1DB-42D6-83FB-9C541C6CBAB0}"/>
              </a:ext>
            </a:extLst>
          </p:cNvPr>
          <p:cNvCxnSpPr>
            <a:cxnSpLocks/>
          </p:cNvCxnSpPr>
          <p:nvPr/>
        </p:nvCxnSpPr>
        <p:spPr>
          <a:xfrm>
            <a:off x="5160814" y="1196852"/>
            <a:ext cx="371658"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13FDA0F8-671A-4022-90E2-C831F0747757}"/>
              </a:ext>
            </a:extLst>
          </p:cNvPr>
          <p:cNvSpPr txBox="1"/>
          <p:nvPr/>
        </p:nvSpPr>
        <p:spPr>
          <a:xfrm>
            <a:off x="5599974" y="1074421"/>
            <a:ext cx="607859" cy="261610"/>
          </a:xfrm>
          <a:prstGeom prst="rect">
            <a:avLst/>
          </a:prstGeom>
          <a:noFill/>
        </p:spPr>
        <p:txBody>
          <a:bodyPr wrap="none" rtlCol="0">
            <a:spAutoFit/>
          </a:bodyPr>
          <a:lstStyle/>
          <a:p>
            <a:r>
              <a:rPr lang="zh-CN" altLang="en-US" sz="1100" dirty="0"/>
              <a:t>数据流</a:t>
            </a:r>
          </a:p>
        </p:txBody>
      </p:sp>
      <p:cxnSp>
        <p:nvCxnSpPr>
          <p:cNvPr id="161" name="直接箭头连接符 160">
            <a:extLst>
              <a:ext uri="{FF2B5EF4-FFF2-40B4-BE49-F238E27FC236}">
                <a16:creationId xmlns:a16="http://schemas.microsoft.com/office/drawing/2014/main" id="{4D57E7FF-565A-4F6A-BE91-2901DDCA111A}"/>
              </a:ext>
            </a:extLst>
          </p:cNvPr>
          <p:cNvCxnSpPr>
            <a:cxnSpLocks/>
          </p:cNvCxnSpPr>
          <p:nvPr/>
        </p:nvCxnSpPr>
        <p:spPr>
          <a:xfrm>
            <a:off x="4729468" y="2902675"/>
            <a:ext cx="521298" cy="0"/>
          </a:xfrm>
          <a:prstGeom prst="straightConnector1">
            <a:avLst/>
          </a:prstGeom>
          <a:ln w="254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1780CEDF-650E-4664-B09A-9094FCD573E2}"/>
              </a:ext>
            </a:extLst>
          </p:cNvPr>
          <p:cNvCxnSpPr>
            <a:cxnSpLocks/>
          </p:cNvCxnSpPr>
          <p:nvPr/>
        </p:nvCxnSpPr>
        <p:spPr>
          <a:xfrm flipV="1">
            <a:off x="4728126" y="3198683"/>
            <a:ext cx="522641" cy="14580"/>
          </a:xfrm>
          <a:prstGeom prst="straightConnector1">
            <a:avLst/>
          </a:prstGeom>
          <a:ln w="254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81F9EBD5-0F57-4002-928B-924113046287}"/>
              </a:ext>
            </a:extLst>
          </p:cNvPr>
          <p:cNvCxnSpPr>
            <a:cxnSpLocks/>
          </p:cNvCxnSpPr>
          <p:nvPr/>
        </p:nvCxnSpPr>
        <p:spPr>
          <a:xfrm>
            <a:off x="4728126" y="3471747"/>
            <a:ext cx="520524" cy="0"/>
          </a:xfrm>
          <a:prstGeom prst="straightConnector1">
            <a:avLst/>
          </a:prstGeom>
          <a:ln w="254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12A26C26-8A21-4D33-B130-20F1EC686997}"/>
              </a:ext>
            </a:extLst>
          </p:cNvPr>
          <p:cNvCxnSpPr>
            <a:cxnSpLocks/>
          </p:cNvCxnSpPr>
          <p:nvPr/>
        </p:nvCxnSpPr>
        <p:spPr>
          <a:xfrm>
            <a:off x="4714971" y="3696713"/>
            <a:ext cx="514025" cy="14787"/>
          </a:xfrm>
          <a:prstGeom prst="straightConnector1">
            <a:avLst/>
          </a:prstGeom>
          <a:ln w="254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5FC567C2-83E2-400B-9E3D-10C962C4ABEB}"/>
              </a:ext>
            </a:extLst>
          </p:cNvPr>
          <p:cNvSpPr/>
          <p:nvPr/>
        </p:nvSpPr>
        <p:spPr>
          <a:xfrm>
            <a:off x="4843065" y="2306617"/>
            <a:ext cx="283007" cy="2581047"/>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FF"/>
                </a:solidFill>
              </a:rPr>
              <a:t>数据抽象</a:t>
            </a:r>
          </a:p>
        </p:txBody>
      </p:sp>
      <p:sp>
        <p:nvSpPr>
          <p:cNvPr id="13" name="文本框 12">
            <a:extLst>
              <a:ext uri="{FF2B5EF4-FFF2-40B4-BE49-F238E27FC236}">
                <a16:creationId xmlns:a16="http://schemas.microsoft.com/office/drawing/2014/main" id="{5EAFBE9B-70E0-430A-905C-E0B069D70F6B}"/>
              </a:ext>
            </a:extLst>
          </p:cNvPr>
          <p:cNvSpPr txBox="1"/>
          <p:nvPr/>
        </p:nvSpPr>
        <p:spPr>
          <a:xfrm>
            <a:off x="8819487" y="1185553"/>
            <a:ext cx="646331" cy="369332"/>
          </a:xfrm>
          <a:prstGeom prst="rect">
            <a:avLst/>
          </a:prstGeom>
          <a:noFill/>
        </p:spPr>
        <p:txBody>
          <a:bodyPr wrap="none" rtlCol="0">
            <a:spAutoFit/>
          </a:bodyPr>
          <a:lstStyle/>
          <a:p>
            <a:r>
              <a:rPr lang="zh-CN" altLang="en-US" b="1" dirty="0"/>
              <a:t>目标</a:t>
            </a:r>
          </a:p>
        </p:txBody>
      </p:sp>
      <p:sp>
        <p:nvSpPr>
          <p:cNvPr id="79" name="文本框 78">
            <a:extLst>
              <a:ext uri="{FF2B5EF4-FFF2-40B4-BE49-F238E27FC236}">
                <a16:creationId xmlns:a16="http://schemas.microsoft.com/office/drawing/2014/main" id="{60A84918-009A-44B0-9FF1-EABC7903BDEF}"/>
              </a:ext>
            </a:extLst>
          </p:cNvPr>
          <p:cNvSpPr txBox="1"/>
          <p:nvPr/>
        </p:nvSpPr>
        <p:spPr>
          <a:xfrm>
            <a:off x="6669059" y="1688163"/>
            <a:ext cx="5148985" cy="584775"/>
          </a:xfrm>
          <a:prstGeom prst="rect">
            <a:avLst/>
          </a:prstGeom>
          <a:noFill/>
        </p:spPr>
        <p:txBody>
          <a:bodyPr wrap="square" rtlCol="0">
            <a:spAutoFit/>
          </a:bodyPr>
          <a:lstStyle/>
          <a:p>
            <a:pPr algn="ctr"/>
            <a:r>
              <a:rPr lang="zh-CN" altLang="en-US" sz="1600" dirty="0"/>
              <a:t>实现基于硬件的页面访问采集框架，轻量级精确识别</a:t>
            </a:r>
            <a:endParaRPr lang="en-US" altLang="zh-CN" sz="1600" dirty="0"/>
          </a:p>
          <a:p>
            <a:pPr algn="ctr"/>
            <a:r>
              <a:rPr lang="zh-CN" altLang="en-US" sz="1600" dirty="0"/>
              <a:t>冷热页，用于提高应用性能以及调高整机的内存复用率</a:t>
            </a:r>
          </a:p>
        </p:txBody>
      </p:sp>
      <p:sp>
        <p:nvSpPr>
          <p:cNvPr id="80" name="文本框 79">
            <a:extLst>
              <a:ext uri="{FF2B5EF4-FFF2-40B4-BE49-F238E27FC236}">
                <a16:creationId xmlns:a16="http://schemas.microsoft.com/office/drawing/2014/main" id="{CF7472A4-F2B0-467B-9B14-D46A8941B5C9}"/>
              </a:ext>
            </a:extLst>
          </p:cNvPr>
          <p:cNvSpPr txBox="1"/>
          <p:nvPr/>
        </p:nvSpPr>
        <p:spPr>
          <a:xfrm>
            <a:off x="8702251" y="2674368"/>
            <a:ext cx="877163" cy="369332"/>
          </a:xfrm>
          <a:prstGeom prst="rect">
            <a:avLst/>
          </a:prstGeom>
          <a:noFill/>
        </p:spPr>
        <p:txBody>
          <a:bodyPr wrap="none" rtlCol="0">
            <a:spAutoFit/>
          </a:bodyPr>
          <a:lstStyle/>
          <a:p>
            <a:r>
              <a:rPr lang="zh-CN" altLang="en-US" b="1" dirty="0"/>
              <a:t>技术点</a:t>
            </a:r>
          </a:p>
        </p:txBody>
      </p:sp>
      <p:sp>
        <p:nvSpPr>
          <p:cNvPr id="14" name="文本框 13">
            <a:extLst>
              <a:ext uri="{FF2B5EF4-FFF2-40B4-BE49-F238E27FC236}">
                <a16:creationId xmlns:a16="http://schemas.microsoft.com/office/drawing/2014/main" id="{9A4E5A57-94B6-4473-AF66-504D7C89E119}"/>
              </a:ext>
            </a:extLst>
          </p:cNvPr>
          <p:cNvSpPr txBox="1"/>
          <p:nvPr/>
        </p:nvSpPr>
        <p:spPr>
          <a:xfrm>
            <a:off x="6669058" y="3280495"/>
            <a:ext cx="5148985" cy="2862322"/>
          </a:xfrm>
          <a:prstGeom prst="rect">
            <a:avLst/>
          </a:prstGeom>
          <a:noFill/>
        </p:spPr>
        <p:txBody>
          <a:bodyPr wrap="square" rtlCol="0">
            <a:spAutoFit/>
          </a:bodyPr>
          <a:lstStyle/>
          <a:p>
            <a:r>
              <a:rPr lang="zh-CN" altLang="en-US" sz="1600" dirty="0">
                <a:solidFill>
                  <a:srgbClr val="0000FF"/>
                </a:solidFill>
              </a:rPr>
              <a:t>硬件抽象层：</a:t>
            </a:r>
            <a:r>
              <a:rPr lang="zh-CN" altLang="en-US" sz="1600" dirty="0"/>
              <a:t>剥离</a:t>
            </a:r>
            <a:r>
              <a:rPr lang="en-US" altLang="zh-CN" sz="1600" dirty="0"/>
              <a:t>perf</a:t>
            </a:r>
            <a:r>
              <a:rPr lang="zh-CN" altLang="en-US" sz="1600" dirty="0"/>
              <a:t>硬件驱动，统一配置接口，适配各类硬件，使用优先级管理场景，</a:t>
            </a:r>
            <a:r>
              <a:rPr lang="en-US" altLang="zh-CN" sz="1600" dirty="0"/>
              <a:t>perf</a:t>
            </a:r>
            <a:r>
              <a:rPr lang="zh-CN" altLang="en-US" sz="1600" dirty="0"/>
              <a:t>优先使用</a:t>
            </a:r>
            <a:endParaRPr lang="en-US" altLang="zh-CN" sz="1600" dirty="0"/>
          </a:p>
          <a:p>
            <a:endParaRPr lang="en-US" altLang="zh-CN" dirty="0"/>
          </a:p>
          <a:p>
            <a:r>
              <a:rPr lang="zh-CN" altLang="en-US" sz="1600" dirty="0">
                <a:solidFill>
                  <a:srgbClr val="0000FF"/>
                </a:solidFill>
              </a:rPr>
              <a:t>数据抽象层：</a:t>
            </a:r>
            <a:r>
              <a:rPr lang="zh-CN" altLang="en-US" sz="1600" dirty="0"/>
              <a:t>各场景创建回调函数，各场景按需使用采样数据，实现采样数据共享</a:t>
            </a:r>
            <a:endParaRPr lang="en-US" altLang="zh-CN" sz="1600" dirty="0"/>
          </a:p>
          <a:p>
            <a:endParaRPr lang="en-US" altLang="zh-CN" dirty="0"/>
          </a:p>
          <a:p>
            <a:r>
              <a:rPr lang="zh-CN" altLang="en-US" sz="1600" dirty="0">
                <a:solidFill>
                  <a:srgbClr val="0000FF"/>
                </a:solidFill>
              </a:rPr>
              <a:t>轻量级控制及采集：</a:t>
            </a:r>
            <a:r>
              <a:rPr lang="zh-CN" altLang="en-US" sz="1600" dirty="0"/>
              <a:t>简化</a:t>
            </a:r>
            <a:r>
              <a:rPr lang="en-US" altLang="zh-CN" sz="1600" dirty="0"/>
              <a:t>decode</a:t>
            </a:r>
            <a:r>
              <a:rPr lang="zh-CN" altLang="en-US" sz="1600" dirty="0"/>
              <a:t>流程，进程切换时使能</a:t>
            </a:r>
            <a:r>
              <a:rPr lang="en-US" altLang="zh-CN" sz="1600" dirty="0"/>
              <a:t>SPE</a:t>
            </a:r>
            <a:r>
              <a:rPr lang="zh-CN" altLang="en-US" sz="1600" dirty="0"/>
              <a:t>能力，实现</a:t>
            </a:r>
            <a:r>
              <a:rPr lang="en-US" altLang="zh-CN" sz="1600" dirty="0"/>
              <a:t>per-task</a:t>
            </a:r>
            <a:r>
              <a:rPr lang="zh-CN" altLang="en-US" sz="1600" dirty="0"/>
              <a:t>级别的</a:t>
            </a:r>
            <a:r>
              <a:rPr lang="en-US" altLang="zh-CN" sz="1600" dirty="0"/>
              <a:t>SPE</a:t>
            </a:r>
            <a:r>
              <a:rPr lang="zh-CN" altLang="en-US" sz="1600" dirty="0"/>
              <a:t>控制</a:t>
            </a:r>
            <a:endParaRPr lang="en-US" altLang="zh-CN" sz="1600" dirty="0"/>
          </a:p>
          <a:p>
            <a:endParaRPr lang="en-US" altLang="zh-CN" sz="1600" dirty="0"/>
          </a:p>
          <a:p>
            <a:r>
              <a:rPr lang="zh-CN" altLang="en-US" sz="1600" dirty="0">
                <a:solidFill>
                  <a:srgbClr val="0000FF"/>
                </a:solidFill>
              </a:rPr>
              <a:t>数据管理套件：</a:t>
            </a:r>
            <a:r>
              <a:rPr lang="zh-CN" altLang="en-US" sz="1600" dirty="0"/>
              <a:t>灵活的机制切换，基于业务指标，</a:t>
            </a:r>
            <a:r>
              <a:rPr lang="en-US" altLang="zh-CN" sz="1600" dirty="0"/>
              <a:t>SPE</a:t>
            </a:r>
            <a:r>
              <a:rPr lang="zh-CN" altLang="en-US" sz="1600" dirty="0"/>
              <a:t>参数自调节</a:t>
            </a:r>
          </a:p>
        </p:txBody>
      </p:sp>
      <p:cxnSp>
        <p:nvCxnSpPr>
          <p:cNvPr id="106" name="直接箭头连接符 105">
            <a:extLst>
              <a:ext uri="{FF2B5EF4-FFF2-40B4-BE49-F238E27FC236}">
                <a16:creationId xmlns:a16="http://schemas.microsoft.com/office/drawing/2014/main" id="{982CA7D0-5399-4A0C-A921-0CAFF580FFDF}"/>
              </a:ext>
            </a:extLst>
          </p:cNvPr>
          <p:cNvCxnSpPr>
            <a:cxnSpLocks/>
          </p:cNvCxnSpPr>
          <p:nvPr/>
        </p:nvCxnSpPr>
        <p:spPr>
          <a:xfrm flipV="1">
            <a:off x="4343269" y="3853164"/>
            <a:ext cx="0" cy="58594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连接符: 肘形 74">
            <a:extLst>
              <a:ext uri="{FF2B5EF4-FFF2-40B4-BE49-F238E27FC236}">
                <a16:creationId xmlns:a16="http://schemas.microsoft.com/office/drawing/2014/main" id="{975B1D93-12FE-4FCA-963B-FC70E6FD9588}"/>
              </a:ext>
            </a:extLst>
          </p:cNvPr>
          <p:cNvCxnSpPr>
            <a:stCxn id="88" idx="0"/>
            <a:endCxn id="95" idx="3"/>
          </p:cNvCxnSpPr>
          <p:nvPr/>
        </p:nvCxnSpPr>
        <p:spPr>
          <a:xfrm rot="16200000" flipV="1">
            <a:off x="3835079" y="3313267"/>
            <a:ext cx="316628" cy="204350"/>
          </a:xfrm>
          <a:prstGeom prst="bentConnector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1" name="矩形: 圆角 110">
            <a:extLst>
              <a:ext uri="{FF2B5EF4-FFF2-40B4-BE49-F238E27FC236}">
                <a16:creationId xmlns:a16="http://schemas.microsoft.com/office/drawing/2014/main" id="{C135B387-97E2-44D4-AC56-1830E2C85029}"/>
              </a:ext>
            </a:extLst>
          </p:cNvPr>
          <p:cNvSpPr/>
          <p:nvPr/>
        </p:nvSpPr>
        <p:spPr>
          <a:xfrm>
            <a:off x="1151766" y="2318989"/>
            <a:ext cx="1746077" cy="164341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42448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7236</TotalTime>
  <Words>2057</Words>
  <Application>Microsoft Office PowerPoint</Application>
  <PresentationFormat>宽屏</PresentationFormat>
  <Paragraphs>720</Paragraphs>
  <Slides>23</Slides>
  <Notes>15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Alibaba PuHuiTi B</vt:lpstr>
      <vt:lpstr>-apple-system</vt:lpstr>
      <vt:lpstr>inherit</vt:lpstr>
      <vt:lpstr>Microsoft YaHei Regular</vt:lpstr>
      <vt:lpstr>等线</vt:lpstr>
      <vt:lpstr>等线 Light</vt:lpstr>
      <vt:lpstr>思源黑体 ExtraLight</vt:lpstr>
      <vt:lpstr>微软雅黑</vt:lpstr>
      <vt:lpstr>微软雅黑</vt:lpstr>
      <vt:lpstr>Arial</vt:lpstr>
      <vt:lpstr>Century Gothic</vt:lpstr>
      <vt:lpstr>Wingdings</vt:lpstr>
      <vt:lpstr>Office 主题​​</vt:lpstr>
      <vt:lpstr>1_Office 主题​​</vt:lpstr>
      <vt:lpstr>ARM64 SPE在NUMA balancing和DAMON中的实践</vt:lpstr>
      <vt:lpstr>PowerPoint 演示文稿</vt:lpstr>
      <vt:lpstr>PowerPoint 演示文稿</vt:lpstr>
      <vt:lpstr>NUMA BALANCING</vt:lpstr>
      <vt:lpstr>Memory Reclaim</vt:lpstr>
      <vt:lpstr>PowerPoint 演示文稿</vt:lpstr>
      <vt:lpstr>PowerPoint 演示文稿</vt:lpstr>
      <vt:lpstr>PowerPoint 演示文稿</vt:lpstr>
      <vt:lpstr>PowerPoint 演示文稿</vt:lpstr>
      <vt:lpstr>如何使用ARM64 SPE</vt:lpstr>
      <vt:lpstr>SPE-based NUMA BALANCING</vt:lpstr>
      <vt:lpstr>SPE-based Memory Reclaim</vt:lpstr>
      <vt:lpstr>PowerPoint 演示文稿</vt:lpstr>
      <vt:lpstr>NUMA BALANCE - autonuma-benchmark</vt:lpstr>
      <vt:lpstr>NUMA BALANCE - MYSQL</vt:lpstr>
      <vt:lpstr>DAMON(Data access MONitor)</vt:lpstr>
      <vt:lpstr>SPE-based DAMON</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zuoze</cp:lastModifiedBy>
  <cp:revision>261</cp:revision>
  <dcterms:created xsi:type="dcterms:W3CDTF">2023-10-17T07:31:33Z</dcterms:created>
  <dcterms:modified xsi:type="dcterms:W3CDTF">2023-10-24T13:07:23Z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EE8BC0210367E45A15342E65FCD5AF80</vt:lpwstr>
  </property>
  <property fmtid="{D5CDD505-2E9C-101B-9397-08002B2CF9AE}" pid="3" name="KSOProductBuildVer">
    <vt:lpwstr>2052-5.1.1.7662</vt:lpwstr>
  </property>
  <property fmtid="{D5CDD505-2E9C-101B-9397-08002B2CF9AE}" pid="4" name="_2015_ms_pID_725343">
    <vt:lpwstr>(3)9FYJ2vJgT3CkLVYiOqxCBCiNCtccPrOTzFzw+FwFIHa+pFrLQEVhAekiEKEYwNhYyBC9FgAu
qjPJTvRcyNPzYSULsFTcAsNehRAIkHI3x8+y4A07ZPSxEDrSoLz2wQjCZWnwi4MIdUSuWQW3
CXP0i5/IdH529wvsvEEe8A2ivDZOk50qiqA3TsJC53xLMulGmfKV6K/YZS5CvuL0SUp4cgDv
g0CT8hqsgNZROMnx/l</vt:lpwstr>
  </property>
  <property fmtid="{D5CDD505-2E9C-101B-9397-08002B2CF9AE}" pid="5" name="_2015_ms_pID_7253431">
    <vt:lpwstr>ZxmiXLCwm5WmsbAKzOVvHV3wKhvLY3s3JU8tvK4rKhJbaQh5+ioNV9
DGnVY5t/k5WT4H4N7bSefXIJGm8fE7gi9LIu5ig6EA7xL7prW2tGOLzasBsATc6ag6D2o/jG
euJ/Spa0XBhNxwpW/AzFkw6kTIuTeXCAwi0dpZLHOX4M/dk+P0D9ZUHB4KKn9Dkx34Bkneqb
IWQ5CqrCt4/XcziOXqegxeDVYHPfo+NeLx64</vt:lpwstr>
  </property>
  <property fmtid="{D5CDD505-2E9C-101B-9397-08002B2CF9AE}" pid="6" name="_2015_ms_pID_7253432">
    <vt:lpwstr>7Q==</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1697527156</vt:lpwstr>
  </property>
</Properties>
</file>