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1" r:id="rId4"/>
    <p:sldId id="272" r:id="rId5"/>
    <p:sldId id="285" r:id="rId6"/>
    <p:sldId id="286" r:id="rId7"/>
    <p:sldId id="291" r:id="rId8"/>
    <p:sldId id="276" r:id="rId9"/>
    <p:sldId id="288" r:id="rId10"/>
    <p:sldId id="289" r:id="rId11"/>
    <p:sldId id="293" r:id="rId12"/>
    <p:sldId id="294" r:id="rId13"/>
    <p:sldId id="295" r:id="rId14"/>
    <p:sldId id="292" r:id="rId15"/>
    <p:sldId id="290" r:id="rId16"/>
    <p:sldId id="277" r:id="rId17"/>
    <p:sldId id="297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297"/>
    <a:srgbClr val="C70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5" autoAdjust="0"/>
    <p:restoredTop sz="92714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2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28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A2C-4954-274E-8DA9-6C4A03EE824A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9793-93D0-0A4B-8C7C-5D1FD19DD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2D05-F75F-2E4D-9552-EB82F984C7D8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52A0-F6C0-9B42-B29D-2131477194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459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46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35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52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31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3716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8288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3716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8288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ore.kernel.org/lkml/20230731012626.6843-1-bo.wu@vivo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7016" y="1694794"/>
            <a:ext cx="10017967" cy="1376363"/>
          </a:xfrm>
        </p:spPr>
        <p:txBody>
          <a:bodyPr>
            <a:noAutofit/>
          </a:bodyPr>
          <a:lstStyle/>
          <a:p>
            <a:r>
              <a:rPr kumimoji="1" lang="en-US" altLang="zh-CN" sz="4400"/>
              <a:t>iomap</a:t>
            </a:r>
            <a:r>
              <a:rPr kumimoji="1" lang="zh-CN" altLang="en-US" sz="4400"/>
              <a:t>：</a:t>
            </a:r>
            <a:r>
              <a:rPr kumimoji="1" lang="en-US" altLang="zh-CN" sz="4400"/>
              <a:t>f2fs</a:t>
            </a:r>
            <a:r>
              <a:rPr kumimoji="1" lang="zh-CN" altLang="en-US" sz="4400"/>
              <a:t>转向</a:t>
            </a:r>
            <a:r>
              <a:rPr kumimoji="1" lang="en-US" altLang="zh-CN" sz="4400"/>
              <a:t>iomap</a:t>
            </a:r>
            <a:r>
              <a:rPr kumimoji="1" lang="zh-CN" altLang="en-US" sz="4400"/>
              <a:t>的探索及实践</a:t>
            </a:r>
            <a:endParaRPr kumimoji="1" lang="zh-CN" altLang="en-US" sz="4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90F517-4758-43ED-BF29-11FBB0F0EB4F}"/>
              </a:ext>
            </a:extLst>
          </p:cNvPr>
          <p:cNvSpPr/>
          <p:nvPr/>
        </p:nvSpPr>
        <p:spPr>
          <a:xfrm>
            <a:off x="1087016" y="3949157"/>
            <a:ext cx="4893906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李扬韬</a:t>
            </a:r>
            <a:endParaRPr kumimoji="1" lang="en-US" altLang="zh-CN" sz="28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vivo</a:t>
            </a:r>
            <a:r>
              <a:rPr kumimoji="1" lang="zh-CN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文件系统工程师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07F7B1-8378-43B0-8AE9-2171EEE4F5F0}"/>
              </a:ext>
            </a:extLst>
          </p:cNvPr>
          <p:cNvSpPr/>
          <p:nvPr/>
        </p:nvSpPr>
        <p:spPr>
          <a:xfrm>
            <a:off x="1870585" y="2894167"/>
            <a:ext cx="3039294" cy="2760989"/>
          </a:xfrm>
          <a:prstGeom prst="rect">
            <a:avLst/>
          </a:prstGeom>
          <a:solidFill>
            <a:srgbClr val="1B12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IOMAP framework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18B9B0-6539-6CEA-6175-C4355F86C708}"/>
              </a:ext>
            </a:extLst>
          </p:cNvPr>
          <p:cNvSpPr/>
          <p:nvPr/>
        </p:nvSpPr>
        <p:spPr>
          <a:xfrm>
            <a:off x="0" y="0"/>
            <a:ext cx="6971168" cy="9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实践</a:t>
            </a:r>
            <a:r>
              <a:rPr kumimoji="1" lang="en-US" altLang="zh-CN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en-US" altLang="zh-CN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r>
              <a:rPr kumimoji="1" lang="zh-CN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Write</a:t>
            </a:r>
            <a:endParaRPr kumimoji="1"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4BC3D9-8F45-4C79-BDE1-51DFFBE3271C}"/>
              </a:ext>
            </a:extLst>
          </p:cNvPr>
          <p:cNvSpPr txBox="1"/>
          <p:nvPr/>
        </p:nvSpPr>
        <p:spPr>
          <a:xfrm>
            <a:off x="8332170" y="3588226"/>
            <a:ext cx="2916682" cy="2639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Inline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IOMAP_INLINE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addr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IOMAP_UNWRITTEN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addr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IOMAP_HOLE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Normal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addr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IOMAP_MAPPED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607189-DEC9-4FEF-BA7B-1282F9A48512}"/>
              </a:ext>
            </a:extLst>
          </p:cNvPr>
          <p:cNvSpPr/>
          <p:nvPr/>
        </p:nvSpPr>
        <p:spPr>
          <a:xfrm>
            <a:off x="2034649" y="1736903"/>
            <a:ext cx="2711166" cy="540000"/>
          </a:xfrm>
          <a:prstGeom prst="rect">
            <a:avLst/>
          </a:prstGeom>
          <a:solidFill>
            <a:schemeClr val="accent5">
              <a:lumMod val="20000"/>
              <a:lumOff val="80000"/>
              <a:alpha val="5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1D1F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f2fs</a:t>
            </a:r>
            <a:r>
              <a:rPr lang="en" altLang="zh-CN">
                <a:solidFill>
                  <a:srgbClr val="1D1F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" altLang="zh-CN" dirty="0" err="1">
                <a:solidFill>
                  <a:srgbClr val="1D1F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file_buffered</a:t>
            </a:r>
            <a:r>
              <a:rPr lang="en" altLang="zh-CN" err="1">
                <a:solidFill>
                  <a:srgbClr val="1D1F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" altLang="zh-CN">
                <a:solidFill>
                  <a:srgbClr val="1D1F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write</a:t>
            </a:r>
            <a:endParaRPr lang="en" altLang="zh-CN" dirty="0">
              <a:solidFill>
                <a:srgbClr val="1D1F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553738-F606-4C65-A7FF-4A480C406C4C}"/>
              </a:ext>
            </a:extLst>
          </p:cNvPr>
          <p:cNvSpPr/>
          <p:nvPr/>
        </p:nvSpPr>
        <p:spPr>
          <a:xfrm>
            <a:off x="1917033" y="6000510"/>
            <a:ext cx="6049194" cy="539546"/>
          </a:xfrm>
          <a:prstGeom prst="rect">
            <a:avLst/>
          </a:prstGeom>
          <a:solidFill>
            <a:schemeClr val="accent5">
              <a:lumMod val="20000"/>
              <a:lumOff val="80000"/>
              <a:alpha val="5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存储介质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19872D-625A-49C5-93FE-C469C2EC2476}"/>
              </a:ext>
            </a:extLst>
          </p:cNvPr>
          <p:cNvSpPr/>
          <p:nvPr/>
        </p:nvSpPr>
        <p:spPr>
          <a:xfrm>
            <a:off x="5295232" y="2417308"/>
            <a:ext cx="2247900" cy="449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266B8E-8611-4DBA-9D1B-85401BFFE6BE}"/>
              </a:ext>
            </a:extLst>
          </p:cNvPr>
          <p:cNvSpPr txBox="1"/>
          <p:nvPr/>
        </p:nvSpPr>
        <p:spPr>
          <a:xfrm>
            <a:off x="6512737" y="2447140"/>
            <a:ext cx="103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 A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A25F431-40E2-4CD6-83AA-74F2C746B553}"/>
              </a:ext>
            </a:extLst>
          </p:cNvPr>
          <p:cNvCxnSpPr>
            <a:cxnSpLocks/>
          </p:cNvCxnSpPr>
          <p:nvPr/>
        </p:nvCxnSpPr>
        <p:spPr>
          <a:xfrm>
            <a:off x="6839100" y="2866938"/>
            <a:ext cx="0" cy="31335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6105B83-898F-4CED-B492-9A001845BD8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0232" y="2288904"/>
            <a:ext cx="0" cy="60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3BED46-F828-415F-AA0C-97C225E098DC}"/>
              </a:ext>
            </a:extLst>
          </p:cNvPr>
          <p:cNvCxnSpPr>
            <a:cxnSpLocks/>
          </p:cNvCxnSpPr>
          <p:nvPr/>
        </p:nvCxnSpPr>
        <p:spPr>
          <a:xfrm>
            <a:off x="3390232" y="5655157"/>
            <a:ext cx="0" cy="3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93CBCED-19E8-42DE-9802-834DAD2D0A74}"/>
              </a:ext>
            </a:extLst>
          </p:cNvPr>
          <p:cNvSpPr/>
          <p:nvPr/>
        </p:nvSpPr>
        <p:spPr>
          <a:xfrm>
            <a:off x="2585966" y="3878872"/>
            <a:ext cx="1714497" cy="1543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77D8091-E1D3-42B9-BF1F-C458A8306B25}"/>
              </a:ext>
            </a:extLst>
          </p:cNvPr>
          <p:cNvCxnSpPr>
            <a:cxnSpLocks/>
            <a:stCxn id="23" idx="0"/>
          </p:cNvCxnSpPr>
          <p:nvPr/>
        </p:nvCxnSpPr>
        <p:spPr>
          <a:xfrm flipH="1">
            <a:off x="3983076" y="2874347"/>
            <a:ext cx="2036875" cy="1502100"/>
          </a:xfrm>
          <a:prstGeom prst="bentConnector3">
            <a:avLst>
              <a:gd name="adj1" fmla="val 531"/>
            </a:avLst>
          </a:prstGeom>
          <a:ln w="12700">
            <a:solidFill>
              <a:srgbClr val="ECB8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ED38634-400E-4E95-9139-C34F9C16E1C3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>
            <a:off x="3983078" y="4669857"/>
            <a:ext cx="1985258" cy="1330657"/>
          </a:xfrm>
          <a:prstGeom prst="bentConnector3">
            <a:avLst>
              <a:gd name="adj1" fmla="val -2284"/>
            </a:avLst>
          </a:prstGeom>
          <a:ln w="12700">
            <a:solidFill>
              <a:srgbClr val="ECB8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8BD0EEF-550C-4542-8AC0-D70B35B744FC}"/>
              </a:ext>
            </a:extLst>
          </p:cNvPr>
          <p:cNvSpPr txBox="1"/>
          <p:nvPr/>
        </p:nvSpPr>
        <p:spPr>
          <a:xfrm>
            <a:off x="5567434" y="2628878"/>
            <a:ext cx="673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E789AF00-AFCF-4948-B675-5DBC172A51DC}"/>
              </a:ext>
            </a:extLst>
          </p:cNvPr>
          <p:cNvSpPr/>
          <p:nvPr/>
        </p:nvSpPr>
        <p:spPr>
          <a:xfrm rot="16200000">
            <a:off x="6324755" y="2569543"/>
            <a:ext cx="209541" cy="81914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D3D1BB-FC4D-446F-9E87-7AE8A3EA5D0F}"/>
              </a:ext>
            </a:extLst>
          </p:cNvPr>
          <p:cNvSpPr txBox="1"/>
          <p:nvPr/>
        </p:nvSpPr>
        <p:spPr>
          <a:xfrm>
            <a:off x="6079552" y="3134354"/>
            <a:ext cx="67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304FDC-7116-4104-8C77-D55ABE76A658}"/>
              </a:ext>
            </a:extLst>
          </p:cNvPr>
          <p:cNvSpPr txBox="1"/>
          <p:nvPr/>
        </p:nvSpPr>
        <p:spPr>
          <a:xfrm>
            <a:off x="5729848" y="6000511"/>
            <a:ext cx="673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addr</a:t>
            </a:r>
            <a:endParaRPr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E65921F-A698-486D-833B-D5D1362048E2}"/>
              </a:ext>
            </a:extLst>
          </p:cNvPr>
          <p:cNvSpPr/>
          <p:nvPr/>
        </p:nvSpPr>
        <p:spPr>
          <a:xfrm>
            <a:off x="2938727" y="4255004"/>
            <a:ext cx="1044351" cy="242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43F48-20BF-4A83-94D9-622F1DA97254}"/>
              </a:ext>
            </a:extLst>
          </p:cNvPr>
          <p:cNvSpPr/>
          <p:nvPr/>
        </p:nvSpPr>
        <p:spPr>
          <a:xfrm>
            <a:off x="2938727" y="4534969"/>
            <a:ext cx="1044351" cy="26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addr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798AE7-33D2-4C4B-A981-96B0A3F8921F}"/>
              </a:ext>
            </a:extLst>
          </p:cNvPr>
          <p:cNvSpPr/>
          <p:nvPr/>
        </p:nvSpPr>
        <p:spPr>
          <a:xfrm>
            <a:off x="2585966" y="3465668"/>
            <a:ext cx="1714497" cy="30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mapping hook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167F67-9567-491E-B3D4-31CAA9109657}"/>
              </a:ext>
            </a:extLst>
          </p:cNvPr>
          <p:cNvSpPr/>
          <p:nvPr/>
        </p:nvSpPr>
        <p:spPr>
          <a:xfrm>
            <a:off x="2938727" y="4842164"/>
            <a:ext cx="1044349" cy="242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3164B0D-CFB7-4769-B757-DD04C81EC342}"/>
              </a:ext>
            </a:extLst>
          </p:cNvPr>
          <p:cNvSpPr/>
          <p:nvPr/>
        </p:nvSpPr>
        <p:spPr>
          <a:xfrm>
            <a:off x="2938727" y="5122127"/>
            <a:ext cx="1044349" cy="242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32474EA-572C-4D35-B02C-A6FDA6925CC0}"/>
              </a:ext>
            </a:extLst>
          </p:cNvPr>
          <p:cNvCxnSpPr>
            <a:cxnSpLocks/>
          </p:cNvCxnSpPr>
          <p:nvPr/>
        </p:nvCxnSpPr>
        <p:spPr>
          <a:xfrm flipH="1">
            <a:off x="3991257" y="5251167"/>
            <a:ext cx="4340913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9AB4B15-BC4C-636A-9D12-30499AC912BF}"/>
              </a:ext>
            </a:extLst>
          </p:cNvPr>
          <p:cNvSpPr txBox="1"/>
          <p:nvPr/>
        </p:nvSpPr>
        <p:spPr>
          <a:xfrm>
            <a:off x="173139" y="1174743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iomap_begin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对普通文件的处理逻辑</a:t>
            </a:r>
          </a:p>
        </p:txBody>
      </p:sp>
    </p:spTree>
    <p:extLst>
      <p:ext uri="{BB962C8B-B14F-4D97-AF65-F5344CB8AC3E}">
        <p14:creationId xmlns:p14="http://schemas.microsoft.com/office/powerpoint/2010/main" val="82243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018B9B0-6539-6CEA-6175-C4355F86C708}"/>
              </a:ext>
            </a:extLst>
          </p:cNvPr>
          <p:cNvSpPr/>
          <p:nvPr/>
        </p:nvSpPr>
        <p:spPr>
          <a:xfrm>
            <a:off x="0" y="0"/>
            <a:ext cx="6971168" cy="9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实践</a:t>
            </a:r>
            <a:r>
              <a:rPr kumimoji="1" lang="en-US" altLang="zh-CN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en-US" altLang="zh-CN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r>
              <a:rPr kumimoji="1" lang="zh-CN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Write</a:t>
            </a:r>
            <a:endParaRPr kumimoji="1"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2EB8AD6-8A19-4C73-80CE-954549DC21AF}"/>
              </a:ext>
            </a:extLst>
          </p:cNvPr>
          <p:cNvSpPr/>
          <p:nvPr/>
        </p:nvSpPr>
        <p:spPr>
          <a:xfrm>
            <a:off x="6388482" y="2976912"/>
            <a:ext cx="5411876" cy="2135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f2fs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支持透明压缩，压缩是以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为单位进行处理和存放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压缩文件中允许部分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是非压缩状态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当修改压缩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中内容时，需要将整个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读出，以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解压出正确的数据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96D8B17-37A0-473B-B471-403E4729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77" y="1783947"/>
            <a:ext cx="4869323" cy="45215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E3A86E-7EC7-43E0-B649-3295179FEDD8}"/>
              </a:ext>
            </a:extLst>
          </p:cNvPr>
          <p:cNvSpPr txBox="1"/>
          <p:nvPr/>
        </p:nvSpPr>
        <p:spPr>
          <a:xfrm>
            <a:off x="173139" y="1174743"/>
            <a:ext cx="530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对压缩文件</a:t>
            </a:r>
            <a:r>
              <a:rPr kumimoji="1"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的处理</a:t>
            </a:r>
            <a:r>
              <a:rPr kumimoji="1" lang="en-US" altLang="zh-CN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简要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介绍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f2fs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透明压缩</a:t>
            </a:r>
          </a:p>
        </p:txBody>
      </p:sp>
    </p:spTree>
    <p:extLst>
      <p:ext uri="{BB962C8B-B14F-4D97-AF65-F5344CB8AC3E}">
        <p14:creationId xmlns:p14="http://schemas.microsoft.com/office/powerpoint/2010/main" val="247178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A188CF18-E140-42AE-BE57-E6A9AF02E96E}"/>
              </a:ext>
            </a:extLst>
          </p:cNvPr>
          <p:cNvSpPr/>
          <p:nvPr/>
        </p:nvSpPr>
        <p:spPr>
          <a:xfrm>
            <a:off x="6343408" y="4470246"/>
            <a:ext cx="2612086" cy="111412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18B9B0-6539-6CEA-6175-C4355F86C708}"/>
              </a:ext>
            </a:extLst>
          </p:cNvPr>
          <p:cNvSpPr/>
          <p:nvPr/>
        </p:nvSpPr>
        <p:spPr>
          <a:xfrm>
            <a:off x="0" y="0"/>
            <a:ext cx="6971168" cy="9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实践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Write</a:t>
            </a:r>
            <a:endParaRPr kumimoji="1"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F541DE-15D8-4747-9DE9-5A7E03E7B8FC}"/>
              </a:ext>
            </a:extLst>
          </p:cNvPr>
          <p:cNvSpPr/>
          <p:nvPr/>
        </p:nvSpPr>
        <p:spPr>
          <a:xfrm>
            <a:off x="851728" y="5837242"/>
            <a:ext cx="2551008" cy="413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a_ops-&gt;write_end = f2fs_write_end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C7FBB-0321-483F-9534-1E865D133DE6}"/>
              </a:ext>
            </a:extLst>
          </p:cNvPr>
          <p:cNvSpPr/>
          <p:nvPr/>
        </p:nvSpPr>
        <p:spPr>
          <a:xfrm>
            <a:off x="821418" y="1682643"/>
            <a:ext cx="2627144" cy="561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a_ops-&gt;write_begin = f2fs_write_begin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060DB7-E282-460F-BA1B-6FF88D2647D5}"/>
              </a:ext>
            </a:extLst>
          </p:cNvPr>
          <p:cNvSpPr/>
          <p:nvPr/>
        </p:nvSpPr>
        <p:spPr>
          <a:xfrm>
            <a:off x="845833" y="5176977"/>
            <a:ext cx="2551008" cy="377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copy_page_from_iter_atomic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0D8D88-C964-44E5-9B77-B6D5627FE2A8}"/>
              </a:ext>
            </a:extLst>
          </p:cNvPr>
          <p:cNvSpPr/>
          <p:nvPr/>
        </p:nvSpPr>
        <p:spPr>
          <a:xfrm>
            <a:off x="9342495" y="6018397"/>
            <a:ext cx="2160277" cy="413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iomap_write_end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4EF7CE-B51D-4E2B-B976-658DF6EC1EC2}"/>
              </a:ext>
            </a:extLst>
          </p:cNvPr>
          <p:cNvSpPr/>
          <p:nvPr/>
        </p:nvSpPr>
        <p:spPr>
          <a:xfrm>
            <a:off x="9342496" y="4758973"/>
            <a:ext cx="2160277" cy="413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iomap_write_begin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4BA5AA-CFC3-414B-AE80-FD5865FC7C60}"/>
              </a:ext>
            </a:extLst>
          </p:cNvPr>
          <p:cNvSpPr/>
          <p:nvPr/>
        </p:nvSpPr>
        <p:spPr>
          <a:xfrm>
            <a:off x="9342496" y="5388685"/>
            <a:ext cx="2160277" cy="413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copy_page_from_iter_atomic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4215D62-D9F9-4F5D-9335-53B668BF75EB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2121337" y="2244298"/>
            <a:ext cx="13653" cy="293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B35C2A2-96D0-4E69-82A6-2724EABCC19E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2121337" y="5554820"/>
            <a:ext cx="5895" cy="28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71C1D75-2BFE-481F-82A2-0BBCBB8A0146}"/>
              </a:ext>
            </a:extLst>
          </p:cNvPr>
          <p:cNvCxnSpPr>
            <a:cxnSpLocks/>
          </p:cNvCxnSpPr>
          <p:nvPr/>
        </p:nvCxnSpPr>
        <p:spPr>
          <a:xfrm>
            <a:off x="10490052" y="5164683"/>
            <a:ext cx="1" cy="21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C94AC38-644B-426A-9DAB-EC4E3D2DAAD0}"/>
              </a:ext>
            </a:extLst>
          </p:cNvPr>
          <p:cNvCxnSpPr>
            <a:cxnSpLocks/>
          </p:cNvCxnSpPr>
          <p:nvPr/>
        </p:nvCxnSpPr>
        <p:spPr>
          <a:xfrm>
            <a:off x="10499038" y="5801347"/>
            <a:ext cx="1" cy="21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3396F0D-81E4-4DDA-8791-D8C9654894A4}"/>
              </a:ext>
            </a:extLst>
          </p:cNvPr>
          <p:cNvSpPr/>
          <p:nvPr/>
        </p:nvSpPr>
        <p:spPr>
          <a:xfrm>
            <a:off x="6426493" y="3081741"/>
            <a:ext cx="1784904" cy="413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iomap_begin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AFDC50-7418-42CE-97B5-C3EFEE306638}"/>
              </a:ext>
            </a:extLst>
          </p:cNvPr>
          <p:cNvSpPr/>
          <p:nvPr/>
        </p:nvSpPr>
        <p:spPr>
          <a:xfrm>
            <a:off x="6426493" y="3698836"/>
            <a:ext cx="1784904" cy="413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iomap_end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A436A85-C56B-4416-A182-45B9080184A5}"/>
              </a:ext>
            </a:extLst>
          </p:cNvPr>
          <p:cNvSpPr/>
          <p:nvPr/>
        </p:nvSpPr>
        <p:spPr>
          <a:xfrm>
            <a:off x="8763775" y="3358683"/>
            <a:ext cx="1539986" cy="413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iomap_iter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5B1A148-FF4F-4809-8983-641193C1048B}"/>
              </a:ext>
            </a:extLst>
          </p:cNvPr>
          <p:cNvCxnSpPr>
            <a:cxnSpLocks/>
          </p:cNvCxnSpPr>
          <p:nvPr/>
        </p:nvCxnSpPr>
        <p:spPr>
          <a:xfrm>
            <a:off x="9533766" y="3759385"/>
            <a:ext cx="1" cy="21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98BA7D3E-48EF-4A08-97F5-EC6A5E27FC1E}"/>
              </a:ext>
            </a:extLst>
          </p:cNvPr>
          <p:cNvSpPr/>
          <p:nvPr/>
        </p:nvSpPr>
        <p:spPr>
          <a:xfrm>
            <a:off x="8763773" y="3978001"/>
            <a:ext cx="1539986" cy="413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iomap_write_iter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501FA98A-6037-4EDD-BDE9-4ADF564C2AB7}"/>
              </a:ext>
            </a:extLst>
          </p:cNvPr>
          <p:cNvCxnSpPr>
            <a:cxnSpLocks/>
            <a:stCxn id="32" idx="1"/>
            <a:endCxn id="29" idx="3"/>
          </p:cNvCxnSpPr>
          <p:nvPr/>
        </p:nvCxnSpPr>
        <p:spPr>
          <a:xfrm rot="10800000">
            <a:off x="8211397" y="3288610"/>
            <a:ext cx="552378" cy="276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5A26B5A8-5563-40C2-B612-31732D7BEBFB}"/>
              </a:ext>
            </a:extLst>
          </p:cNvPr>
          <p:cNvSpPr/>
          <p:nvPr/>
        </p:nvSpPr>
        <p:spPr>
          <a:xfrm>
            <a:off x="2425242" y="2380810"/>
            <a:ext cx="2365955" cy="347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f2fs_prepare_compress_overwrite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A4A059D8-B305-4B25-B538-A39E61616FD0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rot="10800000" flipV="1">
            <a:off x="8211397" y="3565551"/>
            <a:ext cx="552378" cy="340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E20148C9-48CE-4057-98D9-95F55528BF7F}"/>
              </a:ext>
            </a:extLst>
          </p:cNvPr>
          <p:cNvCxnSpPr>
            <a:cxnSpLocks/>
            <a:stCxn id="38" idx="2"/>
            <a:endCxn id="18" idx="0"/>
          </p:cNvCxnSpPr>
          <p:nvPr/>
        </p:nvCxnSpPr>
        <p:spPr>
          <a:xfrm rot="16200000" flipH="1">
            <a:off x="9794583" y="4130921"/>
            <a:ext cx="367234" cy="888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C28E4379-D9EE-4709-9845-3409DC827645}"/>
              </a:ext>
            </a:extLst>
          </p:cNvPr>
          <p:cNvSpPr/>
          <p:nvPr/>
        </p:nvSpPr>
        <p:spPr>
          <a:xfrm>
            <a:off x="2475983" y="6374288"/>
            <a:ext cx="1933612" cy="347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f2fs_compress_write_end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12F6D2C-4203-4179-896D-A1044683BF2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2157795" y="2548568"/>
            <a:ext cx="267447" cy="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8D490C1E-3499-4987-97D0-D85F977A5C6F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2157795" y="6262657"/>
            <a:ext cx="318188" cy="285467"/>
          </a:xfrm>
          <a:prstGeom prst="bentConnector3">
            <a:avLst>
              <a:gd name="adj1" fmla="val 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A96AD1E-B8E7-447F-BB64-6D1EF99C7F30}"/>
              </a:ext>
            </a:extLst>
          </p:cNvPr>
          <p:cNvSpPr/>
          <p:nvPr/>
        </p:nvSpPr>
        <p:spPr>
          <a:xfrm>
            <a:off x="2851356" y="2880531"/>
            <a:ext cx="2365955" cy="347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f2fs_init_compress_ctx</a:t>
            </a:r>
            <a:endParaRPr lang="zh-CN" altLang="en-US" sz="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02D1E5D-D8D1-4029-A9D6-415D4A91B312}"/>
              </a:ext>
            </a:extLst>
          </p:cNvPr>
          <p:cNvSpPr/>
          <p:nvPr/>
        </p:nvSpPr>
        <p:spPr>
          <a:xfrm>
            <a:off x="2851356" y="3799396"/>
            <a:ext cx="2365955" cy="347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f2fs_compress_ctx_add_page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A44741-6175-4191-BCEF-47A0B2FC80F5}"/>
              </a:ext>
            </a:extLst>
          </p:cNvPr>
          <p:cNvSpPr/>
          <p:nvPr/>
        </p:nvSpPr>
        <p:spPr>
          <a:xfrm>
            <a:off x="2851356" y="3346326"/>
            <a:ext cx="2365955" cy="347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f2fs_pagecache_get_page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47C2461-59F7-42B0-A7C1-A3DBCA2783F5}"/>
              </a:ext>
            </a:extLst>
          </p:cNvPr>
          <p:cNvSpPr/>
          <p:nvPr/>
        </p:nvSpPr>
        <p:spPr>
          <a:xfrm>
            <a:off x="2851356" y="4251201"/>
            <a:ext cx="2365955" cy="347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f2fs_read_multi_pages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03B4EF3-64D6-414E-BA6F-3176DB88EB0B}"/>
              </a:ext>
            </a:extLst>
          </p:cNvPr>
          <p:cNvSpPr/>
          <p:nvPr/>
        </p:nvSpPr>
        <p:spPr>
          <a:xfrm>
            <a:off x="2851356" y="4712224"/>
            <a:ext cx="2365955" cy="347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f2fs_destroy_compress_ctx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705D167-40C4-47BE-AEEC-535D0E85246F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2556309" y="2759320"/>
            <a:ext cx="307836" cy="282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B2A05E9-BF81-41D6-95B8-61DA2BF7EB4A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2323412" y="2992218"/>
            <a:ext cx="773630" cy="282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B66A9AB-55A8-47D2-B094-0BD4DB7A7821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2087851" y="3209727"/>
            <a:ext cx="1244752" cy="282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58822ED8-8342-4FC6-99E4-B94B5A3F6ACB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1870973" y="3444654"/>
            <a:ext cx="1678506" cy="282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98347EA-8B9A-4C12-9E47-C828A5EE5114}"/>
              </a:ext>
            </a:extLst>
          </p:cNvPr>
          <p:cNvCxnSpPr>
            <a:cxnSpLocks/>
            <a:endCxn id="43" idx="1"/>
          </p:cNvCxnSpPr>
          <p:nvPr/>
        </p:nvCxnSpPr>
        <p:spPr>
          <a:xfrm rot="16200000" flipH="1">
            <a:off x="1637315" y="3672019"/>
            <a:ext cx="2145822" cy="282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C04F02E0-2B5F-445D-BA34-FBE842A03D3E}"/>
              </a:ext>
            </a:extLst>
          </p:cNvPr>
          <p:cNvSpPr/>
          <p:nvPr/>
        </p:nvSpPr>
        <p:spPr>
          <a:xfrm>
            <a:off x="6438825" y="4532711"/>
            <a:ext cx="2365955" cy="34767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__iomap_get_folio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059198-0F2A-413A-AC86-7A8035418F6E}"/>
              </a:ext>
            </a:extLst>
          </p:cNvPr>
          <p:cNvSpPr/>
          <p:nvPr/>
        </p:nvSpPr>
        <p:spPr>
          <a:xfrm>
            <a:off x="6438824" y="5144712"/>
            <a:ext cx="2365955" cy="34767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iomap_read_folio_sync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9DDEA03D-1BF1-42F3-B8BD-E2777EC14B76}"/>
              </a:ext>
            </a:extLst>
          </p:cNvPr>
          <p:cNvCxnSpPr>
            <a:cxnSpLocks/>
          </p:cNvCxnSpPr>
          <p:nvPr/>
        </p:nvCxnSpPr>
        <p:spPr>
          <a:xfrm rot="10800000">
            <a:off x="8782007" y="4719516"/>
            <a:ext cx="552378" cy="276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2915203-C402-43CB-A479-C979B2531B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82007" y="4996457"/>
            <a:ext cx="552378" cy="340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015711A-1284-4754-9851-18C869C09AB5}"/>
              </a:ext>
            </a:extLst>
          </p:cNvPr>
          <p:cNvSpPr txBox="1"/>
          <p:nvPr/>
        </p:nvSpPr>
        <p:spPr>
          <a:xfrm>
            <a:off x="5885229" y="1760848"/>
            <a:ext cx="5839099" cy="9536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f2fs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目前不支持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large folio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，无法操作超过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page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大小的范围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压缩写入时，需要访问的数据范围与实际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不等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压缩需要提供差异化的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submit_io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end_io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982BF27-6A92-48B9-95E4-472FC49E067A}"/>
              </a:ext>
            </a:extLst>
          </p:cNvPr>
          <p:cNvSpPr/>
          <p:nvPr/>
        </p:nvSpPr>
        <p:spPr>
          <a:xfrm>
            <a:off x="6426494" y="5927302"/>
            <a:ext cx="2378286" cy="504833"/>
          </a:xfrm>
          <a:prstGeom prst="rect">
            <a:avLst/>
          </a:prstGeom>
          <a:solidFill>
            <a:srgbClr val="1B1297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f2fs_iomap_write_begin</a:t>
            </a:r>
            <a:endParaRPr lang="en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BCAF00D-DFE0-4C31-818B-12E558E08D6F}"/>
              </a:ext>
            </a:extLst>
          </p:cNvPr>
          <p:cNvCxnSpPr>
            <a:cxnSpLocks/>
          </p:cNvCxnSpPr>
          <p:nvPr/>
        </p:nvCxnSpPr>
        <p:spPr>
          <a:xfrm>
            <a:off x="7611154" y="5620166"/>
            <a:ext cx="4483" cy="28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B94EAAC-30C5-ED4F-A178-FEE8A838CA79}"/>
              </a:ext>
            </a:extLst>
          </p:cNvPr>
          <p:cNvSpPr txBox="1"/>
          <p:nvPr/>
        </p:nvSpPr>
        <p:spPr>
          <a:xfrm>
            <a:off x="173139" y="1174743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对压缩文件的处理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1E159BB-BE30-CF24-B25E-5CCA0998AF54}"/>
              </a:ext>
            </a:extLst>
          </p:cNvPr>
          <p:cNvCxnSpPr>
            <a:endCxn id="64" idx="1"/>
          </p:cNvCxnSpPr>
          <p:nvPr/>
        </p:nvCxnSpPr>
        <p:spPr>
          <a:xfrm>
            <a:off x="5204517" y="2939584"/>
            <a:ext cx="1221977" cy="324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8E9AA63-0B90-5BA0-190A-8DD71FC11846}"/>
              </a:ext>
            </a:extLst>
          </p:cNvPr>
          <p:cNvCxnSpPr>
            <a:stCxn id="34" idx="3"/>
            <a:endCxn id="64" idx="1"/>
          </p:cNvCxnSpPr>
          <p:nvPr/>
        </p:nvCxnSpPr>
        <p:spPr>
          <a:xfrm>
            <a:off x="5217311" y="3520162"/>
            <a:ext cx="1209183" cy="265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9BA69287-B749-B0BF-F0A3-B7D57E4F1D31}"/>
              </a:ext>
            </a:extLst>
          </p:cNvPr>
          <p:cNvCxnSpPr>
            <a:stCxn id="33" idx="3"/>
            <a:endCxn id="64" idx="1"/>
          </p:cNvCxnSpPr>
          <p:nvPr/>
        </p:nvCxnSpPr>
        <p:spPr>
          <a:xfrm>
            <a:off x="5217311" y="3973232"/>
            <a:ext cx="1209183" cy="220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E2A709A-B8B7-6BFB-5E4E-64F16482C64B}"/>
              </a:ext>
            </a:extLst>
          </p:cNvPr>
          <p:cNvCxnSpPr>
            <a:stCxn id="35" idx="3"/>
            <a:endCxn id="64" idx="1"/>
          </p:cNvCxnSpPr>
          <p:nvPr/>
        </p:nvCxnSpPr>
        <p:spPr>
          <a:xfrm>
            <a:off x="5217311" y="4425037"/>
            <a:ext cx="1209183" cy="175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E0813CD-6CB7-ADD1-4001-46B5FAE2AAC9}"/>
              </a:ext>
            </a:extLst>
          </p:cNvPr>
          <p:cNvCxnSpPr>
            <a:stCxn id="43" idx="3"/>
            <a:endCxn id="64" idx="1"/>
          </p:cNvCxnSpPr>
          <p:nvPr/>
        </p:nvCxnSpPr>
        <p:spPr>
          <a:xfrm>
            <a:off x="5217311" y="4886060"/>
            <a:ext cx="1209183" cy="129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2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018B9B0-6539-6CEA-6175-C4355F86C708}"/>
              </a:ext>
            </a:extLst>
          </p:cNvPr>
          <p:cNvSpPr/>
          <p:nvPr/>
        </p:nvSpPr>
        <p:spPr>
          <a:xfrm>
            <a:off x="0" y="0"/>
            <a:ext cx="6971168" cy="9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实践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Write</a:t>
            </a:r>
            <a:endParaRPr kumimoji="1"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C71939-92AE-033B-E37B-B9BCD071D5A5}"/>
              </a:ext>
            </a:extLst>
          </p:cNvPr>
          <p:cNvSpPr/>
          <p:nvPr/>
        </p:nvSpPr>
        <p:spPr>
          <a:xfrm>
            <a:off x="1289221" y="1882191"/>
            <a:ext cx="9613558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f2fs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atomic 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之前的所有修改内容，视为原子数据，文件系统使用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额外的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COW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存储修改数据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当修改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atomic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文件时，需要先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尝试在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COW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中查找内容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EABFD5-4E6C-6791-2DF0-DE583E0B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40" y="3543746"/>
            <a:ext cx="7785920" cy="29197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3A5F9F-6200-C2CD-84C3-B78EF54FD9E0}"/>
              </a:ext>
            </a:extLst>
          </p:cNvPr>
          <p:cNvSpPr txBox="1"/>
          <p:nvPr/>
        </p:nvSpPr>
        <p:spPr>
          <a:xfrm>
            <a:off x="173139" y="1174743"/>
            <a:ext cx="79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对原子文件</a:t>
            </a:r>
            <a:r>
              <a:rPr kumimoji="1"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的处理</a:t>
            </a:r>
            <a:r>
              <a:rPr kumimoji="1" lang="en-US" altLang="zh-CN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需要对</a:t>
            </a:r>
            <a:r>
              <a:rPr kumimoji="1" lang="en-US" altLang="zh-CN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submit_bio</a:t>
            </a:r>
            <a:r>
              <a:rPr kumimoji="1"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定制化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06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018B9B0-6539-6CEA-6175-C4355F86C708}"/>
              </a:ext>
            </a:extLst>
          </p:cNvPr>
          <p:cNvSpPr/>
          <p:nvPr/>
        </p:nvSpPr>
        <p:spPr>
          <a:xfrm>
            <a:off x="0" y="0"/>
            <a:ext cx="6971168" cy="9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实践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Fiemap</a:t>
            </a:r>
            <a:endParaRPr kumimoji="1"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FEA313-01D1-82DB-734E-C6C6DD85E432}"/>
              </a:ext>
            </a:extLst>
          </p:cNvPr>
          <p:cNvSpPr txBox="1"/>
          <p:nvPr/>
        </p:nvSpPr>
        <p:spPr>
          <a:xfrm>
            <a:off x="2057362" y="5771848"/>
            <a:ext cx="807727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https://lore.kernel.org/lkml/20230731012626.6843-1-bo.wu@vivo.com/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img.2weima.com/qr_text/2023/10/24/6d77564b4246b13961f35eb7d1a2784f.png">
            <a:extLst>
              <a:ext uri="{FF2B5EF4-FFF2-40B4-BE49-F238E27FC236}">
                <a16:creationId xmlns:a16="http://schemas.microsoft.com/office/drawing/2014/main" id="{002C5766-C3C0-4BF3-88BE-3C3ECCD25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7621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4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34544" y="3602625"/>
            <a:ext cx="3925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Microsoft YaHei W7" charset="0"/>
                <a:ea typeface="Microsoft YaHei W7" charset="0"/>
              </a:rPr>
              <a:t>未来计划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>
                <a:solidFill>
                  <a:srgbClr val="C705FB"/>
                </a:solidFill>
              </a:rPr>
              <a:t>Part Three</a:t>
            </a:r>
            <a:endParaRPr lang="en-US" altLang="zh-CN" sz="3600" i="1" dirty="0">
              <a:solidFill>
                <a:srgbClr val="C705FB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3</a:t>
            </a:r>
            <a:endParaRPr lang="en-US" altLang="zh-CN" sz="41300" dirty="0">
              <a:gradFill>
                <a:gsLst>
                  <a:gs pos="0">
                    <a:srgbClr val="C705FB"/>
                  </a:gs>
                  <a:gs pos="100000">
                    <a:srgbClr val="1B1297"/>
                  </a:gs>
                </a:gsLst>
                <a:lin ang="5400000" scaled="1"/>
              </a:gra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66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018B9B0-6539-6CEA-6175-C4355F86C708}"/>
              </a:ext>
            </a:extLst>
          </p:cNvPr>
          <p:cNvSpPr/>
          <p:nvPr/>
        </p:nvSpPr>
        <p:spPr>
          <a:xfrm>
            <a:off x="0" y="0"/>
            <a:ext cx="6971168" cy="9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未来计划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B8D036C-D9F6-B627-2B82-BDA2EA621E69}"/>
              </a:ext>
            </a:extLst>
          </p:cNvPr>
          <p:cNvGrpSpPr/>
          <p:nvPr/>
        </p:nvGrpSpPr>
        <p:grpSpPr>
          <a:xfrm>
            <a:off x="1061772" y="1914657"/>
            <a:ext cx="10068456" cy="4481720"/>
            <a:chOff x="696000" y="1914657"/>
            <a:chExt cx="10068456" cy="44817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A91A858-C285-F7B2-3AA1-56993757DBB3}"/>
                </a:ext>
              </a:extLst>
            </p:cNvPr>
            <p:cNvSpPr txBox="1"/>
            <p:nvPr/>
          </p:nvSpPr>
          <p:spPr>
            <a:xfrm>
              <a:off x="696000" y="1914657"/>
              <a:ext cx="10068456" cy="338554"/>
            </a:xfrm>
            <a:prstGeom prst="rect">
              <a:avLst/>
            </a:prstGeom>
            <a:solidFill>
              <a:srgbClr val="1B1297"/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iomap</a:t>
              </a:r>
              <a:r>
                <a:rPr kumimoji="1" lang="zh-CN" altLang="en-US" sz="16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framework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4AD1F4-22EA-D3DE-7367-5306526F08D7}"/>
                </a:ext>
              </a:extLst>
            </p:cNvPr>
            <p:cNvSpPr/>
            <p:nvPr/>
          </p:nvSpPr>
          <p:spPr>
            <a:xfrm>
              <a:off x="6047884" y="3190895"/>
              <a:ext cx="2202135" cy="22958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676E101-4211-C002-DC58-4B4D26073A7E}"/>
                </a:ext>
              </a:extLst>
            </p:cNvPr>
            <p:cNvSpPr txBox="1"/>
            <p:nvPr/>
          </p:nvSpPr>
          <p:spPr>
            <a:xfrm>
              <a:off x="6241933" y="3238870"/>
              <a:ext cx="1814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/>
                <a:t>iomap_folio_ops</a:t>
              </a:r>
              <a:endParaRPr kumimoji="1" lang="zh-CN" altLang="en-US" sz="16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802AB5-773B-3B6C-0A23-01D7EF68048A}"/>
                </a:ext>
              </a:extLst>
            </p:cNvPr>
            <p:cNvSpPr/>
            <p:nvPr/>
          </p:nvSpPr>
          <p:spPr>
            <a:xfrm>
              <a:off x="6183590" y="3608805"/>
              <a:ext cx="1930722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get_folio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91B9E14-3645-1A75-3B87-12D60EA11C50}"/>
                </a:ext>
              </a:extLst>
            </p:cNvPr>
            <p:cNvSpPr/>
            <p:nvPr/>
          </p:nvSpPr>
          <p:spPr>
            <a:xfrm>
              <a:off x="928082" y="2546523"/>
              <a:ext cx="2160000" cy="16698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668880-70B8-8FC3-C33A-80005EC9BAE3}"/>
                </a:ext>
              </a:extLst>
            </p:cNvPr>
            <p:cNvSpPr txBox="1"/>
            <p:nvPr/>
          </p:nvSpPr>
          <p:spPr>
            <a:xfrm>
              <a:off x="1361919" y="2664405"/>
              <a:ext cx="1292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 err="1"/>
                <a:t>iomap</a:t>
              </a:r>
              <a:r>
                <a:rPr kumimoji="1" lang="en-US" altLang="zh-CN" sz="1600" b="1" dirty="0"/>
                <a:t> ops</a:t>
              </a:r>
              <a:endParaRPr kumimoji="1" lang="zh-CN" altLang="en-US" sz="1600" b="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78ACB1C-7ABA-BEB7-F6F6-B101784FA528}"/>
                </a:ext>
              </a:extLst>
            </p:cNvPr>
            <p:cNvSpPr/>
            <p:nvPr/>
          </p:nvSpPr>
          <p:spPr>
            <a:xfrm>
              <a:off x="1147834" y="3080422"/>
              <a:ext cx="1720496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iomap_begin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8FABA8F-090D-5908-BB53-531492CA55F2}"/>
                </a:ext>
              </a:extLst>
            </p:cNvPr>
            <p:cNvSpPr/>
            <p:nvPr/>
          </p:nvSpPr>
          <p:spPr>
            <a:xfrm>
              <a:off x="928082" y="4478218"/>
              <a:ext cx="2160000" cy="19181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1D021A-6444-0371-D2F2-1DC8798A1D76}"/>
                </a:ext>
              </a:extLst>
            </p:cNvPr>
            <p:cNvSpPr txBox="1"/>
            <p:nvPr/>
          </p:nvSpPr>
          <p:spPr>
            <a:xfrm>
              <a:off x="1105327" y="4509552"/>
              <a:ext cx="1805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 err="1"/>
                <a:t>Iomap_dio_ops</a:t>
              </a:r>
              <a:endParaRPr kumimoji="1" lang="zh-CN" altLang="en-US" sz="1600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AC1B3D9-4EDC-E95A-97C0-9291E3FF2D56}"/>
                </a:ext>
              </a:extLst>
            </p:cNvPr>
            <p:cNvSpPr/>
            <p:nvPr/>
          </p:nvSpPr>
          <p:spPr>
            <a:xfrm>
              <a:off x="1147834" y="4865814"/>
              <a:ext cx="1720496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end_io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ED6A734-DFDC-470F-313E-E4C4522FFFAD}"/>
                </a:ext>
              </a:extLst>
            </p:cNvPr>
            <p:cNvSpPr/>
            <p:nvPr/>
          </p:nvSpPr>
          <p:spPr>
            <a:xfrm>
              <a:off x="1147834" y="5305758"/>
              <a:ext cx="1720496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submit_io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598B9B9-2744-4E95-58A7-874AA8FA8E67}"/>
                </a:ext>
              </a:extLst>
            </p:cNvPr>
            <p:cNvSpPr/>
            <p:nvPr/>
          </p:nvSpPr>
          <p:spPr>
            <a:xfrm>
              <a:off x="1147834" y="5777202"/>
              <a:ext cx="1720496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bio_set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09BA421-9D49-A162-121D-0A962D6CBE13}"/>
                </a:ext>
              </a:extLst>
            </p:cNvPr>
            <p:cNvSpPr/>
            <p:nvPr/>
          </p:nvSpPr>
          <p:spPr>
            <a:xfrm>
              <a:off x="8512794" y="3013202"/>
              <a:ext cx="1930723" cy="1918159"/>
            </a:xfrm>
            <a:prstGeom prst="rect">
              <a:avLst/>
            </a:prstGeom>
            <a:solidFill>
              <a:srgbClr val="1B1297"/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CCCD03D-6604-DF24-E34F-E691C071AA8A}"/>
                </a:ext>
              </a:extLst>
            </p:cNvPr>
            <p:cNvSpPr txBox="1"/>
            <p:nvPr/>
          </p:nvSpPr>
          <p:spPr>
            <a:xfrm>
              <a:off x="8639804" y="3069611"/>
              <a:ext cx="1701547" cy="338554"/>
            </a:xfrm>
            <a:prstGeom prst="rect">
              <a:avLst/>
            </a:prstGeom>
            <a:solidFill>
              <a:srgbClr val="1B129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i</a:t>
              </a:r>
              <a:r>
                <a:rPr kumimoji="1" lang="en-US" altLang="zh-CN" sz="1600" b="1">
                  <a:solidFill>
                    <a:schemeClr val="bg1"/>
                  </a:solidFill>
                </a:rPr>
                <a:t>omap</a:t>
              </a:r>
              <a:r>
                <a:rPr kumimoji="1" lang="en-US" altLang="zh-CN" sz="1600" b="1" dirty="0" err="1">
                  <a:solidFill>
                    <a:schemeClr val="bg1"/>
                  </a:solidFill>
                </a:rPr>
                <a:t>_bio_ops</a:t>
              </a:r>
              <a:endParaRPr kumimoji="1"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B0AFCC6-5E41-B03B-4926-5A479AEC4E92}"/>
                </a:ext>
              </a:extLst>
            </p:cNvPr>
            <p:cNvSpPr/>
            <p:nvPr/>
          </p:nvSpPr>
          <p:spPr>
            <a:xfrm>
              <a:off x="8630329" y="3522101"/>
              <a:ext cx="1720496" cy="326008"/>
            </a:xfrm>
            <a:prstGeom prst="rect">
              <a:avLst/>
            </a:prstGeom>
            <a:solidFill>
              <a:srgbClr val="1B1297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end_io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AF1F4C-44F2-1222-6AC5-88575DA01994}"/>
                </a:ext>
              </a:extLst>
            </p:cNvPr>
            <p:cNvSpPr/>
            <p:nvPr/>
          </p:nvSpPr>
          <p:spPr>
            <a:xfrm>
              <a:off x="8630329" y="3962045"/>
              <a:ext cx="1720496" cy="326008"/>
            </a:xfrm>
            <a:prstGeom prst="rect">
              <a:avLst/>
            </a:prstGeom>
            <a:solidFill>
              <a:srgbClr val="1B1297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submit_io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F12379-80EE-2E32-BC39-3C55845E1DB0}"/>
                </a:ext>
              </a:extLst>
            </p:cNvPr>
            <p:cNvSpPr/>
            <p:nvPr/>
          </p:nvSpPr>
          <p:spPr>
            <a:xfrm>
              <a:off x="8630329" y="4433489"/>
              <a:ext cx="1720496" cy="326008"/>
            </a:xfrm>
            <a:prstGeom prst="rect">
              <a:avLst/>
            </a:prstGeom>
            <a:solidFill>
              <a:srgbClr val="1B1297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bio_set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79F5D93-C2D1-0808-1E1D-9117F4DDD923}"/>
                </a:ext>
              </a:extLst>
            </p:cNvPr>
            <p:cNvSpPr/>
            <p:nvPr/>
          </p:nvSpPr>
          <p:spPr>
            <a:xfrm>
              <a:off x="6183590" y="4087694"/>
              <a:ext cx="1930722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put_folio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6A5CA3F-E9DA-EEBC-DEF6-BF66889CC042}"/>
                </a:ext>
              </a:extLst>
            </p:cNvPr>
            <p:cNvSpPr/>
            <p:nvPr/>
          </p:nvSpPr>
          <p:spPr>
            <a:xfrm>
              <a:off x="6183590" y="4601472"/>
              <a:ext cx="1930722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</a:rPr>
                <a:t>iomap_valid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014FB7C-171F-4227-A1F4-5A947D405D86}"/>
                </a:ext>
              </a:extLst>
            </p:cNvPr>
            <p:cNvSpPr/>
            <p:nvPr/>
          </p:nvSpPr>
          <p:spPr>
            <a:xfrm>
              <a:off x="6183590" y="5013422"/>
              <a:ext cx="1930722" cy="326008"/>
            </a:xfrm>
            <a:prstGeom prst="rect">
              <a:avLst/>
            </a:prstGeom>
            <a:solidFill>
              <a:srgbClr val="1B1297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read_folio_sync</a:t>
              </a:r>
              <a:endParaRPr kumimoji="1"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FA8A1B-F749-B7CD-58C0-28DE67F22FA8}"/>
                </a:ext>
              </a:extLst>
            </p:cNvPr>
            <p:cNvSpPr/>
            <p:nvPr/>
          </p:nvSpPr>
          <p:spPr>
            <a:xfrm>
              <a:off x="1147834" y="3588248"/>
              <a:ext cx="1720496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iomap_end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7A3BCDC-A9D8-D28D-A0C3-B5EA3860E812}"/>
                </a:ext>
              </a:extLst>
            </p:cNvPr>
            <p:cNvSpPr/>
            <p:nvPr/>
          </p:nvSpPr>
          <p:spPr>
            <a:xfrm>
              <a:off x="3406822" y="2546522"/>
              <a:ext cx="2160000" cy="16698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10977FC-B0F9-D942-2612-9ADB92E1161F}"/>
                </a:ext>
              </a:extLst>
            </p:cNvPr>
            <p:cNvSpPr txBox="1"/>
            <p:nvPr/>
          </p:nvSpPr>
          <p:spPr>
            <a:xfrm>
              <a:off x="4057482" y="2546276"/>
              <a:ext cx="858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 err="1"/>
                <a:t>iomap</a:t>
              </a:r>
              <a:endParaRPr kumimoji="1" lang="zh-CN" altLang="en-US" sz="1600" b="1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0BB21A1-BAA9-436A-1C63-30759E5E7510}"/>
                </a:ext>
              </a:extLst>
            </p:cNvPr>
            <p:cNvSpPr/>
            <p:nvPr/>
          </p:nvSpPr>
          <p:spPr>
            <a:xfrm>
              <a:off x="3626574" y="2939212"/>
              <a:ext cx="1720496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offset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15C7E78-9DB8-DDFE-2340-E1103256AF3B}"/>
                </a:ext>
              </a:extLst>
            </p:cNvPr>
            <p:cNvSpPr/>
            <p:nvPr/>
          </p:nvSpPr>
          <p:spPr>
            <a:xfrm>
              <a:off x="3626574" y="3332518"/>
              <a:ext cx="1720496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addr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523D02-AB0B-D29E-DF74-7CEEA25DDFE6}"/>
                </a:ext>
              </a:extLst>
            </p:cNvPr>
            <p:cNvSpPr/>
            <p:nvPr/>
          </p:nvSpPr>
          <p:spPr>
            <a:xfrm>
              <a:off x="3626574" y="3790921"/>
              <a:ext cx="1720496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length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0CF323B-DA16-5F5A-3CC5-F1D678A35CA3}"/>
                </a:ext>
              </a:extLst>
            </p:cNvPr>
            <p:cNvSpPr/>
            <p:nvPr/>
          </p:nvSpPr>
          <p:spPr>
            <a:xfrm>
              <a:off x="8512794" y="5206383"/>
              <a:ext cx="1943145" cy="439213"/>
            </a:xfrm>
            <a:prstGeom prst="rect">
              <a:avLst/>
            </a:prstGeom>
            <a:solidFill>
              <a:srgbClr val="1B1297"/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423CAFE-48B3-08B2-33A5-E6C84448B420}"/>
                </a:ext>
              </a:extLst>
            </p:cNvPr>
            <p:cNvSpPr txBox="1"/>
            <p:nvPr/>
          </p:nvSpPr>
          <p:spPr>
            <a:xfrm>
              <a:off x="8741970" y="5262792"/>
              <a:ext cx="1541188" cy="338554"/>
            </a:xfrm>
            <a:prstGeom prst="rect">
              <a:avLst/>
            </a:prstGeom>
            <a:solidFill>
              <a:srgbClr val="1B129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metadata path</a:t>
              </a:r>
              <a:endParaRPr kumimoji="1"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7B0562C-C5D2-5DA1-EB13-44D78694E98B}"/>
                </a:ext>
              </a:extLst>
            </p:cNvPr>
            <p:cNvSpPr/>
            <p:nvPr/>
          </p:nvSpPr>
          <p:spPr>
            <a:xfrm>
              <a:off x="3406822" y="4478218"/>
              <a:ext cx="2160000" cy="19181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D563B63-EB0D-2B81-8D8D-631E0739CF53}"/>
                </a:ext>
              </a:extLst>
            </p:cNvPr>
            <p:cNvSpPr txBox="1"/>
            <p:nvPr/>
          </p:nvSpPr>
          <p:spPr>
            <a:xfrm>
              <a:off x="3405414" y="4453168"/>
              <a:ext cx="216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 err="1"/>
                <a:t>iomap_writeback_ops</a:t>
              </a:r>
              <a:endParaRPr kumimoji="1" lang="zh-CN" altLang="en-US" sz="1600" b="1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C7C2D2-7080-B7C9-7030-E0EC31642276}"/>
                </a:ext>
              </a:extLst>
            </p:cNvPr>
            <p:cNvSpPr/>
            <p:nvPr/>
          </p:nvSpPr>
          <p:spPr>
            <a:xfrm>
              <a:off x="3626574" y="4846104"/>
              <a:ext cx="1720496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map_blocks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926DF71-6697-CA05-29C3-9DF59EB749AB}"/>
                </a:ext>
              </a:extLst>
            </p:cNvPr>
            <p:cNvSpPr/>
            <p:nvPr/>
          </p:nvSpPr>
          <p:spPr>
            <a:xfrm>
              <a:off x="3626574" y="5286048"/>
              <a:ext cx="1720496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prepare_ioend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27F7016-28A5-5FC9-D6D4-56B9A7A61ED2}"/>
                </a:ext>
              </a:extLst>
            </p:cNvPr>
            <p:cNvSpPr/>
            <p:nvPr/>
          </p:nvSpPr>
          <p:spPr>
            <a:xfrm>
              <a:off x="3626574" y="5757492"/>
              <a:ext cx="1720496" cy="3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discard_folio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31ED3D0-F6BA-BA83-784D-922D9C5600C3}"/>
              </a:ext>
            </a:extLst>
          </p:cNvPr>
          <p:cNvSpPr txBox="1"/>
          <p:nvPr/>
        </p:nvSpPr>
        <p:spPr>
          <a:xfrm>
            <a:off x="173139" y="1174743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框架兼容性扩展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236FE31-FCF2-7FEC-6BAF-D7900C5CBC66}"/>
              </a:ext>
            </a:extLst>
          </p:cNvPr>
          <p:cNvSpPr txBox="1"/>
          <p:nvPr/>
        </p:nvSpPr>
        <p:spPr>
          <a:xfrm>
            <a:off x="10124825" y="2420199"/>
            <a:ext cx="1005403" cy="338554"/>
          </a:xfrm>
          <a:prstGeom prst="rect">
            <a:avLst/>
          </a:prstGeom>
          <a:solidFill>
            <a:srgbClr val="1B1297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新增接口</a:t>
            </a:r>
          </a:p>
        </p:txBody>
      </p:sp>
    </p:spTree>
    <p:extLst>
      <p:ext uri="{BB962C8B-B14F-4D97-AF65-F5344CB8AC3E}">
        <p14:creationId xmlns:p14="http://schemas.microsoft.com/office/powerpoint/2010/main" val="58144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11705"/>
            <a:ext cx="9144000" cy="1217295"/>
          </a:xfrm>
        </p:spPr>
        <p:txBody>
          <a:bodyPr lIns="9000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/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060" y="1164590"/>
            <a:ext cx="1483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目录</a:t>
            </a:r>
          </a:p>
        </p:txBody>
      </p:sp>
      <p:cxnSp>
        <p:nvCxnSpPr>
          <p:cNvPr id="5" name="直接连接符 4"/>
          <p:cNvCxnSpPr>
            <a:stCxn id="6" idx="0"/>
          </p:cNvCxnSpPr>
          <p:nvPr/>
        </p:nvCxnSpPr>
        <p:spPr>
          <a:xfrm>
            <a:off x="3425190" y="1284605"/>
            <a:ext cx="0" cy="506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H="1">
            <a:off x="3387090" y="1284605"/>
            <a:ext cx="76200" cy="768350"/>
          </a:xfrm>
          <a:prstGeom prst="rect">
            <a:avLst/>
          </a:prstGeom>
          <a:gradFill flip="none" rotWithShape="1">
            <a:gsLst>
              <a:gs pos="0">
                <a:srgbClr val="1B1297"/>
              </a:gs>
              <a:gs pos="100000">
                <a:srgbClr val="C705FB"/>
              </a:gs>
            </a:gsLst>
            <a:lin ang="5400000" scaled="0"/>
          </a:gra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5935" y="1164590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791834" y="2579394"/>
            <a:ext cx="3318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i</a:t>
            </a:r>
            <a:r>
              <a:rPr lang="en-US" altLang="zh-CN" sz="36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omap</a:t>
            </a:r>
            <a:r>
              <a:rPr lang="zh-CN" altLang="en-US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实践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05935" y="25139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02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04925" y="1879600"/>
            <a:ext cx="1420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rPr>
              <a:t>CONTENT</a:t>
            </a:r>
            <a:endParaRPr lang="zh-CN" altLang="en-US" sz="2000" b="1" i="1" dirty="0">
              <a:solidFill>
                <a:schemeClr val="tx1">
                  <a:lumMod val="50000"/>
                  <a:lumOff val="50000"/>
                  <a:alpha val="14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91834" y="1225599"/>
            <a:ext cx="3318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36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iomap</a:t>
            </a:r>
            <a:r>
              <a:rPr lang="zh-CN" altLang="en-US" sz="36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背景</a:t>
            </a:r>
            <a:endParaRPr lang="zh-CN" altLang="en-US" sz="36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1834" y="3921760"/>
            <a:ext cx="250178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未来计划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05935" y="38601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03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34543" y="3602625"/>
            <a:ext cx="38726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5400" dirty="0" err="1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iomap</a:t>
            </a:r>
            <a:r>
              <a:rPr lang="zh-CN" altLang="en-US" sz="54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背景</a:t>
            </a:r>
          </a:p>
          <a:p>
            <a:pPr algn="ctr" defTabSz="914400">
              <a:defRPr/>
            </a:pPr>
            <a:endParaRPr lang="zh-CN" altLang="en-US" sz="5400" spc="600" dirty="0">
              <a:solidFill>
                <a:schemeClr val="bg1"/>
              </a:solidFill>
              <a:latin typeface="Microsoft YaHei W7" charset="0"/>
              <a:ea typeface="Microsoft YaHei W7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</a:rPr>
              <a:t>Part One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33501DE-49AC-F278-B996-32B6B481273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817480" y="2276398"/>
            <a:ext cx="0" cy="11126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0761B94-79C9-85F1-D3CF-5E6CF261200C}"/>
              </a:ext>
            </a:extLst>
          </p:cNvPr>
          <p:cNvCxnSpPr>
            <a:cxnSpLocks/>
          </p:cNvCxnSpPr>
          <p:nvPr/>
        </p:nvCxnSpPr>
        <p:spPr>
          <a:xfrm>
            <a:off x="7180416" y="2276398"/>
            <a:ext cx="0" cy="11126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0"/>
            <a:ext cx="3603279" cy="9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1D1E3449-3861-0D66-A39D-40BAD5152CD7}"/>
              </a:ext>
            </a:extLst>
          </p:cNvPr>
          <p:cNvSpPr/>
          <p:nvPr/>
        </p:nvSpPr>
        <p:spPr>
          <a:xfrm>
            <a:off x="988342" y="3125923"/>
            <a:ext cx="10215316" cy="900000"/>
          </a:xfrm>
          <a:prstGeom prst="rightArrow">
            <a:avLst/>
          </a:prstGeom>
          <a:solidFill>
            <a:srgbClr val="1B12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B47F95-6AB9-862C-3E1C-AFAEB1FF8009}"/>
              </a:ext>
            </a:extLst>
          </p:cNvPr>
          <p:cNvSpPr txBox="1"/>
          <p:nvPr/>
        </p:nvSpPr>
        <p:spPr>
          <a:xfrm>
            <a:off x="1184082" y="338902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kernel</a:t>
            </a:r>
            <a:r>
              <a:rPr kumimoji="1" lang="zh-CN" altLang="en-US" b="1" dirty="0">
                <a:solidFill>
                  <a:schemeClr val="bg1"/>
                </a:solidFill>
              </a:rPr>
              <a:t> 早期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268D09-991E-DEEF-1AA6-865E5A3AD0B2}"/>
              </a:ext>
            </a:extLst>
          </p:cNvPr>
          <p:cNvSpPr txBox="1"/>
          <p:nvPr/>
        </p:nvSpPr>
        <p:spPr>
          <a:xfrm>
            <a:off x="3927940" y="338902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kernel</a:t>
            </a:r>
            <a:r>
              <a:rPr kumimoji="1" lang="zh-CN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</a:rPr>
              <a:t>1.3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D3CB2D-D878-C997-FC0F-D1D479ED682F}"/>
              </a:ext>
            </a:extLst>
          </p:cNvPr>
          <p:cNvSpPr txBox="1"/>
          <p:nvPr/>
        </p:nvSpPr>
        <p:spPr>
          <a:xfrm>
            <a:off x="6522718" y="338902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kernel</a:t>
            </a:r>
            <a:r>
              <a:rPr kumimoji="1" lang="zh-CN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</a:rPr>
              <a:t>2.5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4EC38B-8B31-84E0-30DF-9C5184E1816E}"/>
              </a:ext>
            </a:extLst>
          </p:cNvPr>
          <p:cNvSpPr txBox="1"/>
          <p:nvPr/>
        </p:nvSpPr>
        <p:spPr>
          <a:xfrm>
            <a:off x="9117496" y="338902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kernel</a:t>
            </a:r>
            <a:r>
              <a:rPr kumimoji="1" lang="zh-CN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</a:rPr>
              <a:t>4.7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5473C4-5F85-D3FC-82D5-F0CADA6615C7}"/>
              </a:ext>
            </a:extLst>
          </p:cNvPr>
          <p:cNvSpPr txBox="1"/>
          <p:nvPr/>
        </p:nvSpPr>
        <p:spPr>
          <a:xfrm>
            <a:off x="1007480" y="1736398"/>
            <a:ext cx="1620000" cy="5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7682F3-8B3A-6CA7-EA02-4FB114E0D25E}"/>
              </a:ext>
            </a:extLst>
          </p:cNvPr>
          <p:cNvSpPr txBox="1"/>
          <p:nvPr/>
        </p:nvSpPr>
        <p:spPr>
          <a:xfrm>
            <a:off x="3676099" y="4867312"/>
            <a:ext cx="1620000" cy="5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Page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2D6DDB-1938-DF7F-F469-386CC69CB610}"/>
              </a:ext>
            </a:extLst>
          </p:cNvPr>
          <p:cNvSpPr txBox="1"/>
          <p:nvPr/>
        </p:nvSpPr>
        <p:spPr>
          <a:xfrm>
            <a:off x="6370416" y="1736398"/>
            <a:ext cx="1620000" cy="5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Bio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A0CC5B-433C-5BCB-5DC2-F929445FF41F}"/>
              </a:ext>
            </a:extLst>
          </p:cNvPr>
          <p:cNvSpPr txBox="1"/>
          <p:nvPr/>
        </p:nvSpPr>
        <p:spPr>
          <a:xfrm>
            <a:off x="8912790" y="4875448"/>
            <a:ext cx="1620000" cy="540000"/>
          </a:xfrm>
          <a:prstGeom prst="rect">
            <a:avLst/>
          </a:prstGeom>
          <a:noFill/>
          <a:ln w="28575">
            <a:solidFill>
              <a:srgbClr val="1B1297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b="1" dirty="0" err="1">
                <a:solidFill>
                  <a:srgbClr val="1B12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endParaRPr kumimoji="1" lang="zh-CN" altLang="en-US" b="1" dirty="0">
              <a:solidFill>
                <a:srgbClr val="1B129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8CC4F7A-1E31-216A-416E-60F6354DCB2E}"/>
              </a:ext>
            </a:extLst>
          </p:cNvPr>
          <p:cNvCxnSpPr>
            <a:cxnSpLocks/>
          </p:cNvCxnSpPr>
          <p:nvPr/>
        </p:nvCxnSpPr>
        <p:spPr>
          <a:xfrm>
            <a:off x="4516310" y="3758354"/>
            <a:ext cx="0" cy="11126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6F32CFCE-187E-4933-B7BD-13F3E0931E0B}"/>
              </a:ext>
            </a:extLst>
          </p:cNvPr>
          <p:cNvCxnSpPr>
            <a:cxnSpLocks/>
          </p:cNvCxnSpPr>
          <p:nvPr/>
        </p:nvCxnSpPr>
        <p:spPr>
          <a:xfrm>
            <a:off x="9722790" y="3758354"/>
            <a:ext cx="0" cy="1112624"/>
          </a:xfrm>
          <a:prstGeom prst="line">
            <a:avLst/>
          </a:prstGeom>
          <a:ln w="28575">
            <a:solidFill>
              <a:srgbClr val="1B12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03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6A872A21-F47F-9086-110C-25D940B46F26}"/>
              </a:ext>
            </a:extLst>
          </p:cNvPr>
          <p:cNvSpPr/>
          <p:nvPr/>
        </p:nvSpPr>
        <p:spPr>
          <a:xfrm>
            <a:off x="4724108" y="2634723"/>
            <a:ext cx="7270668" cy="3148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D07AB2-19FF-62B6-7887-1A2300143090}"/>
              </a:ext>
            </a:extLst>
          </p:cNvPr>
          <p:cNvSpPr/>
          <p:nvPr/>
        </p:nvSpPr>
        <p:spPr>
          <a:xfrm>
            <a:off x="4811406" y="3557014"/>
            <a:ext cx="1658844" cy="1723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iomap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3603279" cy="9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A33413-5851-95D5-7E14-C72257F235BB}"/>
              </a:ext>
            </a:extLst>
          </p:cNvPr>
          <p:cNvSpPr txBox="1"/>
          <p:nvPr/>
        </p:nvSpPr>
        <p:spPr>
          <a:xfrm>
            <a:off x="173139" y="1174743"/>
            <a:ext cx="527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：基于现代块映射抽象的文件系统开发框架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D4C6CD-7C45-11DA-87DD-3F0C9E6D6998}"/>
              </a:ext>
            </a:extLst>
          </p:cNvPr>
          <p:cNvSpPr/>
          <p:nvPr/>
        </p:nvSpPr>
        <p:spPr>
          <a:xfrm>
            <a:off x="2824654" y="3555222"/>
            <a:ext cx="1779817" cy="1725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8195B2-BA52-E65B-BB2F-8AE5E180A9E9}"/>
              </a:ext>
            </a:extLst>
          </p:cNvPr>
          <p:cNvSpPr txBox="1"/>
          <p:nvPr/>
        </p:nvSpPr>
        <p:spPr>
          <a:xfrm>
            <a:off x="772490" y="3086336"/>
            <a:ext cx="1358064" cy="338554"/>
          </a:xfrm>
          <a:prstGeom prst="rect">
            <a:avLst/>
          </a:prstGeom>
          <a:solidFill>
            <a:schemeClr val="accent1"/>
          </a:solidFill>
          <a:ln w="1905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endParaRPr kumimoji="1"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A31239-CDAD-A3D6-70E5-40BF95F9B83A}"/>
              </a:ext>
            </a:extLst>
          </p:cNvPr>
          <p:cNvSpPr txBox="1"/>
          <p:nvPr/>
        </p:nvSpPr>
        <p:spPr>
          <a:xfrm>
            <a:off x="4933801" y="3085726"/>
            <a:ext cx="1368000" cy="338554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D8D8AF-D652-7429-294F-ADB1AB6E6C16}"/>
              </a:ext>
            </a:extLst>
          </p:cNvPr>
          <p:cNvSpPr txBox="1"/>
          <p:nvPr/>
        </p:nvSpPr>
        <p:spPr>
          <a:xfrm>
            <a:off x="3010499" y="3086336"/>
            <a:ext cx="137076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Write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9F45F813-2FF1-DDE9-CD02-43758E7931D7}"/>
              </a:ext>
            </a:extLst>
          </p:cNvPr>
          <p:cNvSpPr/>
          <p:nvPr/>
        </p:nvSpPr>
        <p:spPr>
          <a:xfrm>
            <a:off x="381630" y="4289565"/>
            <a:ext cx="216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BH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9B4966B5-FF5D-B528-0298-05E298582C90}"/>
              </a:ext>
            </a:extLst>
          </p:cNvPr>
          <p:cNvSpPr/>
          <p:nvPr/>
        </p:nvSpPr>
        <p:spPr>
          <a:xfrm>
            <a:off x="916696" y="4289565"/>
            <a:ext cx="216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BH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6345B858-1590-03F6-066C-DCE51A97D0E9}"/>
              </a:ext>
            </a:extLst>
          </p:cNvPr>
          <p:cNvSpPr/>
          <p:nvPr/>
        </p:nvSpPr>
        <p:spPr>
          <a:xfrm>
            <a:off x="1184229" y="4289565"/>
            <a:ext cx="216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BH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701B1482-D98A-3386-B568-5DA6D4753A94}"/>
              </a:ext>
            </a:extLst>
          </p:cNvPr>
          <p:cNvSpPr/>
          <p:nvPr/>
        </p:nvSpPr>
        <p:spPr>
          <a:xfrm>
            <a:off x="1451762" y="4289565"/>
            <a:ext cx="216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BH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5D6CB29-8691-6A78-4E84-70C7DF529C0A}"/>
              </a:ext>
            </a:extLst>
          </p:cNvPr>
          <p:cNvSpPr/>
          <p:nvPr/>
        </p:nvSpPr>
        <p:spPr>
          <a:xfrm>
            <a:off x="1986828" y="4289565"/>
            <a:ext cx="216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BH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A050BC81-DECF-5D2C-BB3A-733FBDAB0166}"/>
              </a:ext>
            </a:extLst>
          </p:cNvPr>
          <p:cNvSpPr/>
          <p:nvPr/>
        </p:nvSpPr>
        <p:spPr>
          <a:xfrm>
            <a:off x="2254358" y="4289565"/>
            <a:ext cx="216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BH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5E5C082-629F-A82A-3AFF-38FF4089270D}"/>
              </a:ext>
            </a:extLst>
          </p:cNvPr>
          <p:cNvSpPr/>
          <p:nvPr/>
        </p:nvSpPr>
        <p:spPr>
          <a:xfrm>
            <a:off x="649163" y="4289565"/>
            <a:ext cx="216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BH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1EA2053C-5694-E4D0-D5A7-5F01F05EBE1A}"/>
              </a:ext>
            </a:extLst>
          </p:cNvPr>
          <p:cNvSpPr/>
          <p:nvPr/>
        </p:nvSpPr>
        <p:spPr>
          <a:xfrm>
            <a:off x="1719295" y="4289565"/>
            <a:ext cx="216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BH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CFDAC8-1452-27A9-A574-E099C58E364D}"/>
              </a:ext>
            </a:extLst>
          </p:cNvPr>
          <p:cNvSpPr/>
          <p:nvPr/>
        </p:nvSpPr>
        <p:spPr>
          <a:xfrm>
            <a:off x="265739" y="3557014"/>
            <a:ext cx="2326996" cy="1723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E70727E-8435-D0F8-E6F3-C9F105F2D5A8}"/>
              </a:ext>
            </a:extLst>
          </p:cNvPr>
          <p:cNvSpPr txBox="1"/>
          <p:nvPr/>
        </p:nvSpPr>
        <p:spPr>
          <a:xfrm>
            <a:off x="774177" y="3729649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4K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512</a:t>
            </a:r>
            <a:endParaRPr kumimoji="1"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左箭头 34">
            <a:extLst>
              <a:ext uri="{FF2B5EF4-FFF2-40B4-BE49-F238E27FC236}">
                <a16:creationId xmlns:a16="http://schemas.microsoft.com/office/drawing/2014/main" id="{D4CBADEB-CB40-432B-527A-7295353E181B}"/>
              </a:ext>
            </a:extLst>
          </p:cNvPr>
          <p:cNvSpPr/>
          <p:nvPr/>
        </p:nvSpPr>
        <p:spPr>
          <a:xfrm>
            <a:off x="2519489" y="4204504"/>
            <a:ext cx="430656" cy="405114"/>
          </a:xfrm>
          <a:prstGeom prst="leftArrow">
            <a:avLst>
              <a:gd name="adj1" fmla="val 4522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左箭头 35">
            <a:extLst>
              <a:ext uri="{FF2B5EF4-FFF2-40B4-BE49-F238E27FC236}">
                <a16:creationId xmlns:a16="http://schemas.microsoft.com/office/drawing/2014/main" id="{C3095297-C1FE-27C0-8402-CDD50095FAC5}"/>
              </a:ext>
            </a:extLst>
          </p:cNvPr>
          <p:cNvSpPr/>
          <p:nvPr/>
        </p:nvSpPr>
        <p:spPr>
          <a:xfrm rot="10800000">
            <a:off x="4482856" y="4204504"/>
            <a:ext cx="410951" cy="405114"/>
          </a:xfrm>
          <a:prstGeom prst="leftArrow">
            <a:avLst>
              <a:gd name="adj1" fmla="val 50937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CABC280-67D9-4D24-54E0-0AE2DD0F40A5}"/>
              </a:ext>
            </a:extLst>
          </p:cNvPr>
          <p:cNvSpPr/>
          <p:nvPr/>
        </p:nvSpPr>
        <p:spPr>
          <a:xfrm>
            <a:off x="2950145" y="3757827"/>
            <a:ext cx="15256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1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alloc</a:t>
            </a:r>
            <a:endParaRPr kumimoji="1"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064ACCA-71F1-BFD2-4994-FFB68044EFD5}"/>
              </a:ext>
            </a:extLst>
          </p:cNvPr>
          <p:cNvSpPr/>
          <p:nvPr/>
        </p:nvSpPr>
        <p:spPr>
          <a:xfrm>
            <a:off x="2950145" y="4238171"/>
            <a:ext cx="1525600" cy="36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935F3D4-1832-63A6-1F0F-C68EDD96C367}"/>
              </a:ext>
            </a:extLst>
          </p:cNvPr>
          <p:cNvSpPr/>
          <p:nvPr/>
        </p:nvSpPr>
        <p:spPr>
          <a:xfrm>
            <a:off x="2950145" y="4718515"/>
            <a:ext cx="15256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submit</a:t>
            </a: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AC62ACA1-8A28-0DCA-41EC-649248AC9FE7}"/>
              </a:ext>
            </a:extLst>
          </p:cNvPr>
          <p:cNvSpPr/>
          <p:nvPr/>
        </p:nvSpPr>
        <p:spPr>
          <a:xfrm>
            <a:off x="6677185" y="3965722"/>
            <a:ext cx="844952" cy="785283"/>
          </a:xfrm>
          <a:prstGeom prst="rightArrow">
            <a:avLst/>
          </a:prstGeom>
          <a:solidFill>
            <a:srgbClr val="1B12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33A3C34-B2A7-5C4F-C3A4-566DBF54381C}"/>
              </a:ext>
            </a:extLst>
          </p:cNvPr>
          <p:cNvSpPr txBox="1"/>
          <p:nvPr/>
        </p:nvSpPr>
        <p:spPr>
          <a:xfrm>
            <a:off x="7988865" y="3085726"/>
            <a:ext cx="3615845" cy="338554"/>
          </a:xfrm>
          <a:prstGeom prst="rect">
            <a:avLst/>
          </a:prstGeom>
          <a:solidFill>
            <a:srgbClr val="1B1297"/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Now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framework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C819E6B-5303-91DF-09DB-CEA4062DCB8D}"/>
              </a:ext>
            </a:extLst>
          </p:cNvPr>
          <p:cNvSpPr/>
          <p:nvPr/>
        </p:nvSpPr>
        <p:spPr>
          <a:xfrm>
            <a:off x="7717747" y="3555222"/>
            <a:ext cx="4134731" cy="1723893"/>
          </a:xfrm>
          <a:prstGeom prst="rect">
            <a:avLst/>
          </a:prstGeom>
          <a:noFill/>
          <a:ln w="9525">
            <a:solidFill>
              <a:srgbClr val="1B1297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AFDBA1E-E320-405E-DD39-4415C908597D}"/>
              </a:ext>
            </a:extLst>
          </p:cNvPr>
          <p:cNvSpPr/>
          <p:nvPr/>
        </p:nvSpPr>
        <p:spPr>
          <a:xfrm>
            <a:off x="7845064" y="3804127"/>
            <a:ext cx="1843540" cy="1320688"/>
          </a:xfrm>
          <a:prstGeom prst="rect">
            <a:avLst/>
          </a:prstGeom>
          <a:solidFill>
            <a:srgbClr val="1B12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1C3278D-CF41-AE8D-920E-1A9C664DF752}"/>
              </a:ext>
            </a:extLst>
          </p:cNvPr>
          <p:cNvSpPr/>
          <p:nvPr/>
        </p:nvSpPr>
        <p:spPr>
          <a:xfrm>
            <a:off x="7951102" y="4231826"/>
            <a:ext cx="1601444" cy="326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alloc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E3C106-4214-5887-7F27-F388578AC7A4}"/>
              </a:ext>
            </a:extLst>
          </p:cNvPr>
          <p:cNvSpPr/>
          <p:nvPr/>
        </p:nvSpPr>
        <p:spPr>
          <a:xfrm>
            <a:off x="7951102" y="4703536"/>
            <a:ext cx="1601444" cy="326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submit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06C8CB8-276D-3369-C8FC-103A27B3C3C9}"/>
              </a:ext>
            </a:extLst>
          </p:cNvPr>
          <p:cNvSpPr txBox="1"/>
          <p:nvPr/>
        </p:nvSpPr>
        <p:spPr>
          <a:xfrm>
            <a:off x="8226528" y="3835894"/>
            <a:ext cx="127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</a:rPr>
              <a:t>common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13943E4-214F-F793-E5A7-B2CA409A08A3}"/>
              </a:ext>
            </a:extLst>
          </p:cNvPr>
          <p:cNvSpPr/>
          <p:nvPr/>
        </p:nvSpPr>
        <p:spPr>
          <a:xfrm>
            <a:off x="9794642" y="3804127"/>
            <a:ext cx="1930723" cy="1320688"/>
          </a:xfrm>
          <a:prstGeom prst="rect">
            <a:avLst/>
          </a:prstGeom>
          <a:solidFill>
            <a:srgbClr val="1B12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DE20F3-E172-3FB5-5470-61CADA1F7D55}"/>
              </a:ext>
            </a:extLst>
          </p:cNvPr>
          <p:cNvSpPr txBox="1"/>
          <p:nvPr/>
        </p:nvSpPr>
        <p:spPr>
          <a:xfrm>
            <a:off x="10122842" y="3862494"/>
            <a:ext cx="1197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</a:rPr>
              <a:t>fs</a:t>
            </a:r>
            <a:r>
              <a:rPr kumimoji="1" lang="zh-CN" altLang="en-US" sz="16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</a:rPr>
              <a:t>private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8C0B29A-3F91-9354-4227-625524506CF4}"/>
              </a:ext>
            </a:extLst>
          </p:cNvPr>
          <p:cNvSpPr/>
          <p:nvPr/>
        </p:nvSpPr>
        <p:spPr>
          <a:xfrm>
            <a:off x="9884214" y="4428920"/>
            <a:ext cx="1720496" cy="326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2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784895-CDCF-79ED-A14C-731FF2EAA937}"/>
              </a:ext>
            </a:extLst>
          </p:cNvPr>
          <p:cNvSpPr/>
          <p:nvPr/>
        </p:nvSpPr>
        <p:spPr>
          <a:xfrm>
            <a:off x="248225" y="1610905"/>
            <a:ext cx="11685274" cy="50445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3603279" cy="9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kumimoji="1"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7630DD7-6859-4241-B09A-EDFE6162E6BC}"/>
              </a:ext>
            </a:extLst>
          </p:cNvPr>
          <p:cNvSpPr txBox="1"/>
          <p:nvPr/>
        </p:nvSpPr>
        <p:spPr>
          <a:xfrm>
            <a:off x="766897" y="2129980"/>
            <a:ext cx="4640441" cy="282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file_operations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fs_file_operations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{	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llseek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-&gt;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iomap_seek_hole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-&gt;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iomap_seek_data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write_iter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-&gt;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iomap_dio_rw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-&gt;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iomap_file_buffered_write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3EA466F-40AA-40D8-8DE9-3FE3F1C730BF}"/>
              </a:ext>
            </a:extLst>
          </p:cNvPr>
          <p:cNvSpPr txBox="1"/>
          <p:nvPr/>
        </p:nvSpPr>
        <p:spPr>
          <a:xfrm>
            <a:off x="766897" y="5404420"/>
            <a:ext cx="4734545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inode_operations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fs_inode_operations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 {	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fiemap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-&gt;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iomap_fiemap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36D1FBE-8464-4084-AD4A-339FA8F08EAE}"/>
              </a:ext>
            </a:extLst>
          </p:cNvPr>
          <p:cNvSpPr txBox="1"/>
          <p:nvPr/>
        </p:nvSpPr>
        <p:spPr>
          <a:xfrm>
            <a:off x="6258894" y="2129980"/>
            <a:ext cx="5166209" cy="282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address_space_operations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fs_block_aops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{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read_folio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-&gt;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iomap_read_folio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dirty_folio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-&gt;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iomap_dirty_folio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invalidate_folio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-&gt;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iomap_invalidate_folio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release_folio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	-&gt;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iomap_release_folio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 readahead 		-&gt;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iomap_readahead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	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bmap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		-&gt;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iomap_bmap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swap_activate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	-&gt;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iomap_swapfile_activate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writepages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	-&gt; 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iomap_writepages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7D9B099-B693-4862-8CAE-F777DE099C5A}"/>
              </a:ext>
            </a:extLst>
          </p:cNvPr>
          <p:cNvSpPr txBox="1"/>
          <p:nvPr/>
        </p:nvSpPr>
        <p:spPr>
          <a:xfrm>
            <a:off x="6258894" y="5404420"/>
            <a:ext cx="5166209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vm_operations_struct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fs_file_vm_ops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page_mkwrite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 iomap_page_mkwrite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08CBF77-63CC-4385-A152-90B9CA7C2197}"/>
              </a:ext>
            </a:extLst>
          </p:cNvPr>
          <p:cNvSpPr txBox="1"/>
          <p:nvPr/>
        </p:nvSpPr>
        <p:spPr>
          <a:xfrm>
            <a:off x="766897" y="1779115"/>
            <a:ext cx="2520000" cy="34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文件操作函数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071CA09-6C6F-4AC3-A97E-AED09CA31435}"/>
              </a:ext>
            </a:extLst>
          </p:cNvPr>
          <p:cNvSpPr txBox="1"/>
          <p:nvPr/>
        </p:nvSpPr>
        <p:spPr>
          <a:xfrm>
            <a:off x="6258894" y="1779115"/>
            <a:ext cx="2520000" cy="34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 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操作函数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CC28CFD-6AB9-4E94-8E50-E96F29F153F1}"/>
              </a:ext>
            </a:extLst>
          </p:cNvPr>
          <p:cNvSpPr txBox="1"/>
          <p:nvPr/>
        </p:nvSpPr>
        <p:spPr>
          <a:xfrm>
            <a:off x="766897" y="5057552"/>
            <a:ext cx="283638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metadata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操作函数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567C776-AE01-4FC7-8A06-3899E13E1A1D}"/>
              </a:ext>
            </a:extLst>
          </p:cNvPr>
          <p:cNvSpPr txBox="1"/>
          <p:nvPr/>
        </p:nvSpPr>
        <p:spPr>
          <a:xfrm>
            <a:off x="6258894" y="5057552"/>
            <a:ext cx="2520000" cy="34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 </a:t>
            </a:r>
            <a:r>
              <a:rPr lang="en-US" altLang="zh-CN" sz="1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mmap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操作函数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F73463-1872-B474-2FF6-F61D3202F5FF}"/>
              </a:ext>
            </a:extLst>
          </p:cNvPr>
          <p:cNvSpPr txBox="1"/>
          <p:nvPr/>
        </p:nvSpPr>
        <p:spPr>
          <a:xfrm>
            <a:off x="173139" y="1174743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：已实现接口</a:t>
            </a:r>
          </a:p>
        </p:txBody>
      </p:sp>
    </p:spTree>
    <p:extLst>
      <p:ext uri="{BB962C8B-B14F-4D97-AF65-F5344CB8AC3E}">
        <p14:creationId xmlns:p14="http://schemas.microsoft.com/office/powerpoint/2010/main" val="339423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34543" y="3602625"/>
            <a:ext cx="38726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5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lang="zh-CN" altLang="en-US" sz="5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实践</a:t>
            </a:r>
          </a:p>
          <a:p>
            <a:pPr algn="ctr" defTabSz="914400">
              <a:defRPr/>
            </a:pPr>
            <a:endParaRPr lang="zh-CN" altLang="en-US" sz="5400" spc="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>
                <a:solidFill>
                  <a:srgbClr val="C705FB"/>
                </a:solidFill>
              </a:rPr>
              <a:t>Part Two</a:t>
            </a:r>
            <a:endParaRPr lang="en-US" altLang="zh-CN" sz="3600" i="1" dirty="0">
              <a:solidFill>
                <a:srgbClr val="C705FB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72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箭头 8">
            <a:extLst>
              <a:ext uri="{FF2B5EF4-FFF2-40B4-BE49-F238E27FC236}">
                <a16:creationId xmlns:a16="http://schemas.microsoft.com/office/drawing/2014/main" id="{48756DAD-E5A9-96BF-CB4B-95AB2886FB7C}"/>
              </a:ext>
            </a:extLst>
          </p:cNvPr>
          <p:cNvSpPr/>
          <p:nvPr/>
        </p:nvSpPr>
        <p:spPr>
          <a:xfrm>
            <a:off x="514769" y="3125923"/>
            <a:ext cx="11349282" cy="720000"/>
          </a:xfrm>
          <a:prstGeom prst="rightArrow">
            <a:avLst/>
          </a:prstGeom>
          <a:solidFill>
            <a:srgbClr val="1B12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" name="直接连接符 4">
            <a:extLst>
              <a:ext uri="{FF2B5EF4-FFF2-40B4-BE49-F238E27FC236}">
                <a16:creationId xmlns:a16="http://schemas.microsoft.com/office/drawing/2014/main" id="{363B46A1-B488-0470-4DBE-A47A94092A55}"/>
              </a:ext>
            </a:extLst>
          </p:cNvPr>
          <p:cNvCxnSpPr>
            <a:cxnSpLocks/>
          </p:cNvCxnSpPr>
          <p:nvPr/>
        </p:nvCxnSpPr>
        <p:spPr>
          <a:xfrm flipH="1">
            <a:off x="11075323" y="3663180"/>
            <a:ext cx="5081" cy="10396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5">
            <a:extLst>
              <a:ext uri="{FF2B5EF4-FFF2-40B4-BE49-F238E27FC236}">
                <a16:creationId xmlns:a16="http://schemas.microsoft.com/office/drawing/2014/main" id="{318E661C-7B15-9272-6DBF-B6E0BF2BD0AB}"/>
              </a:ext>
            </a:extLst>
          </p:cNvPr>
          <p:cNvCxnSpPr>
            <a:cxnSpLocks/>
          </p:cNvCxnSpPr>
          <p:nvPr/>
        </p:nvCxnSpPr>
        <p:spPr>
          <a:xfrm>
            <a:off x="9681085" y="2562049"/>
            <a:ext cx="0" cy="7457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id="{066CA041-C4E9-E890-021D-C88F408D194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00554" y="2735736"/>
            <a:ext cx="0" cy="5791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7">
            <a:extLst>
              <a:ext uri="{FF2B5EF4-FFF2-40B4-BE49-F238E27FC236}">
                <a16:creationId xmlns:a16="http://schemas.microsoft.com/office/drawing/2014/main" id="{5C692892-35BD-558F-0494-5B6E3740FAFA}"/>
              </a:ext>
            </a:extLst>
          </p:cNvPr>
          <p:cNvCxnSpPr>
            <a:cxnSpLocks/>
          </p:cNvCxnSpPr>
          <p:nvPr/>
        </p:nvCxnSpPr>
        <p:spPr>
          <a:xfrm flipH="1">
            <a:off x="8323014" y="3674372"/>
            <a:ext cx="5081" cy="10396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60FA022C-5CC7-3102-9334-F398280E1792}"/>
              </a:ext>
            </a:extLst>
          </p:cNvPr>
          <p:cNvCxnSpPr>
            <a:cxnSpLocks/>
          </p:cNvCxnSpPr>
          <p:nvPr/>
        </p:nvCxnSpPr>
        <p:spPr>
          <a:xfrm>
            <a:off x="5374888" y="3681581"/>
            <a:ext cx="0" cy="10281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9">
            <a:extLst>
              <a:ext uri="{FF2B5EF4-FFF2-40B4-BE49-F238E27FC236}">
                <a16:creationId xmlns:a16="http://schemas.microsoft.com/office/drawing/2014/main" id="{D3426AFA-FFC2-7468-2A9D-48A4B1BF1DB3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>
            <a:off x="3840641" y="2585277"/>
            <a:ext cx="1" cy="7291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3FC7640-4C67-E6DE-EF80-3F2FBD2BC86C}"/>
              </a:ext>
            </a:extLst>
          </p:cNvPr>
          <p:cNvSpPr/>
          <p:nvPr/>
        </p:nvSpPr>
        <p:spPr>
          <a:xfrm>
            <a:off x="343727" y="2165515"/>
            <a:ext cx="1313653" cy="570221"/>
          </a:xfrm>
          <a:prstGeom prst="rect">
            <a:avLst/>
          </a:prstGeom>
          <a:noFill/>
          <a:ln>
            <a:solidFill>
              <a:srgbClr val="1B1297"/>
            </a:solidFill>
            <a:prstDash val="dash"/>
          </a:ln>
        </p:spPr>
        <p:txBody>
          <a:bodyPr wrap="square">
            <a:spAutoFit/>
          </a:bodyPr>
          <a:lstStyle/>
          <a:p>
            <a:pPr algn="ctr" defTabSz="959889">
              <a:lnSpc>
                <a:spcPct val="150000"/>
              </a:lnSpc>
              <a:defRPr/>
            </a:pP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nfs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patchset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提出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959889">
              <a:lnSpc>
                <a:spcPct val="150000"/>
              </a:lnSpc>
              <a:defRPr/>
            </a:pP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3" name="直接连接符 25">
            <a:extLst>
              <a:ext uri="{FF2B5EF4-FFF2-40B4-BE49-F238E27FC236}">
                <a16:creationId xmlns:a16="http://schemas.microsoft.com/office/drawing/2014/main" id="{251C8B4C-C6A9-1406-A896-AC2105854B73}"/>
              </a:ext>
            </a:extLst>
          </p:cNvPr>
          <p:cNvCxnSpPr>
            <a:cxnSpLocks/>
          </p:cNvCxnSpPr>
          <p:nvPr/>
        </p:nvCxnSpPr>
        <p:spPr>
          <a:xfrm flipH="1">
            <a:off x="2363841" y="3670121"/>
            <a:ext cx="5081" cy="10396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27">
            <a:extLst>
              <a:ext uri="{FF2B5EF4-FFF2-40B4-BE49-F238E27FC236}">
                <a16:creationId xmlns:a16="http://schemas.microsoft.com/office/drawing/2014/main" id="{E75C2418-319C-EB3A-B778-CAC0AE26F946}"/>
              </a:ext>
            </a:extLst>
          </p:cNvPr>
          <p:cNvCxnSpPr>
            <a:cxnSpLocks/>
            <a:stCxn id="65" idx="2"/>
            <a:endCxn id="27" idx="0"/>
          </p:cNvCxnSpPr>
          <p:nvPr/>
        </p:nvCxnSpPr>
        <p:spPr>
          <a:xfrm>
            <a:off x="6807303" y="2660054"/>
            <a:ext cx="1" cy="6543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4F91339-036F-3F39-B51C-E3F1722783FE}"/>
              </a:ext>
            </a:extLst>
          </p:cNvPr>
          <p:cNvSpPr/>
          <p:nvPr/>
        </p:nvSpPr>
        <p:spPr>
          <a:xfrm>
            <a:off x="1450779" y="4734985"/>
            <a:ext cx="1819648" cy="261610"/>
          </a:xfrm>
          <a:prstGeom prst="rect">
            <a:avLst/>
          </a:prstGeom>
          <a:noFill/>
          <a:ln>
            <a:solidFill>
              <a:srgbClr val="1B1297"/>
            </a:solidFill>
            <a:prstDash val="dash"/>
          </a:ln>
        </p:spPr>
        <p:txBody>
          <a:bodyPr wrap="square">
            <a:spAutoFit/>
          </a:bodyPr>
          <a:lstStyle/>
          <a:p>
            <a:pPr algn="ctr" defTabSz="959889">
              <a:defRPr/>
            </a:pPr>
            <a:r>
              <a:rPr lang="zh-CN" altLang="en-US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r>
              <a:rPr lang="en-US" altLang="zh-CN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iomap,</a:t>
            </a:r>
            <a:r>
              <a:rPr lang="zh-CN" altLang="en-US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并在</a:t>
            </a:r>
            <a:r>
              <a:rPr lang="en-US" altLang="zh-CN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xfs</a:t>
            </a:r>
            <a:r>
              <a:rPr lang="zh-CN" altLang="en-US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上运用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4A5F283-786D-F107-5BFB-E5CD6CE87BD4}"/>
              </a:ext>
            </a:extLst>
          </p:cNvPr>
          <p:cNvSpPr/>
          <p:nvPr/>
        </p:nvSpPr>
        <p:spPr>
          <a:xfrm>
            <a:off x="3259550" y="2323667"/>
            <a:ext cx="1162182" cy="261610"/>
          </a:xfrm>
          <a:prstGeom prst="rect">
            <a:avLst/>
          </a:prstGeom>
          <a:noFill/>
          <a:ln>
            <a:solidFill>
              <a:srgbClr val="1B1297"/>
            </a:solidFill>
            <a:prstDash val="dash"/>
          </a:ln>
        </p:spPr>
        <p:txBody>
          <a:bodyPr wrap="square">
            <a:spAutoFit/>
          </a:bodyPr>
          <a:lstStyle/>
          <a:p>
            <a:pPr algn="ctr" defTabSz="959889">
              <a:defRPr/>
            </a:pPr>
            <a:r>
              <a:rPr lang="zh-CN" altLang="en-US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ext4</a:t>
            </a:r>
            <a:r>
              <a:rPr lang="zh-CN" altLang="en-US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上应用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01B5F92-7DE9-C99C-EB3C-08B42B5A287C}"/>
              </a:ext>
            </a:extLst>
          </p:cNvPr>
          <p:cNvSpPr/>
          <p:nvPr/>
        </p:nvSpPr>
        <p:spPr>
          <a:xfrm>
            <a:off x="4832765" y="4742679"/>
            <a:ext cx="1133676" cy="261610"/>
          </a:xfrm>
          <a:prstGeom prst="rect">
            <a:avLst/>
          </a:prstGeom>
          <a:noFill/>
          <a:ln>
            <a:solidFill>
              <a:srgbClr val="1B1297"/>
            </a:solidFill>
            <a:prstDash val="dash"/>
          </a:ln>
        </p:spPr>
        <p:txBody>
          <a:bodyPr wrap="square">
            <a:spAutoFit/>
          </a:bodyPr>
          <a:lstStyle/>
          <a:p>
            <a:pPr algn="ctr" defTabSz="959889">
              <a:defRPr/>
            </a:pPr>
            <a:r>
              <a:rPr lang="zh-CN" altLang="en-US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gfs2</a:t>
            </a:r>
            <a:r>
              <a:rPr lang="zh-CN" altLang="en-US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上应用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5837456-D0C5-4782-782C-EA7563572B61}"/>
              </a:ext>
            </a:extLst>
          </p:cNvPr>
          <p:cNvSpPr/>
          <p:nvPr/>
        </p:nvSpPr>
        <p:spPr>
          <a:xfrm>
            <a:off x="6143463" y="2229167"/>
            <a:ext cx="1327680" cy="430887"/>
          </a:xfrm>
          <a:prstGeom prst="rect">
            <a:avLst/>
          </a:prstGeom>
          <a:noFill/>
          <a:ln>
            <a:solidFill>
              <a:srgbClr val="1B1297"/>
            </a:solidFill>
            <a:prstDash val="dash"/>
          </a:ln>
        </p:spPr>
        <p:txBody>
          <a:bodyPr wrap="square">
            <a:spAutoFit/>
          </a:bodyPr>
          <a:lstStyle/>
          <a:p>
            <a:pPr algn="ctr" defTabSz="959889">
              <a:defRPr/>
            </a:pP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zonefs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合入内核，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959889">
              <a:defRPr/>
            </a:pP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默认使用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D7A9E26-703C-51A6-DFC3-255DD692A84B}"/>
              </a:ext>
            </a:extLst>
          </p:cNvPr>
          <p:cNvSpPr/>
          <p:nvPr/>
        </p:nvSpPr>
        <p:spPr>
          <a:xfrm>
            <a:off x="7787899" y="4742679"/>
            <a:ext cx="1133676" cy="261610"/>
          </a:xfrm>
          <a:prstGeom prst="rect">
            <a:avLst/>
          </a:prstGeom>
          <a:noFill/>
          <a:ln>
            <a:solidFill>
              <a:srgbClr val="1B1297"/>
            </a:solidFill>
            <a:prstDash val="dash"/>
          </a:ln>
        </p:spPr>
        <p:txBody>
          <a:bodyPr wrap="square">
            <a:spAutoFit/>
          </a:bodyPr>
          <a:lstStyle/>
          <a:p>
            <a:pPr algn="ctr" defTabSz="959889">
              <a:defRPr/>
            </a:pPr>
            <a:r>
              <a:rPr lang="zh-CN" altLang="en-US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btrfs</a:t>
            </a:r>
            <a:r>
              <a:rPr lang="zh-CN" altLang="en-US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上应用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876A24D-F703-9496-C708-7DFC4F89AD2E}"/>
              </a:ext>
            </a:extLst>
          </p:cNvPr>
          <p:cNvSpPr/>
          <p:nvPr/>
        </p:nvSpPr>
        <p:spPr>
          <a:xfrm>
            <a:off x="9073404" y="2308133"/>
            <a:ext cx="1133676" cy="261610"/>
          </a:xfrm>
          <a:prstGeom prst="rect">
            <a:avLst/>
          </a:prstGeom>
          <a:noFill/>
          <a:ln>
            <a:solidFill>
              <a:srgbClr val="1B1297"/>
            </a:solidFill>
            <a:prstDash val="dash"/>
          </a:ln>
        </p:spPr>
        <p:txBody>
          <a:bodyPr wrap="square">
            <a:spAutoFit/>
          </a:bodyPr>
          <a:lstStyle/>
          <a:p>
            <a:pPr algn="ctr" defTabSz="959889">
              <a:defRPr/>
            </a:pPr>
            <a:r>
              <a:rPr lang="zh-CN" altLang="en-US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erofs</a:t>
            </a:r>
            <a:r>
              <a:rPr lang="zh-CN" altLang="en-US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上应用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936D3EA-FF60-58A7-7D4F-9D3BDC92DBDD}"/>
              </a:ext>
            </a:extLst>
          </p:cNvPr>
          <p:cNvSpPr/>
          <p:nvPr/>
        </p:nvSpPr>
        <p:spPr>
          <a:xfrm>
            <a:off x="10508485" y="4742679"/>
            <a:ext cx="1133676" cy="261610"/>
          </a:xfrm>
          <a:prstGeom prst="rect">
            <a:avLst/>
          </a:prstGeom>
          <a:noFill/>
          <a:ln>
            <a:solidFill>
              <a:srgbClr val="1B1297"/>
            </a:solidFill>
            <a:prstDash val="dash"/>
          </a:ln>
        </p:spPr>
        <p:txBody>
          <a:bodyPr wrap="square">
            <a:spAutoFit/>
          </a:bodyPr>
          <a:lstStyle/>
          <a:p>
            <a:pPr algn="ctr" defTabSz="959889">
              <a:defRPr/>
            </a:pPr>
            <a:r>
              <a:rPr lang="zh-CN" altLang="en-US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f2fs</a:t>
            </a:r>
            <a:r>
              <a:rPr lang="zh-CN" altLang="en-US" sz="1100">
                <a:latin typeface="Microsoft YaHei" panose="020B0503020204020204" pitchFamily="34" charset="-122"/>
                <a:ea typeface="Microsoft YaHei" panose="020B0503020204020204" pitchFamily="34" charset="-122"/>
              </a:rPr>
              <a:t>上应用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F3EA17-27E4-B93B-01CC-6E83AD4E90E8}"/>
              </a:ext>
            </a:extLst>
          </p:cNvPr>
          <p:cNvSpPr txBox="1"/>
          <p:nvPr/>
        </p:nvSpPr>
        <p:spPr>
          <a:xfrm>
            <a:off x="484997" y="3314421"/>
            <a:ext cx="824265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1"/>
                </a:solidFill>
              </a:rPr>
              <a:t>2015.02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6989F9-AF32-7C69-8A9A-A75E4C554877}"/>
              </a:ext>
            </a:extLst>
          </p:cNvPr>
          <p:cNvSpPr txBox="1"/>
          <p:nvPr/>
        </p:nvSpPr>
        <p:spPr>
          <a:xfrm>
            <a:off x="1945178" y="3314421"/>
            <a:ext cx="824265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1"/>
                </a:solidFill>
              </a:rPr>
              <a:t>2016.06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C3EA70-35EF-70FF-58CD-BDCFA95EB8F0}"/>
              </a:ext>
            </a:extLst>
          </p:cNvPr>
          <p:cNvSpPr txBox="1"/>
          <p:nvPr/>
        </p:nvSpPr>
        <p:spPr>
          <a:xfrm>
            <a:off x="3428509" y="3314421"/>
            <a:ext cx="824265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1"/>
                </a:solidFill>
              </a:rPr>
              <a:t>2016.11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5377FE-511D-108D-F2EF-962C338593F8}"/>
              </a:ext>
            </a:extLst>
          </p:cNvPr>
          <p:cNvSpPr txBox="1"/>
          <p:nvPr/>
        </p:nvSpPr>
        <p:spPr>
          <a:xfrm>
            <a:off x="4911840" y="3314421"/>
            <a:ext cx="824265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1"/>
                </a:solidFill>
              </a:rPr>
              <a:t>2018.07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AC7D72-0E9E-9B4D-7112-09CC7ABEE60A}"/>
              </a:ext>
            </a:extLst>
          </p:cNvPr>
          <p:cNvSpPr txBox="1"/>
          <p:nvPr/>
        </p:nvSpPr>
        <p:spPr>
          <a:xfrm>
            <a:off x="6395171" y="3314421"/>
            <a:ext cx="824265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1"/>
                </a:solidFill>
              </a:rPr>
              <a:t>2020.02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39203F6-19D6-549D-FD9F-766B71663D3B}"/>
              </a:ext>
            </a:extLst>
          </p:cNvPr>
          <p:cNvSpPr txBox="1"/>
          <p:nvPr/>
        </p:nvSpPr>
        <p:spPr>
          <a:xfrm>
            <a:off x="7878502" y="3314421"/>
            <a:ext cx="824265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1"/>
                </a:solidFill>
              </a:rPr>
              <a:t>2020.10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21C8591-737A-80BF-F275-A35E7C15E8C0}"/>
              </a:ext>
            </a:extLst>
          </p:cNvPr>
          <p:cNvSpPr txBox="1"/>
          <p:nvPr/>
        </p:nvSpPr>
        <p:spPr>
          <a:xfrm>
            <a:off x="9361833" y="3314421"/>
            <a:ext cx="824265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1"/>
                </a:solidFill>
              </a:rPr>
              <a:t>2021.08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6F3540-920A-3219-0B5B-C0EC56AE6DC5}"/>
              </a:ext>
            </a:extLst>
          </p:cNvPr>
          <p:cNvSpPr txBox="1"/>
          <p:nvPr/>
        </p:nvSpPr>
        <p:spPr>
          <a:xfrm>
            <a:off x="10659967" y="3314421"/>
            <a:ext cx="824265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1"/>
                </a:solidFill>
              </a:rPr>
              <a:t>2021.12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1014238-60E3-811B-6968-25CDC1C6F965}"/>
              </a:ext>
            </a:extLst>
          </p:cNvPr>
          <p:cNvSpPr/>
          <p:nvPr/>
        </p:nvSpPr>
        <p:spPr>
          <a:xfrm>
            <a:off x="0" y="0"/>
            <a:ext cx="3603279" cy="9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D7D387-43CD-E80F-2520-6246379ADC1B}"/>
              </a:ext>
            </a:extLst>
          </p:cNvPr>
          <p:cNvSpPr txBox="1"/>
          <p:nvPr/>
        </p:nvSpPr>
        <p:spPr>
          <a:xfrm>
            <a:off x="173139" y="1174743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：现有文件系统对</a:t>
            </a:r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的支持情况</a:t>
            </a:r>
          </a:p>
        </p:txBody>
      </p:sp>
    </p:spTree>
    <p:extLst>
      <p:ext uri="{BB962C8B-B14F-4D97-AF65-F5344CB8AC3E}">
        <p14:creationId xmlns:p14="http://schemas.microsoft.com/office/powerpoint/2010/main" val="277644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018B9B0-6539-6CEA-6175-C4355F86C708}"/>
              </a:ext>
            </a:extLst>
          </p:cNvPr>
          <p:cNvSpPr/>
          <p:nvPr/>
        </p:nvSpPr>
        <p:spPr>
          <a:xfrm>
            <a:off x="0" y="0"/>
            <a:ext cx="6971168" cy="9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实践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Write</a:t>
            </a:r>
            <a:endParaRPr kumimoji="1"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459C0C-78AA-459F-9C10-D6E0978CB7CC}"/>
              </a:ext>
            </a:extLst>
          </p:cNvPr>
          <p:cNvSpPr/>
          <p:nvPr/>
        </p:nvSpPr>
        <p:spPr>
          <a:xfrm>
            <a:off x="401982" y="2136449"/>
            <a:ext cx="2971276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000" dirty="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file-&gt;</a:t>
            </a:r>
            <a:r>
              <a:rPr lang="en" altLang="zh-CN" sz="1000" dirty="0" err="1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f_op</a:t>
            </a:r>
            <a:r>
              <a:rPr lang="en" altLang="zh-CN" sz="1000" dirty="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" altLang="zh-CN" sz="1000" dirty="0" err="1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write_iter</a:t>
            </a:r>
            <a:r>
              <a:rPr lang="en" altLang="zh-CN" sz="1000" dirty="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f2fs_file_write_iter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87D8E2-0E2F-4EA3-ABCD-618880960236}"/>
              </a:ext>
            </a:extLst>
          </p:cNvPr>
          <p:cNvSpPr/>
          <p:nvPr/>
        </p:nvSpPr>
        <p:spPr>
          <a:xfrm>
            <a:off x="401982" y="2994907"/>
            <a:ext cx="2971276" cy="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000" dirty="0" err="1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generic_perform_write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F541DE-15D8-4747-9DE9-5A7E03E7B8FC}"/>
              </a:ext>
            </a:extLst>
          </p:cNvPr>
          <p:cNvSpPr/>
          <p:nvPr/>
        </p:nvSpPr>
        <p:spPr>
          <a:xfrm>
            <a:off x="401982" y="5570282"/>
            <a:ext cx="2971276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a_ops-&gt;write_end = f2fs_write_end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C7FBB-0321-483F-9534-1E865D133DE6}"/>
              </a:ext>
            </a:extLst>
          </p:cNvPr>
          <p:cNvSpPr/>
          <p:nvPr/>
        </p:nvSpPr>
        <p:spPr>
          <a:xfrm>
            <a:off x="401982" y="3853365"/>
            <a:ext cx="2971337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a_ops-&gt;write_begin = f2fs_write_begin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060DB7-E282-460F-BA1B-6FF88D2647D5}"/>
              </a:ext>
            </a:extLst>
          </p:cNvPr>
          <p:cNvSpPr/>
          <p:nvPr/>
        </p:nvSpPr>
        <p:spPr>
          <a:xfrm>
            <a:off x="401982" y="4711823"/>
            <a:ext cx="2971276" cy="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copy_page_from_iter_atomic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727CE03-4FB4-4626-A28C-A9677A5385B9}"/>
              </a:ext>
            </a:extLst>
          </p:cNvPr>
          <p:cNvSpPr/>
          <p:nvPr/>
        </p:nvSpPr>
        <p:spPr>
          <a:xfrm>
            <a:off x="7476911" y="2139074"/>
            <a:ext cx="3566794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file-&gt;f_op-&gt;write_iter = f2fs_file_write_iter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A1778E-F789-44DB-A372-43D056201D57}"/>
              </a:ext>
            </a:extLst>
          </p:cNvPr>
          <p:cNvSpPr/>
          <p:nvPr/>
        </p:nvSpPr>
        <p:spPr>
          <a:xfrm>
            <a:off x="7476911" y="2856301"/>
            <a:ext cx="356679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000" dirty="0" err="1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iomap_file_buffered_write</a:t>
            </a:r>
            <a:r>
              <a:rPr lang="en" altLang="zh-CN" sz="1000" dirty="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(&amp;</a:t>
            </a:r>
            <a:r>
              <a:rPr lang="en" altLang="zh-CN" sz="1000" dirty="0" err="1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iomap_ops</a:t>
            </a:r>
            <a:r>
              <a:rPr lang="en" altLang="zh-CN" sz="1000" dirty="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0D8D88-C964-44E5-9B77-B6D5627FE2A8}"/>
              </a:ext>
            </a:extLst>
          </p:cNvPr>
          <p:cNvSpPr/>
          <p:nvPr/>
        </p:nvSpPr>
        <p:spPr>
          <a:xfrm>
            <a:off x="9520219" y="6213929"/>
            <a:ext cx="2160277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iomap_write_end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4EF7CE-B51D-4E2B-B976-658DF6EC1EC2}"/>
              </a:ext>
            </a:extLst>
          </p:cNvPr>
          <p:cNvSpPr/>
          <p:nvPr/>
        </p:nvSpPr>
        <p:spPr>
          <a:xfrm>
            <a:off x="9520220" y="4954505"/>
            <a:ext cx="2160277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iomap_write_begin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4BA5AA-CFC3-414B-AE80-FD5865FC7C60}"/>
              </a:ext>
            </a:extLst>
          </p:cNvPr>
          <p:cNvSpPr/>
          <p:nvPr/>
        </p:nvSpPr>
        <p:spPr>
          <a:xfrm>
            <a:off x="9520220" y="5584217"/>
            <a:ext cx="2160277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copy_page_from_iter_atomic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2F87BEC-3D92-4E50-8326-2E4F8B9BAC82}"/>
              </a:ext>
            </a:extLst>
          </p:cNvPr>
          <p:cNvCxnSpPr>
            <a:cxnSpLocks/>
          </p:cNvCxnSpPr>
          <p:nvPr/>
        </p:nvCxnSpPr>
        <p:spPr>
          <a:xfrm>
            <a:off x="1860394" y="2676449"/>
            <a:ext cx="0" cy="3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779EA6-C697-4A7D-B9DE-FC209919C3DE}"/>
              </a:ext>
            </a:extLst>
          </p:cNvPr>
          <p:cNvCxnSpPr>
            <a:cxnSpLocks/>
          </p:cNvCxnSpPr>
          <p:nvPr/>
        </p:nvCxnSpPr>
        <p:spPr>
          <a:xfrm>
            <a:off x="1860394" y="3534907"/>
            <a:ext cx="31" cy="3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4215D62-D9F9-4F5D-9335-53B668BF75EB}"/>
              </a:ext>
            </a:extLst>
          </p:cNvPr>
          <p:cNvCxnSpPr>
            <a:cxnSpLocks/>
          </p:cNvCxnSpPr>
          <p:nvPr/>
        </p:nvCxnSpPr>
        <p:spPr>
          <a:xfrm flipH="1">
            <a:off x="1860394" y="4393365"/>
            <a:ext cx="31" cy="3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B35C2A2-96D0-4E69-82A6-2724EABCC19E}"/>
              </a:ext>
            </a:extLst>
          </p:cNvPr>
          <p:cNvCxnSpPr>
            <a:cxnSpLocks/>
          </p:cNvCxnSpPr>
          <p:nvPr/>
        </p:nvCxnSpPr>
        <p:spPr>
          <a:xfrm>
            <a:off x="1860394" y="5251823"/>
            <a:ext cx="0" cy="31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FC2B058-8286-4070-B790-CDEBE8D074FA}"/>
              </a:ext>
            </a:extLst>
          </p:cNvPr>
          <p:cNvCxnSpPr>
            <a:cxnSpLocks/>
          </p:cNvCxnSpPr>
          <p:nvPr/>
        </p:nvCxnSpPr>
        <p:spPr>
          <a:xfrm flipH="1">
            <a:off x="9706385" y="3216301"/>
            <a:ext cx="5104" cy="28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71C1D75-2BFE-481F-82A2-0BBCBB8A0146}"/>
              </a:ext>
            </a:extLst>
          </p:cNvPr>
          <p:cNvCxnSpPr>
            <a:cxnSpLocks/>
          </p:cNvCxnSpPr>
          <p:nvPr/>
        </p:nvCxnSpPr>
        <p:spPr>
          <a:xfrm>
            <a:off x="10600356" y="5348642"/>
            <a:ext cx="1" cy="21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C94AC38-644B-426A-9DAB-EC4E3D2DAAD0}"/>
              </a:ext>
            </a:extLst>
          </p:cNvPr>
          <p:cNvCxnSpPr>
            <a:cxnSpLocks/>
          </p:cNvCxnSpPr>
          <p:nvPr/>
        </p:nvCxnSpPr>
        <p:spPr>
          <a:xfrm>
            <a:off x="10600355" y="6002423"/>
            <a:ext cx="1" cy="21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3396F0D-81E4-4DDA-8791-D8C9654894A4}"/>
              </a:ext>
            </a:extLst>
          </p:cNvPr>
          <p:cNvSpPr/>
          <p:nvPr/>
        </p:nvSpPr>
        <p:spPr>
          <a:xfrm>
            <a:off x="6916743" y="3356321"/>
            <a:ext cx="1316471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iomap_begin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AFDC50-7418-42CE-97B5-C3EFEE306638}"/>
              </a:ext>
            </a:extLst>
          </p:cNvPr>
          <p:cNvSpPr/>
          <p:nvPr/>
        </p:nvSpPr>
        <p:spPr>
          <a:xfrm>
            <a:off x="6916743" y="3798263"/>
            <a:ext cx="1316595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iomap_end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A436A85-C56B-4416-A182-45B9080184A5}"/>
              </a:ext>
            </a:extLst>
          </p:cNvPr>
          <p:cNvSpPr/>
          <p:nvPr/>
        </p:nvSpPr>
        <p:spPr>
          <a:xfrm>
            <a:off x="8941497" y="3521426"/>
            <a:ext cx="1539986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iomap_iter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5B1A148-FF4F-4809-8983-641193C1048B}"/>
              </a:ext>
            </a:extLst>
          </p:cNvPr>
          <p:cNvCxnSpPr>
            <a:cxnSpLocks/>
          </p:cNvCxnSpPr>
          <p:nvPr/>
        </p:nvCxnSpPr>
        <p:spPr>
          <a:xfrm>
            <a:off x="9706385" y="3897276"/>
            <a:ext cx="1" cy="21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98BA7D3E-48EF-4A08-97F5-EC6A5E27FC1E}"/>
              </a:ext>
            </a:extLst>
          </p:cNvPr>
          <p:cNvSpPr/>
          <p:nvPr/>
        </p:nvSpPr>
        <p:spPr>
          <a:xfrm>
            <a:off x="8941497" y="4100548"/>
            <a:ext cx="1539986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>
                <a:solidFill>
                  <a:srgbClr val="1D1F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iomap_write_iter</a:t>
            </a:r>
            <a:endParaRPr lang="en" altLang="zh-CN" sz="1000" dirty="0">
              <a:solidFill>
                <a:srgbClr val="1D1F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A26B5A8-5563-40C2-B612-31732D7BEBFB}"/>
              </a:ext>
            </a:extLst>
          </p:cNvPr>
          <p:cNvSpPr/>
          <p:nvPr/>
        </p:nvSpPr>
        <p:spPr>
          <a:xfrm>
            <a:off x="3750896" y="4025117"/>
            <a:ext cx="1933612" cy="347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prepare_write_begin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CD8972D-4463-4B31-9DFA-356591B2C3CF}"/>
              </a:ext>
            </a:extLst>
          </p:cNvPr>
          <p:cNvSpPr/>
          <p:nvPr/>
        </p:nvSpPr>
        <p:spPr>
          <a:xfrm>
            <a:off x="3750896" y="3568561"/>
            <a:ext cx="1933613" cy="347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f2fs_pagecache_get_page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EEF1343-0703-447F-9CE6-D090F45BEFC0}"/>
              </a:ext>
            </a:extLst>
          </p:cNvPr>
          <p:cNvSpPr/>
          <p:nvPr/>
        </p:nvSpPr>
        <p:spPr>
          <a:xfrm>
            <a:off x="3750896" y="4478718"/>
            <a:ext cx="1933613" cy="347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f2fs_submit_page_read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E20148C9-48CE-4057-98D9-95F55528BF7F}"/>
              </a:ext>
            </a:extLst>
          </p:cNvPr>
          <p:cNvCxnSpPr>
            <a:cxnSpLocks/>
            <a:stCxn id="38" idx="2"/>
            <a:endCxn id="18" idx="0"/>
          </p:cNvCxnSpPr>
          <p:nvPr/>
        </p:nvCxnSpPr>
        <p:spPr>
          <a:xfrm rot="16200000" flipH="1">
            <a:off x="9908946" y="4263091"/>
            <a:ext cx="493957" cy="888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C28E4379-D9EE-4709-9845-3409DC827645}"/>
              </a:ext>
            </a:extLst>
          </p:cNvPr>
          <p:cNvSpPr/>
          <p:nvPr/>
        </p:nvSpPr>
        <p:spPr>
          <a:xfrm>
            <a:off x="3758200" y="5680027"/>
            <a:ext cx="1933612" cy="347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f2fs_i_size_write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F4F17CF-63CA-49EC-BC27-CF15361E4261}"/>
              </a:ext>
            </a:extLst>
          </p:cNvPr>
          <p:cNvSpPr/>
          <p:nvPr/>
        </p:nvSpPr>
        <p:spPr>
          <a:xfrm>
            <a:off x="3758200" y="5222611"/>
            <a:ext cx="1933613" cy="347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set_page_dirty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129AB9-B648-4A55-B297-D265F54CBB01}"/>
              </a:ext>
            </a:extLst>
          </p:cNvPr>
          <p:cNvSpPr/>
          <p:nvPr/>
        </p:nvSpPr>
        <p:spPr>
          <a:xfrm>
            <a:off x="3758200" y="6154972"/>
            <a:ext cx="1933613" cy="347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f2fs_update_time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38E88188-1915-4E23-AA50-97D6C372DE18}"/>
              </a:ext>
            </a:extLst>
          </p:cNvPr>
          <p:cNvCxnSpPr>
            <a:cxnSpLocks/>
            <a:stCxn id="57" idx="3"/>
            <a:endCxn id="29" idx="1"/>
          </p:cNvCxnSpPr>
          <p:nvPr/>
        </p:nvCxnSpPr>
        <p:spPr>
          <a:xfrm flipV="1">
            <a:off x="5684508" y="3536321"/>
            <a:ext cx="1232235" cy="66263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73B64D02-22FC-4DFD-ABD5-48AF539F9605}"/>
              </a:ext>
            </a:extLst>
          </p:cNvPr>
          <p:cNvCxnSpPr>
            <a:cxnSpLocks/>
            <a:stCxn id="126" idx="3"/>
            <a:endCxn id="30" idx="1"/>
          </p:cNvCxnSpPr>
          <p:nvPr/>
        </p:nvCxnSpPr>
        <p:spPr>
          <a:xfrm flipV="1">
            <a:off x="5691812" y="3978263"/>
            <a:ext cx="1224931" cy="1875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5C0154E9-8BAD-492A-B777-235634454A78}"/>
              </a:ext>
            </a:extLst>
          </p:cNvPr>
          <p:cNvCxnSpPr>
            <a:cxnSpLocks/>
            <a:stCxn id="128" idx="3"/>
            <a:endCxn id="30" idx="1"/>
          </p:cNvCxnSpPr>
          <p:nvPr/>
        </p:nvCxnSpPr>
        <p:spPr>
          <a:xfrm flipV="1">
            <a:off x="5691813" y="3978263"/>
            <a:ext cx="1224930" cy="23505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曲线 152">
            <a:extLst>
              <a:ext uri="{FF2B5EF4-FFF2-40B4-BE49-F238E27FC236}">
                <a16:creationId xmlns:a16="http://schemas.microsoft.com/office/drawing/2014/main" id="{DAD82695-42BE-43D9-99D5-2FA6DE78ED9C}"/>
              </a:ext>
            </a:extLst>
          </p:cNvPr>
          <p:cNvCxnSpPr>
            <a:cxnSpLocks/>
            <a:stCxn id="127" idx="3"/>
            <a:endCxn id="17" idx="1"/>
          </p:cNvCxnSpPr>
          <p:nvPr/>
        </p:nvCxnSpPr>
        <p:spPr>
          <a:xfrm>
            <a:off x="5691813" y="5396447"/>
            <a:ext cx="3828406" cy="99748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24D4641-81DE-DF62-B904-6D1D1D802576}"/>
              </a:ext>
            </a:extLst>
          </p:cNvPr>
          <p:cNvSpPr txBox="1"/>
          <p:nvPr/>
        </p:nvSpPr>
        <p:spPr>
          <a:xfrm>
            <a:off x="1878494" y="1297708"/>
            <a:ext cx="2439770" cy="369332"/>
          </a:xfrm>
          <a:prstGeom prst="rect">
            <a:avLst/>
          </a:prstGeom>
          <a:solidFill>
            <a:srgbClr val="1B1297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f2fs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buffer_write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067970B7-1AE7-5A92-A5AC-B057A714C3FF}"/>
              </a:ext>
            </a:extLst>
          </p:cNvPr>
          <p:cNvSpPr/>
          <p:nvPr/>
        </p:nvSpPr>
        <p:spPr>
          <a:xfrm>
            <a:off x="3402767" y="3773102"/>
            <a:ext cx="229104" cy="8379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1CFA884F-DC31-F9CA-4447-FE6404904258}"/>
              </a:ext>
            </a:extLst>
          </p:cNvPr>
          <p:cNvSpPr/>
          <p:nvPr/>
        </p:nvSpPr>
        <p:spPr>
          <a:xfrm>
            <a:off x="3402767" y="5320308"/>
            <a:ext cx="229089" cy="1008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肘形连接符 95">
            <a:extLst>
              <a:ext uri="{FF2B5EF4-FFF2-40B4-BE49-F238E27FC236}">
                <a16:creationId xmlns:a16="http://schemas.microsoft.com/office/drawing/2014/main" id="{D0EFA4AD-D47F-2856-253D-628DCF1C683E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8233214" y="3536321"/>
            <a:ext cx="708283" cy="1651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EBF00414-9308-78BB-1C3B-920ADC0D59CB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233338" y="3701426"/>
            <a:ext cx="708159" cy="2768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BA72A6AA-13B4-9B35-3944-FE2F133A20C0}"/>
              </a:ext>
            </a:extLst>
          </p:cNvPr>
          <p:cNvSpPr txBox="1"/>
          <p:nvPr/>
        </p:nvSpPr>
        <p:spPr>
          <a:xfrm>
            <a:off x="7408062" y="1297708"/>
            <a:ext cx="3371116" cy="369332"/>
          </a:xfrm>
          <a:prstGeom prst="rect">
            <a:avLst/>
          </a:prstGeom>
          <a:solidFill>
            <a:srgbClr val="1B1297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f2fs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buffer_write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iomap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1880C0C-A6A4-7026-069E-9D10A39EC40A}"/>
              </a:ext>
            </a:extLst>
          </p:cNvPr>
          <p:cNvSpPr/>
          <p:nvPr/>
        </p:nvSpPr>
        <p:spPr>
          <a:xfrm>
            <a:off x="196770" y="1921397"/>
            <a:ext cx="5803219" cy="480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71C771E-A60A-CEF0-390E-8F974C821718}"/>
              </a:ext>
            </a:extLst>
          </p:cNvPr>
          <p:cNvSpPr/>
          <p:nvPr/>
        </p:nvSpPr>
        <p:spPr>
          <a:xfrm>
            <a:off x="6192011" y="1921397"/>
            <a:ext cx="5803219" cy="480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接箭头连接符 36">
            <a:extLst>
              <a:ext uri="{FF2B5EF4-FFF2-40B4-BE49-F238E27FC236}">
                <a16:creationId xmlns:a16="http://schemas.microsoft.com/office/drawing/2014/main" id="{95D03130-87A4-CCDE-7CAE-0B76F5E358E8}"/>
              </a:ext>
            </a:extLst>
          </p:cNvPr>
          <p:cNvCxnSpPr>
            <a:cxnSpLocks/>
          </p:cNvCxnSpPr>
          <p:nvPr/>
        </p:nvCxnSpPr>
        <p:spPr>
          <a:xfrm>
            <a:off x="9724761" y="2697599"/>
            <a:ext cx="0" cy="15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>
            <a:extLst>
              <a:ext uri="{FF2B5EF4-FFF2-40B4-BE49-F238E27FC236}">
                <a16:creationId xmlns:a16="http://schemas.microsoft.com/office/drawing/2014/main" id="{6E76560D-AA3B-86CF-EFDD-BD83781766A9}"/>
              </a:ext>
            </a:extLst>
          </p:cNvPr>
          <p:cNvCxnSpPr>
            <a:stCxn id="60" idx="3"/>
            <a:endCxn id="18" idx="1"/>
          </p:cNvCxnSpPr>
          <p:nvPr/>
        </p:nvCxnSpPr>
        <p:spPr>
          <a:xfrm>
            <a:off x="5684509" y="3742397"/>
            <a:ext cx="3835711" cy="1392108"/>
          </a:xfrm>
          <a:prstGeom prst="curvedConnector3">
            <a:avLst>
              <a:gd name="adj1" fmla="val 31303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曲线连接符 110">
            <a:extLst>
              <a:ext uri="{FF2B5EF4-FFF2-40B4-BE49-F238E27FC236}">
                <a16:creationId xmlns:a16="http://schemas.microsoft.com/office/drawing/2014/main" id="{0CD28A3B-5BB1-9091-3F51-9780F05F254B}"/>
              </a:ext>
            </a:extLst>
          </p:cNvPr>
          <p:cNvCxnSpPr>
            <a:stCxn id="61" idx="3"/>
            <a:endCxn id="18" idx="1"/>
          </p:cNvCxnSpPr>
          <p:nvPr/>
        </p:nvCxnSpPr>
        <p:spPr>
          <a:xfrm>
            <a:off x="5684509" y="4652554"/>
            <a:ext cx="3835711" cy="481951"/>
          </a:xfrm>
          <a:prstGeom prst="curvedConnector3">
            <a:avLst>
              <a:gd name="adj1" fmla="val 35276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五角星 2">
            <a:extLst>
              <a:ext uri="{FF2B5EF4-FFF2-40B4-BE49-F238E27FC236}">
                <a16:creationId xmlns:a16="http://schemas.microsoft.com/office/drawing/2014/main" id="{59885948-D27D-7AC9-D789-E531D784A260}"/>
              </a:ext>
            </a:extLst>
          </p:cNvPr>
          <p:cNvSpPr/>
          <p:nvPr/>
        </p:nvSpPr>
        <p:spPr>
          <a:xfrm>
            <a:off x="2911419" y="3965350"/>
            <a:ext cx="353832" cy="26372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>
            <a:extLst>
              <a:ext uri="{FF2B5EF4-FFF2-40B4-BE49-F238E27FC236}">
                <a16:creationId xmlns:a16="http://schemas.microsoft.com/office/drawing/2014/main" id="{787740F2-30A3-BEB1-6ACE-BC03089A9E3B}"/>
              </a:ext>
            </a:extLst>
          </p:cNvPr>
          <p:cNvSpPr/>
          <p:nvPr/>
        </p:nvSpPr>
        <p:spPr>
          <a:xfrm>
            <a:off x="7851080" y="3382666"/>
            <a:ext cx="353832" cy="26372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E1308DAD-B188-4102-87B6-4C36884DE669}"/>
              </a:ext>
            </a:extLst>
          </p:cNvPr>
          <p:cNvSpPr/>
          <p:nvPr/>
        </p:nvSpPr>
        <p:spPr>
          <a:xfrm>
            <a:off x="3565280" y="2080907"/>
            <a:ext cx="2118178" cy="998617"/>
          </a:xfrm>
          <a:prstGeom prst="wedgeRoundRectCallout">
            <a:avLst>
              <a:gd name="adj1" fmla="val -107656"/>
              <a:gd name="adj2" fmla="val 13892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1.normal file</a:t>
            </a:r>
          </a:p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2.inline</a:t>
            </a: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</a:t>
            </a:r>
          </a:p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3.compressed file </a:t>
            </a:r>
          </a:p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4.atomic</a:t>
            </a: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</a:p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7766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1073</Words>
  <Application>Microsoft Office PowerPoint</Application>
  <PresentationFormat>宽屏</PresentationFormat>
  <Paragraphs>235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Microsoft YaHei Regular</vt:lpstr>
      <vt:lpstr>Microsoft YaHei W7</vt:lpstr>
      <vt:lpstr>等线</vt:lpstr>
      <vt:lpstr>等线 Light</vt:lpstr>
      <vt:lpstr>Microsoft YaHei</vt:lpstr>
      <vt:lpstr>Microsoft YaHei</vt:lpstr>
      <vt:lpstr>Arial</vt:lpstr>
      <vt:lpstr>Office 主题​​</vt:lpstr>
      <vt:lpstr>1_Office 主题​​</vt:lpstr>
      <vt:lpstr>iomap：f2fs转向iomap的探索及实践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李扬韬</cp:lastModifiedBy>
  <cp:revision>117</cp:revision>
  <dcterms:created xsi:type="dcterms:W3CDTF">2023-10-17T07:31:33Z</dcterms:created>
  <dcterms:modified xsi:type="dcterms:W3CDTF">2023-10-25T08:20:29Z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EE8BC0210367E45A15342E65FCD5AF80</vt:lpwstr>
  </property>
  <property fmtid="{D5CDD505-2E9C-101B-9397-08002B2CF9AE}" pid="3" name="KSOProductBuildVer">
    <vt:lpwstr>2052-5.1.1.7662</vt:lpwstr>
  </property>
</Properties>
</file>