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52" r:id="rId3"/>
  </p:sldMasterIdLst>
  <p:notesMasterIdLst>
    <p:notesMasterId r:id="rId9"/>
  </p:notesMasterIdLst>
  <p:handoutMasterIdLst>
    <p:handoutMasterId r:id="rId28"/>
  </p:handoutMasterIdLst>
  <p:sldIdLst>
    <p:sldId id="256" r:id="rId4"/>
    <p:sldId id="271" r:id="rId5"/>
    <p:sldId id="272" r:id="rId6"/>
    <p:sldId id="257" r:id="rId7"/>
    <p:sldId id="299" r:id="rId8"/>
    <p:sldId id="276" r:id="rId10"/>
    <p:sldId id="283" r:id="rId11"/>
    <p:sldId id="278" r:id="rId12"/>
    <p:sldId id="277" r:id="rId13"/>
    <p:sldId id="282" r:id="rId14"/>
    <p:sldId id="287" r:id="rId15"/>
    <p:sldId id="280" r:id="rId16"/>
    <p:sldId id="324" r:id="rId17"/>
    <p:sldId id="325" r:id="rId18"/>
    <p:sldId id="298" r:id="rId19"/>
    <p:sldId id="296" r:id="rId20"/>
    <p:sldId id="297" r:id="rId21"/>
    <p:sldId id="317" r:id="rId22"/>
    <p:sldId id="318" r:id="rId23"/>
    <p:sldId id="290" r:id="rId24"/>
    <p:sldId id="293" r:id="rId25"/>
    <p:sldId id="291" r:id="rId26"/>
    <p:sldId id="260"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ubb" initials="p" lastIdx="9" clrIdx="0"/>
  <p:cmAuthor id="1" name="林 萌" initials="林" lastIdx="1" clrIdx="0"/>
  <p:cmAuthor id="2" name="林 雨欣" initials="林" lastIdx="1" clrIdx="0"/>
  <p:cmAuthor id="3" name="lipeng" initials="l" lastIdx="1" clrIdx="1"/>
  <p:cmAuthor id="4" name="JY" initials="J" lastIdx="5" clrIdx="0"/>
  <p:cmAuthor id="5" name="userName" initials="u" lastIdx="2" clrIdx="4"/>
  <p:cmAuthor id="6" name="Claudia_Noriki" initials="C" lastIdx="1" clrIdx="4"/>
  <p:cmAuthor id="7" name="zxd" initials="z" lastIdx="2" clrIdx="5"/>
  <p:cmAuthor id="8" name="Ash" initials="A" lastIdx="6" clrIdx="6"/>
  <p:cmAuthor id="9" name="Alex Li Yang" initials="A" lastIdx="30" clrIdx="7"/>
  <p:cmAuthor id="10" name="扈益嘉" initials="扈" lastIdx="2" clrIdx="8"/>
  <p:cmAuthor id="11" name="胡建伟" initials="胡" lastIdx="1" clrIdx="9"/>
  <p:cmAuthor id="12" name="Yiran Lai" initials="Y" lastIdx="18" clrIdx="10"/>
  <p:cmAuthor id="13" name="SUPERPETER YOUNG" initials="S" lastIdx="1" clrIdx="11"/>
  <p:cmAuthor id="14" name="mac" initials="m" lastIdx="19" clrIdx="12"/>
  <p:cmAuthor id="15" name="sony" initials="s" lastIdx="5" clrIdx="14"/>
  <p:cmAuthor id="16" name="RubyCC" initials="R" lastIdx="24" clrIdx="15"/>
  <p:cmAuthor id="17" name="特 皮" initials="特" lastIdx="3" clrIdx="16"/>
  <p:cmAuthor id="18" name="shaoxu li" initials="s" lastIdx="1" clrIdx="17"/>
  <p:cmAuthor id="20" name="pablo" initials="p" lastIdx="2" clrIdx="19"/>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705FB"/>
    <a:srgbClr val="1B12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7"/>
  </p:normalViewPr>
  <p:slideViewPr>
    <p:cSldViewPr snapToGrid="0" snapToObjects="1" showGuides="1">
      <p:cViewPr>
        <p:scale>
          <a:sx n="89" d="100"/>
          <a:sy n="89" d="100"/>
        </p:scale>
        <p:origin x="1432" y="632"/>
      </p:cViewPr>
      <p:guideLst>
        <p:guide orient="horz" pos="2122"/>
        <p:guide pos="3840"/>
      </p:guideLst>
    </p:cSldViewPr>
  </p:slideViewPr>
  <p:notesTextViewPr>
    <p:cViewPr>
      <p:scale>
        <a:sx n="1" d="1"/>
        <a:sy n="1" d="1"/>
      </p:scale>
      <p:origin x="0" y="0"/>
    </p:cViewPr>
  </p:notesTextViewPr>
  <p:notesViewPr>
    <p:cSldViewPr snapToGrid="0" snapToObjects="1">
      <p:cViewPr varScale="1">
        <p:scale>
          <a:sx n="80" d="100"/>
          <a:sy n="80" d="100"/>
        </p:scale>
        <p:origin x="2840" y="20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2" Type="http://schemas.openxmlformats.org/officeDocument/2006/relationships/commentAuthors" Target="commentAuthors.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Master" Target="slideMasters/slideMaster2.xml"/><Relationship Id="rId29" Type="http://schemas.openxmlformats.org/officeDocument/2006/relationships/presProps" Target="presProps.xml"/><Relationship Id="rId28" Type="http://schemas.openxmlformats.org/officeDocument/2006/relationships/handoutMaster" Target="handoutMasters/handoutMaster1.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1F6A2C-4954-274E-8DA9-6C4A03EE824A}" type="datetimeFigureOut">
              <a:rPr kumimoji="1" lang="zh-CN" altLang="en-US" smtClean="0"/>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AA99793-93D0-0A4B-8C7C-5D1FD19DD4A0}"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AC2D05-F75F-2E4D-9552-EB82F984C7D8}"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6552A0-F6C0-9B42-B29D-213147719427}"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7" name="标题 1"/>
          <p:cNvSpPr>
            <a:spLocks noGrp="1"/>
          </p:cNvSpPr>
          <p:nvPr>
            <p:ph type="ctrTitle"/>
          </p:nvPr>
        </p:nvSpPr>
        <p:spPr>
          <a:xfrm>
            <a:off x="952500" y="1511820"/>
            <a:ext cx="9144000" cy="1217295"/>
          </a:xfrm>
        </p:spPr>
        <p:txBody>
          <a:bodyPr>
            <a:normAutofit/>
          </a:bodyPr>
          <a:lstStyle>
            <a:lvl1pPr>
              <a:defRPr sz="6000" b="1">
                <a:solidFill>
                  <a:schemeClr val="bg1"/>
                </a:solidFill>
                <a:latin typeface="微软雅黑" panose="020B0503020204020204" pitchFamily="34" charset="-122"/>
                <a:ea typeface="微软雅黑" panose="020B0503020204020204" pitchFamily="34" charset="-122"/>
              </a:defRPr>
            </a:lvl1pPr>
          </a:lstStyle>
          <a:p>
            <a:endParaRPr lang="en-US" altLang="zh-CN" dirty="0">
              <a:solidFill>
                <a:schemeClr val="tx1"/>
              </a:solidFill>
            </a:endParaRPr>
          </a:p>
        </p:txBody>
      </p:sp>
      <p:sp>
        <p:nvSpPr>
          <p:cNvPr id="8" name="副标题 2"/>
          <p:cNvSpPr>
            <a:spLocks noGrp="1"/>
          </p:cNvSpPr>
          <p:nvPr>
            <p:ph type="subTitle" idx="1"/>
          </p:nvPr>
        </p:nvSpPr>
        <p:spPr>
          <a:xfrm>
            <a:off x="952500" y="2967990"/>
            <a:ext cx="9144000" cy="922020"/>
          </a:xfrm>
        </p:spPr>
        <p:txBody>
          <a:bodyPr>
            <a:normAutofit/>
          </a:bodyPr>
          <a:lstStyle>
            <a:lvl1pPr marL="0" indent="0">
              <a:buNone/>
              <a:defRPr sz="2400" b="1">
                <a:solidFill>
                  <a:schemeClr val="bg1"/>
                </a:solidFill>
                <a:latin typeface="微软雅黑" panose="020B0503020204020204" pitchFamily="34" charset="-122"/>
                <a:ea typeface="微软雅黑" panose="020B0503020204020204" pitchFamily="34" charset="-122"/>
              </a:defRPr>
            </a:lvl1pPr>
          </a:lstStyle>
          <a:p>
            <a:endParaRPr lang="zh-CN" altLang="en-US" dirty="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bg>
      <p:bgPr>
        <a:blipFill rotWithShape="1">
          <a:blip r:embed="rId2"/>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315188" y="1187375"/>
            <a:ext cx="10938164" cy="4769139"/>
          </a:xfrm>
        </p:spPr>
        <p:txBody>
          <a:bodyPr/>
          <a:lstStyle>
            <a:lvl1pPr marL="0" indent="0">
              <a:buNone/>
              <a:defRPr sz="2000">
                <a:latin typeface="微软雅黑" panose="020B0503020204020204" pitchFamily="34" charset="-122"/>
                <a:ea typeface="微软雅黑" panose="020B0503020204020204" pitchFamily="34" charset="-122"/>
              </a:defRPr>
            </a:lvl1pPr>
            <a:lvl2pPr marL="457200" indent="0">
              <a:buNone/>
              <a:defRPr sz="1800">
                <a:latin typeface="微软雅黑" panose="020B0503020204020204" pitchFamily="34" charset="-122"/>
                <a:ea typeface="微软雅黑" panose="020B0503020204020204" pitchFamily="34" charset="-122"/>
              </a:defRPr>
            </a:lvl2pPr>
            <a:lvl3pPr marL="914400" indent="0">
              <a:buNone/>
              <a:defRPr sz="1800">
                <a:latin typeface="微软雅黑" panose="020B0503020204020204" pitchFamily="34" charset="-122"/>
                <a:ea typeface="微软雅黑" panose="020B0503020204020204" pitchFamily="34" charset="-122"/>
              </a:defRPr>
            </a:lvl3pPr>
            <a:lvl4pPr marL="1371600" indent="0">
              <a:buNone/>
              <a:defRPr>
                <a:latin typeface="微软雅黑" panose="020B0503020204020204" pitchFamily="34" charset="-122"/>
                <a:ea typeface="微软雅黑" panose="020B0503020204020204" pitchFamily="34" charset="-122"/>
              </a:defRPr>
            </a:lvl4pPr>
            <a:lvl5pPr marL="1828800" indent="0">
              <a:buNone/>
              <a:defRPr>
                <a:latin typeface="微软雅黑" panose="020B0503020204020204" pitchFamily="34" charset="-122"/>
                <a:ea typeface="微软雅黑" panose="020B0503020204020204" pitchFamily="34" charset="-122"/>
              </a:defRPr>
            </a:lvl5pPr>
          </a:lstStyle>
          <a:p>
            <a:pPr lvl="0"/>
            <a:r>
              <a:rPr kumimoji="1" lang="zh-CN" altLang="en-US" dirty="0"/>
              <a:t>单击此处编辑母版文本样式</a:t>
            </a:r>
            <a:endParaRPr kumimoji="1" lang="zh-CN" altLang="en-US" dirty="0"/>
          </a:p>
          <a:p>
            <a:pPr lvl="1"/>
            <a:r>
              <a:rPr kumimoji="1" lang="zh-CN" altLang="en-US" dirty="0"/>
              <a:t>二级</a:t>
            </a:r>
            <a:endParaRPr kumimoji="1" lang="zh-CN" altLang="en-US" dirty="0"/>
          </a:p>
          <a:p>
            <a:pPr lvl="2"/>
            <a:r>
              <a:rPr kumimoji="1" lang="zh-CN" altLang="en-US" dirty="0"/>
              <a:t>三级</a:t>
            </a:r>
            <a:endParaRPr kumimoji="1" lang="zh-CN" altLang="en-US" dirty="0"/>
          </a:p>
          <a:p>
            <a:pPr lvl="3"/>
            <a:r>
              <a:rPr kumimoji="1" lang="zh-CN" altLang="en-US" dirty="0"/>
              <a:t>四级</a:t>
            </a:r>
            <a:endParaRPr kumimoji="1" lang="zh-CN" altLang="en-US" dirty="0"/>
          </a:p>
          <a:p>
            <a:pPr lvl="4"/>
            <a:r>
              <a:rPr kumimoji="1" lang="zh-CN" altLang="en-US" dirty="0"/>
              <a:t>五级</a:t>
            </a:r>
            <a:endParaRPr kumimoji="1" lang="zh-CN" altLang="en-US" dirty="0"/>
          </a:p>
        </p:txBody>
      </p:sp>
      <p:sp>
        <p:nvSpPr>
          <p:cNvPr id="7" name="标题 2"/>
          <p:cNvSpPr>
            <a:spLocks noGrp="1"/>
          </p:cNvSpPr>
          <p:nvPr>
            <p:ph type="title"/>
          </p:nvPr>
        </p:nvSpPr>
        <p:spPr>
          <a:xfrm>
            <a:off x="315188" y="80284"/>
            <a:ext cx="5794664" cy="662782"/>
          </a:xfrm>
        </p:spPr>
        <p:txBody>
          <a:bodyPr>
            <a:normAutofit/>
          </a:bodyPr>
          <a:lstStyle>
            <a:lvl1pPr>
              <a:defRPr sz="2800" b="1">
                <a:latin typeface="微软雅黑" panose="020B0503020204020204" pitchFamily="34" charset="-122"/>
                <a:ea typeface="微软雅黑" panose="020B0503020204020204" pitchFamily="34" charset="-122"/>
              </a:defRPr>
            </a:lvl1pPr>
          </a:lstStyle>
          <a:p>
            <a:endParaRPr kumimoji="1"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7" name="标题 1"/>
          <p:cNvSpPr>
            <a:spLocks noGrp="1"/>
          </p:cNvSpPr>
          <p:nvPr>
            <p:ph type="ctrTitle"/>
          </p:nvPr>
        </p:nvSpPr>
        <p:spPr>
          <a:xfrm>
            <a:off x="952500" y="1511820"/>
            <a:ext cx="9144000" cy="1217295"/>
          </a:xfrm>
        </p:spPr>
        <p:txBody>
          <a:bodyPr>
            <a:normAutofit/>
          </a:bodyPr>
          <a:lstStyle>
            <a:lvl1pPr>
              <a:defRPr sz="6000" b="1">
                <a:solidFill>
                  <a:schemeClr val="bg1"/>
                </a:solidFill>
                <a:latin typeface="微软雅黑" panose="020B0503020204020204" pitchFamily="34" charset="-122"/>
                <a:ea typeface="微软雅黑" panose="020B0503020204020204" pitchFamily="34" charset="-122"/>
              </a:defRPr>
            </a:lvl1pPr>
          </a:lstStyle>
          <a:p>
            <a:endParaRPr lang="en-US" altLang="zh-CN" dirty="0">
              <a:solidFill>
                <a:schemeClr val="tx1"/>
              </a:solidFill>
            </a:endParaRPr>
          </a:p>
        </p:txBody>
      </p:sp>
      <p:sp>
        <p:nvSpPr>
          <p:cNvPr id="8" name="副标题 2"/>
          <p:cNvSpPr>
            <a:spLocks noGrp="1"/>
          </p:cNvSpPr>
          <p:nvPr>
            <p:ph type="subTitle" idx="1"/>
          </p:nvPr>
        </p:nvSpPr>
        <p:spPr>
          <a:xfrm>
            <a:off x="952500" y="2967990"/>
            <a:ext cx="9144000" cy="922020"/>
          </a:xfrm>
        </p:spPr>
        <p:txBody>
          <a:bodyPr>
            <a:normAutofit/>
          </a:bodyPr>
          <a:lstStyle>
            <a:lvl1pPr marL="0" indent="0">
              <a:buNone/>
              <a:defRPr sz="2400" b="1">
                <a:solidFill>
                  <a:schemeClr val="bg1"/>
                </a:solidFill>
                <a:latin typeface="微软雅黑" panose="020B0503020204020204" pitchFamily="34" charset="-122"/>
                <a:ea typeface="微软雅黑" panose="020B0503020204020204" pitchFamily="34" charset="-122"/>
              </a:defRPr>
            </a:lvl1pPr>
          </a:lstStyle>
          <a:p>
            <a:endParaRPr lang="zh-CN" altLang="en-US" dirty="0">
              <a:solidFill>
                <a:schemeClr val="tx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bg>
      <p:bgPr>
        <a:blipFill rotWithShape="1">
          <a:blip r:embed="rId2"/>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315188" y="1187375"/>
            <a:ext cx="10938164" cy="4769139"/>
          </a:xfrm>
        </p:spPr>
        <p:txBody>
          <a:bodyPr/>
          <a:lstStyle>
            <a:lvl1pPr marL="0" indent="0">
              <a:buNone/>
              <a:defRPr sz="2000">
                <a:latin typeface="微软雅黑" panose="020B0503020204020204" pitchFamily="34" charset="-122"/>
                <a:ea typeface="微软雅黑" panose="020B0503020204020204" pitchFamily="34" charset="-122"/>
              </a:defRPr>
            </a:lvl1pPr>
            <a:lvl2pPr marL="457200" indent="0">
              <a:buNone/>
              <a:defRPr sz="1800">
                <a:latin typeface="微软雅黑" panose="020B0503020204020204" pitchFamily="34" charset="-122"/>
                <a:ea typeface="微软雅黑" panose="020B0503020204020204" pitchFamily="34" charset="-122"/>
              </a:defRPr>
            </a:lvl2pPr>
            <a:lvl3pPr marL="914400" indent="0">
              <a:buNone/>
              <a:defRPr sz="1800">
                <a:latin typeface="微软雅黑" panose="020B0503020204020204" pitchFamily="34" charset="-122"/>
                <a:ea typeface="微软雅黑" panose="020B0503020204020204" pitchFamily="34" charset="-122"/>
              </a:defRPr>
            </a:lvl3pPr>
            <a:lvl4pPr marL="1371600" indent="0">
              <a:buNone/>
              <a:defRPr>
                <a:latin typeface="微软雅黑" panose="020B0503020204020204" pitchFamily="34" charset="-122"/>
                <a:ea typeface="微软雅黑" panose="020B0503020204020204" pitchFamily="34" charset="-122"/>
              </a:defRPr>
            </a:lvl4pPr>
            <a:lvl5pPr marL="1828800" indent="0">
              <a:buNone/>
              <a:defRPr>
                <a:latin typeface="微软雅黑" panose="020B0503020204020204" pitchFamily="34" charset="-122"/>
                <a:ea typeface="微软雅黑" panose="020B0503020204020204" pitchFamily="34" charset="-122"/>
              </a:defRPr>
            </a:lvl5pPr>
          </a:lstStyle>
          <a:p>
            <a:pPr lvl="0"/>
            <a:r>
              <a:rPr kumimoji="1" lang="zh-CN" altLang="en-US" dirty="0"/>
              <a:t>单击此处编辑母版文本样式</a:t>
            </a:r>
            <a:endParaRPr kumimoji="1" lang="zh-CN" altLang="en-US" dirty="0"/>
          </a:p>
          <a:p>
            <a:pPr lvl="1"/>
            <a:r>
              <a:rPr kumimoji="1" lang="zh-CN" altLang="en-US" dirty="0"/>
              <a:t>二级</a:t>
            </a:r>
            <a:endParaRPr kumimoji="1" lang="zh-CN" altLang="en-US" dirty="0"/>
          </a:p>
          <a:p>
            <a:pPr lvl="2"/>
            <a:r>
              <a:rPr kumimoji="1" lang="zh-CN" altLang="en-US" dirty="0"/>
              <a:t>三级</a:t>
            </a:r>
            <a:endParaRPr kumimoji="1" lang="zh-CN" altLang="en-US" dirty="0"/>
          </a:p>
          <a:p>
            <a:pPr lvl="3"/>
            <a:r>
              <a:rPr kumimoji="1" lang="zh-CN" altLang="en-US" dirty="0"/>
              <a:t>四级</a:t>
            </a:r>
            <a:endParaRPr kumimoji="1" lang="zh-CN" altLang="en-US" dirty="0"/>
          </a:p>
          <a:p>
            <a:pPr lvl="4"/>
            <a:r>
              <a:rPr kumimoji="1" lang="zh-CN" altLang="en-US" dirty="0"/>
              <a:t>五级</a:t>
            </a:r>
            <a:endParaRPr kumimoji="1" lang="zh-CN" altLang="en-US" dirty="0"/>
          </a:p>
        </p:txBody>
      </p:sp>
      <p:sp>
        <p:nvSpPr>
          <p:cNvPr id="7" name="标题 2"/>
          <p:cNvSpPr>
            <a:spLocks noGrp="1"/>
          </p:cNvSpPr>
          <p:nvPr>
            <p:ph type="title"/>
          </p:nvPr>
        </p:nvSpPr>
        <p:spPr>
          <a:xfrm>
            <a:off x="315188" y="80284"/>
            <a:ext cx="5794664" cy="662782"/>
          </a:xfrm>
        </p:spPr>
        <p:txBody>
          <a:bodyPr>
            <a:normAutofit/>
          </a:bodyPr>
          <a:lstStyle>
            <a:lvl1pPr>
              <a:defRPr sz="2800" b="1">
                <a:latin typeface="微软雅黑" panose="020B0503020204020204" pitchFamily="34" charset="-122"/>
                <a:ea typeface="微软雅黑" panose="020B0503020204020204" pitchFamily="34" charset="-122"/>
              </a:defRPr>
            </a:lvl1pPr>
          </a:lstStyle>
          <a:p>
            <a:endParaRPr kumimoji="1"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67AEC0-C289-DE44-AB8A-ADA10C1E6049}" type="datetimeFigureOut">
              <a:rPr kumimoji="1" lang="zh-CN" altLang="en-US" smtClean="0"/>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4B2F3D-105D-CE46-B007-3E1ED61C52D2}"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67AEC0-C289-DE44-AB8A-ADA10C1E6049}" type="datetimeFigureOut">
              <a:rPr kumimoji="1" lang="zh-CN" altLang="en-US" smtClean="0"/>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4B2F3D-105D-CE46-B007-3E1ED61C52D2}"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6.png"/><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4.pn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4.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3.xml"/><Relationship Id="rId2" Type="http://schemas.openxmlformats.org/officeDocument/2006/relationships/image" Target="../media/image5.pn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65249"/>
            <a:ext cx="9144000" cy="1376363"/>
          </a:xfrm>
        </p:spPr>
        <p:txBody>
          <a:bodyPr>
            <a:normAutofit/>
          </a:bodyPr>
          <a:lstStyle/>
          <a:p>
            <a:r>
              <a:rPr kumimoji="1" lang="zh-CN" altLang="en-US" sz="5400" dirty="0"/>
              <a:t>基于</a:t>
            </a:r>
            <a:r>
              <a:rPr kumimoji="1" lang="en-US" altLang="zh-CN" sz="5400" dirty="0"/>
              <a:t>eBPF</a:t>
            </a:r>
            <a:r>
              <a:rPr kumimoji="1" lang="zh-CN" altLang="en-US" sz="5400" dirty="0"/>
              <a:t>的</a:t>
            </a:r>
            <a:r>
              <a:rPr kumimoji="1" lang="en-US" altLang="zh-CN" sz="5400" dirty="0"/>
              <a:t>FUSE</a:t>
            </a:r>
            <a:r>
              <a:rPr kumimoji="1" lang="zh-CN" altLang="en-US" sz="5400" dirty="0"/>
              <a:t>优化实践</a:t>
            </a:r>
            <a:endParaRPr kumimoji="1" lang="en-US" altLang="zh-CN" sz="5400" dirty="0"/>
          </a:p>
        </p:txBody>
      </p:sp>
      <p:sp>
        <p:nvSpPr>
          <p:cNvPr id="3" name="副标题 2"/>
          <p:cNvSpPr>
            <a:spLocks noGrp="1"/>
          </p:cNvSpPr>
          <p:nvPr>
            <p:ph type="subTitle" idx="4294967295"/>
          </p:nvPr>
        </p:nvSpPr>
        <p:spPr>
          <a:xfrm>
            <a:off x="1613535" y="5202238"/>
            <a:ext cx="9144000" cy="1655762"/>
          </a:xfrm>
        </p:spPr>
        <p:txBody>
          <a:bodyPr>
            <a:normAutofit/>
          </a:bodyPr>
          <a:lstStyle/>
          <a:p>
            <a:pPr marL="0" indent="0">
              <a:buNone/>
            </a:pPr>
            <a:r>
              <a:rPr kumimoji="1" lang="zh-CN" altLang="en-US" b="1" dirty="0">
                <a:solidFill>
                  <a:schemeClr val="bg1"/>
                </a:solidFill>
                <a:latin typeface="微软雅黑" panose="020B0503020204020204" pitchFamily="34" charset="-122"/>
                <a:ea typeface="微软雅黑" panose="020B0503020204020204" pitchFamily="34" charset="-122"/>
              </a:rPr>
              <a:t>统信软件</a:t>
            </a:r>
            <a:r>
              <a:rPr kumimoji="1" lang="en-US" altLang="zh-CN" b="1" dirty="0">
                <a:solidFill>
                  <a:schemeClr val="bg1"/>
                </a:solidFill>
                <a:latin typeface="微软雅黑" panose="020B0503020204020204" pitchFamily="34" charset="-122"/>
                <a:ea typeface="微软雅黑" panose="020B0503020204020204" pitchFamily="34" charset="-122"/>
              </a:rPr>
              <a:t> </a:t>
            </a:r>
            <a:r>
              <a:rPr kumimoji="1" lang="zh-CN" altLang="en-US" b="1" dirty="0">
                <a:solidFill>
                  <a:schemeClr val="bg1"/>
                </a:solidFill>
                <a:latin typeface="微软雅黑" panose="020B0503020204020204" pitchFamily="34" charset="-122"/>
                <a:ea typeface="微软雅黑" panose="020B0503020204020204" pitchFamily="34" charset="-122"/>
              </a:rPr>
              <a:t>终端操作系统产线</a:t>
            </a:r>
            <a:r>
              <a:rPr kumimoji="1" lang="en-US" altLang="zh-CN" b="1" dirty="0">
                <a:solidFill>
                  <a:schemeClr val="bg1"/>
                </a:solidFill>
                <a:latin typeface="微软雅黑" panose="020B0503020204020204" pitchFamily="34" charset="-122"/>
                <a:ea typeface="微软雅黑" panose="020B0503020204020204" pitchFamily="34" charset="-122"/>
              </a:rPr>
              <a:t> </a:t>
            </a:r>
            <a:r>
              <a:rPr kumimoji="1" lang="zh-CN" altLang="en-US" b="1" dirty="0">
                <a:solidFill>
                  <a:schemeClr val="bg1"/>
                </a:solidFill>
                <a:latin typeface="微软雅黑" panose="020B0503020204020204" pitchFamily="34" charset="-122"/>
                <a:ea typeface="微软雅黑" panose="020B0503020204020204" pitchFamily="34" charset="-122"/>
              </a:rPr>
              <a:t>何鲁港</a:t>
            </a:r>
            <a:endParaRPr kumimoji="1" lang="zh-CN" altLang="en-US"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342900" indent="-342900" fontAlgn="auto">
              <a:lnSpc>
                <a:spcPct val="150000"/>
              </a:lnSpc>
              <a:buFont typeface="Wingdings" panose="05000000000000000000" charset="0"/>
              <a:buChar char=""/>
            </a:pPr>
            <a:r>
              <a:rPr lang="zh-CN" altLang="en-US">
                <a:sym typeface="+mn-ea"/>
              </a:rPr>
              <a:t>最初是一种网络报文过滤器的实现方式，后来发展成为一种用于实时扩展内核功能的虚拟机机制，主要包含BPF指令集，BPF程序加载、安全检查、虚拟机构成的执行系统，基于map的内存数据库、helper帮助函数构成的运行时环境等。</a:t>
            </a:r>
            <a:endParaRPr lang="zh-CN" altLang="en-US">
              <a:sym typeface="+mn-ea"/>
            </a:endParaRPr>
          </a:p>
          <a:p>
            <a:pPr marL="342900" indent="-342900" fontAlgn="auto">
              <a:lnSpc>
                <a:spcPct val="150000"/>
              </a:lnSpc>
              <a:buFont typeface="Wingdings" panose="05000000000000000000" charset="0"/>
              <a:buChar char=""/>
            </a:pPr>
            <a:endParaRPr lang="zh-CN" altLang="en-US"/>
          </a:p>
          <a:p>
            <a:pPr marL="342900" indent="-342900" fontAlgn="auto">
              <a:lnSpc>
                <a:spcPct val="150000"/>
              </a:lnSpc>
              <a:buFont typeface="Wingdings" panose="05000000000000000000" charset="0"/>
              <a:buChar char=""/>
            </a:pPr>
            <a:r>
              <a:rPr lang="zh-CN" altLang="en-US">
                <a:sym typeface="+mn-ea"/>
              </a:rPr>
              <a:t>BPF技术为文件系统层控制，提供了一种更加灵活、可编程的控制方法。在BPFuse项目中，BPF是实现FUSE报文分发控制过滤规则的基础，实现了全部元数据操作的透传（层级控制）。</a:t>
            </a:r>
            <a:endParaRPr lang="zh-CN" altLang="en-US"/>
          </a:p>
          <a:p>
            <a:pPr marL="342900" indent="-342900" fontAlgn="auto">
              <a:lnSpc>
                <a:spcPct val="150000"/>
              </a:lnSpc>
            </a:pPr>
            <a:endParaRPr kumimoji="1" lang="zh-CN" altLang="en-US" dirty="0"/>
          </a:p>
        </p:txBody>
      </p:sp>
      <p:sp>
        <p:nvSpPr>
          <p:cNvPr id="4" name="矩形 3"/>
          <p:cNvSpPr/>
          <p:nvPr/>
        </p:nvSpPr>
        <p:spPr>
          <a:xfrm>
            <a:off x="315187" y="37603"/>
            <a:ext cx="4509655" cy="705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rPr>
              <a:t>Overview</a:t>
            </a:r>
            <a:endParaRPr kumimoji="1"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315187" y="37603"/>
            <a:ext cx="4509655" cy="705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rPr>
              <a:t>Overview</a:t>
            </a:r>
            <a:endParaRPr kumimoji="1"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3" name="内容占位符 2"/>
          <p:cNvPicPr>
            <a:picLocks noChangeAspect="1"/>
          </p:cNvPicPr>
          <p:nvPr>
            <p:ph idx="1"/>
          </p:nvPr>
        </p:nvPicPr>
        <p:blipFill>
          <a:blip r:embed="rId2"/>
          <a:stretch>
            <a:fillRect/>
          </a:stretch>
        </p:blipFill>
        <p:spPr>
          <a:xfrm>
            <a:off x="1538605" y="742950"/>
            <a:ext cx="8368665" cy="431292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 name="平行四边形 19"/>
          <p:cNvSpPr/>
          <p:nvPr/>
        </p:nvSpPr>
        <p:spPr>
          <a:xfrm rot="10800000">
            <a:off x="2555240" y="2547547"/>
            <a:ext cx="7837714" cy="2627087"/>
          </a:xfrm>
          <a:prstGeom prst="parallelogram">
            <a:avLst>
              <a:gd name="adj" fmla="val 19475"/>
            </a:avLst>
          </a:prstGeom>
          <a:noFill/>
          <a:ln>
            <a:gradFill>
              <a:gsLst>
                <a:gs pos="0">
                  <a:srgbClr val="C705FB"/>
                </a:gs>
                <a:gs pos="100000">
                  <a:srgbClr val="1B1297"/>
                </a:gs>
              </a:gsLst>
              <a:lin ang="5400000" scaled="1"/>
            </a:gra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rtlCol="0" anchor="ctr"/>
          <a:p>
            <a:pPr algn="ctr"/>
            <a:endParaRPr lang="zh-CN" altLang="en-US" kern="0">
              <a:solidFill>
                <a:srgbClr val="3D485D"/>
              </a:solidFill>
              <a:latin typeface="Arial" panose="020B0604020202020204"/>
              <a:ea typeface="等线" panose="02010600030101010101" pitchFamily="2" charset="-122"/>
            </a:endParaRPr>
          </a:p>
        </p:txBody>
      </p:sp>
      <p:sp>
        <p:nvSpPr>
          <p:cNvPr id="19" name="平行四边形 18"/>
          <p:cNvSpPr/>
          <p:nvPr/>
        </p:nvSpPr>
        <p:spPr>
          <a:xfrm rot="10800000">
            <a:off x="2419259" y="2420256"/>
            <a:ext cx="7837714" cy="2627087"/>
          </a:xfrm>
          <a:prstGeom prst="parallelogram">
            <a:avLst>
              <a:gd name="adj" fmla="val 19475"/>
            </a:avLst>
          </a:prstGeom>
          <a:noFill/>
          <a:ln>
            <a:gradFill>
              <a:gsLst>
                <a:gs pos="0">
                  <a:srgbClr val="C705FB"/>
                </a:gs>
                <a:gs pos="100000">
                  <a:srgbClr val="1B1297"/>
                </a:gs>
              </a:gsLst>
              <a:lin ang="5400000" scaled="1"/>
            </a:gra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rtlCol="0" anchor="ctr"/>
          <a:p>
            <a:pPr algn="ctr"/>
            <a:endParaRPr lang="zh-CN" altLang="en-US" kern="0">
              <a:solidFill>
                <a:srgbClr val="3D485D"/>
              </a:solidFill>
              <a:latin typeface="Arial" panose="020B0604020202020204"/>
              <a:ea typeface="等线" panose="02010600030101010101" pitchFamily="2" charset="-122"/>
            </a:endParaRPr>
          </a:p>
        </p:txBody>
      </p:sp>
      <p:sp>
        <p:nvSpPr>
          <p:cNvPr id="12" name="文本框 11"/>
          <p:cNvSpPr txBox="1"/>
          <p:nvPr/>
        </p:nvSpPr>
        <p:spPr>
          <a:xfrm>
            <a:off x="4510731" y="3602625"/>
            <a:ext cx="3278505" cy="922020"/>
          </a:xfrm>
          <a:prstGeom prst="rect">
            <a:avLst/>
          </a:prstGeom>
          <a:noFill/>
        </p:spPr>
        <p:txBody>
          <a:bodyPr wrap="none">
            <a:spAutoFit/>
          </a:bodyPr>
          <a:p>
            <a:pPr algn="ctr" defTabSz="914400">
              <a:defRPr/>
            </a:pPr>
            <a:r>
              <a:rPr lang="en-US" altLang="zh-CN" sz="5400" spc="600" dirty="0">
                <a:solidFill>
                  <a:schemeClr val="bg1"/>
                </a:solidFill>
                <a:latin typeface="Microsoft YaHei W7" charset="0"/>
                <a:ea typeface="Microsoft YaHei W7" charset="0"/>
              </a:rPr>
              <a:t>BPFuse</a:t>
            </a:r>
            <a:endParaRPr lang="en-US" altLang="zh-CN" sz="5400" spc="600" dirty="0">
              <a:solidFill>
                <a:schemeClr val="bg1"/>
              </a:solidFill>
              <a:latin typeface="Microsoft YaHei W7" charset="0"/>
              <a:ea typeface="Microsoft YaHei W7" charset="0"/>
            </a:endParaRPr>
          </a:p>
        </p:txBody>
      </p:sp>
      <p:grpSp>
        <p:nvGrpSpPr>
          <p:cNvPr id="18" name="组合 17"/>
          <p:cNvGrpSpPr/>
          <p:nvPr/>
        </p:nvGrpSpPr>
        <p:grpSpPr>
          <a:xfrm>
            <a:off x="4662268" y="3514836"/>
            <a:ext cx="2975429" cy="1132114"/>
            <a:chOff x="5065485" y="3035864"/>
            <a:chExt cx="5392057" cy="1132114"/>
          </a:xfrm>
        </p:grpSpPr>
        <p:cxnSp>
          <p:nvCxnSpPr>
            <p:cNvPr id="14" name="直接连接符 13"/>
            <p:cNvCxnSpPr/>
            <p:nvPr/>
          </p:nvCxnSpPr>
          <p:spPr>
            <a:xfrm>
              <a:off x="5065485" y="3035864"/>
              <a:ext cx="5384800" cy="0"/>
            </a:xfrm>
            <a:prstGeom prst="line">
              <a:avLst/>
            </a:prstGeom>
            <a:ln>
              <a:gradFill flip="none" rotWithShape="1">
                <a:gsLst>
                  <a:gs pos="0">
                    <a:srgbClr val="1B1297"/>
                  </a:gs>
                  <a:gs pos="100000">
                    <a:schemeClr val="accent3"/>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072742" y="4167978"/>
              <a:ext cx="5384800" cy="0"/>
            </a:xfrm>
            <a:prstGeom prst="line">
              <a:avLst/>
            </a:prstGeom>
            <a:ln>
              <a:gradFill flip="none" rotWithShape="1">
                <a:gsLst>
                  <a:gs pos="0">
                    <a:srgbClr val="1B1297"/>
                  </a:gs>
                  <a:gs pos="100000">
                    <a:schemeClr val="accent3"/>
                  </a:gs>
                </a:gsLst>
                <a:lin ang="0" scaled="1"/>
                <a:tileRect/>
              </a:gradFill>
            </a:ln>
          </p:spPr>
          <p:style>
            <a:lnRef idx="1">
              <a:schemeClr val="accent1"/>
            </a:lnRef>
            <a:fillRef idx="0">
              <a:schemeClr val="accent1"/>
            </a:fillRef>
            <a:effectRef idx="0">
              <a:schemeClr val="accent1"/>
            </a:effectRef>
            <a:fontRef idx="minor">
              <a:schemeClr val="tx1"/>
            </a:fontRef>
          </p:style>
        </p:cxnSp>
      </p:grpSp>
      <p:sp>
        <p:nvSpPr>
          <p:cNvPr id="17" name="文本框 16"/>
          <p:cNvSpPr txBox="1"/>
          <p:nvPr/>
        </p:nvSpPr>
        <p:spPr>
          <a:xfrm>
            <a:off x="4662104" y="2868528"/>
            <a:ext cx="2764972" cy="645160"/>
          </a:xfrm>
          <a:prstGeom prst="rect">
            <a:avLst/>
          </a:prstGeom>
          <a:noFill/>
        </p:spPr>
        <p:txBody>
          <a:bodyPr wrap="square" rtlCol="0">
            <a:spAutoFit/>
          </a:bodyPr>
          <a:p>
            <a:r>
              <a:rPr lang="en-US" altLang="zh-CN" sz="3600" i="1" dirty="0">
                <a:solidFill>
                  <a:srgbClr val="C705FB"/>
                </a:solidFill>
              </a:rPr>
              <a:t>Part Four</a:t>
            </a:r>
            <a:endParaRPr lang="en-US" altLang="zh-CN" sz="3600" i="1" dirty="0">
              <a:solidFill>
                <a:srgbClr val="C705FB"/>
              </a:solidFill>
            </a:endParaRPr>
          </a:p>
        </p:txBody>
      </p:sp>
      <p:sp>
        <p:nvSpPr>
          <p:cNvPr id="65" name="文本框 64"/>
          <p:cNvSpPr txBox="1"/>
          <p:nvPr/>
        </p:nvSpPr>
        <p:spPr>
          <a:xfrm>
            <a:off x="1815465" y="43815"/>
            <a:ext cx="1342390" cy="6447155"/>
          </a:xfrm>
          <a:prstGeom prst="rect">
            <a:avLst/>
          </a:prstGeom>
          <a:noFill/>
        </p:spPr>
        <p:txBody>
          <a:bodyPr wrap="square" rtlCol="0">
            <a:spAutoFit/>
          </a:bodyPr>
          <a:p>
            <a:pPr algn="ctr"/>
            <a:r>
              <a:rPr lang="en-US" altLang="zh-CN" sz="41300" dirty="0">
                <a:gradFill>
                  <a:gsLst>
                    <a:gs pos="0">
                      <a:srgbClr val="C705FB"/>
                    </a:gs>
                    <a:gs pos="100000">
                      <a:srgbClr val="1B1297"/>
                    </a:gs>
                  </a:gsLst>
                  <a:lin ang="5400000" scaled="1"/>
                </a:gradFill>
                <a:latin typeface="Microsoft YaHei Regular" panose="020B0503020204020204" charset="-122"/>
                <a:ea typeface="Microsoft YaHei Regular" panose="020B0503020204020204" charset="-122"/>
              </a:rPr>
              <a:t>4</a:t>
            </a:r>
            <a:endParaRPr lang="en-US" altLang="zh-CN" sz="41300" dirty="0">
              <a:gradFill>
                <a:gsLst>
                  <a:gs pos="0">
                    <a:srgbClr val="C705FB"/>
                  </a:gs>
                  <a:gs pos="100000">
                    <a:srgbClr val="1B1297"/>
                  </a:gs>
                </a:gsLst>
                <a:lin ang="5400000" scaled="1"/>
              </a:gradFill>
              <a:latin typeface="Microsoft YaHei Regular" panose="020B0503020204020204" charset="-122"/>
              <a:ea typeface="Microsoft YaHei Regular" panose="020B050302020402020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0" y="490855"/>
            <a:ext cx="7084695" cy="389890"/>
          </a:xfrm>
        </p:spPr>
        <p:txBody>
          <a:bodyPr>
            <a:normAutofit fontScale="90000"/>
          </a:bodyPr>
          <a:lstStyle/>
          <a:p>
            <a:r>
              <a:rPr lang="zh-CN" altLang="en-US">
                <a:solidFill>
                  <a:schemeClr val="bg1"/>
                </a:solidFill>
              </a:rPr>
              <a:t>整体方案</a:t>
            </a:r>
            <a:endParaRPr lang="zh-CN" altLang="en-US">
              <a:solidFill>
                <a:schemeClr val="bg1"/>
              </a:solidFill>
            </a:endParaRPr>
          </a:p>
        </p:txBody>
      </p:sp>
      <p:sp>
        <p:nvSpPr>
          <p:cNvPr id="4" name="文本占位符 3"/>
          <p:cNvSpPr/>
          <p:nvPr>
            <p:ph type="body" idx="1"/>
          </p:nvPr>
        </p:nvSpPr>
        <p:spPr/>
        <p:txBody>
          <a:bodyPr/>
          <a:p>
            <a:endParaRPr lang="zh-CN" altLang="en-US"/>
          </a:p>
        </p:txBody>
      </p:sp>
      <p:pic>
        <p:nvPicPr>
          <p:cNvPr id="2" name="图片 1"/>
          <p:cNvPicPr>
            <a:picLocks noChangeAspect="1"/>
          </p:cNvPicPr>
          <p:nvPr/>
        </p:nvPicPr>
        <p:blipFill>
          <a:blip r:embed="rId1"/>
          <a:stretch>
            <a:fillRect/>
          </a:stretch>
        </p:blipFill>
        <p:spPr>
          <a:xfrm>
            <a:off x="3382645" y="1187450"/>
            <a:ext cx="5705475" cy="5469890"/>
          </a:xfrm>
          <a:prstGeom prst="rect">
            <a:avLst/>
          </a:prstGeom>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0" y="490855"/>
            <a:ext cx="7084695" cy="389890"/>
          </a:xfrm>
        </p:spPr>
        <p:txBody>
          <a:bodyPr>
            <a:normAutofit fontScale="90000"/>
          </a:bodyPr>
          <a:lstStyle/>
          <a:p>
            <a:r>
              <a:rPr lang="zh-CN" altLang="en-US">
                <a:solidFill>
                  <a:schemeClr val="bg1"/>
                </a:solidFill>
              </a:rPr>
              <a:t>文件操作分发</a:t>
            </a:r>
            <a:endParaRPr lang="en-US" altLang="zh-CN">
              <a:solidFill>
                <a:schemeClr val="bg1"/>
              </a:solidFill>
            </a:endParaRPr>
          </a:p>
        </p:txBody>
      </p:sp>
      <p:sp>
        <p:nvSpPr>
          <p:cNvPr id="4" name="文本占位符 3"/>
          <p:cNvSpPr/>
          <p:nvPr>
            <p:ph type="body" idx="1"/>
          </p:nvPr>
        </p:nvSpPr>
        <p:spPr/>
        <p:txBody>
          <a:bodyPr/>
          <a:p>
            <a:endParaRPr lang="zh-CN" altLang="en-US"/>
          </a:p>
        </p:txBody>
      </p:sp>
      <p:pic>
        <p:nvPicPr>
          <p:cNvPr id="5" name="图片 4"/>
          <p:cNvPicPr>
            <a:picLocks noChangeAspect="1"/>
          </p:cNvPicPr>
          <p:nvPr/>
        </p:nvPicPr>
        <p:blipFill>
          <a:blip r:embed="rId1"/>
          <a:stretch>
            <a:fillRect/>
          </a:stretch>
        </p:blipFill>
        <p:spPr>
          <a:xfrm>
            <a:off x="3499485" y="1266190"/>
            <a:ext cx="4930775" cy="5108575"/>
          </a:xfrm>
          <a:prstGeom prst="rect">
            <a:avLst/>
          </a:prstGeom>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589915" y="1249680"/>
            <a:ext cx="10887710" cy="4934585"/>
          </a:xfrm>
        </p:spPr>
        <p:txBody>
          <a:bodyPr>
            <a:normAutofit/>
          </a:bodyPr>
          <a:lstStyle/>
          <a:p>
            <a:pPr>
              <a:buFont typeface="Wingdings" panose="05000000000000000000" charset="0"/>
              <a:buChar char=""/>
            </a:pPr>
            <a:r>
              <a:rPr lang="zh-CN" altLang="en-US" sz="1800"/>
              <a:t>支持前端语言直接生成</a:t>
            </a:r>
            <a:r>
              <a:rPr lang="en-US" altLang="zh-CN" sz="1800"/>
              <a:t>BPF</a:t>
            </a:r>
            <a:r>
              <a:rPr lang="zh-CN" altLang="en-US" sz="1800"/>
              <a:t>程序</a:t>
            </a:r>
            <a:endParaRPr lang="zh-CN" altLang="en-US" sz="1800"/>
          </a:p>
          <a:p>
            <a:pPr lvl="1">
              <a:buFont typeface="Wingdings" panose="05000000000000000000" charset="0"/>
              <a:buChar char=""/>
            </a:pPr>
            <a:r>
              <a:rPr lang="zh-CN" altLang="en-US" sz="1500"/>
              <a:t>目前支持</a:t>
            </a:r>
            <a:r>
              <a:rPr lang="en-US" altLang="zh-CN" sz="1500"/>
              <a:t>Unliang</a:t>
            </a:r>
            <a:r>
              <a:rPr lang="zh-CN" altLang="en-US" sz="1500"/>
              <a:t>分发规则语言，后续支持</a:t>
            </a:r>
            <a:r>
              <a:rPr lang="en-US" altLang="zh-CN" sz="1500"/>
              <a:t>Rust</a:t>
            </a:r>
            <a:r>
              <a:rPr lang="zh-CN" altLang="en-US" sz="1500"/>
              <a:t>、</a:t>
            </a:r>
            <a:r>
              <a:rPr lang="en-US" altLang="zh-CN" sz="1500"/>
              <a:t>C</a:t>
            </a:r>
            <a:r>
              <a:rPr lang="zh-CN" altLang="en-US" sz="1500"/>
              <a:t>语言</a:t>
            </a:r>
            <a:endParaRPr lang="zh-CN" altLang="en-US" sz="1500"/>
          </a:p>
          <a:p>
            <a:pPr lvl="1">
              <a:buFont typeface="Wingdings" panose="05000000000000000000" charset="0"/>
              <a:buChar char=""/>
            </a:pPr>
            <a:r>
              <a:rPr lang="zh-CN" altLang="en-US" sz="1500"/>
              <a:t>支持启动时编译（</a:t>
            </a:r>
            <a:r>
              <a:rPr lang="en-US" altLang="zh-CN" sz="1500"/>
              <a:t>JOL, Just On Load</a:t>
            </a:r>
            <a:r>
              <a:rPr lang="zh-CN" altLang="en-US" sz="1500"/>
              <a:t>），后续支持预编译启动时加载</a:t>
            </a:r>
            <a:endParaRPr lang="zh-CN" altLang="en-US" sz="1500"/>
          </a:p>
          <a:p>
            <a:pPr lvl="1">
              <a:buFont typeface="Wingdings" panose="05000000000000000000" charset="0"/>
              <a:buChar char=""/>
            </a:pPr>
            <a:r>
              <a:rPr lang="zh-CN" sz="1500"/>
              <a:t>兼容</a:t>
            </a:r>
            <a:r>
              <a:rPr lang="en-US" altLang="zh-CN" sz="1500"/>
              <a:t>cBPF</a:t>
            </a:r>
            <a:r>
              <a:rPr lang="zh-CN" altLang="en-US" sz="1500"/>
              <a:t>指令集与</a:t>
            </a:r>
            <a:r>
              <a:rPr lang="en-US" altLang="zh-CN" sz="1500"/>
              <a:t>eBPF</a:t>
            </a:r>
            <a:r>
              <a:rPr lang="zh-CN" altLang="en-US" sz="1500"/>
              <a:t>指令集</a:t>
            </a:r>
            <a:endParaRPr lang="zh-CN" altLang="en-US" sz="1500"/>
          </a:p>
          <a:p>
            <a:pPr lvl="1">
              <a:buFont typeface="Wingdings" panose="05000000000000000000" charset="0"/>
              <a:buChar char=""/>
            </a:pPr>
            <a:r>
              <a:rPr lang="zh-CN" altLang="en-US" sz="1500"/>
              <a:t>支持应用与规则融合编程</a:t>
            </a:r>
            <a:endParaRPr lang="zh-CN" altLang="en-US" sz="1500"/>
          </a:p>
          <a:p>
            <a:pPr lvl="1">
              <a:buFont typeface="Wingdings" panose="05000000000000000000" charset="0"/>
              <a:buChar char=""/>
            </a:pPr>
            <a:endParaRPr lang="zh-CN" altLang="en-US" sz="1500"/>
          </a:p>
          <a:p>
            <a:pPr>
              <a:buFont typeface="Wingdings" panose="05000000000000000000" charset="0"/>
              <a:buChar char=""/>
            </a:pPr>
            <a:r>
              <a:rPr lang="zh-CN" altLang="en-US" sz="1800"/>
              <a:t>元编程</a:t>
            </a:r>
            <a:endParaRPr lang="zh-CN" altLang="en-US" sz="1800"/>
          </a:p>
          <a:p>
            <a:pPr lvl="1">
              <a:buFont typeface="Wingdings" panose="05000000000000000000" charset="0"/>
              <a:buChar char=""/>
            </a:pPr>
            <a:r>
              <a:rPr lang="zh-CN" altLang="en-US" sz="1500"/>
              <a:t>与</a:t>
            </a:r>
            <a:r>
              <a:rPr lang="en-US" altLang="zh-CN" sz="1500"/>
              <a:t>FUSE</a:t>
            </a:r>
            <a:r>
              <a:rPr lang="zh-CN" altLang="en-US" sz="1500"/>
              <a:t>原生代码完全逻辑隔离，可扩展至</a:t>
            </a:r>
            <a:r>
              <a:rPr lang="en-US" altLang="zh-CN" sz="1500"/>
              <a:t>VFS</a:t>
            </a:r>
            <a:r>
              <a:rPr lang="zh-CN" altLang="en-US" sz="1500"/>
              <a:t>层，实现更加通用的虚拟文件系统实现方案</a:t>
            </a:r>
            <a:endParaRPr lang="zh-CN" altLang="en-US" sz="1500"/>
          </a:p>
          <a:p>
            <a:pPr lvl="1">
              <a:buFont typeface="Wingdings" panose="05000000000000000000" charset="0"/>
              <a:buChar char=""/>
            </a:pPr>
            <a:endParaRPr lang="zh-CN" altLang="en-US" sz="1500"/>
          </a:p>
          <a:p>
            <a:pPr>
              <a:buFont typeface="Wingdings" panose="05000000000000000000" charset="0"/>
              <a:buChar char=""/>
            </a:pPr>
            <a:r>
              <a:rPr lang="zh-CN" altLang="en-US" sz="1800"/>
              <a:t>支持多种模式</a:t>
            </a:r>
            <a:endParaRPr lang="zh-CN" altLang="en-US" sz="1800"/>
          </a:p>
          <a:p>
            <a:pPr lvl="1">
              <a:buFont typeface="Wingdings" panose="05000000000000000000" charset="0"/>
              <a:buChar char=""/>
            </a:pPr>
            <a:r>
              <a:rPr lang="zh-CN" altLang="en-US" sz="1500"/>
              <a:t>支持过滤器模式，对过滤器的访问权限和输入输出一致性进行检查</a:t>
            </a:r>
            <a:endParaRPr lang="zh-CN" altLang="en-US" sz="1500"/>
          </a:p>
          <a:p>
            <a:pPr lvl="1">
              <a:buFont typeface="Wingdings" panose="05000000000000000000" charset="0"/>
              <a:buChar char=""/>
            </a:pPr>
            <a:r>
              <a:rPr lang="zh-CN" altLang="en-US" sz="1500"/>
              <a:t>支持处理器模式，将请求原语转换为内部状态与结果原语</a:t>
            </a:r>
            <a:endParaRPr lang="zh-CN" altLang="en-US" sz="1500"/>
          </a:p>
          <a:p>
            <a:pPr lvl="1">
              <a:buFont typeface="Wingdings" panose="05000000000000000000" charset="0"/>
              <a:buChar char=""/>
            </a:pPr>
            <a:r>
              <a:rPr lang="zh-CN" altLang="en-US" sz="1500"/>
              <a:t>支持处理器间状态同步</a:t>
            </a:r>
            <a:endParaRPr lang="zh-CN" altLang="en-US" sz="1500"/>
          </a:p>
        </p:txBody>
      </p:sp>
      <p:sp>
        <p:nvSpPr>
          <p:cNvPr id="3" name="标题 2"/>
          <p:cNvSpPr>
            <a:spLocks noGrp="1"/>
          </p:cNvSpPr>
          <p:nvPr>
            <p:ph type="title"/>
          </p:nvPr>
        </p:nvSpPr>
        <p:spPr>
          <a:xfrm>
            <a:off x="0" y="490855"/>
            <a:ext cx="7084695" cy="389890"/>
          </a:xfrm>
        </p:spPr>
        <p:txBody>
          <a:bodyPr/>
          <a:lstStyle/>
          <a:p>
            <a:r>
              <a:rPr lang="zh-CN" altLang="en-US">
                <a:solidFill>
                  <a:schemeClr val="bg1"/>
                </a:solidFill>
              </a:rPr>
              <a:t>主要特性</a:t>
            </a:r>
            <a:endParaRPr lang="zh-CN" altLang="en-US">
              <a:solidFill>
                <a:schemeClr val="bg1"/>
              </a:solidFill>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1"/>
          <a:stretch>
            <a:fillRect/>
          </a:stretch>
        </p:blipFill>
        <p:spPr>
          <a:xfrm>
            <a:off x="33020" y="876300"/>
            <a:ext cx="10328275" cy="4218940"/>
          </a:xfrm>
          <a:prstGeom prst="rect">
            <a:avLst/>
          </a:prstGeom>
        </p:spPr>
      </p:pic>
      <p:sp>
        <p:nvSpPr>
          <p:cNvPr id="3" name="标题 2"/>
          <p:cNvSpPr>
            <a:spLocks noGrp="1"/>
          </p:cNvSpPr>
          <p:nvPr>
            <p:ph type="title"/>
          </p:nvPr>
        </p:nvSpPr>
        <p:spPr>
          <a:xfrm>
            <a:off x="33020" y="486410"/>
            <a:ext cx="7084695" cy="389890"/>
          </a:xfrm>
        </p:spPr>
        <p:txBody>
          <a:bodyPr>
            <a:normAutofit fontScale="90000"/>
          </a:bodyPr>
          <a:lstStyle/>
          <a:p>
            <a:r>
              <a:rPr lang="en-US" altLang="zh-CN">
                <a:solidFill>
                  <a:schemeClr val="bg1"/>
                </a:solidFill>
              </a:rPr>
              <a:t>FUSE</a:t>
            </a:r>
            <a:r>
              <a:rPr lang="zh-CN" altLang="en-US">
                <a:solidFill>
                  <a:schemeClr val="bg1"/>
                </a:solidFill>
              </a:rPr>
              <a:t>原生代码解偶</a:t>
            </a:r>
            <a:endParaRPr lang="zh-CN" altLang="en-US">
              <a:solidFill>
                <a:schemeClr val="bg1"/>
              </a:solidFill>
            </a:endParaRPr>
          </a:p>
        </p:txBody>
      </p:sp>
      <p:sp>
        <p:nvSpPr>
          <p:cNvPr id="2" name="文本占位符 1"/>
          <p:cNvSpPr>
            <a:spLocks noGrp="1"/>
          </p:cNvSpPr>
          <p:nvPr>
            <p:ph type="body" idx="1"/>
          </p:nvPr>
        </p:nvSpPr>
        <p:spPr>
          <a:xfrm>
            <a:off x="5426075" y="3423920"/>
            <a:ext cx="6765925" cy="3373755"/>
          </a:xfrm>
        </p:spPr>
        <p:txBody>
          <a:bodyPr>
            <a:normAutofit/>
          </a:bodyPr>
          <a:lstStyle/>
          <a:p>
            <a:pPr>
              <a:buFont typeface="Wingdings" panose="05000000000000000000" charset="0"/>
              <a:buChar char=""/>
            </a:pPr>
            <a:r>
              <a:rPr lang="zh-CN" altLang="en-US" sz="1800"/>
              <a:t>不修改文件操作原语部分的</a:t>
            </a:r>
            <a:r>
              <a:rPr lang="en-US" altLang="zh-CN" sz="1800"/>
              <a:t>FUSE</a:t>
            </a:r>
            <a:r>
              <a:rPr lang="zh-CN" altLang="en-US" sz="1800"/>
              <a:t>原生代码，也不与未来</a:t>
            </a:r>
            <a:r>
              <a:rPr lang="en-US" altLang="zh-CN" sz="1800"/>
              <a:t>FUSE</a:t>
            </a:r>
            <a:r>
              <a:rPr lang="zh-CN" altLang="en-US" sz="1800"/>
              <a:t>这部分代码的修改耦合</a:t>
            </a:r>
            <a:endParaRPr lang="zh-CN" altLang="en-US" sz="1800"/>
          </a:p>
          <a:p>
            <a:pPr>
              <a:buFont typeface="Wingdings" panose="05000000000000000000" charset="0"/>
              <a:buChar char=""/>
            </a:pPr>
            <a:r>
              <a:rPr lang="zh-CN" altLang="en-US" sz="1800"/>
              <a:t>在</a:t>
            </a:r>
            <a:r>
              <a:rPr lang="en-US" altLang="zh-CN" sz="1800"/>
              <a:t>FUSE</a:t>
            </a:r>
            <a:r>
              <a:rPr lang="zh-CN" altLang="en-US" sz="1800"/>
              <a:t>原生代码外部封装一层</a:t>
            </a:r>
            <a:endParaRPr lang="zh-CN" altLang="en-US" sz="1800"/>
          </a:p>
          <a:p>
            <a:pPr lvl="1">
              <a:buFont typeface="Wingdings" panose="05000000000000000000" charset="0"/>
              <a:buChar char=""/>
            </a:pPr>
            <a:r>
              <a:rPr lang="en-US" altLang="zh-CN" sz="1500"/>
              <a:t>PREPARE_DISPATCH </a:t>
            </a:r>
            <a:r>
              <a:rPr lang="zh-CN" altLang="en-US" sz="1500"/>
              <a:t>文件操作原语参数语义声明</a:t>
            </a:r>
            <a:endParaRPr lang="zh-CN" altLang="en-US" sz="1500"/>
          </a:p>
          <a:p>
            <a:pPr lvl="1">
              <a:buFont typeface="Wingdings" panose="05000000000000000000" charset="0"/>
              <a:buChar char=""/>
            </a:pPr>
            <a:r>
              <a:rPr lang="en-US" altLang="zh-CN" sz="1500"/>
              <a:t>DECLARE_KRNL_HANDLE </a:t>
            </a:r>
            <a:r>
              <a:rPr lang="zh-CN" altLang="en-US" sz="1500"/>
              <a:t>声明</a:t>
            </a:r>
            <a:r>
              <a:rPr lang="en-US" altLang="zh-CN" sz="1500"/>
              <a:t>/</a:t>
            </a:r>
            <a:r>
              <a:rPr lang="zh-CN" altLang="en-US" sz="1500"/>
              <a:t>定义文件操作原语的内核处理器</a:t>
            </a:r>
            <a:endParaRPr lang="zh-CN" altLang="en-US" sz="1500"/>
          </a:p>
          <a:p>
            <a:pPr lvl="1">
              <a:buFont typeface="Wingdings" panose="05000000000000000000" charset="0"/>
              <a:buChar char=""/>
            </a:pPr>
            <a:r>
              <a:rPr lang="en-US" altLang="zh-CN" sz="1500"/>
              <a:t>DECLARE_USER_HANDLE </a:t>
            </a:r>
            <a:r>
              <a:rPr lang="zh-CN" altLang="en-US" sz="1500"/>
              <a:t>定义文件操作原语的用户态处理器（</a:t>
            </a:r>
            <a:r>
              <a:rPr lang="en-US" altLang="zh-CN" sz="1500"/>
              <a:t>FUSE</a:t>
            </a:r>
            <a:r>
              <a:rPr lang="zh-CN" altLang="en-US" sz="1500"/>
              <a:t>原生代码）</a:t>
            </a:r>
            <a:endParaRPr lang="zh-CN" altLang="en-US" sz="1500"/>
          </a:p>
          <a:p>
            <a:pPr lvl="1">
              <a:buFont typeface="Wingdings" panose="05000000000000000000" charset="0"/>
              <a:buChar char=""/>
            </a:pPr>
            <a:r>
              <a:rPr lang="en-US" altLang="zh-CN" sz="1500"/>
              <a:t>DISPATCH_BPFUSE </a:t>
            </a:r>
            <a:r>
              <a:rPr lang="zh-CN" altLang="en-US" sz="1500"/>
              <a:t>根据</a:t>
            </a:r>
            <a:r>
              <a:rPr lang="en-US" altLang="zh-CN" sz="1500"/>
              <a:t>BPF</a:t>
            </a:r>
            <a:r>
              <a:rPr lang="zh-CN" altLang="en-US" sz="1500"/>
              <a:t>规则策略分发文件操作</a:t>
            </a:r>
            <a:endParaRPr lang="zh-CN" altLang="en-US" sz="1500"/>
          </a:p>
          <a:p>
            <a:pPr lvl="1">
              <a:buFont typeface="Wingdings" panose="05000000000000000000" charset="0"/>
              <a:buChar char=""/>
            </a:pPr>
            <a:r>
              <a:rPr lang="en-US" altLang="zh-CN" sz="1500"/>
              <a:t>COMPLETE_DISPATCH </a:t>
            </a:r>
            <a:r>
              <a:rPr lang="zh-CN" altLang="en-US" sz="1500"/>
              <a:t>结束文件操作分发及后处理</a:t>
            </a:r>
            <a:endParaRPr lang="zh-CN" altLang="en-US" sz="180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0" y="450850"/>
            <a:ext cx="7084695" cy="389890"/>
          </a:xfrm>
        </p:spPr>
        <p:txBody>
          <a:bodyPr/>
          <a:lstStyle/>
          <a:p>
            <a:pPr algn="l"/>
            <a:r>
              <a:rPr lang="zh-CN" altLang="en-US">
                <a:solidFill>
                  <a:schemeClr val="bg1"/>
                </a:solidFill>
              </a:rPr>
              <a:t>直接生成</a:t>
            </a:r>
            <a:r>
              <a:rPr lang="en-US" altLang="zh-CN">
                <a:solidFill>
                  <a:schemeClr val="bg1"/>
                </a:solidFill>
              </a:rPr>
              <a:t>BPF</a:t>
            </a:r>
            <a:r>
              <a:rPr lang="zh-CN" altLang="en-US">
                <a:solidFill>
                  <a:schemeClr val="bg1"/>
                </a:solidFill>
              </a:rPr>
              <a:t>程序</a:t>
            </a:r>
            <a:endParaRPr lang="zh-CN" altLang="en-US">
              <a:solidFill>
                <a:schemeClr val="bg1"/>
              </a:solidFill>
            </a:endParaRPr>
          </a:p>
        </p:txBody>
      </p:sp>
      <p:pic>
        <p:nvPicPr>
          <p:cNvPr id="4" name="图片 3"/>
          <p:cNvPicPr>
            <a:picLocks noChangeAspect="1"/>
          </p:cNvPicPr>
          <p:nvPr/>
        </p:nvPicPr>
        <p:blipFill>
          <a:blip r:embed="rId1"/>
          <a:stretch>
            <a:fillRect/>
          </a:stretch>
        </p:blipFill>
        <p:spPr>
          <a:xfrm>
            <a:off x="482600" y="1102360"/>
            <a:ext cx="5667375" cy="2266950"/>
          </a:xfrm>
          <a:prstGeom prst="rect">
            <a:avLst/>
          </a:prstGeom>
        </p:spPr>
      </p:pic>
      <p:sp>
        <p:nvSpPr>
          <p:cNvPr id="2" name="文本占位符 1"/>
          <p:cNvSpPr>
            <a:spLocks noGrp="1"/>
          </p:cNvSpPr>
          <p:nvPr>
            <p:ph type="body" idx="1"/>
          </p:nvPr>
        </p:nvSpPr>
        <p:spPr>
          <a:xfrm>
            <a:off x="4450080" y="3369310"/>
            <a:ext cx="7145020" cy="2870835"/>
          </a:xfrm>
        </p:spPr>
        <p:txBody>
          <a:bodyPr>
            <a:normAutofit lnSpcReduction="10000"/>
          </a:bodyPr>
          <a:lstStyle/>
          <a:p>
            <a:pPr>
              <a:buFont typeface="Wingdings" panose="05000000000000000000" charset="0"/>
              <a:buChar char=""/>
            </a:pPr>
            <a:r>
              <a:rPr lang="en-US" altLang="zh-CN" sz="1800"/>
              <a:t>Unilang</a:t>
            </a:r>
            <a:r>
              <a:rPr lang="zh-CN" altLang="en-US" sz="1800"/>
              <a:t>规则定义语言</a:t>
            </a:r>
            <a:endParaRPr lang="zh-CN" altLang="en-US" sz="1800"/>
          </a:p>
          <a:p>
            <a:pPr>
              <a:buFont typeface="Wingdings" panose="05000000000000000000" charset="0"/>
              <a:buChar char=""/>
            </a:pPr>
            <a:r>
              <a:rPr lang="en-US" altLang="zh-CN" sz="1800"/>
              <a:t>defhandler </a:t>
            </a:r>
            <a:r>
              <a:rPr lang="zh-CN" altLang="en-US" sz="1800"/>
              <a:t>定义一个文件原语分发规则</a:t>
            </a:r>
            <a:endParaRPr lang="zh-CN" altLang="en-US" sz="1800"/>
          </a:p>
          <a:p>
            <a:pPr>
              <a:buFont typeface="Wingdings" panose="05000000000000000000" charset="0"/>
              <a:buChar char=""/>
            </a:pPr>
            <a:r>
              <a:rPr lang="en-US" altLang="zh-CN" sz="1800"/>
              <a:t>intro </a:t>
            </a:r>
            <a:r>
              <a:rPr lang="zh-CN" altLang="en-US" sz="1800"/>
              <a:t>加载指定规则</a:t>
            </a:r>
            <a:endParaRPr lang="zh-CN" altLang="en-US" sz="1800"/>
          </a:p>
          <a:p>
            <a:pPr>
              <a:buFont typeface="Wingdings" panose="05000000000000000000" charset="0"/>
              <a:buChar char=""/>
            </a:pPr>
            <a:r>
              <a:rPr lang="en-US" altLang="zh-CN" sz="1800"/>
              <a:t>...</a:t>
            </a:r>
            <a:endParaRPr lang="en-US" altLang="zh-CN" sz="180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0" y="450850"/>
            <a:ext cx="7084695" cy="389890"/>
          </a:xfrm>
        </p:spPr>
        <p:txBody>
          <a:bodyPr>
            <a:normAutofit fontScale="90000"/>
          </a:bodyPr>
          <a:lstStyle/>
          <a:p>
            <a:pPr algn="l"/>
            <a:r>
              <a:rPr lang="zh-CN" altLang="en-US">
                <a:solidFill>
                  <a:schemeClr val="bg1"/>
                </a:solidFill>
              </a:rPr>
              <a:t>直接生成</a:t>
            </a:r>
            <a:r>
              <a:rPr lang="en-US" altLang="zh-CN">
                <a:solidFill>
                  <a:schemeClr val="bg1"/>
                </a:solidFill>
              </a:rPr>
              <a:t>BPF</a:t>
            </a:r>
            <a:r>
              <a:rPr lang="zh-CN" altLang="en-US">
                <a:solidFill>
                  <a:schemeClr val="bg1"/>
                </a:solidFill>
              </a:rPr>
              <a:t>程序</a:t>
            </a:r>
            <a:endParaRPr lang="zh-CN" altLang="en-US">
              <a:solidFill>
                <a:schemeClr val="bg1"/>
              </a:solidFill>
            </a:endParaRPr>
          </a:p>
        </p:txBody>
      </p:sp>
      <p:sp>
        <p:nvSpPr>
          <p:cNvPr id="6" name="文本占位符 5"/>
          <p:cNvSpPr/>
          <p:nvPr>
            <p:ph type="body" idx="1"/>
          </p:nvPr>
        </p:nvSpPr>
        <p:spPr/>
        <p:txBody>
          <a:bodyPr/>
          <a:p>
            <a:endParaRPr lang="zh-CN" altLang="en-US"/>
          </a:p>
        </p:txBody>
      </p:sp>
      <p:pic>
        <p:nvPicPr>
          <p:cNvPr id="2" name="图片 1"/>
          <p:cNvPicPr>
            <a:picLocks noChangeAspect="1"/>
          </p:cNvPicPr>
          <p:nvPr/>
        </p:nvPicPr>
        <p:blipFill>
          <a:blip r:embed="rId1"/>
          <a:stretch>
            <a:fillRect/>
          </a:stretch>
        </p:blipFill>
        <p:spPr>
          <a:xfrm>
            <a:off x="1388110" y="1152525"/>
            <a:ext cx="9096375" cy="5550535"/>
          </a:xfrm>
          <a:prstGeom prst="rect">
            <a:avLst/>
          </a:prstGeom>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0" y="450850"/>
            <a:ext cx="7084695" cy="389890"/>
          </a:xfrm>
        </p:spPr>
        <p:txBody>
          <a:bodyPr/>
          <a:lstStyle/>
          <a:p>
            <a:pPr algn="l"/>
            <a:r>
              <a:rPr lang="zh-CN" altLang="en-US">
                <a:solidFill>
                  <a:schemeClr val="bg1"/>
                </a:solidFill>
              </a:rPr>
              <a:t>直接生成</a:t>
            </a:r>
            <a:r>
              <a:rPr lang="en-US" altLang="zh-CN">
                <a:solidFill>
                  <a:schemeClr val="bg1"/>
                </a:solidFill>
              </a:rPr>
              <a:t>BPF</a:t>
            </a:r>
            <a:r>
              <a:rPr lang="zh-CN" altLang="en-US">
                <a:solidFill>
                  <a:schemeClr val="bg1"/>
                </a:solidFill>
              </a:rPr>
              <a:t>程序</a:t>
            </a:r>
            <a:endParaRPr lang="zh-CN" altLang="en-US">
              <a:solidFill>
                <a:schemeClr val="bg1"/>
              </a:solidFill>
            </a:endParaRPr>
          </a:p>
        </p:txBody>
      </p:sp>
      <p:sp>
        <p:nvSpPr>
          <p:cNvPr id="2" name="文本占位符 1"/>
          <p:cNvSpPr>
            <a:spLocks noGrp="1"/>
          </p:cNvSpPr>
          <p:nvPr>
            <p:ph type="body" idx="1"/>
          </p:nvPr>
        </p:nvSpPr>
        <p:spPr>
          <a:xfrm>
            <a:off x="541020" y="1327150"/>
            <a:ext cx="10825480" cy="4912995"/>
          </a:xfrm>
        </p:spPr>
        <p:txBody>
          <a:bodyPr>
            <a:normAutofit/>
          </a:bodyPr>
          <a:lstStyle/>
          <a:p>
            <a:pPr>
              <a:buFont typeface="Wingdings" panose="05000000000000000000" charset="0"/>
              <a:buChar char=""/>
            </a:pPr>
            <a:r>
              <a:rPr lang="zh-CN" altLang="en-US" sz="1800"/>
              <a:t>前端语言</a:t>
            </a:r>
            <a:endParaRPr lang="zh-CN" altLang="en-US" sz="1800"/>
          </a:p>
          <a:p>
            <a:pPr lvl="1">
              <a:buFont typeface="Wingdings" panose="05000000000000000000" charset="0"/>
              <a:buChar char=""/>
            </a:pPr>
            <a:r>
              <a:rPr lang="en-US" altLang="zh-CN" sz="1620"/>
              <a:t>Unliang</a:t>
            </a:r>
            <a:endParaRPr lang="en-US" altLang="zh-CN" sz="1620"/>
          </a:p>
          <a:p>
            <a:pPr lvl="1">
              <a:buFont typeface="Wingdings" panose="05000000000000000000" charset="0"/>
              <a:buChar char=""/>
            </a:pPr>
            <a:r>
              <a:rPr lang="zh-CN" altLang="en-US" sz="1620"/>
              <a:t>其他，</a:t>
            </a:r>
            <a:r>
              <a:rPr lang="en-US" altLang="zh-CN" sz="1620"/>
              <a:t>...</a:t>
            </a:r>
            <a:endParaRPr lang="en-US" altLang="zh-CN" sz="1620"/>
          </a:p>
          <a:p>
            <a:pPr lvl="1">
              <a:buFont typeface="Wingdings" panose="05000000000000000000" charset="0"/>
              <a:buChar char=""/>
            </a:pPr>
            <a:endParaRPr lang="en-US" sz="1620"/>
          </a:p>
          <a:p>
            <a:pPr>
              <a:buFont typeface="Wingdings" panose="05000000000000000000" charset="0"/>
              <a:buChar char=""/>
            </a:pPr>
            <a:r>
              <a:rPr lang="en-US" sz="1800"/>
              <a:t>Rust</a:t>
            </a:r>
            <a:r>
              <a:rPr lang="zh-CN" altLang="en-US" sz="1800"/>
              <a:t>语言实现</a:t>
            </a:r>
            <a:endParaRPr lang="zh-CN" altLang="en-US" sz="1800"/>
          </a:p>
          <a:p>
            <a:pPr lvl="1">
              <a:buFont typeface="Wingdings" panose="05000000000000000000" charset="0"/>
              <a:buChar char=""/>
            </a:pPr>
            <a:r>
              <a:rPr lang="zh-CN" altLang="en-US" sz="1620"/>
              <a:t>支持</a:t>
            </a:r>
            <a:r>
              <a:rPr lang="en-US" altLang="zh-CN" sz="1620"/>
              <a:t>cBPF</a:t>
            </a:r>
            <a:r>
              <a:rPr lang="zh-CN" altLang="en-US" sz="1620"/>
              <a:t>、</a:t>
            </a:r>
            <a:r>
              <a:rPr lang="en-US" altLang="zh-CN" sz="1620"/>
              <a:t>eBPF</a:t>
            </a:r>
            <a:endParaRPr lang="en-US" altLang="zh-CN" sz="1620"/>
          </a:p>
          <a:p>
            <a:pPr lvl="1">
              <a:buFont typeface="Wingdings" panose="05000000000000000000" charset="0"/>
              <a:buChar char=""/>
            </a:pPr>
            <a:endParaRPr lang="zh-CN" altLang="en-US" sz="1620"/>
          </a:p>
          <a:p>
            <a:pPr>
              <a:buFont typeface="Wingdings" panose="05000000000000000000" charset="0"/>
              <a:buChar char=""/>
            </a:pPr>
            <a:r>
              <a:rPr lang="zh-CN" altLang="en-US" sz="1800"/>
              <a:t>加载时编译（</a:t>
            </a:r>
            <a:r>
              <a:rPr lang="en-US" altLang="zh-CN" sz="1800"/>
              <a:t>JoL</a:t>
            </a:r>
            <a:r>
              <a:rPr lang="zh-CN" altLang="en-US" sz="1800"/>
              <a:t>）</a:t>
            </a:r>
            <a:endParaRPr lang="zh-CN" altLang="en-US" sz="1800"/>
          </a:p>
          <a:p>
            <a:pPr>
              <a:buFont typeface="Wingdings" panose="05000000000000000000" charset="0"/>
              <a:buChar char=""/>
            </a:pPr>
            <a:r>
              <a:rPr lang="en-US" altLang="zh-CN" sz="1800"/>
              <a:t>...</a:t>
            </a:r>
            <a:endParaRPr lang="en-US" altLang="zh-CN" sz="180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242060" y="1164590"/>
            <a:ext cx="1483360" cy="829945"/>
          </a:xfrm>
          <a:prstGeom prst="rect">
            <a:avLst/>
          </a:prstGeom>
          <a:noFill/>
        </p:spPr>
        <p:txBody>
          <a:bodyPr wrap="square" rtlCol="0">
            <a:spAutoFit/>
          </a:bodyPr>
          <a:lstStyle/>
          <a:p>
            <a:pPr algn="dist"/>
            <a:r>
              <a:rPr lang="zh-CN" altLang="en-US" sz="4800" dirty="0">
                <a:solidFill>
                  <a:schemeClr val="bg1"/>
                </a:solidFill>
                <a:latin typeface="Microsoft YaHei Regular" panose="020B0503020204020204" charset="-122"/>
                <a:ea typeface="Microsoft YaHei Regular" panose="020B0503020204020204" charset="-122"/>
              </a:rPr>
              <a:t>目录</a:t>
            </a:r>
            <a:endParaRPr lang="zh-CN" altLang="en-US" sz="4800" dirty="0">
              <a:solidFill>
                <a:schemeClr val="bg1"/>
              </a:solidFill>
              <a:latin typeface="Microsoft YaHei Regular" panose="020B0503020204020204" charset="-122"/>
              <a:ea typeface="Microsoft YaHei Regular" panose="020B0503020204020204" charset="-122"/>
            </a:endParaRPr>
          </a:p>
        </p:txBody>
      </p:sp>
      <p:cxnSp>
        <p:nvCxnSpPr>
          <p:cNvPr id="5" name="直接连接符 4"/>
          <p:cNvCxnSpPr>
            <a:stCxn id="6" idx="0"/>
          </p:cNvCxnSpPr>
          <p:nvPr/>
        </p:nvCxnSpPr>
        <p:spPr>
          <a:xfrm>
            <a:off x="3425190" y="1284605"/>
            <a:ext cx="0" cy="506349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flipH="1">
            <a:off x="3387090" y="1284605"/>
            <a:ext cx="76200" cy="768350"/>
          </a:xfrm>
          <a:prstGeom prst="rect">
            <a:avLst/>
          </a:prstGeom>
          <a:gradFill flip="none" rotWithShape="1">
            <a:gsLst>
              <a:gs pos="0">
                <a:srgbClr val="1B1297"/>
              </a:gs>
              <a:gs pos="100000">
                <a:srgbClr val="C705FB"/>
              </a:gs>
            </a:gsLst>
            <a:lin ang="5400000" scaled="0"/>
          </a:gra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rtlCol="0" anchor="ctr"/>
          <a:lstStyle/>
          <a:p>
            <a:pPr algn="ctr"/>
            <a:endParaRPr lang="zh-CN" altLang="en-US" kern="0">
              <a:solidFill>
                <a:srgbClr val="3D485D"/>
              </a:solidFill>
              <a:latin typeface="Arial" panose="020B0604020202020204"/>
              <a:ea typeface="等线" panose="02010600030101010101" pitchFamily="2" charset="-122"/>
            </a:endParaRPr>
          </a:p>
        </p:txBody>
      </p:sp>
      <p:sp>
        <p:nvSpPr>
          <p:cNvPr id="10" name="文本框 9"/>
          <p:cNvSpPr txBox="1"/>
          <p:nvPr/>
        </p:nvSpPr>
        <p:spPr>
          <a:xfrm>
            <a:off x="4305935" y="1164590"/>
            <a:ext cx="953770" cy="768350"/>
          </a:xfrm>
          <a:prstGeom prst="rect">
            <a:avLst/>
          </a:prstGeom>
          <a:noFill/>
        </p:spPr>
        <p:txBody>
          <a:bodyPr wrap="square" rtlCol="0">
            <a:spAutoFit/>
          </a:bodyPr>
          <a:lstStyle>
            <a:defPPr>
              <a:defRPr lang="zh-CN"/>
            </a:defPPr>
            <a:lvl1pPr algn="dist">
              <a:defRPr sz="4800" b="1">
                <a:gradFill flip="none" rotWithShape="1">
                  <a:gsLst>
                    <a:gs pos="0">
                      <a:schemeClr val="accent2"/>
                    </a:gs>
                    <a:gs pos="100000">
                      <a:schemeClr val="accent1"/>
                    </a:gs>
                  </a:gsLst>
                  <a:lin ang="5400000" scaled="1"/>
                  <a:tileRect/>
                </a:gradFill>
              </a:defRPr>
            </a:lvl1pPr>
          </a:lstStyle>
          <a:p>
            <a:pPr algn="ctr"/>
            <a:r>
              <a:rPr lang="en-US" altLang="zh-CN" sz="4400" dirty="0">
                <a:solidFill>
                  <a:schemeClr val="bg1"/>
                </a:solidFill>
                <a:latin typeface="Microsoft YaHei Regular" panose="020B0503020204020204" charset="-122"/>
                <a:ea typeface="Microsoft YaHei Regular" panose="020B0503020204020204" charset="-122"/>
              </a:rPr>
              <a:t>01</a:t>
            </a:r>
            <a:endParaRPr lang="en-US" altLang="zh-CN" sz="4400" dirty="0">
              <a:solidFill>
                <a:schemeClr val="bg1"/>
              </a:solidFill>
              <a:latin typeface="Microsoft YaHei Regular" panose="020B0503020204020204" charset="-122"/>
              <a:ea typeface="Microsoft YaHei Regular" panose="020B0503020204020204" charset="-122"/>
            </a:endParaRPr>
          </a:p>
        </p:txBody>
      </p:sp>
      <p:sp>
        <p:nvSpPr>
          <p:cNvPr id="21" name="文本框 20"/>
          <p:cNvSpPr txBox="1"/>
          <p:nvPr/>
        </p:nvSpPr>
        <p:spPr>
          <a:xfrm>
            <a:off x="5791835" y="2586990"/>
            <a:ext cx="2326640" cy="645160"/>
          </a:xfrm>
          <a:prstGeom prst="rect">
            <a:avLst/>
          </a:prstGeom>
          <a:noFill/>
        </p:spPr>
        <p:txBody>
          <a:bodyPr wrap="square">
            <a:spAutoFit/>
          </a:bodyPr>
          <a:lstStyle/>
          <a:p>
            <a:pPr defTabSz="914400">
              <a:defRPr/>
            </a:pPr>
            <a:r>
              <a:rPr lang="en-US" altLang="zh-CN" sz="3600" dirty="0">
                <a:solidFill>
                  <a:schemeClr val="bg1"/>
                </a:solidFill>
                <a:latin typeface="Microsoft YaHei Regular" panose="020B0503020204020204" charset="-122"/>
                <a:ea typeface="Microsoft YaHei Regular" panose="020B0503020204020204" charset="-122"/>
              </a:rPr>
              <a:t>FUSE</a:t>
            </a:r>
            <a:endParaRPr lang="zh-CN" altLang="en-US" sz="3600" dirty="0">
              <a:solidFill>
                <a:schemeClr val="bg1"/>
              </a:solidFill>
              <a:latin typeface="Microsoft YaHei Regular" panose="020B0503020204020204" charset="-122"/>
              <a:ea typeface="Microsoft YaHei Regular" panose="020B0503020204020204" charset="-122"/>
            </a:endParaRPr>
          </a:p>
        </p:txBody>
      </p:sp>
      <p:sp>
        <p:nvSpPr>
          <p:cNvPr id="22" name="文本框 21"/>
          <p:cNvSpPr txBox="1"/>
          <p:nvPr/>
        </p:nvSpPr>
        <p:spPr>
          <a:xfrm>
            <a:off x="4305935" y="2513965"/>
            <a:ext cx="953770" cy="768350"/>
          </a:xfrm>
          <a:prstGeom prst="rect">
            <a:avLst/>
          </a:prstGeom>
          <a:noFill/>
        </p:spPr>
        <p:txBody>
          <a:bodyPr wrap="square" rtlCol="0">
            <a:spAutoFit/>
          </a:bodyPr>
          <a:lstStyle>
            <a:defPPr>
              <a:defRPr lang="zh-CN"/>
            </a:defPPr>
            <a:lvl1pPr algn="dist">
              <a:defRPr sz="4800" b="1">
                <a:gradFill flip="none" rotWithShape="1">
                  <a:gsLst>
                    <a:gs pos="0">
                      <a:schemeClr val="accent2"/>
                    </a:gs>
                    <a:gs pos="100000">
                      <a:schemeClr val="accent1"/>
                    </a:gs>
                  </a:gsLst>
                  <a:lin ang="5400000" scaled="1"/>
                  <a:tileRect/>
                </a:gradFill>
              </a:defRPr>
            </a:lvl1pPr>
          </a:lstStyle>
          <a:p>
            <a:pPr algn="ctr"/>
            <a:r>
              <a:rPr lang="en-US" altLang="zh-CN" sz="4400">
                <a:solidFill>
                  <a:schemeClr val="bg1"/>
                </a:solidFill>
                <a:latin typeface="Microsoft YaHei Regular" panose="020B0503020204020204" charset="-122"/>
                <a:ea typeface="Microsoft YaHei Regular" panose="020B0503020204020204" charset="-122"/>
              </a:rPr>
              <a:t>02</a:t>
            </a:r>
            <a:endParaRPr lang="en-US" altLang="zh-CN" sz="4400" dirty="0">
              <a:solidFill>
                <a:schemeClr val="bg1"/>
              </a:solidFill>
              <a:latin typeface="Microsoft YaHei Regular" panose="020B0503020204020204" charset="-122"/>
              <a:ea typeface="Microsoft YaHei Regular" panose="020B0503020204020204" charset="-122"/>
            </a:endParaRPr>
          </a:p>
        </p:txBody>
      </p:sp>
      <p:sp>
        <p:nvSpPr>
          <p:cNvPr id="34" name="文本框 33"/>
          <p:cNvSpPr txBox="1"/>
          <p:nvPr/>
        </p:nvSpPr>
        <p:spPr>
          <a:xfrm>
            <a:off x="4305935" y="5212715"/>
            <a:ext cx="953770" cy="768350"/>
          </a:xfrm>
          <a:prstGeom prst="rect">
            <a:avLst/>
          </a:prstGeom>
          <a:noFill/>
        </p:spPr>
        <p:txBody>
          <a:bodyPr wrap="square" rtlCol="0">
            <a:spAutoFit/>
          </a:bodyPr>
          <a:lstStyle>
            <a:defPPr>
              <a:defRPr lang="zh-CN"/>
            </a:defPPr>
            <a:lvl1pPr algn="dist">
              <a:defRPr sz="4800" b="1">
                <a:gradFill flip="none" rotWithShape="1">
                  <a:gsLst>
                    <a:gs pos="0">
                      <a:schemeClr val="accent2"/>
                    </a:gs>
                    <a:gs pos="100000">
                      <a:schemeClr val="accent1"/>
                    </a:gs>
                  </a:gsLst>
                  <a:lin ang="5400000" scaled="1"/>
                  <a:tileRect/>
                </a:gradFill>
              </a:defRPr>
            </a:lvl1pPr>
          </a:lstStyle>
          <a:p>
            <a:pPr algn="ctr"/>
            <a:r>
              <a:rPr lang="en-US" altLang="zh-CN" sz="4400">
                <a:solidFill>
                  <a:schemeClr val="bg1"/>
                </a:solidFill>
                <a:latin typeface="Microsoft YaHei Regular" panose="020B0503020204020204" charset="-122"/>
                <a:ea typeface="Microsoft YaHei Regular" panose="020B0503020204020204" charset="-122"/>
              </a:rPr>
              <a:t>04</a:t>
            </a:r>
            <a:endParaRPr lang="en-US" altLang="zh-CN" sz="4400" dirty="0">
              <a:solidFill>
                <a:schemeClr val="bg1"/>
              </a:solidFill>
              <a:latin typeface="Microsoft YaHei Regular" panose="020B0503020204020204" charset="-122"/>
              <a:ea typeface="Microsoft YaHei Regular" panose="020B0503020204020204" charset="-122"/>
            </a:endParaRPr>
          </a:p>
        </p:txBody>
      </p:sp>
      <p:sp>
        <p:nvSpPr>
          <p:cNvPr id="78" name="文本框 77"/>
          <p:cNvSpPr txBox="1"/>
          <p:nvPr/>
        </p:nvSpPr>
        <p:spPr>
          <a:xfrm>
            <a:off x="1304925" y="1879600"/>
            <a:ext cx="1420495" cy="398780"/>
          </a:xfrm>
          <a:prstGeom prst="rect">
            <a:avLst/>
          </a:prstGeom>
          <a:noFill/>
        </p:spPr>
        <p:txBody>
          <a:bodyPr wrap="square" rtlCol="0">
            <a:spAutoFit/>
          </a:bodyPr>
          <a:lstStyle/>
          <a:p>
            <a:r>
              <a:rPr lang="en-US" altLang="zh-CN" sz="2000" b="1" i="1">
                <a:solidFill>
                  <a:schemeClr val="tx1">
                    <a:lumMod val="50000"/>
                    <a:lumOff val="50000"/>
                    <a:alpha val="14000"/>
                  </a:schemeClr>
                </a:solidFill>
              </a:rPr>
              <a:t>CONTENT</a:t>
            </a:r>
            <a:endParaRPr lang="zh-CN" altLang="en-US" sz="2000" b="1" i="1" dirty="0">
              <a:solidFill>
                <a:schemeClr val="tx1">
                  <a:lumMod val="50000"/>
                  <a:lumOff val="50000"/>
                  <a:alpha val="14000"/>
                </a:schemeClr>
              </a:solidFill>
            </a:endParaRPr>
          </a:p>
        </p:txBody>
      </p:sp>
      <p:sp>
        <p:nvSpPr>
          <p:cNvPr id="7" name="文本框 6"/>
          <p:cNvSpPr txBox="1"/>
          <p:nvPr/>
        </p:nvSpPr>
        <p:spPr>
          <a:xfrm>
            <a:off x="5807710" y="1196975"/>
            <a:ext cx="2326640" cy="645160"/>
          </a:xfrm>
          <a:prstGeom prst="rect">
            <a:avLst/>
          </a:prstGeom>
          <a:noFill/>
        </p:spPr>
        <p:txBody>
          <a:bodyPr wrap="square">
            <a:spAutoFit/>
          </a:bodyPr>
          <a:p>
            <a:pPr defTabSz="914400">
              <a:defRPr/>
            </a:pPr>
            <a:r>
              <a:rPr lang="zh-CN" altLang="en-US" sz="3600" dirty="0">
                <a:solidFill>
                  <a:schemeClr val="bg1"/>
                </a:solidFill>
                <a:latin typeface="Microsoft YaHei Regular" panose="020B0503020204020204" charset="-122"/>
                <a:ea typeface="Microsoft YaHei Regular" panose="020B0503020204020204" charset="-122"/>
              </a:rPr>
              <a:t>背景</a:t>
            </a:r>
            <a:endParaRPr lang="zh-CN" altLang="en-US" sz="3600" dirty="0">
              <a:solidFill>
                <a:schemeClr val="bg1"/>
              </a:solidFill>
              <a:latin typeface="Microsoft YaHei Regular" panose="020B0503020204020204" charset="-122"/>
              <a:ea typeface="Microsoft YaHei Regular" panose="020B0503020204020204" charset="-122"/>
            </a:endParaRPr>
          </a:p>
        </p:txBody>
      </p:sp>
      <p:sp>
        <p:nvSpPr>
          <p:cNvPr id="8" name="文本框 7"/>
          <p:cNvSpPr txBox="1"/>
          <p:nvPr/>
        </p:nvSpPr>
        <p:spPr>
          <a:xfrm>
            <a:off x="5807710" y="3933190"/>
            <a:ext cx="2326640" cy="645160"/>
          </a:xfrm>
          <a:prstGeom prst="rect">
            <a:avLst/>
          </a:prstGeom>
          <a:noFill/>
        </p:spPr>
        <p:txBody>
          <a:bodyPr wrap="square">
            <a:spAutoFit/>
          </a:bodyPr>
          <a:lstStyle/>
          <a:p>
            <a:pPr defTabSz="914400">
              <a:defRPr/>
            </a:pPr>
            <a:r>
              <a:rPr lang="en-US" altLang="zh-CN" sz="3600" dirty="0">
                <a:solidFill>
                  <a:schemeClr val="bg1"/>
                </a:solidFill>
                <a:latin typeface="Microsoft YaHei Regular" panose="020B0503020204020204" charset="-122"/>
                <a:ea typeface="Microsoft YaHei Regular" panose="020B0503020204020204" charset="-122"/>
              </a:rPr>
              <a:t>eBPF</a:t>
            </a:r>
            <a:endParaRPr lang="en-US" altLang="zh-CN" sz="3600" dirty="0">
              <a:solidFill>
                <a:schemeClr val="bg1"/>
              </a:solidFill>
              <a:latin typeface="Microsoft YaHei Regular" panose="020B0503020204020204" charset="-122"/>
              <a:ea typeface="Microsoft YaHei Regular" panose="020B0503020204020204" charset="-122"/>
            </a:endParaRPr>
          </a:p>
        </p:txBody>
      </p:sp>
      <p:sp>
        <p:nvSpPr>
          <p:cNvPr id="9" name="文本框 8"/>
          <p:cNvSpPr txBox="1"/>
          <p:nvPr/>
        </p:nvSpPr>
        <p:spPr>
          <a:xfrm>
            <a:off x="4321810" y="3860165"/>
            <a:ext cx="953770" cy="768350"/>
          </a:xfrm>
          <a:prstGeom prst="rect">
            <a:avLst/>
          </a:prstGeom>
          <a:noFill/>
        </p:spPr>
        <p:txBody>
          <a:bodyPr wrap="square" rtlCol="0">
            <a:spAutoFit/>
          </a:bodyPr>
          <a:lstStyle>
            <a:defPPr>
              <a:defRPr lang="zh-CN"/>
            </a:defPPr>
            <a:lvl1pPr algn="dist">
              <a:defRPr sz="4800" b="1">
                <a:gradFill flip="none" rotWithShape="1">
                  <a:gsLst>
                    <a:gs pos="0">
                      <a:schemeClr val="accent2"/>
                    </a:gs>
                    <a:gs pos="100000">
                      <a:schemeClr val="accent1"/>
                    </a:gs>
                  </a:gsLst>
                  <a:lin ang="5400000" scaled="1"/>
                  <a:tileRect/>
                </a:gradFill>
              </a:defRPr>
            </a:lvl1pPr>
          </a:lstStyle>
          <a:p>
            <a:pPr algn="ctr"/>
            <a:r>
              <a:rPr lang="en-US" altLang="zh-CN" sz="4400">
                <a:solidFill>
                  <a:schemeClr val="bg1"/>
                </a:solidFill>
                <a:latin typeface="Microsoft YaHei Regular" panose="020B0503020204020204" charset="-122"/>
                <a:ea typeface="Microsoft YaHei Regular" panose="020B0503020204020204" charset="-122"/>
              </a:rPr>
              <a:t>03</a:t>
            </a:r>
            <a:endParaRPr lang="en-US" altLang="zh-CN" sz="4400" dirty="0">
              <a:solidFill>
                <a:schemeClr val="bg1"/>
              </a:solidFill>
              <a:latin typeface="Microsoft YaHei Regular" panose="020B0503020204020204" charset="-122"/>
              <a:ea typeface="Microsoft YaHei Regular" panose="020B0503020204020204" charset="-122"/>
            </a:endParaRPr>
          </a:p>
        </p:txBody>
      </p:sp>
      <p:sp>
        <p:nvSpPr>
          <p:cNvPr id="11" name="文本框 10"/>
          <p:cNvSpPr txBox="1"/>
          <p:nvPr/>
        </p:nvSpPr>
        <p:spPr>
          <a:xfrm>
            <a:off x="5807710" y="5300980"/>
            <a:ext cx="2326640" cy="645160"/>
          </a:xfrm>
          <a:prstGeom prst="rect">
            <a:avLst/>
          </a:prstGeom>
          <a:noFill/>
        </p:spPr>
        <p:txBody>
          <a:bodyPr wrap="square">
            <a:spAutoFit/>
          </a:bodyPr>
          <a:p>
            <a:pPr defTabSz="914400">
              <a:defRPr/>
            </a:pPr>
            <a:r>
              <a:rPr lang="en-US" altLang="zh-CN" sz="3600" dirty="0">
                <a:solidFill>
                  <a:schemeClr val="bg1"/>
                </a:solidFill>
                <a:latin typeface="Microsoft YaHei Regular" panose="020B0503020204020204" charset="-122"/>
                <a:ea typeface="Microsoft YaHei Regular" panose="020B0503020204020204" charset="-122"/>
              </a:rPr>
              <a:t>BPFuse</a:t>
            </a:r>
            <a:endParaRPr lang="en-US" altLang="zh-CN" sz="3600" dirty="0">
              <a:solidFill>
                <a:schemeClr val="bg1"/>
              </a:solidFill>
              <a:latin typeface="Microsoft YaHei Regular" panose="020B0503020204020204" charset="-122"/>
              <a:ea typeface="Microsoft YaHei Regular" panose="020B050302020402020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315187" y="37603"/>
            <a:ext cx="4509655" cy="705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rPr>
              <a:t>Performance</a:t>
            </a:r>
            <a:endParaRPr kumimoji="1"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3" name="内容占位符 2"/>
          <p:cNvPicPr>
            <a:picLocks noChangeAspect="1"/>
          </p:cNvPicPr>
          <p:nvPr>
            <p:ph idx="1"/>
          </p:nvPr>
        </p:nvPicPr>
        <p:blipFill>
          <a:blip r:embed="rId2"/>
          <a:stretch>
            <a:fillRect/>
          </a:stretch>
        </p:blipFill>
        <p:spPr>
          <a:xfrm>
            <a:off x="284480" y="892175"/>
            <a:ext cx="10887075" cy="2057400"/>
          </a:xfrm>
          <a:prstGeom prst="rect">
            <a:avLst/>
          </a:prstGeom>
        </p:spPr>
      </p:pic>
      <p:pic>
        <p:nvPicPr>
          <p:cNvPr id="5" name="图片 4"/>
          <p:cNvPicPr>
            <a:picLocks noChangeAspect="1"/>
          </p:cNvPicPr>
          <p:nvPr/>
        </p:nvPicPr>
        <p:blipFill>
          <a:blip r:embed="rId3"/>
          <a:stretch>
            <a:fillRect/>
          </a:stretch>
        </p:blipFill>
        <p:spPr>
          <a:xfrm>
            <a:off x="255270" y="3098800"/>
            <a:ext cx="4210050" cy="256222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315187" y="37603"/>
            <a:ext cx="4509655" cy="705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rPr>
              <a:t>Performance</a:t>
            </a:r>
            <a:endParaRPr kumimoji="1"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stretch>
            <a:fillRect/>
          </a:stretch>
        </p:blipFill>
        <p:spPr>
          <a:xfrm>
            <a:off x="314960" y="2981325"/>
            <a:ext cx="4210050" cy="2562225"/>
          </a:xfrm>
          <a:prstGeom prst="rect">
            <a:avLst/>
          </a:prstGeom>
        </p:spPr>
      </p:pic>
      <p:pic>
        <p:nvPicPr>
          <p:cNvPr id="6" name="内容占位符 5"/>
          <p:cNvPicPr>
            <a:picLocks noChangeAspect="1"/>
          </p:cNvPicPr>
          <p:nvPr>
            <p:ph idx="1"/>
          </p:nvPr>
        </p:nvPicPr>
        <p:blipFill>
          <a:blip r:embed="rId3"/>
          <a:stretch>
            <a:fillRect/>
          </a:stretch>
        </p:blipFill>
        <p:spPr>
          <a:xfrm>
            <a:off x="271145" y="742950"/>
            <a:ext cx="10938510" cy="209042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sp>
        <p:nvSpPr>
          <p:cNvPr id="2" name="内容占位符 1"/>
          <p:cNvSpPr>
            <a:spLocks noGrp="1"/>
          </p:cNvSpPr>
          <p:nvPr>
            <p:ph idx="1"/>
          </p:nvPr>
        </p:nvSpPr>
        <p:spPr>
          <a:xfrm>
            <a:off x="314960" y="1187450"/>
            <a:ext cx="10521315" cy="2680970"/>
          </a:xfrm>
        </p:spPr>
        <p:txBody>
          <a:bodyPr/>
          <a:lstStyle/>
          <a:p>
            <a:pPr>
              <a:buFont typeface="Wingdings" panose="05000000000000000000" charset="0"/>
              <a:buChar char=""/>
            </a:pPr>
            <a:r>
              <a:rPr lang="zh-CN" altLang="en-US">
                <a:sym typeface="+mn-ea"/>
              </a:rPr>
              <a:t>优化元数据同步</a:t>
            </a:r>
            <a:endParaRPr lang="zh-CN" altLang="en-US">
              <a:sym typeface="+mn-ea"/>
            </a:endParaRPr>
          </a:p>
          <a:p>
            <a:pPr>
              <a:buFont typeface="Wingdings" panose="05000000000000000000" charset="0"/>
              <a:buChar char=""/>
            </a:pPr>
            <a:endParaRPr lang="zh-CN" altLang="en-US"/>
          </a:p>
          <a:p>
            <a:pPr>
              <a:buFont typeface="Wingdings" panose="05000000000000000000" charset="0"/>
              <a:buChar char=""/>
            </a:pPr>
            <a:r>
              <a:rPr lang="zh-CN" altLang="en-US">
                <a:sym typeface="+mn-ea"/>
              </a:rPr>
              <a:t>简化接口，减少外部模块的依赖</a:t>
            </a:r>
            <a:endParaRPr lang="zh-CN" altLang="en-US"/>
          </a:p>
          <a:p>
            <a:pPr>
              <a:buFont typeface="Wingdings" panose="05000000000000000000" charset="0"/>
              <a:buChar char=""/>
            </a:pPr>
            <a:endParaRPr lang="zh-CN" altLang="en-US">
              <a:sym typeface="+mn-ea"/>
            </a:endParaRPr>
          </a:p>
          <a:p>
            <a:pPr>
              <a:buFont typeface="Wingdings" panose="05000000000000000000" charset="0"/>
              <a:buChar char=""/>
            </a:pPr>
            <a:r>
              <a:rPr lang="en-US" altLang="zh-CN">
                <a:sym typeface="+mn-ea"/>
              </a:rPr>
              <a:t>Unilang</a:t>
            </a:r>
            <a:r>
              <a:rPr lang="zh-CN" altLang="en-US">
                <a:sym typeface="+mn-ea"/>
              </a:rPr>
              <a:t>规则完善与扩展</a:t>
            </a:r>
            <a:endParaRPr kumimoji="1" lang="en-US" altLang="zh-CN" dirty="0">
              <a:sym typeface="+mn-ea"/>
            </a:endParaRPr>
          </a:p>
        </p:txBody>
      </p:sp>
      <p:sp>
        <p:nvSpPr>
          <p:cNvPr id="4" name="矩形 3"/>
          <p:cNvSpPr/>
          <p:nvPr/>
        </p:nvSpPr>
        <p:spPr>
          <a:xfrm>
            <a:off x="315187" y="37603"/>
            <a:ext cx="4509655" cy="705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rPr>
              <a:t>开源计划</a:t>
            </a:r>
            <a:endParaRPr kumimoji="1"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2211705"/>
            <a:ext cx="9144000" cy="1217295"/>
          </a:xfrm>
        </p:spPr>
        <p:txBody>
          <a:bodyPr lIns="90000"/>
          <a:lstStyle/>
          <a:p>
            <a:pPr algn="ctr"/>
            <a:r>
              <a:rPr lang="zh-CN" altLang="en-US" dirty="0">
                <a:solidFill>
                  <a:schemeClr val="bg1"/>
                </a:solidFill>
                <a:effectLst/>
              </a:rPr>
              <a:t>谢谢！</a:t>
            </a:r>
            <a:endParaRPr lang="zh-CN" altLang="en-US" dirty="0">
              <a:solidFill>
                <a:schemeClr val="bg1"/>
              </a:solidFill>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 name="平行四边形 19"/>
          <p:cNvSpPr/>
          <p:nvPr/>
        </p:nvSpPr>
        <p:spPr>
          <a:xfrm rot="10800000">
            <a:off x="2555240" y="2547547"/>
            <a:ext cx="7837714" cy="2627087"/>
          </a:xfrm>
          <a:prstGeom prst="parallelogram">
            <a:avLst>
              <a:gd name="adj" fmla="val 19475"/>
            </a:avLst>
          </a:prstGeom>
          <a:noFill/>
          <a:ln>
            <a:gradFill>
              <a:gsLst>
                <a:gs pos="0">
                  <a:srgbClr val="C705FB"/>
                </a:gs>
                <a:gs pos="100000">
                  <a:srgbClr val="1B1297"/>
                </a:gs>
              </a:gsLst>
              <a:lin ang="5400000" scaled="1"/>
            </a:gra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rtlCol="0" anchor="ctr"/>
          <a:p>
            <a:pPr algn="ctr"/>
            <a:endParaRPr lang="zh-CN" altLang="en-US" kern="0">
              <a:solidFill>
                <a:srgbClr val="3D485D"/>
              </a:solidFill>
              <a:latin typeface="Arial" panose="020B0604020202020204"/>
              <a:ea typeface="等线" panose="02010600030101010101" pitchFamily="2" charset="-122"/>
            </a:endParaRPr>
          </a:p>
        </p:txBody>
      </p:sp>
      <p:sp>
        <p:nvSpPr>
          <p:cNvPr id="19" name="平行四边形 18"/>
          <p:cNvSpPr/>
          <p:nvPr/>
        </p:nvSpPr>
        <p:spPr>
          <a:xfrm rot="10800000">
            <a:off x="2419259" y="2420256"/>
            <a:ext cx="7837714" cy="2627087"/>
          </a:xfrm>
          <a:prstGeom prst="parallelogram">
            <a:avLst>
              <a:gd name="adj" fmla="val 19475"/>
            </a:avLst>
          </a:prstGeom>
          <a:noFill/>
          <a:ln>
            <a:gradFill>
              <a:gsLst>
                <a:gs pos="0">
                  <a:srgbClr val="C705FB"/>
                </a:gs>
                <a:gs pos="100000">
                  <a:srgbClr val="1B1297"/>
                </a:gs>
              </a:gsLst>
              <a:lin ang="5400000" scaled="1"/>
            </a:gra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rtlCol="0" anchor="ctr"/>
          <a:p>
            <a:pPr algn="ctr"/>
            <a:endParaRPr lang="zh-CN" altLang="en-US" kern="0">
              <a:solidFill>
                <a:srgbClr val="3D485D"/>
              </a:solidFill>
              <a:latin typeface="Arial" panose="020B0604020202020204"/>
              <a:ea typeface="等线" panose="02010600030101010101" pitchFamily="2" charset="-122"/>
            </a:endParaRPr>
          </a:p>
        </p:txBody>
      </p:sp>
      <p:sp>
        <p:nvSpPr>
          <p:cNvPr id="12" name="文本框 11"/>
          <p:cNvSpPr txBox="1"/>
          <p:nvPr/>
        </p:nvSpPr>
        <p:spPr>
          <a:xfrm>
            <a:off x="5296543" y="3602625"/>
            <a:ext cx="1706880" cy="922020"/>
          </a:xfrm>
          <a:prstGeom prst="rect">
            <a:avLst/>
          </a:prstGeom>
          <a:noFill/>
        </p:spPr>
        <p:txBody>
          <a:bodyPr wrap="none">
            <a:spAutoFit/>
          </a:bodyPr>
          <a:p>
            <a:pPr algn="ctr" defTabSz="914400">
              <a:defRPr/>
            </a:pPr>
            <a:r>
              <a:rPr lang="zh-CN" altLang="en-US" sz="5400" spc="600" dirty="0">
                <a:solidFill>
                  <a:schemeClr val="bg1"/>
                </a:solidFill>
                <a:latin typeface="Microsoft YaHei W7" charset="0"/>
                <a:ea typeface="Microsoft YaHei W7" charset="0"/>
              </a:rPr>
              <a:t>背景</a:t>
            </a:r>
            <a:endParaRPr lang="zh-CN" altLang="en-US" sz="5400" spc="600" dirty="0">
              <a:solidFill>
                <a:schemeClr val="bg1"/>
              </a:solidFill>
              <a:latin typeface="Microsoft YaHei W7" charset="0"/>
              <a:ea typeface="Microsoft YaHei W7" charset="0"/>
            </a:endParaRPr>
          </a:p>
        </p:txBody>
      </p:sp>
      <p:grpSp>
        <p:nvGrpSpPr>
          <p:cNvPr id="18" name="组合 17"/>
          <p:cNvGrpSpPr/>
          <p:nvPr/>
        </p:nvGrpSpPr>
        <p:grpSpPr>
          <a:xfrm>
            <a:off x="4662268" y="3514836"/>
            <a:ext cx="2975429" cy="1132114"/>
            <a:chOff x="5065485" y="3035864"/>
            <a:chExt cx="5392057" cy="1132114"/>
          </a:xfrm>
        </p:grpSpPr>
        <p:cxnSp>
          <p:nvCxnSpPr>
            <p:cNvPr id="14" name="直接连接符 13"/>
            <p:cNvCxnSpPr/>
            <p:nvPr/>
          </p:nvCxnSpPr>
          <p:spPr>
            <a:xfrm>
              <a:off x="5065485" y="3035864"/>
              <a:ext cx="5384800" cy="0"/>
            </a:xfrm>
            <a:prstGeom prst="line">
              <a:avLst/>
            </a:prstGeom>
            <a:ln>
              <a:gradFill flip="none" rotWithShape="1">
                <a:gsLst>
                  <a:gs pos="0">
                    <a:srgbClr val="1B1297"/>
                  </a:gs>
                  <a:gs pos="100000">
                    <a:schemeClr val="accent3"/>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072742" y="4167978"/>
              <a:ext cx="5384800" cy="0"/>
            </a:xfrm>
            <a:prstGeom prst="line">
              <a:avLst/>
            </a:prstGeom>
            <a:ln>
              <a:gradFill flip="none" rotWithShape="1">
                <a:gsLst>
                  <a:gs pos="0">
                    <a:srgbClr val="1B1297"/>
                  </a:gs>
                  <a:gs pos="100000">
                    <a:schemeClr val="accent3"/>
                  </a:gs>
                </a:gsLst>
                <a:lin ang="0" scaled="1"/>
                <a:tileRect/>
              </a:gradFill>
            </a:ln>
          </p:spPr>
          <p:style>
            <a:lnRef idx="1">
              <a:schemeClr val="accent1"/>
            </a:lnRef>
            <a:fillRef idx="0">
              <a:schemeClr val="accent1"/>
            </a:fillRef>
            <a:effectRef idx="0">
              <a:schemeClr val="accent1"/>
            </a:effectRef>
            <a:fontRef idx="minor">
              <a:schemeClr val="tx1"/>
            </a:fontRef>
          </p:style>
        </p:cxnSp>
      </p:grpSp>
      <p:sp>
        <p:nvSpPr>
          <p:cNvPr id="17" name="文本框 16"/>
          <p:cNvSpPr txBox="1"/>
          <p:nvPr/>
        </p:nvSpPr>
        <p:spPr>
          <a:xfrm>
            <a:off x="4662104" y="2868528"/>
            <a:ext cx="2764972" cy="646331"/>
          </a:xfrm>
          <a:prstGeom prst="rect">
            <a:avLst/>
          </a:prstGeom>
          <a:noFill/>
        </p:spPr>
        <p:txBody>
          <a:bodyPr wrap="square" rtlCol="0">
            <a:spAutoFit/>
          </a:bodyPr>
          <a:p>
            <a:r>
              <a:rPr lang="en-US" altLang="zh-CN" sz="3600" i="1" dirty="0">
                <a:solidFill>
                  <a:srgbClr val="C705FB"/>
                </a:solidFill>
              </a:rPr>
              <a:t>Part One</a:t>
            </a:r>
            <a:endParaRPr lang="en-US" altLang="zh-CN" sz="3600" i="1" dirty="0">
              <a:solidFill>
                <a:srgbClr val="C705FB"/>
              </a:solidFill>
            </a:endParaRPr>
          </a:p>
        </p:txBody>
      </p:sp>
      <p:sp>
        <p:nvSpPr>
          <p:cNvPr id="65" name="文本框 64"/>
          <p:cNvSpPr txBox="1"/>
          <p:nvPr/>
        </p:nvSpPr>
        <p:spPr>
          <a:xfrm>
            <a:off x="1815465" y="43815"/>
            <a:ext cx="1342390" cy="6447155"/>
          </a:xfrm>
          <a:prstGeom prst="rect">
            <a:avLst/>
          </a:prstGeom>
          <a:noFill/>
        </p:spPr>
        <p:txBody>
          <a:bodyPr wrap="square" rtlCol="0">
            <a:spAutoFit/>
          </a:bodyPr>
          <a:p>
            <a:pPr algn="ctr"/>
            <a:r>
              <a:rPr lang="en-US" altLang="zh-CN" sz="41300" dirty="0">
                <a:gradFill>
                  <a:gsLst>
                    <a:gs pos="0">
                      <a:srgbClr val="C705FB"/>
                    </a:gs>
                    <a:gs pos="100000">
                      <a:srgbClr val="1B1297"/>
                    </a:gs>
                  </a:gsLst>
                  <a:lin ang="5400000" scaled="1"/>
                </a:gradFill>
                <a:latin typeface="Microsoft YaHei Regular" panose="020B0503020204020204" charset="-122"/>
                <a:ea typeface="Microsoft YaHei Regular" panose="020B0503020204020204" charset="-122"/>
              </a:rPr>
              <a:t>1</a:t>
            </a:r>
            <a:endParaRPr lang="en-US" altLang="zh-CN" sz="41300" dirty="0">
              <a:gradFill>
                <a:gsLst>
                  <a:gs pos="0">
                    <a:srgbClr val="C705FB"/>
                  </a:gs>
                  <a:gs pos="100000">
                    <a:srgbClr val="1B1297"/>
                  </a:gs>
                </a:gsLst>
                <a:lin ang="5400000" scaled="1"/>
              </a:gradFill>
              <a:latin typeface="Microsoft YaHei Regular" panose="020B0503020204020204" charset="-122"/>
              <a:ea typeface="Microsoft YaHei Regular" panose="020B050302020402020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0" fontAlgn="auto">
              <a:lnSpc>
                <a:spcPct val="150000"/>
              </a:lnSpc>
              <a:buNone/>
            </a:pPr>
            <a:r>
              <a:rPr lang="zh-CN" altLang="en-US">
                <a:sym typeface="+mn-ea"/>
              </a:rPr>
              <a:t>FUSE（Filesystem in Userspace）作为一个用户空间文件系统的框架方便开发者可以在用户空间实现控制逻辑，而无需修改内核或具有特权，开发者可以更聚焦于应用场景的逻辑实现（glusterfs、sshfs、gvfs）。</a:t>
            </a:r>
            <a:endParaRPr lang="zh-CN" altLang="en-US">
              <a:sym typeface="+mn-ea"/>
            </a:endParaRPr>
          </a:p>
          <a:p>
            <a:pPr marL="0" indent="0" fontAlgn="auto">
              <a:lnSpc>
                <a:spcPct val="150000"/>
              </a:lnSpc>
              <a:buNone/>
            </a:pPr>
            <a:endParaRPr lang="zh-CN" altLang="en-US"/>
          </a:p>
          <a:p>
            <a:pPr marL="0" indent="0" fontAlgn="auto">
              <a:lnSpc>
                <a:spcPct val="150000"/>
              </a:lnSpc>
              <a:buNone/>
            </a:pPr>
            <a:r>
              <a:rPr lang="zh-CN" altLang="en-US">
                <a:sym typeface="+mn-ea"/>
              </a:rPr>
              <a:t>由于存在用户态和内核态的切换开销，基于FUSE实现的文件系统性能远不如基础文件系统，FUSE文件系统的性能优化也成为一个业界关注的主要问题，在桌面系统中基于MTP协议（底层基于FUSE）的外设存储访问性能也会影响用户对系统的使用体验。</a:t>
            </a:r>
            <a:endParaRPr lang="zh-CN" altLang="en-US"/>
          </a:p>
          <a:p>
            <a:endParaRPr kumimoji="1" lang="zh-CN" altLang="en-US" dirty="0"/>
          </a:p>
          <a:p>
            <a:endParaRPr kumimoji="1" lang="zh-CN" altLang="en-US" dirty="0"/>
          </a:p>
        </p:txBody>
      </p:sp>
      <p:sp>
        <p:nvSpPr>
          <p:cNvPr id="3" name="标题 2"/>
          <p:cNvSpPr>
            <a:spLocks noGrp="1"/>
          </p:cNvSpPr>
          <p:nvPr>
            <p:ph type="title"/>
          </p:nvPr>
        </p:nvSpPr>
        <p:spPr/>
        <p:txBody>
          <a:bodyPr/>
          <a:lstStyle/>
          <a:p>
            <a:r>
              <a:rPr kumimoji="1" lang="en-US" altLang="zh-CN" dirty="0">
                <a:solidFill>
                  <a:schemeClr val="bg1"/>
                </a:solidFill>
              </a:rPr>
              <a:t>WHY</a:t>
            </a:r>
            <a:endParaRPr kumimoji="1" lang="en-US" altLang="zh-CN"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342900" indent="-342900">
              <a:buFont typeface="Wingdings" panose="05000000000000000000" charset="0"/>
              <a:buChar char=""/>
            </a:pPr>
            <a:r>
              <a:rPr kumimoji="1" lang="en-US" altLang="zh-CN" dirty="0">
                <a:sym typeface="+mn-ea"/>
              </a:rPr>
              <a:t>MTP</a:t>
            </a:r>
            <a:r>
              <a:rPr kumimoji="1" lang="zh-CN" altLang="en-US" dirty="0">
                <a:sym typeface="+mn-ea"/>
              </a:rPr>
              <a:t>的性能问题</a:t>
            </a:r>
            <a:endParaRPr kumimoji="1" lang="zh-CN" altLang="en-US" dirty="0"/>
          </a:p>
          <a:p>
            <a:pPr marL="342900" indent="-342900">
              <a:buFont typeface="Wingdings" panose="05000000000000000000" charset="0"/>
              <a:buChar char=""/>
            </a:pPr>
            <a:endParaRPr kumimoji="1" lang="zh-CN" altLang="en-US" dirty="0"/>
          </a:p>
          <a:p>
            <a:pPr marL="342900" indent="-342900">
              <a:buFont typeface="Wingdings" panose="05000000000000000000" charset="0"/>
              <a:buChar char=""/>
            </a:pPr>
            <a:endParaRPr kumimoji="1" lang="zh-CN" altLang="en-US" dirty="0"/>
          </a:p>
          <a:p>
            <a:pPr marL="342900" indent="-342900">
              <a:buFont typeface="Wingdings" panose="05000000000000000000" charset="0"/>
              <a:buChar char=""/>
            </a:pPr>
            <a:r>
              <a:rPr kumimoji="1" lang="zh-CN" altLang="en-US" dirty="0">
                <a:sym typeface="+mn-ea"/>
              </a:rPr>
              <a:t>文件管理特性（长文件名支持、保险箱、权限）</a:t>
            </a:r>
            <a:endParaRPr kumimoji="1" lang="zh-CN" altLang="en-US" dirty="0"/>
          </a:p>
        </p:txBody>
      </p:sp>
      <p:sp>
        <p:nvSpPr>
          <p:cNvPr id="3" name="标题 2"/>
          <p:cNvSpPr>
            <a:spLocks noGrp="1"/>
          </p:cNvSpPr>
          <p:nvPr>
            <p:ph type="title"/>
          </p:nvPr>
        </p:nvSpPr>
        <p:spPr/>
        <p:txBody>
          <a:bodyPr/>
          <a:lstStyle/>
          <a:p>
            <a:r>
              <a:rPr kumimoji="1" lang="en-US" altLang="zh-CN" dirty="0">
                <a:solidFill>
                  <a:schemeClr val="bg1"/>
                </a:solidFill>
              </a:rPr>
              <a:t>WHY</a:t>
            </a:r>
            <a:endParaRPr kumimoji="1" lang="en-US" altLang="zh-CN"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 name="平行四边形 19"/>
          <p:cNvSpPr/>
          <p:nvPr/>
        </p:nvSpPr>
        <p:spPr>
          <a:xfrm rot="10800000">
            <a:off x="2555240" y="2547547"/>
            <a:ext cx="7837714" cy="2627087"/>
          </a:xfrm>
          <a:prstGeom prst="parallelogram">
            <a:avLst>
              <a:gd name="adj" fmla="val 19475"/>
            </a:avLst>
          </a:prstGeom>
          <a:noFill/>
          <a:ln>
            <a:gradFill>
              <a:gsLst>
                <a:gs pos="0">
                  <a:srgbClr val="C705FB"/>
                </a:gs>
                <a:gs pos="100000">
                  <a:srgbClr val="1B1297"/>
                </a:gs>
              </a:gsLst>
              <a:lin ang="5400000" scaled="1"/>
            </a:gra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rtlCol="0" anchor="ctr"/>
          <a:p>
            <a:pPr algn="ctr"/>
            <a:endParaRPr lang="zh-CN" altLang="en-US" kern="0">
              <a:solidFill>
                <a:srgbClr val="3D485D"/>
              </a:solidFill>
              <a:latin typeface="Arial" panose="020B0604020202020204"/>
              <a:ea typeface="等线" panose="02010600030101010101" pitchFamily="2" charset="-122"/>
            </a:endParaRPr>
          </a:p>
        </p:txBody>
      </p:sp>
      <p:sp>
        <p:nvSpPr>
          <p:cNvPr id="19" name="平行四边形 18"/>
          <p:cNvSpPr/>
          <p:nvPr/>
        </p:nvSpPr>
        <p:spPr>
          <a:xfrm rot="10800000">
            <a:off x="2419259" y="2420256"/>
            <a:ext cx="7837714" cy="2627087"/>
          </a:xfrm>
          <a:prstGeom prst="parallelogram">
            <a:avLst>
              <a:gd name="adj" fmla="val 19475"/>
            </a:avLst>
          </a:prstGeom>
          <a:noFill/>
          <a:ln>
            <a:gradFill>
              <a:gsLst>
                <a:gs pos="0">
                  <a:srgbClr val="C705FB"/>
                </a:gs>
                <a:gs pos="100000">
                  <a:srgbClr val="1B1297"/>
                </a:gs>
              </a:gsLst>
              <a:lin ang="5400000" scaled="1"/>
            </a:gra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rtlCol="0" anchor="ctr"/>
          <a:p>
            <a:pPr algn="ctr"/>
            <a:endParaRPr lang="zh-CN" altLang="en-US" kern="0">
              <a:solidFill>
                <a:srgbClr val="3D485D"/>
              </a:solidFill>
              <a:latin typeface="Arial" panose="020B0604020202020204"/>
              <a:ea typeface="等线" panose="02010600030101010101" pitchFamily="2" charset="-122"/>
            </a:endParaRPr>
          </a:p>
        </p:txBody>
      </p:sp>
      <p:sp>
        <p:nvSpPr>
          <p:cNvPr id="12" name="文本框 11"/>
          <p:cNvSpPr txBox="1"/>
          <p:nvPr/>
        </p:nvSpPr>
        <p:spPr>
          <a:xfrm>
            <a:off x="4895223" y="3602625"/>
            <a:ext cx="2509520" cy="922020"/>
          </a:xfrm>
          <a:prstGeom prst="rect">
            <a:avLst/>
          </a:prstGeom>
          <a:noFill/>
        </p:spPr>
        <p:txBody>
          <a:bodyPr wrap="none">
            <a:spAutoFit/>
          </a:bodyPr>
          <a:p>
            <a:pPr algn="ctr" defTabSz="914400">
              <a:defRPr/>
            </a:pPr>
            <a:r>
              <a:rPr lang="en-US" altLang="zh-CN" sz="5400" spc="600" dirty="0">
                <a:solidFill>
                  <a:schemeClr val="bg1"/>
                </a:solidFill>
                <a:latin typeface="Microsoft YaHei W7" charset="0"/>
                <a:ea typeface="Microsoft YaHei W7" charset="0"/>
              </a:rPr>
              <a:t>FUSE</a:t>
            </a:r>
            <a:endParaRPr lang="en-US" altLang="zh-CN" sz="5400" spc="600" dirty="0">
              <a:solidFill>
                <a:schemeClr val="bg1"/>
              </a:solidFill>
              <a:latin typeface="Microsoft YaHei W7" charset="0"/>
              <a:ea typeface="Microsoft YaHei W7" charset="0"/>
            </a:endParaRPr>
          </a:p>
        </p:txBody>
      </p:sp>
      <p:grpSp>
        <p:nvGrpSpPr>
          <p:cNvPr id="18" name="组合 17"/>
          <p:cNvGrpSpPr/>
          <p:nvPr/>
        </p:nvGrpSpPr>
        <p:grpSpPr>
          <a:xfrm>
            <a:off x="4662268" y="3514836"/>
            <a:ext cx="2975429" cy="1132114"/>
            <a:chOff x="5065485" y="3035864"/>
            <a:chExt cx="5392057" cy="1132114"/>
          </a:xfrm>
        </p:grpSpPr>
        <p:cxnSp>
          <p:nvCxnSpPr>
            <p:cNvPr id="14" name="直接连接符 13"/>
            <p:cNvCxnSpPr/>
            <p:nvPr/>
          </p:nvCxnSpPr>
          <p:spPr>
            <a:xfrm>
              <a:off x="5065485" y="3035864"/>
              <a:ext cx="5384800" cy="0"/>
            </a:xfrm>
            <a:prstGeom prst="line">
              <a:avLst/>
            </a:prstGeom>
            <a:ln>
              <a:gradFill flip="none" rotWithShape="1">
                <a:gsLst>
                  <a:gs pos="0">
                    <a:srgbClr val="1B1297"/>
                  </a:gs>
                  <a:gs pos="100000">
                    <a:schemeClr val="accent3"/>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072742" y="4167978"/>
              <a:ext cx="5384800" cy="0"/>
            </a:xfrm>
            <a:prstGeom prst="line">
              <a:avLst/>
            </a:prstGeom>
            <a:ln>
              <a:gradFill flip="none" rotWithShape="1">
                <a:gsLst>
                  <a:gs pos="0">
                    <a:srgbClr val="1B1297"/>
                  </a:gs>
                  <a:gs pos="100000">
                    <a:schemeClr val="accent3"/>
                  </a:gs>
                </a:gsLst>
                <a:lin ang="0" scaled="1"/>
                <a:tileRect/>
              </a:gradFill>
            </a:ln>
          </p:spPr>
          <p:style>
            <a:lnRef idx="1">
              <a:schemeClr val="accent1"/>
            </a:lnRef>
            <a:fillRef idx="0">
              <a:schemeClr val="accent1"/>
            </a:fillRef>
            <a:effectRef idx="0">
              <a:schemeClr val="accent1"/>
            </a:effectRef>
            <a:fontRef idx="minor">
              <a:schemeClr val="tx1"/>
            </a:fontRef>
          </p:style>
        </p:cxnSp>
      </p:grpSp>
      <p:sp>
        <p:nvSpPr>
          <p:cNvPr id="17" name="文本框 16"/>
          <p:cNvSpPr txBox="1"/>
          <p:nvPr/>
        </p:nvSpPr>
        <p:spPr>
          <a:xfrm>
            <a:off x="4662104" y="2868528"/>
            <a:ext cx="2764972" cy="645160"/>
          </a:xfrm>
          <a:prstGeom prst="rect">
            <a:avLst/>
          </a:prstGeom>
          <a:noFill/>
        </p:spPr>
        <p:txBody>
          <a:bodyPr wrap="square" rtlCol="0">
            <a:spAutoFit/>
          </a:bodyPr>
          <a:p>
            <a:r>
              <a:rPr lang="en-US" altLang="zh-CN" sz="3600" i="1" dirty="0">
                <a:solidFill>
                  <a:srgbClr val="C705FB"/>
                </a:solidFill>
              </a:rPr>
              <a:t>Part Two</a:t>
            </a:r>
            <a:endParaRPr lang="en-US" altLang="zh-CN" sz="3600" i="1" dirty="0">
              <a:solidFill>
                <a:srgbClr val="C705FB"/>
              </a:solidFill>
            </a:endParaRPr>
          </a:p>
        </p:txBody>
      </p:sp>
      <p:sp>
        <p:nvSpPr>
          <p:cNvPr id="65" name="文本框 64"/>
          <p:cNvSpPr txBox="1"/>
          <p:nvPr/>
        </p:nvSpPr>
        <p:spPr>
          <a:xfrm>
            <a:off x="1815465" y="43815"/>
            <a:ext cx="1342390" cy="6447155"/>
          </a:xfrm>
          <a:prstGeom prst="rect">
            <a:avLst/>
          </a:prstGeom>
          <a:noFill/>
        </p:spPr>
        <p:txBody>
          <a:bodyPr wrap="square" rtlCol="0">
            <a:spAutoFit/>
          </a:bodyPr>
          <a:p>
            <a:pPr algn="ctr"/>
            <a:r>
              <a:rPr lang="en-US" altLang="zh-CN" sz="41300" dirty="0">
                <a:gradFill>
                  <a:gsLst>
                    <a:gs pos="0">
                      <a:srgbClr val="C705FB"/>
                    </a:gs>
                    <a:gs pos="100000">
                      <a:srgbClr val="1B1297"/>
                    </a:gs>
                  </a:gsLst>
                  <a:lin ang="5400000" scaled="1"/>
                </a:gradFill>
                <a:latin typeface="Microsoft YaHei Regular" panose="020B0503020204020204" charset="-122"/>
                <a:ea typeface="Microsoft YaHei Regular" panose="020B0503020204020204" charset="-122"/>
              </a:rPr>
              <a:t>2</a:t>
            </a:r>
            <a:endParaRPr lang="en-US" altLang="zh-CN" sz="41300" dirty="0">
              <a:gradFill>
                <a:gsLst>
                  <a:gs pos="0">
                    <a:srgbClr val="C705FB"/>
                  </a:gs>
                  <a:gs pos="100000">
                    <a:srgbClr val="1B1297"/>
                  </a:gs>
                </a:gsLst>
                <a:lin ang="5400000" scaled="1"/>
              </a:gradFill>
              <a:latin typeface="Microsoft YaHei Regular" panose="020B0503020204020204" charset="-122"/>
              <a:ea typeface="Microsoft YaHei Regular" panose="020B050302020402020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graphicFrame>
        <p:nvGraphicFramePr>
          <p:cNvPr id="3" name="内容占位符 2"/>
          <p:cNvGraphicFramePr/>
          <p:nvPr>
            <p:ph idx="1"/>
          </p:nvPr>
        </p:nvGraphicFramePr>
        <p:xfrm>
          <a:off x="512673" y="1108000"/>
          <a:ext cx="10938510" cy="3322320"/>
        </p:xfrm>
        <a:graphic>
          <a:graphicData uri="http://schemas.openxmlformats.org/drawingml/2006/table">
            <a:tbl>
              <a:tblPr firstRow="1" bandRow="1">
                <a:tableStyleId>{5C22544A-7EE6-4342-B048-85BDC9FD1C3A}</a:tableStyleId>
              </a:tblPr>
              <a:tblGrid>
                <a:gridCol w="5469255"/>
                <a:gridCol w="5469255"/>
              </a:tblGrid>
              <a:tr h="881380">
                <a:tc>
                  <a:txBody>
                    <a:bodyPr/>
                    <a:p>
                      <a:pPr>
                        <a:buNone/>
                      </a:pPr>
                      <a:r>
                        <a:rPr lang="en-US" altLang="zh-CN"/>
                        <a:t>Kernel Filesystem</a:t>
                      </a:r>
                      <a:endParaRPr lang="en-US" altLang="zh-CN"/>
                    </a:p>
                  </a:txBody>
                  <a:tcPr/>
                </a:tc>
                <a:tc>
                  <a:txBody>
                    <a:bodyPr/>
                    <a:p>
                      <a:pPr>
                        <a:buNone/>
                      </a:pPr>
                      <a:r>
                        <a:rPr lang="en-US" altLang="zh-CN" sz="1800">
                          <a:sym typeface="+mn-ea"/>
                        </a:rPr>
                        <a:t>Filesystem  in </a:t>
                      </a:r>
                      <a:r>
                        <a:rPr lang="en-US" altLang="zh-CN"/>
                        <a:t>Userspace </a:t>
                      </a:r>
                      <a:endParaRPr lang="en-US" altLang="zh-CN"/>
                    </a:p>
                  </a:txBody>
                  <a:tcPr/>
                </a:tc>
              </a:tr>
              <a:tr h="617855">
                <a:tc>
                  <a:txBody>
                    <a:bodyPr/>
                    <a:p>
                      <a:pPr>
                        <a:buNone/>
                      </a:pPr>
                      <a:r>
                        <a:rPr lang="en-US" altLang="zh-CN"/>
                        <a:t>ext4,xfs,btrfs...</a:t>
                      </a:r>
                      <a:endParaRPr lang="en-US" altLang="zh-CN"/>
                    </a:p>
                  </a:txBody>
                  <a:tcPr/>
                </a:tc>
                <a:tc>
                  <a:txBody>
                    <a:bodyPr/>
                    <a:p>
                      <a:pPr>
                        <a:buNone/>
                      </a:pPr>
                      <a:r>
                        <a:rPr lang="en-US" altLang="zh-CN"/>
                        <a:t>GlusterFS,sshfs,s3fs...</a:t>
                      </a:r>
                      <a:endParaRPr lang="en-US" altLang="zh-CN"/>
                    </a:p>
                    <a:p>
                      <a:pPr>
                        <a:buNone/>
                      </a:pPr>
                      <a:r>
                        <a:rPr lang="en-US" altLang="zh-CN"/>
                        <a:t>gvfs,SDCardFS,EncFS</a:t>
                      </a:r>
                      <a:endParaRPr lang="en-US" altLang="zh-CN"/>
                    </a:p>
                    <a:p>
                      <a:pPr>
                        <a:buNone/>
                      </a:pPr>
                      <a:endParaRPr lang="en-US" altLang="zh-CN"/>
                    </a:p>
                  </a:txBody>
                  <a:tcPr/>
                </a:tc>
              </a:tr>
              <a:tr h="763270">
                <a:tc>
                  <a:txBody>
                    <a:bodyPr/>
                    <a:p>
                      <a:pPr>
                        <a:buNone/>
                      </a:pPr>
                      <a:r>
                        <a:rPr lang="zh-CN" altLang="en-US"/>
                        <a:t>性能</a:t>
                      </a:r>
                      <a:endParaRPr lang="en-US" altLang="zh-CN"/>
                    </a:p>
                  </a:txBody>
                  <a:tcPr/>
                </a:tc>
                <a:tc>
                  <a:txBody>
                    <a:bodyPr/>
                    <a:p>
                      <a:pPr>
                        <a:buNone/>
                      </a:pPr>
                      <a:r>
                        <a:rPr lang="zh-CN" altLang="en-US"/>
                        <a:t>安全</a:t>
                      </a:r>
                      <a:r>
                        <a:rPr lang="en-US" altLang="zh-CN"/>
                        <a:t> </a:t>
                      </a:r>
                      <a:r>
                        <a:rPr lang="zh-CN" altLang="en-US"/>
                        <a:t>、可靠、易实现</a:t>
                      </a:r>
                      <a:endParaRPr lang="zh-CN" altLang="en-US"/>
                    </a:p>
                  </a:txBody>
                  <a:tcPr/>
                </a:tc>
              </a:tr>
              <a:tr h="763270">
                <a:tc>
                  <a:txBody>
                    <a:bodyPr/>
                    <a:p>
                      <a:pPr>
                        <a:buNone/>
                      </a:pPr>
                      <a:r>
                        <a:rPr lang="zh-CN" altLang="en-US"/>
                        <a:t>聚焦底层逻辑</a:t>
                      </a:r>
                      <a:endParaRPr lang="en-US" altLang="zh-CN"/>
                    </a:p>
                  </a:txBody>
                  <a:tcPr/>
                </a:tc>
                <a:tc>
                  <a:txBody>
                    <a:bodyPr/>
                    <a:p>
                      <a:pPr>
                        <a:buNone/>
                      </a:pPr>
                      <a:r>
                        <a:rPr lang="zh-CN" altLang="en-US"/>
                        <a:t>聚焦用户态逻辑</a:t>
                      </a:r>
                      <a:endParaRPr lang="en-US" altLang="zh-CN"/>
                    </a:p>
                  </a:txBody>
                  <a:tcPr/>
                </a:tc>
              </a:tr>
            </a:tbl>
          </a:graphicData>
        </a:graphic>
      </p:graphicFrame>
      <p:sp>
        <p:nvSpPr>
          <p:cNvPr id="4" name="矩形 3"/>
          <p:cNvSpPr/>
          <p:nvPr/>
        </p:nvSpPr>
        <p:spPr>
          <a:xfrm>
            <a:off x="315187" y="37603"/>
            <a:ext cx="4509655" cy="705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rPr>
              <a:t>FUSE</a:t>
            </a:r>
            <a:endParaRPr kumimoji="1"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315187" y="37603"/>
            <a:ext cx="4509655" cy="705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rPr>
              <a:t>ARCH</a:t>
            </a:r>
            <a:endParaRPr kumimoji="1"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5" name="图片 15"/>
          <p:cNvPicPr>
            <a:picLocks noChangeAspect="1"/>
          </p:cNvPicPr>
          <p:nvPr/>
        </p:nvPicPr>
        <p:blipFill>
          <a:blip r:embed="rId2"/>
          <a:stretch>
            <a:fillRect/>
          </a:stretch>
        </p:blipFill>
        <p:spPr>
          <a:xfrm>
            <a:off x="1969135" y="37465"/>
            <a:ext cx="7304405" cy="570039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 name="平行四边形 19"/>
          <p:cNvSpPr/>
          <p:nvPr/>
        </p:nvSpPr>
        <p:spPr>
          <a:xfrm rot="10800000">
            <a:off x="2555240" y="2547547"/>
            <a:ext cx="7837714" cy="2627087"/>
          </a:xfrm>
          <a:prstGeom prst="parallelogram">
            <a:avLst>
              <a:gd name="adj" fmla="val 19475"/>
            </a:avLst>
          </a:prstGeom>
          <a:noFill/>
          <a:ln>
            <a:gradFill>
              <a:gsLst>
                <a:gs pos="0">
                  <a:srgbClr val="C705FB"/>
                </a:gs>
                <a:gs pos="100000">
                  <a:srgbClr val="1B1297"/>
                </a:gs>
              </a:gsLst>
              <a:lin ang="5400000" scaled="1"/>
            </a:gra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rtlCol="0" anchor="ctr"/>
          <a:p>
            <a:pPr algn="ctr"/>
            <a:endParaRPr lang="zh-CN" altLang="en-US" kern="0">
              <a:solidFill>
                <a:srgbClr val="3D485D"/>
              </a:solidFill>
              <a:latin typeface="Arial" panose="020B0604020202020204"/>
              <a:ea typeface="等线" panose="02010600030101010101" pitchFamily="2" charset="-122"/>
            </a:endParaRPr>
          </a:p>
        </p:txBody>
      </p:sp>
      <p:sp>
        <p:nvSpPr>
          <p:cNvPr id="19" name="平行四边形 18"/>
          <p:cNvSpPr/>
          <p:nvPr/>
        </p:nvSpPr>
        <p:spPr>
          <a:xfrm rot="10800000">
            <a:off x="2419259" y="2420256"/>
            <a:ext cx="7837714" cy="2627087"/>
          </a:xfrm>
          <a:prstGeom prst="parallelogram">
            <a:avLst>
              <a:gd name="adj" fmla="val 19475"/>
            </a:avLst>
          </a:prstGeom>
          <a:noFill/>
          <a:ln>
            <a:gradFill>
              <a:gsLst>
                <a:gs pos="0">
                  <a:srgbClr val="C705FB"/>
                </a:gs>
                <a:gs pos="100000">
                  <a:srgbClr val="1B1297"/>
                </a:gs>
              </a:gsLst>
              <a:lin ang="5400000" scaled="1"/>
            </a:gra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rtlCol="0" anchor="ctr"/>
          <a:p>
            <a:pPr algn="ctr"/>
            <a:endParaRPr lang="zh-CN" altLang="en-US" kern="0">
              <a:solidFill>
                <a:srgbClr val="3D485D"/>
              </a:solidFill>
              <a:latin typeface="Arial" panose="020B0604020202020204"/>
              <a:ea typeface="等线" panose="02010600030101010101" pitchFamily="2" charset="-122"/>
            </a:endParaRPr>
          </a:p>
        </p:txBody>
      </p:sp>
      <p:sp>
        <p:nvSpPr>
          <p:cNvPr id="12" name="文本框 11"/>
          <p:cNvSpPr txBox="1"/>
          <p:nvPr/>
        </p:nvSpPr>
        <p:spPr>
          <a:xfrm>
            <a:off x="4983806" y="3602625"/>
            <a:ext cx="2332355" cy="922020"/>
          </a:xfrm>
          <a:prstGeom prst="rect">
            <a:avLst/>
          </a:prstGeom>
          <a:noFill/>
        </p:spPr>
        <p:txBody>
          <a:bodyPr wrap="none">
            <a:spAutoFit/>
          </a:bodyPr>
          <a:p>
            <a:pPr algn="ctr" defTabSz="914400">
              <a:defRPr/>
            </a:pPr>
            <a:r>
              <a:rPr lang="en-US" altLang="zh-CN" sz="5400" spc="600" dirty="0">
                <a:solidFill>
                  <a:schemeClr val="bg1"/>
                </a:solidFill>
                <a:latin typeface="Microsoft YaHei W7" charset="0"/>
                <a:ea typeface="Microsoft YaHei W7" charset="0"/>
              </a:rPr>
              <a:t>eBPF</a:t>
            </a:r>
            <a:endParaRPr lang="en-US" altLang="zh-CN" sz="5400" spc="600" dirty="0">
              <a:solidFill>
                <a:schemeClr val="bg1"/>
              </a:solidFill>
              <a:latin typeface="Microsoft YaHei W7" charset="0"/>
              <a:ea typeface="Microsoft YaHei W7" charset="0"/>
            </a:endParaRPr>
          </a:p>
        </p:txBody>
      </p:sp>
      <p:grpSp>
        <p:nvGrpSpPr>
          <p:cNvPr id="18" name="组合 17"/>
          <p:cNvGrpSpPr/>
          <p:nvPr/>
        </p:nvGrpSpPr>
        <p:grpSpPr>
          <a:xfrm>
            <a:off x="4662268" y="3514836"/>
            <a:ext cx="2975429" cy="1132114"/>
            <a:chOff x="5065485" y="3035864"/>
            <a:chExt cx="5392057" cy="1132114"/>
          </a:xfrm>
        </p:grpSpPr>
        <p:cxnSp>
          <p:nvCxnSpPr>
            <p:cNvPr id="14" name="直接连接符 13"/>
            <p:cNvCxnSpPr/>
            <p:nvPr/>
          </p:nvCxnSpPr>
          <p:spPr>
            <a:xfrm>
              <a:off x="5065485" y="3035864"/>
              <a:ext cx="5384800" cy="0"/>
            </a:xfrm>
            <a:prstGeom prst="line">
              <a:avLst/>
            </a:prstGeom>
            <a:ln>
              <a:gradFill flip="none" rotWithShape="1">
                <a:gsLst>
                  <a:gs pos="0">
                    <a:srgbClr val="1B1297"/>
                  </a:gs>
                  <a:gs pos="100000">
                    <a:schemeClr val="accent3"/>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072742" y="4167978"/>
              <a:ext cx="5384800" cy="0"/>
            </a:xfrm>
            <a:prstGeom prst="line">
              <a:avLst/>
            </a:prstGeom>
            <a:ln>
              <a:gradFill flip="none" rotWithShape="1">
                <a:gsLst>
                  <a:gs pos="0">
                    <a:srgbClr val="1B1297"/>
                  </a:gs>
                  <a:gs pos="100000">
                    <a:schemeClr val="accent3"/>
                  </a:gs>
                </a:gsLst>
                <a:lin ang="0" scaled="1"/>
                <a:tileRect/>
              </a:gradFill>
            </a:ln>
          </p:spPr>
          <p:style>
            <a:lnRef idx="1">
              <a:schemeClr val="accent1"/>
            </a:lnRef>
            <a:fillRef idx="0">
              <a:schemeClr val="accent1"/>
            </a:fillRef>
            <a:effectRef idx="0">
              <a:schemeClr val="accent1"/>
            </a:effectRef>
            <a:fontRef idx="minor">
              <a:schemeClr val="tx1"/>
            </a:fontRef>
          </p:style>
        </p:cxnSp>
      </p:grpSp>
      <p:sp>
        <p:nvSpPr>
          <p:cNvPr id="17" name="文本框 16"/>
          <p:cNvSpPr txBox="1"/>
          <p:nvPr/>
        </p:nvSpPr>
        <p:spPr>
          <a:xfrm>
            <a:off x="4662104" y="2868528"/>
            <a:ext cx="2764972" cy="645160"/>
          </a:xfrm>
          <a:prstGeom prst="rect">
            <a:avLst/>
          </a:prstGeom>
          <a:noFill/>
        </p:spPr>
        <p:txBody>
          <a:bodyPr wrap="square" rtlCol="0">
            <a:spAutoFit/>
          </a:bodyPr>
          <a:p>
            <a:r>
              <a:rPr lang="en-US" altLang="zh-CN" sz="3600" i="1" dirty="0">
                <a:solidFill>
                  <a:srgbClr val="C705FB"/>
                </a:solidFill>
              </a:rPr>
              <a:t>Part Three</a:t>
            </a:r>
            <a:endParaRPr lang="en-US" altLang="zh-CN" sz="3600" i="1" dirty="0">
              <a:solidFill>
                <a:srgbClr val="C705FB"/>
              </a:solidFill>
            </a:endParaRPr>
          </a:p>
        </p:txBody>
      </p:sp>
      <p:sp>
        <p:nvSpPr>
          <p:cNvPr id="65" name="文本框 64"/>
          <p:cNvSpPr txBox="1"/>
          <p:nvPr/>
        </p:nvSpPr>
        <p:spPr>
          <a:xfrm>
            <a:off x="1815465" y="43815"/>
            <a:ext cx="1342390" cy="6447155"/>
          </a:xfrm>
          <a:prstGeom prst="rect">
            <a:avLst/>
          </a:prstGeom>
          <a:noFill/>
        </p:spPr>
        <p:txBody>
          <a:bodyPr wrap="square" rtlCol="0">
            <a:spAutoFit/>
          </a:bodyPr>
          <a:p>
            <a:pPr algn="ctr"/>
            <a:r>
              <a:rPr lang="en-US" altLang="zh-CN" sz="41300" dirty="0">
                <a:gradFill>
                  <a:gsLst>
                    <a:gs pos="0">
                      <a:srgbClr val="C705FB"/>
                    </a:gs>
                    <a:gs pos="100000">
                      <a:srgbClr val="1B1297"/>
                    </a:gs>
                  </a:gsLst>
                  <a:lin ang="5400000" scaled="1"/>
                </a:gradFill>
                <a:latin typeface="Microsoft YaHei Regular" panose="020B0503020204020204" charset="-122"/>
                <a:ea typeface="Microsoft YaHei Regular" panose="020B0503020204020204" charset="-122"/>
              </a:rPr>
              <a:t>3</a:t>
            </a:r>
            <a:endParaRPr lang="en-US" altLang="zh-CN" sz="41300" dirty="0">
              <a:gradFill>
                <a:gsLst>
                  <a:gs pos="0">
                    <a:srgbClr val="C705FB"/>
                  </a:gs>
                  <a:gs pos="100000">
                    <a:srgbClr val="1B1297"/>
                  </a:gs>
                </a:gsLst>
                <a:lin ang="5400000" scaled="1"/>
              </a:gradFill>
              <a:latin typeface="Microsoft YaHei Regular" panose="020B0503020204020204" charset="-122"/>
              <a:ea typeface="Microsoft YaHei Regular" panose="020B0503020204020204" charset="-122"/>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1406</Words>
  <Application>WPS 演示</Application>
  <PresentationFormat>宽屏</PresentationFormat>
  <Paragraphs>159</Paragraphs>
  <Slides>23</Slides>
  <Notes>1</Notes>
  <HiddenSlides>0</HiddenSlides>
  <MMClips>0</MMClips>
  <ScaleCrop>false</ScaleCrop>
  <HeadingPairs>
    <vt:vector size="6" baseType="variant">
      <vt:variant>
        <vt:lpstr>已用的字体</vt:lpstr>
      </vt:variant>
      <vt:variant>
        <vt:i4>17</vt:i4>
      </vt:variant>
      <vt:variant>
        <vt:lpstr>主题</vt:lpstr>
      </vt:variant>
      <vt:variant>
        <vt:i4>2</vt:i4>
      </vt:variant>
      <vt:variant>
        <vt:lpstr>幻灯片标题</vt:lpstr>
      </vt:variant>
      <vt:variant>
        <vt:i4>23</vt:i4>
      </vt:variant>
    </vt:vector>
  </HeadingPairs>
  <TitlesOfParts>
    <vt:vector size="42" baseType="lpstr">
      <vt:lpstr>Arial</vt:lpstr>
      <vt:lpstr>宋体</vt:lpstr>
      <vt:lpstr>Wingdings</vt:lpstr>
      <vt:lpstr>DejaVu Sans</vt:lpstr>
      <vt:lpstr>微软雅黑</vt:lpstr>
      <vt:lpstr>Noto Sans CJK SC</vt:lpstr>
      <vt:lpstr>Microsoft YaHei Regular</vt:lpstr>
      <vt:lpstr>Noto Sans CJK HK</vt:lpstr>
      <vt:lpstr>Arial</vt:lpstr>
      <vt:lpstr>等线</vt:lpstr>
      <vt:lpstr>Microsoft YaHei W7</vt:lpstr>
      <vt:lpstr>DejaVu Math TeX Gyre</vt:lpstr>
      <vt:lpstr>Wingdings</vt:lpstr>
      <vt:lpstr>宋体</vt:lpstr>
      <vt:lpstr>Arial Unicode MS</vt:lpstr>
      <vt:lpstr>等线 Light</vt:lpstr>
      <vt:lpstr>Noto Serif CJK HK</vt:lpstr>
      <vt:lpstr>Office 主题​​</vt:lpstr>
      <vt:lpstr>1_Office 主题​​</vt:lpstr>
      <vt:lpstr>基于eBPF的FUSE优化实践</vt:lpstr>
      <vt:lpstr>PowerPoint 演示文稿</vt:lpstr>
      <vt:lpstr>PowerPoint 演示文稿</vt:lpstr>
      <vt:lpstr>WHY</vt:lpstr>
      <vt:lpstr>WHY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整体方案</vt:lpstr>
      <vt:lpstr>文件操作分发</vt:lpstr>
      <vt:lpstr>主要特性</vt:lpstr>
      <vt:lpstr>FUSE原生代码解偶</vt:lpstr>
      <vt:lpstr>直接生成BPF程序</vt:lpstr>
      <vt:lpstr>直接生成BPF程序</vt:lpstr>
      <vt:lpstr>直接生成BPF程序</vt:lpstr>
      <vt:lpstr>PowerPoint 演示文稿</vt:lpstr>
      <vt:lpstr>PowerPoint 演示文稿</vt:lpstr>
      <vt:lpstr>PowerPoint 演示文稿</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User</dc:creator>
  <cp:lastModifiedBy>matrix</cp:lastModifiedBy>
  <cp:revision>128</cp:revision>
  <dcterms:created xsi:type="dcterms:W3CDTF">2023-10-24T11:33:47Z</dcterms:created>
  <dcterms:modified xsi:type="dcterms:W3CDTF">2023-10-24T11:33:47Z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2052-11.1.0.11698</vt:lpwstr>
  </property>
</Properties>
</file>