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71" r:id="rId4"/>
    <p:sldId id="273" r:id="rId5"/>
    <p:sldId id="257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306" r:id="rId18"/>
    <p:sldId id="296" r:id="rId19"/>
    <p:sldId id="297" r:id="rId20"/>
    <p:sldId id="298" r:id="rId21"/>
    <p:sldId id="307" r:id="rId22"/>
    <p:sldId id="300" r:id="rId23"/>
    <p:sldId id="304" r:id="rId24"/>
    <p:sldId id="305" r:id="rId25"/>
    <p:sldId id="308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D3B8D8-3056-4CF3-8119-BE9FD8ABA534}">
          <p14:sldIdLst>
            <p14:sldId id="256"/>
            <p14:sldId id="271"/>
          </p14:sldIdLst>
        </p14:section>
        <p14:section name="1、相关背景简介" id="{C7AE2F0D-A2B7-4BBE-B6C9-BB3D1B8D3411}">
          <p14:sldIdLst>
            <p14:sldId id="273"/>
            <p14:sldId id="257"/>
            <p14:sldId id="274"/>
          </p14:sldIdLst>
        </p14:section>
        <p14:section name="2、堆漏洞与堆喷" id="{E9E5D48D-78AB-4BF9-B6D2-92247E545B6F}">
          <p14:sldIdLst>
            <p14:sldId id="276"/>
            <p14:sldId id="275"/>
            <p14:sldId id="277"/>
            <p14:sldId id="278"/>
            <p14:sldId id="279"/>
          </p14:sldIdLst>
        </p14:section>
        <p14:section name="3、Kmalloc 随机化" id="{7827FEB4-85D0-4994-B6A6-94C624907AA6}">
          <p14:sldIdLst>
            <p14:sldId id="280"/>
            <p14:sldId id="281"/>
            <p14:sldId id="282"/>
            <p14:sldId id="283"/>
            <p14:sldId id="284"/>
            <p14:sldId id="306"/>
            <p14:sldId id="296"/>
            <p14:sldId id="297"/>
            <p14:sldId id="298"/>
            <p14:sldId id="307"/>
            <p14:sldId id="300"/>
            <p14:sldId id="304"/>
            <p14:sldId id="305"/>
            <p14:sldId id="308"/>
            <p14:sldId id="286"/>
          </p14:sldIdLst>
        </p14:section>
        <p14:section name="4、性能&amp;效果评估" id="{825938E1-E3DE-4EE0-B751-FD826FA75C04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结束" id="{C122618D-DED9-4C5E-A620-3EAFD31FFCBF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5FB"/>
    <a:srgbClr val="4D0485"/>
    <a:srgbClr val="0FFCF1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7"/>
  </p:normalViewPr>
  <p:slideViewPr>
    <p:cSldViewPr snapToGrid="0" snapToObjects="1" showGuides="1">
      <p:cViewPr varScale="1">
        <p:scale>
          <a:sx n="108" d="100"/>
          <a:sy n="108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552A0-F6C0-9B42-B29D-21314771942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31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938637/" TargetMode="External"/><Relationship Id="rId2" Type="http://schemas.openxmlformats.org/officeDocument/2006/relationships/hyperlink" Target="https://lore.kernel.org/all/20230714064422.3305234-1-gongruiqi@huaweicloud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google/security-research/security/advisories/GHSA-xxx5-8mvq-3528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oogle.github.io/security-research/pocs/linux/cve-2021-22555/writeup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mmertux.github.io/slab-alloca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mmertux.github.io/slab-allocato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65249"/>
            <a:ext cx="9144000" cy="1376363"/>
          </a:xfrm>
        </p:spPr>
        <p:txBody>
          <a:bodyPr>
            <a:normAutofit/>
          </a:bodyPr>
          <a:lstStyle/>
          <a:p>
            <a:r>
              <a:rPr kumimoji="1" lang="en-US" altLang="zh-CN" sz="5400"/>
              <a:t>Kmalloc </a:t>
            </a:r>
            <a:r>
              <a:rPr kumimoji="1" lang="zh-CN" altLang="en-US" sz="5400"/>
              <a:t>随机化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308768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一种新的堆喷攻击缓解手段</a:t>
            </a:r>
            <a:endParaRPr kumimoji="1" lang="en-US" altLang="zh-CN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481350DC-9AF4-4B43-BD6C-87DAD50C544B}"/>
              </a:ext>
            </a:extLst>
          </p:cNvPr>
          <p:cNvSpPr txBox="1">
            <a:spLocks/>
          </p:cNvSpPr>
          <p:nvPr/>
        </p:nvSpPr>
        <p:spPr>
          <a:xfrm>
            <a:off x="1524000" y="5079993"/>
            <a:ext cx="9144000" cy="85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龚睿奇</a:t>
            </a:r>
            <a:endParaRPr kumimoji="1" lang="en-US" altLang="zh-CN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华为操作系统高级工程师</a:t>
            </a:r>
            <a:endParaRPr kumimoji="1" lang="en-US" altLang="zh-CN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AA44E19-543C-436E-8E0E-4BC5CD0D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是指</a:t>
            </a:r>
            <a:r>
              <a:rPr lang="zh-CN" altLang="en-US">
                <a:solidFill>
                  <a:schemeClr val="accent2"/>
                </a:solidFill>
              </a:rPr>
              <a:t>将某段特定的字节序列注入到某个特定的堆内存地址上</a:t>
            </a:r>
            <a:r>
              <a:rPr lang="zh-CN" altLang="en-US"/>
              <a:t>的行为或手段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作为一种常用技术手段，让 </a:t>
            </a:r>
            <a:r>
              <a:rPr lang="en-US" altLang="zh-CN"/>
              <a:t>UAF/OOB </a:t>
            </a:r>
            <a:r>
              <a:rPr lang="zh-CN" altLang="en-US"/>
              <a:t>漏洞更容易被利用；其本身不具有安全威胁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具体到 </a:t>
            </a:r>
            <a:r>
              <a:rPr lang="en-US" altLang="zh-CN"/>
              <a:t>Linux Kernel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重灾区：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en-US" altLang="zh-CN"/>
              <a:t> </a:t>
            </a:r>
            <a:r>
              <a:rPr lang="zh-CN" altLang="en-US"/>
              <a:t>分配的内存对象（通用，跨子系统</a:t>
            </a:r>
            <a:r>
              <a:rPr lang="en-US" altLang="zh-CN"/>
              <a:t>/</a:t>
            </a:r>
            <a:r>
              <a:rPr lang="zh-CN" altLang="en-US"/>
              <a:t>模块）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常见堆喷函数：</a:t>
            </a:r>
            <a:endParaRPr lang="en-US" altLang="zh-CN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sendmsg</a:t>
            </a:r>
            <a:r>
              <a:rPr lang="en-US" altLang="zh-CN">
                <a:latin typeface="Consolas" panose="020B0609020204030204" pitchFamily="49" charset="0"/>
              </a:rPr>
              <a:t>(..., const struct msghdr *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msg</a:t>
            </a:r>
            <a:r>
              <a:rPr lang="en-US" altLang="zh-CN">
                <a:latin typeface="Consolas" panose="020B0609020204030204" pitchFamily="49" charset="0"/>
              </a:rPr>
              <a:t>, ...)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msgsnd</a:t>
            </a:r>
            <a:r>
              <a:rPr lang="en-US" altLang="zh-CN">
                <a:latin typeface="Consolas" panose="020B0609020204030204" pitchFamily="49" charset="0"/>
              </a:rPr>
              <a:t>(..., void *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msgp</a:t>
            </a:r>
            <a:r>
              <a:rPr lang="en-US" altLang="zh-CN">
                <a:latin typeface="Consolas" panose="020B0609020204030204" pitchFamily="49" charset="0"/>
              </a:rPr>
              <a:t>, size_t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msgsz</a:t>
            </a:r>
            <a:r>
              <a:rPr lang="en-US" altLang="zh-CN">
                <a:latin typeface="Consolas" panose="020B0609020204030204" pitchFamily="49" charset="0"/>
              </a:rPr>
              <a:t>, ...)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add_key</a:t>
            </a:r>
            <a:r>
              <a:rPr lang="en-US" altLang="zh-CN">
                <a:latin typeface="Consolas" panose="020B0609020204030204" pitchFamily="49" charset="0"/>
              </a:rPr>
              <a:t>(..., const void *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>
                <a:latin typeface="Consolas" panose="020B0609020204030204" pitchFamily="49" charset="0"/>
              </a:rPr>
              <a:t>, size_t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plen</a:t>
            </a:r>
            <a:r>
              <a:rPr lang="en-US" altLang="zh-CN">
                <a:latin typeface="Consolas" panose="020B0609020204030204" pitchFamily="49" charset="0"/>
              </a:rPr>
              <a:t>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共同点：</a:t>
            </a:r>
            <a:endParaRPr lang="en-US" altLang="zh-CN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传递由用户态指定长度和内容的数据至内核态</a:t>
            </a:r>
            <a:endParaRPr lang="en-US" altLang="zh-CN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内核态中的缓冲区由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</a:t>
            </a:r>
            <a:r>
              <a:rPr lang="en-US" altLang="zh-CN">
                <a:latin typeface="Consolas" panose="020B0609020204030204" pitchFamily="49" charset="0"/>
              </a:rPr>
              <a:t>() </a:t>
            </a:r>
            <a:r>
              <a:rPr lang="zh-CN" altLang="en-US">
                <a:latin typeface="Consolas" panose="020B0609020204030204" pitchFamily="49" charset="0"/>
              </a:rPr>
              <a:t>分配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677771-EC62-4A8F-9760-BC29D643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堆喷（</a:t>
            </a:r>
            <a:r>
              <a:rPr lang="en-US" altLang="zh-CN">
                <a:solidFill>
                  <a:schemeClr val="bg1"/>
                </a:solidFill>
              </a:rPr>
              <a:t>Heap Spraying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21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77059" y="3602625"/>
            <a:ext cx="509626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Kmalloc </a:t>
            </a:r>
            <a:r>
              <a:rPr lang="zh-CN" altLang="en-US" sz="5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随机化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C705FB"/>
                </a:solidFill>
              </a:rPr>
              <a:t>Part Three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949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2D932-724E-4623-B655-042E4BB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方案总览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7D8BB-674D-46FB-ACC4-98F06EC9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027EE52-5DA2-4AB4-AE5F-B924E7C1A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42" y="2048282"/>
            <a:ext cx="2891574" cy="35818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F7CA0527-7929-4DC0-B1D2-8FCBD8834E98}"/>
              </a:ext>
            </a:extLst>
          </p:cNvPr>
          <p:cNvSpPr/>
          <p:nvPr/>
        </p:nvSpPr>
        <p:spPr>
          <a:xfrm>
            <a:off x="4448175" y="3610766"/>
            <a:ext cx="1885950" cy="495300"/>
          </a:xfrm>
          <a:prstGeom prst="rightArrow">
            <a:avLst>
              <a:gd name="adj1" fmla="val 50000"/>
              <a:gd name="adj2" fmla="val 80769"/>
            </a:avLst>
          </a:prstGeom>
          <a:solidFill>
            <a:schemeClr val="accent3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D2962D-F69B-4731-B93B-FBAEA4433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94" y="2048282"/>
            <a:ext cx="4484856" cy="35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680732-E374-42A7-A8C3-7BCCBCD9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方案原理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3ED197-1D25-4425-8BAA-4D838D02968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5476425" y="2978202"/>
            <a:ext cx="3067951" cy="2831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曲线 47">
            <a:extLst>
              <a:ext uri="{FF2B5EF4-FFF2-40B4-BE49-F238E27FC236}">
                <a16:creationId xmlns:a16="http://schemas.microsoft.com/office/drawing/2014/main" id="{8E76E82B-F960-4B4D-ADF4-571A1ADA6713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476426" y="5124226"/>
            <a:ext cx="3067950" cy="1827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17DD04-9F56-4D0B-969B-82E134FAF653}"/>
              </a:ext>
            </a:extLst>
          </p:cNvPr>
          <p:cNvGrpSpPr/>
          <p:nvPr/>
        </p:nvGrpSpPr>
        <p:grpSpPr>
          <a:xfrm>
            <a:off x="2657740" y="1585978"/>
            <a:ext cx="2818685" cy="4490077"/>
            <a:chOff x="2657740" y="1773990"/>
            <a:chExt cx="2818685" cy="449007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AA3870-D0D2-4642-B1AB-DD1BF0632FD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740" y="2196269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F2CC15-7681-4458-ACAA-CBE62138E27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425" y="2119357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72D6E7-D016-43AE-A990-7AF49D934B66}"/>
                </a:ext>
              </a:extLst>
            </p:cNvPr>
            <p:cNvSpPr txBox="1"/>
            <p:nvPr/>
          </p:nvSpPr>
          <p:spPr>
            <a:xfrm>
              <a:off x="2739476" y="1773990"/>
              <a:ext cx="26552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.txt segment in memory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4B2DF2-CB4B-4E4E-9FB8-64091262931B}"/>
              </a:ext>
            </a:extLst>
          </p:cNvPr>
          <p:cNvSpPr txBox="1"/>
          <p:nvPr/>
        </p:nvSpPr>
        <p:spPr>
          <a:xfrm>
            <a:off x="811857" y="3119764"/>
            <a:ext cx="18458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0xffff....a8de </a:t>
            </a:r>
            <a:endParaRPr kumimoji="1" lang="zh-CN" altLang="en-US" dirty="0">
              <a:solidFill>
                <a:srgbClr val="00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32ACCB8-7D37-4058-81D6-7FB15D696709}"/>
              </a:ext>
            </a:extLst>
          </p:cNvPr>
          <p:cNvGrpSpPr/>
          <p:nvPr/>
        </p:nvGrpSpPr>
        <p:grpSpPr>
          <a:xfrm>
            <a:off x="677302" y="2284202"/>
            <a:ext cx="4799123" cy="1392622"/>
            <a:chOff x="677302" y="2284202"/>
            <a:chExt cx="4799123" cy="139262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3B5072F-86D9-4F0B-A775-57B2AA8788AC}"/>
                </a:ext>
              </a:extLst>
            </p:cNvPr>
            <p:cNvGrpSpPr/>
            <p:nvPr/>
          </p:nvGrpSpPr>
          <p:grpSpPr>
            <a:xfrm>
              <a:off x="2657740" y="2568828"/>
              <a:ext cx="2818685" cy="1107996"/>
              <a:chOff x="1790346" y="2756840"/>
              <a:chExt cx="2352939" cy="1107996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7C399D4-5F1B-46BE-954C-E3C67D5B9CB1}"/>
                  </a:ext>
                </a:extLst>
              </p:cNvPr>
              <p:cNvSpPr txBox="1"/>
              <p:nvPr/>
            </p:nvSpPr>
            <p:spPr>
              <a:xfrm>
                <a:off x="1790346" y="2756840"/>
                <a:ext cx="2352939" cy="11079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sendmsg():</a:t>
                </a:r>
              </a:p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</a:p>
              <a:p>
                <a:pPr algn="l"/>
                <a:endParaRPr kumimoji="1"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7E08111-03CC-4415-B152-C9CF023A2EFC}"/>
                  </a:ext>
                </a:extLst>
              </p:cNvPr>
              <p:cNvSpPr txBox="1"/>
              <p:nvPr/>
            </p:nvSpPr>
            <p:spPr>
              <a:xfrm>
                <a:off x="1790346" y="3310838"/>
                <a:ext cx="2352939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kmalloc()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D3E028-B9B6-44CF-8BB0-EF3C4C1727E9}"/>
                </a:ext>
              </a:extLst>
            </p:cNvPr>
            <p:cNvSpPr txBox="1"/>
            <p:nvPr/>
          </p:nvSpPr>
          <p:spPr>
            <a:xfrm>
              <a:off x="677302" y="2284202"/>
              <a:ext cx="19804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Used by attacker:</a:t>
              </a:r>
              <a:endParaRPr kumimoji="1"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69D94D5-2709-4625-935A-FC7CB55A58E7}"/>
              </a:ext>
            </a:extLst>
          </p:cNvPr>
          <p:cNvSpPr txBox="1"/>
          <p:nvPr/>
        </p:nvSpPr>
        <p:spPr>
          <a:xfrm>
            <a:off x="811856" y="4984130"/>
            <a:ext cx="18458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0xffff....8bf2 </a:t>
            </a:r>
            <a:endParaRPr kumimoji="1" lang="zh-CN" altLang="en-US" dirty="0">
              <a:solidFill>
                <a:srgbClr val="00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6D130EA-37F2-4F73-8424-C40165345010}"/>
              </a:ext>
            </a:extLst>
          </p:cNvPr>
          <p:cNvGrpSpPr/>
          <p:nvPr/>
        </p:nvGrpSpPr>
        <p:grpSpPr>
          <a:xfrm>
            <a:off x="677302" y="4147893"/>
            <a:ext cx="4799124" cy="1391318"/>
            <a:chOff x="677302" y="4147893"/>
            <a:chExt cx="4799124" cy="139131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03FFC86-9233-4DF3-BEDB-5A4456747AB7}"/>
                </a:ext>
              </a:extLst>
            </p:cNvPr>
            <p:cNvGrpSpPr/>
            <p:nvPr/>
          </p:nvGrpSpPr>
          <p:grpSpPr>
            <a:xfrm>
              <a:off x="2657740" y="4431215"/>
              <a:ext cx="2818686" cy="1107996"/>
              <a:chOff x="1324600" y="4619227"/>
              <a:chExt cx="2818686" cy="1107996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41BBD58-7FC4-4276-B0CF-86613036A627}"/>
                  </a:ext>
                </a:extLst>
              </p:cNvPr>
              <p:cNvSpPr txBox="1"/>
              <p:nvPr/>
            </p:nvSpPr>
            <p:spPr>
              <a:xfrm>
                <a:off x="1324600" y="4619227"/>
                <a:ext cx="2818686" cy="11079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packet_create():</a:t>
                </a:r>
              </a:p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</a:p>
              <a:p>
                <a:endParaRPr kumimoji="1"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B6E917F-6CAE-440C-88F3-F00BDEEF46BF}"/>
                  </a:ext>
                </a:extLst>
              </p:cNvPr>
              <p:cNvSpPr txBox="1"/>
              <p:nvPr/>
            </p:nvSpPr>
            <p:spPr>
              <a:xfrm>
                <a:off x="1324600" y="5173738"/>
                <a:ext cx="2818686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kmalloc()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A5E0F43-B930-4405-9C2B-8E4D03D70101}"/>
                </a:ext>
              </a:extLst>
            </p:cNvPr>
            <p:cNvSpPr txBox="1"/>
            <p:nvPr/>
          </p:nvSpPr>
          <p:spPr>
            <a:xfrm>
              <a:off x="677302" y="4147893"/>
              <a:ext cx="19804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>
                  <a:solidFill>
                    <a:schemeClr val="accent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Vuln subsystem:</a:t>
              </a:r>
              <a:endParaRPr kumimoji="1" lang="zh-CN" altLang="en-US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26A1034-2975-466D-856A-C29FBE1EE56B}"/>
              </a:ext>
            </a:extLst>
          </p:cNvPr>
          <p:cNvSpPr/>
          <p:nvPr/>
        </p:nvSpPr>
        <p:spPr>
          <a:xfrm>
            <a:off x="8544376" y="2745328"/>
            <a:ext cx="2804450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kmalloc-random-01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D7885C-8596-49A7-8EC5-F106D6829591}"/>
              </a:ext>
            </a:extLst>
          </p:cNvPr>
          <p:cNvSpPr/>
          <p:nvPr/>
        </p:nvSpPr>
        <p:spPr>
          <a:xfrm>
            <a:off x="8544361" y="2274096"/>
            <a:ext cx="2804449" cy="4657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kmem_cache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F75F4C-F0C1-4396-8F03-6EC776964C0C}"/>
              </a:ext>
            </a:extLst>
          </p:cNvPr>
          <p:cNvSpPr/>
          <p:nvPr/>
        </p:nvSpPr>
        <p:spPr>
          <a:xfrm>
            <a:off x="8544376" y="3211076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kmalloc-random-02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3ACB96-0C45-41E3-8F17-CB5E18F223FD}"/>
              </a:ext>
            </a:extLst>
          </p:cNvPr>
          <p:cNvSpPr/>
          <p:nvPr/>
        </p:nvSpPr>
        <p:spPr>
          <a:xfrm>
            <a:off x="8544376" y="3676824"/>
            <a:ext cx="2804443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kmalloc-random-03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6221B6-7E84-4E40-AB4E-993287B49298}"/>
              </a:ext>
            </a:extLst>
          </p:cNvPr>
          <p:cNvSpPr/>
          <p:nvPr/>
        </p:nvSpPr>
        <p:spPr>
          <a:xfrm>
            <a:off x="8544376" y="4142572"/>
            <a:ext cx="2804437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kmalloc-random-04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39C77C-F519-404E-A8C7-78AF97F38144}"/>
              </a:ext>
            </a:extLst>
          </p:cNvPr>
          <p:cNvSpPr/>
          <p:nvPr/>
        </p:nvSpPr>
        <p:spPr>
          <a:xfrm>
            <a:off x="8544376" y="4608320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1BA85D-4753-4A0E-B263-6FACF883BE02}"/>
              </a:ext>
            </a:extLst>
          </p:cNvPr>
          <p:cNvSpPr/>
          <p:nvPr/>
        </p:nvSpPr>
        <p:spPr>
          <a:xfrm>
            <a:off x="8544376" y="5074068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kmalloc-random-X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0FC08-C17E-40AA-A5EE-97EE1658D0BF}"/>
              </a:ext>
            </a:extLst>
          </p:cNvPr>
          <p:cNvSpPr/>
          <p:nvPr/>
        </p:nvSpPr>
        <p:spPr>
          <a:xfrm>
            <a:off x="8544377" y="5539815"/>
            <a:ext cx="2804449" cy="37740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 = pow(2, n)</a:t>
            </a:r>
            <a:endParaRPr lang="zh-CN" altLang="en-US" sz="28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1AC745-FB40-4107-A191-A3A8B7111DAD}"/>
              </a:ext>
            </a:extLst>
          </p:cNvPr>
          <p:cNvSpPr txBox="1"/>
          <p:nvPr/>
        </p:nvSpPr>
        <p:spPr>
          <a:xfrm>
            <a:off x="5817929" y="2657553"/>
            <a:ext cx="23849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hash(0xff..a8de, n)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7FBBC3-B07D-477D-BBED-130E9015EC68}"/>
              </a:ext>
            </a:extLst>
          </p:cNvPr>
          <p:cNvSpPr txBox="1"/>
          <p:nvPr/>
        </p:nvSpPr>
        <p:spPr>
          <a:xfrm>
            <a:off x="5817929" y="4807081"/>
            <a:ext cx="23849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hash(0xff..8bf2, n)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9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730040-6463-4F0A-B0C2-2AB26249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09E18D-7EE7-4B10-AB80-9FF24D6D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对 </a:t>
            </a:r>
            <a:r>
              <a:rPr lang="en-US" altLang="zh-CN">
                <a:solidFill>
                  <a:schemeClr val="bg1"/>
                </a:solidFill>
              </a:rPr>
              <a:t>UAF </a:t>
            </a:r>
            <a:r>
              <a:rPr lang="zh-CN" altLang="en-US">
                <a:solidFill>
                  <a:schemeClr val="bg1"/>
                </a:solidFill>
              </a:rPr>
              <a:t>的防护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23E1B4-A86E-4341-BBCF-E8F147784511}"/>
              </a:ext>
            </a:extLst>
          </p:cNvPr>
          <p:cNvGrpSpPr/>
          <p:nvPr/>
        </p:nvGrpSpPr>
        <p:grpSpPr>
          <a:xfrm>
            <a:off x="1742599" y="1965073"/>
            <a:ext cx="2804465" cy="3643126"/>
            <a:chOff x="8014510" y="2274096"/>
            <a:chExt cx="2804465" cy="36431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6ACC38C-1547-4B92-8EF8-8BB4F6E0D8A7}"/>
                </a:ext>
              </a:extLst>
            </p:cNvPr>
            <p:cNvGrpSpPr/>
            <p:nvPr/>
          </p:nvGrpSpPr>
          <p:grpSpPr>
            <a:xfrm>
              <a:off x="8014510" y="2274096"/>
              <a:ext cx="2804465" cy="3265720"/>
              <a:chOff x="7134293" y="2026272"/>
              <a:chExt cx="2804465" cy="32657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6A1303-0148-44BF-978D-EFE035B3F7B3}"/>
                  </a:ext>
                </a:extLst>
              </p:cNvPr>
              <p:cNvSpPr/>
              <p:nvPr/>
            </p:nvSpPr>
            <p:spPr>
              <a:xfrm>
                <a:off x="7134308" y="2497504"/>
                <a:ext cx="2804450" cy="46574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kmalloc-random-01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22A641-71C7-4101-9970-75A610904B34}"/>
                  </a:ext>
                </a:extLst>
              </p:cNvPr>
              <p:cNvSpPr/>
              <p:nvPr/>
            </p:nvSpPr>
            <p:spPr>
              <a:xfrm>
                <a:off x="7134293" y="2026272"/>
                <a:ext cx="2804449" cy="46574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kmem_cache</a:t>
                </a:r>
                <a:endPara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9DE836A-4F20-4F4E-86E4-C2FAB0E14CC1}"/>
                  </a:ext>
                </a:extLst>
              </p:cNvPr>
              <p:cNvSpPr/>
              <p:nvPr/>
            </p:nvSpPr>
            <p:spPr>
              <a:xfrm>
                <a:off x="7134308" y="2963252"/>
                <a:ext cx="2804449" cy="465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kmalloc-random-02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B36CA6-B122-4934-8129-2CD414F054D8}"/>
                  </a:ext>
                </a:extLst>
              </p:cNvPr>
              <p:cNvSpPr/>
              <p:nvPr/>
            </p:nvSpPr>
            <p:spPr>
              <a:xfrm>
                <a:off x="7134308" y="3429000"/>
                <a:ext cx="2804443" cy="465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kmalloc-random-03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E69A91-7068-429F-A07D-583F50DA994A}"/>
                  </a:ext>
                </a:extLst>
              </p:cNvPr>
              <p:cNvSpPr/>
              <p:nvPr/>
            </p:nvSpPr>
            <p:spPr>
              <a:xfrm>
                <a:off x="7134308" y="3894748"/>
                <a:ext cx="2804437" cy="465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kmalloc-random-04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D3878FB-BA53-4018-A581-19311CEAE900}"/>
                  </a:ext>
                </a:extLst>
              </p:cNvPr>
              <p:cNvSpPr/>
              <p:nvPr/>
            </p:nvSpPr>
            <p:spPr>
              <a:xfrm>
                <a:off x="7134308" y="4360496"/>
                <a:ext cx="2804449" cy="465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......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892533-CC13-4058-B96D-FBBEBC6367A2}"/>
                  </a:ext>
                </a:extLst>
              </p:cNvPr>
              <p:cNvSpPr/>
              <p:nvPr/>
            </p:nvSpPr>
            <p:spPr>
              <a:xfrm>
                <a:off x="7134308" y="4826244"/>
                <a:ext cx="2804449" cy="46574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kmalloc-random-X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1A61C8-7E16-461B-B2FE-D2959F924219}"/>
                </a:ext>
              </a:extLst>
            </p:cNvPr>
            <p:cNvSpPr/>
            <p:nvPr/>
          </p:nvSpPr>
          <p:spPr>
            <a:xfrm>
              <a:off x="8014526" y="5539815"/>
              <a:ext cx="2804449" cy="37740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X = pow(2, n)</a:t>
              </a:r>
              <a:endParaRPr lang="zh-CN" altLang="en-US" sz="28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554A2B5-6C93-49BC-93A5-BCA5BD8BE0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6021" y="2669179"/>
            <a:ext cx="10165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D25B099-0477-4F32-A660-143AAF39E607}"/>
              </a:ext>
            </a:extLst>
          </p:cNvPr>
          <p:cNvSpPr txBox="1"/>
          <p:nvPr/>
        </p:nvSpPr>
        <p:spPr>
          <a:xfrm>
            <a:off x="418373" y="3696117"/>
            <a:ext cx="10165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Hashing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连接符: 肘形 13">
            <a:extLst>
              <a:ext uri="{FF2B5EF4-FFF2-40B4-BE49-F238E27FC236}">
                <a16:creationId xmlns:a16="http://schemas.microsoft.com/office/drawing/2014/main" id="{9FC51B01-58BA-47E0-A507-CAFADA7D8D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6021" y="4997919"/>
            <a:ext cx="10165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oogle Shape;297;p22">
            <a:extLst>
              <a:ext uri="{FF2B5EF4-FFF2-40B4-BE49-F238E27FC236}">
                <a16:creationId xmlns:a16="http://schemas.microsoft.com/office/drawing/2014/main" id="{B2C09CD3-5EC1-4293-B402-A06F16FC5C47}"/>
              </a:ext>
            </a:extLst>
          </p:cNvPr>
          <p:cNvGrpSpPr/>
          <p:nvPr/>
        </p:nvGrpSpPr>
        <p:grpSpPr>
          <a:xfrm>
            <a:off x="6723049" y="2464984"/>
            <a:ext cx="3206278" cy="1198875"/>
            <a:chOff x="5488699" y="1756202"/>
            <a:chExt cx="3710540" cy="1451949"/>
          </a:xfrm>
        </p:grpSpPr>
        <p:sp>
          <p:nvSpPr>
            <p:cNvPr id="18" name="Google Shape;298;p22">
              <a:extLst>
                <a:ext uri="{FF2B5EF4-FFF2-40B4-BE49-F238E27FC236}">
                  <a16:creationId xmlns:a16="http://schemas.microsoft.com/office/drawing/2014/main" id="{0F4F840E-8F15-434B-B55C-21CC90FAF527}"/>
                </a:ext>
              </a:extLst>
            </p:cNvPr>
            <p:cNvSpPr txBox="1"/>
            <p:nvPr/>
          </p:nvSpPr>
          <p:spPr>
            <a:xfrm>
              <a:off x="5488699" y="2342088"/>
              <a:ext cx="3710540" cy="866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Diverged from the cache of vulnerable object</a:t>
              </a:r>
            </a:p>
          </p:txBody>
        </p:sp>
        <p:cxnSp>
          <p:nvCxnSpPr>
            <p:cNvPr id="19" name="Google Shape;301;p22">
              <a:extLst>
                <a:ext uri="{FF2B5EF4-FFF2-40B4-BE49-F238E27FC236}">
                  <a16:creationId xmlns:a16="http://schemas.microsoft.com/office/drawing/2014/main" id="{424F64C1-AF13-4E54-9B75-00A5D63D7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185" y="2211054"/>
              <a:ext cx="2667103" cy="142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302;p22">
              <a:extLst>
                <a:ext uri="{FF2B5EF4-FFF2-40B4-BE49-F238E27FC236}">
                  <a16:creationId xmlns:a16="http://schemas.microsoft.com/office/drawing/2014/main" id="{FE22125D-BA97-40F5-947E-290215084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305" y="1756202"/>
              <a:ext cx="2664983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303;p22">
              <a:extLst>
                <a:ext uri="{FF2B5EF4-FFF2-40B4-BE49-F238E27FC236}">
                  <a16:creationId xmlns:a16="http://schemas.microsoft.com/office/drawing/2014/main" id="{9E7C7188-3DBE-4616-8452-D2C7473E4194}"/>
                </a:ext>
              </a:extLst>
            </p:cNvPr>
            <p:cNvSpPr/>
            <p:nvPr/>
          </p:nvSpPr>
          <p:spPr>
            <a:xfrm>
              <a:off x="6080239" y="1757890"/>
              <a:ext cx="1872988" cy="453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Spray Obj</a:t>
              </a:r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CB99B2-E1B8-4BE1-9D82-1DE56E0C4D4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547063" y="4997919"/>
            <a:ext cx="233230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632E982-CD74-4829-9634-419F57A98025}"/>
              </a:ext>
            </a:extLst>
          </p:cNvPr>
          <p:cNvSpPr txBox="1"/>
          <p:nvPr/>
        </p:nvSpPr>
        <p:spPr>
          <a:xfrm>
            <a:off x="4998883" y="4716527"/>
            <a:ext cx="10165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manages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2114CB-93A0-4C31-AEC5-98848617510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47064" y="2669179"/>
            <a:ext cx="23323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BFBF85D-8C3E-4384-BE17-11777A1DA4BA}"/>
              </a:ext>
            </a:extLst>
          </p:cNvPr>
          <p:cNvSpPr txBox="1"/>
          <p:nvPr/>
        </p:nvSpPr>
        <p:spPr>
          <a:xfrm>
            <a:off x="4998883" y="2373604"/>
            <a:ext cx="10165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manages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17FA7D4-091A-4528-8942-AC9142144E63}"/>
              </a:ext>
            </a:extLst>
          </p:cNvPr>
          <p:cNvGrpSpPr/>
          <p:nvPr/>
        </p:nvGrpSpPr>
        <p:grpSpPr>
          <a:xfrm>
            <a:off x="6740893" y="4200532"/>
            <a:ext cx="3943744" cy="1501635"/>
            <a:chOff x="2035502" y="2261259"/>
            <a:chExt cx="3943744" cy="150163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7B74EFD-563D-43CE-A7AF-DDCE601D45CE}"/>
                </a:ext>
              </a:extLst>
            </p:cNvPr>
            <p:cNvGrpSpPr/>
            <p:nvPr/>
          </p:nvGrpSpPr>
          <p:grpSpPr>
            <a:xfrm>
              <a:off x="2035502" y="2261259"/>
              <a:ext cx="3544786" cy="1501635"/>
              <a:chOff x="6482924" y="4217231"/>
              <a:chExt cx="3544786" cy="1501635"/>
            </a:xfrm>
          </p:grpSpPr>
          <p:grpSp>
            <p:nvGrpSpPr>
              <p:cNvPr id="31" name="Google Shape;297;p22">
                <a:extLst>
                  <a:ext uri="{FF2B5EF4-FFF2-40B4-BE49-F238E27FC236}">
                    <a16:creationId xmlns:a16="http://schemas.microsoft.com/office/drawing/2014/main" id="{6C19EC7B-5559-42B3-8DAC-2F5E7DAAB062}"/>
                  </a:ext>
                </a:extLst>
              </p:cNvPr>
              <p:cNvGrpSpPr/>
              <p:nvPr/>
            </p:nvGrpSpPr>
            <p:grpSpPr>
              <a:xfrm>
                <a:off x="6482924" y="4217231"/>
                <a:ext cx="3544786" cy="1501635"/>
                <a:chOff x="5488700" y="1056553"/>
                <a:chExt cx="4102286" cy="1818620"/>
              </a:xfrm>
            </p:grpSpPr>
            <p:sp>
              <p:nvSpPr>
                <p:cNvPr id="33" name="Google Shape;298;p22">
                  <a:extLst>
                    <a:ext uri="{FF2B5EF4-FFF2-40B4-BE49-F238E27FC236}">
                      <a16:creationId xmlns:a16="http://schemas.microsoft.com/office/drawing/2014/main" id="{57480763-916E-4435-B0DF-CCB4D90C4F10}"/>
                    </a:ext>
                  </a:extLst>
                </p:cNvPr>
                <p:cNvSpPr txBox="1"/>
                <p:nvPr/>
              </p:nvSpPr>
              <p:spPr>
                <a:xfrm>
                  <a:off x="5488700" y="2342087"/>
                  <a:ext cx="4102286" cy="5330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Protected from being sprayed!</a:t>
                  </a:r>
                </a:p>
              </p:txBody>
            </p:sp>
            <p:cxnSp>
              <p:nvCxnSpPr>
                <p:cNvPr id="34" name="Google Shape;301;p22">
                  <a:extLst>
                    <a:ext uri="{FF2B5EF4-FFF2-40B4-BE49-F238E27FC236}">
                      <a16:creationId xmlns:a16="http://schemas.microsoft.com/office/drawing/2014/main" id="{FD98FF1E-B9DC-4660-9314-02233FA6A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3185" y="2211054"/>
                  <a:ext cx="2667103" cy="142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02;p22">
                  <a:extLst>
                    <a:ext uri="{FF2B5EF4-FFF2-40B4-BE49-F238E27FC236}">
                      <a16:creationId xmlns:a16="http://schemas.microsoft.com/office/drawing/2014/main" id="{D27D555F-6931-4D2A-843B-245AD9A33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5305" y="1756202"/>
                  <a:ext cx="266498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" name="Google Shape;303;p22">
                  <a:extLst>
                    <a:ext uri="{FF2B5EF4-FFF2-40B4-BE49-F238E27FC236}">
                      <a16:creationId xmlns:a16="http://schemas.microsoft.com/office/drawing/2014/main" id="{37704AF0-5D99-4C22-84A2-CA90AA3985CA}"/>
                    </a:ext>
                  </a:extLst>
                </p:cNvPr>
                <p:cNvSpPr/>
                <p:nvPr/>
              </p:nvSpPr>
              <p:spPr>
                <a:xfrm>
                  <a:off x="6080239" y="1757890"/>
                  <a:ext cx="1872988" cy="45316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Vuln Obj</a:t>
                  </a: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endParaRPr>
                </a:p>
              </p:txBody>
            </p:sp>
            <p:cxnSp>
              <p:nvCxnSpPr>
                <p:cNvPr id="37" name="Google Shape;305;p22">
                  <a:extLst>
                    <a:ext uri="{FF2B5EF4-FFF2-40B4-BE49-F238E27FC236}">
                      <a16:creationId xmlns:a16="http://schemas.microsoft.com/office/drawing/2014/main" id="{60B26C22-D22A-4F00-B875-97F91E89C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2932" y="1517906"/>
                  <a:ext cx="217307" cy="21222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sp>
              <p:nvSpPr>
                <p:cNvPr id="38" name="Google Shape;306;p22">
                  <a:extLst>
                    <a:ext uri="{FF2B5EF4-FFF2-40B4-BE49-F238E27FC236}">
                      <a16:creationId xmlns:a16="http://schemas.microsoft.com/office/drawing/2014/main" id="{7DDF6C93-7833-4094-A01B-0D266533A20E}"/>
                    </a:ext>
                  </a:extLst>
                </p:cNvPr>
                <p:cNvSpPr txBox="1"/>
                <p:nvPr/>
              </p:nvSpPr>
              <p:spPr>
                <a:xfrm>
                  <a:off x="5582070" y="1056553"/>
                  <a:ext cx="695395" cy="4498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ptr</a:t>
                  </a: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32" name="Google Shape;304;p22">
                <a:extLst>
                  <a:ext uri="{FF2B5EF4-FFF2-40B4-BE49-F238E27FC236}">
                    <a16:creationId xmlns:a16="http://schemas.microsoft.com/office/drawing/2014/main" id="{97395E08-04BD-4E21-813F-D72FF082EA23}"/>
                  </a:ext>
                </a:extLst>
              </p:cNvPr>
              <p:cNvSpPr/>
              <p:nvPr/>
            </p:nvSpPr>
            <p:spPr>
              <a:xfrm>
                <a:off x="8247797" y="4794931"/>
                <a:ext cx="110328" cy="371830"/>
              </a:xfrm>
              <a:prstGeom prst="rect">
                <a:avLst/>
              </a:prstGeom>
              <a:solidFill>
                <a:schemeClr val="accent5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28" name="Google Shape;306;p22">
              <a:extLst>
                <a:ext uri="{FF2B5EF4-FFF2-40B4-BE49-F238E27FC236}">
                  <a16:creationId xmlns:a16="http://schemas.microsoft.com/office/drawing/2014/main" id="{8225C345-8E0D-4B1E-AFAE-A7A3F8CD75D9}"/>
                </a:ext>
              </a:extLst>
            </p:cNvPr>
            <p:cNvSpPr txBox="1"/>
            <p:nvPr/>
          </p:nvSpPr>
          <p:spPr>
            <a:xfrm>
              <a:off x="3501020" y="2355476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29" name="Google Shape;348;p22">
              <a:extLst>
                <a:ext uri="{FF2B5EF4-FFF2-40B4-BE49-F238E27FC236}">
                  <a16:creationId xmlns:a16="http://schemas.microsoft.com/office/drawing/2014/main" id="{75827E1B-6254-4E02-838C-5D8DC24D7286}"/>
                </a:ext>
              </a:extLst>
            </p:cNvPr>
            <p:cNvCxnSpPr>
              <a:cxnSpLocks/>
              <a:stCxn id="32" idx="0"/>
              <a:endCxn id="30" idx="1"/>
            </p:cNvCxnSpPr>
            <p:nvPr/>
          </p:nvCxnSpPr>
          <p:spPr>
            <a:xfrm rot="5400000" flipH="1" flipV="1">
              <a:off x="4014640" y="2442624"/>
              <a:ext cx="237235" cy="555437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0" name="Google Shape;306;p22">
              <a:extLst>
                <a:ext uri="{FF2B5EF4-FFF2-40B4-BE49-F238E27FC236}">
                  <a16:creationId xmlns:a16="http://schemas.microsoft.com/office/drawing/2014/main" id="{3756B616-1CC9-465B-9ADB-9706BAC2C84A}"/>
                </a:ext>
              </a:extLst>
            </p:cNvPr>
            <p:cNvSpPr txBox="1"/>
            <p:nvPr/>
          </p:nvSpPr>
          <p:spPr>
            <a:xfrm>
              <a:off x="4410976" y="2387190"/>
              <a:ext cx="1568270" cy="429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benign addr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5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F1E166-2FB7-452D-98AD-E99C8BA4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FF5BA7-A5E0-4905-8850-A54157A2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对 </a:t>
            </a:r>
            <a:r>
              <a:rPr lang="en-US" altLang="zh-CN">
                <a:solidFill>
                  <a:schemeClr val="bg1"/>
                </a:solidFill>
              </a:rPr>
              <a:t>OOB </a:t>
            </a:r>
            <a:r>
              <a:rPr lang="zh-CN" altLang="en-US">
                <a:solidFill>
                  <a:schemeClr val="bg1"/>
                </a:solidFill>
              </a:rPr>
              <a:t>的防护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F463C82-6A27-41FB-B306-C2C7B92EA6F9}"/>
              </a:ext>
            </a:extLst>
          </p:cNvPr>
          <p:cNvGrpSpPr/>
          <p:nvPr/>
        </p:nvGrpSpPr>
        <p:grpSpPr>
          <a:xfrm>
            <a:off x="1742599" y="1965073"/>
            <a:ext cx="2804465" cy="3643126"/>
            <a:chOff x="8014510" y="2274096"/>
            <a:chExt cx="2804465" cy="36431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CDE6794-F738-4BDF-B62F-B2073EF69359}"/>
                </a:ext>
              </a:extLst>
            </p:cNvPr>
            <p:cNvGrpSpPr/>
            <p:nvPr/>
          </p:nvGrpSpPr>
          <p:grpSpPr>
            <a:xfrm>
              <a:off x="8014510" y="2274096"/>
              <a:ext cx="2804465" cy="3265720"/>
              <a:chOff x="7134293" y="2026272"/>
              <a:chExt cx="2804465" cy="32657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737AB4-0EE9-4C0D-B643-D14B9C58B30B}"/>
                  </a:ext>
                </a:extLst>
              </p:cNvPr>
              <p:cNvSpPr/>
              <p:nvPr/>
            </p:nvSpPr>
            <p:spPr>
              <a:xfrm>
                <a:off x="7134308" y="2497504"/>
                <a:ext cx="2804450" cy="46574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kmalloc-random-01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FD9F455-4D81-460C-BB11-628A27A5A72F}"/>
                  </a:ext>
                </a:extLst>
              </p:cNvPr>
              <p:cNvSpPr/>
              <p:nvPr/>
            </p:nvSpPr>
            <p:spPr>
              <a:xfrm>
                <a:off x="7134293" y="2026272"/>
                <a:ext cx="2804449" cy="46574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struct kmem_cache</a:t>
                </a:r>
                <a:endPara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7B655EB-4D1F-4E85-855E-E5265D35948A}"/>
                  </a:ext>
                </a:extLst>
              </p:cNvPr>
              <p:cNvSpPr/>
              <p:nvPr/>
            </p:nvSpPr>
            <p:spPr>
              <a:xfrm>
                <a:off x="7134308" y="2963252"/>
                <a:ext cx="2804449" cy="465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kmalloc-random-02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8D294FA-3854-4B80-B4D8-38DDE3AC8B18}"/>
                  </a:ext>
                </a:extLst>
              </p:cNvPr>
              <p:cNvSpPr/>
              <p:nvPr/>
            </p:nvSpPr>
            <p:spPr>
              <a:xfrm>
                <a:off x="7134308" y="3429000"/>
                <a:ext cx="2804443" cy="465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kmalloc-random-03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A863AB5-8D04-4F9D-8C41-1114EACCCE23}"/>
                  </a:ext>
                </a:extLst>
              </p:cNvPr>
              <p:cNvSpPr/>
              <p:nvPr/>
            </p:nvSpPr>
            <p:spPr>
              <a:xfrm>
                <a:off x="7134308" y="3894748"/>
                <a:ext cx="2804437" cy="465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kmalloc-random-04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87261C-26E9-4276-8419-AF980604CAAD}"/>
                  </a:ext>
                </a:extLst>
              </p:cNvPr>
              <p:cNvSpPr/>
              <p:nvPr/>
            </p:nvSpPr>
            <p:spPr>
              <a:xfrm>
                <a:off x="7134308" y="4360496"/>
                <a:ext cx="2804449" cy="465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......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B1411AF-95AB-4898-BED8-8CCEACD4CAFB}"/>
                  </a:ext>
                </a:extLst>
              </p:cNvPr>
              <p:cNvSpPr/>
              <p:nvPr/>
            </p:nvSpPr>
            <p:spPr>
              <a:xfrm>
                <a:off x="7134308" y="4826244"/>
                <a:ext cx="2804449" cy="46574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rPr>
                  <a:t>kmalloc-random-X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1477A9-5E57-4AB6-A5D6-FF8F4A301C2D}"/>
                </a:ext>
              </a:extLst>
            </p:cNvPr>
            <p:cNvSpPr/>
            <p:nvPr/>
          </p:nvSpPr>
          <p:spPr>
            <a:xfrm>
              <a:off x="8014526" y="5539815"/>
              <a:ext cx="2804449" cy="37740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X = pow(2, n)</a:t>
              </a:r>
              <a:endParaRPr lang="zh-CN" altLang="en-US" sz="28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C1FE4A9-1C39-4875-A70A-E7A569FE883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6021" y="2669179"/>
            <a:ext cx="10165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530D8C-D30E-47D1-B7F6-85A3F06A24B3}"/>
              </a:ext>
            </a:extLst>
          </p:cNvPr>
          <p:cNvSpPr txBox="1"/>
          <p:nvPr/>
        </p:nvSpPr>
        <p:spPr>
          <a:xfrm>
            <a:off x="418373" y="3696117"/>
            <a:ext cx="10165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Hashing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连接符: 肘形 13">
            <a:extLst>
              <a:ext uri="{FF2B5EF4-FFF2-40B4-BE49-F238E27FC236}">
                <a16:creationId xmlns:a16="http://schemas.microsoft.com/office/drawing/2014/main" id="{A517CCF6-DD82-4D16-B55C-AE5F411D4A7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6021" y="4997919"/>
            <a:ext cx="10165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D828E8-1B40-4CA5-A5F6-6331F4737F6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547063" y="4997919"/>
            <a:ext cx="233230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D26DCE7-8AAA-444A-B984-484AA4D03F26}"/>
              </a:ext>
            </a:extLst>
          </p:cNvPr>
          <p:cNvSpPr txBox="1"/>
          <p:nvPr/>
        </p:nvSpPr>
        <p:spPr>
          <a:xfrm>
            <a:off x="4998883" y="4716527"/>
            <a:ext cx="10165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manages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C40F5A-A7C8-4728-AF96-7547822A3C1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47064" y="2669179"/>
            <a:ext cx="23323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D210DCB-767C-443D-9DA4-1CD820629E51}"/>
              </a:ext>
            </a:extLst>
          </p:cNvPr>
          <p:cNvSpPr txBox="1"/>
          <p:nvPr/>
        </p:nvSpPr>
        <p:spPr>
          <a:xfrm>
            <a:off x="4998883" y="2373604"/>
            <a:ext cx="10165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manages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1F62B3-7F0C-4500-B04D-7BB0FAA655F1}"/>
              </a:ext>
            </a:extLst>
          </p:cNvPr>
          <p:cNvGrpSpPr/>
          <p:nvPr/>
        </p:nvGrpSpPr>
        <p:grpSpPr>
          <a:xfrm>
            <a:off x="6740891" y="4291821"/>
            <a:ext cx="3932805" cy="1404721"/>
            <a:chOff x="6062037" y="1353904"/>
            <a:chExt cx="3932805" cy="1404721"/>
          </a:xfrm>
        </p:grpSpPr>
        <p:sp>
          <p:nvSpPr>
            <p:cNvPr id="22" name="Google Shape;303;p22">
              <a:extLst>
                <a:ext uri="{FF2B5EF4-FFF2-40B4-BE49-F238E27FC236}">
                  <a16:creationId xmlns:a16="http://schemas.microsoft.com/office/drawing/2014/main" id="{EB4DFF96-3891-427B-B4B3-D0FDAFB26D1C}"/>
                </a:ext>
              </a:extLst>
            </p:cNvPr>
            <p:cNvSpPr/>
            <p:nvPr/>
          </p:nvSpPr>
          <p:spPr>
            <a:xfrm>
              <a:off x="6730495" y="1838781"/>
              <a:ext cx="1429993" cy="3698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Vic Obj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grpSp>
          <p:nvGrpSpPr>
            <p:cNvPr id="23" name="Google Shape;297;p22">
              <a:extLst>
                <a:ext uri="{FF2B5EF4-FFF2-40B4-BE49-F238E27FC236}">
                  <a16:creationId xmlns:a16="http://schemas.microsoft.com/office/drawing/2014/main" id="{8ECDF881-B87C-4439-BFA7-AC483E0CC717}"/>
                </a:ext>
              </a:extLst>
            </p:cNvPr>
            <p:cNvGrpSpPr/>
            <p:nvPr/>
          </p:nvGrpSpPr>
          <p:grpSpPr>
            <a:xfrm>
              <a:off x="6062037" y="1836212"/>
              <a:ext cx="3932805" cy="922413"/>
              <a:chOff x="6678005" y="1756202"/>
              <a:chExt cx="4551330" cy="1117128"/>
            </a:xfrm>
          </p:grpSpPr>
          <p:sp>
            <p:nvSpPr>
              <p:cNvPr id="28" name="Google Shape;298;p22">
                <a:extLst>
                  <a:ext uri="{FF2B5EF4-FFF2-40B4-BE49-F238E27FC236}">
                    <a16:creationId xmlns:a16="http://schemas.microsoft.com/office/drawing/2014/main" id="{7EB865D2-C162-46DE-BC7D-4B395AB2424A}"/>
                  </a:ext>
                </a:extLst>
              </p:cNvPr>
              <p:cNvSpPr txBox="1"/>
              <p:nvPr/>
            </p:nvSpPr>
            <p:spPr>
              <a:xfrm>
                <a:off x="6678005" y="2342089"/>
                <a:ext cx="4551330" cy="531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Protected from being overwritten!</a:t>
                </a:r>
                <a:endParaRPr lang="zh-CN" altLang="zh-CN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Google Shape;301;p22">
                <a:extLst>
                  <a:ext uri="{FF2B5EF4-FFF2-40B4-BE49-F238E27FC236}">
                    <a16:creationId xmlns:a16="http://schemas.microsoft.com/office/drawing/2014/main" id="{E5FA32C9-9D49-4149-9177-63F7C2EB16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38" y="2202126"/>
                <a:ext cx="254816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2;p22">
                <a:extLst>
                  <a:ext uri="{FF2B5EF4-FFF2-40B4-BE49-F238E27FC236}">
                    <a16:creationId xmlns:a16="http://schemas.microsoft.com/office/drawing/2014/main" id="{912FF9A3-B5B3-4BEC-87D5-17A37076E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38" y="1756202"/>
                <a:ext cx="254816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" name="Google Shape;304;p22">
              <a:extLst>
                <a:ext uri="{FF2B5EF4-FFF2-40B4-BE49-F238E27FC236}">
                  <a16:creationId xmlns:a16="http://schemas.microsoft.com/office/drawing/2014/main" id="{401B8320-A549-4995-B742-442EE63B1079}"/>
                </a:ext>
              </a:extLst>
            </p:cNvPr>
            <p:cNvSpPr/>
            <p:nvPr/>
          </p:nvSpPr>
          <p:spPr>
            <a:xfrm>
              <a:off x="6886219" y="1840575"/>
              <a:ext cx="110328" cy="37183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" name="Google Shape;306;p22">
              <a:extLst>
                <a:ext uri="{FF2B5EF4-FFF2-40B4-BE49-F238E27FC236}">
                  <a16:creationId xmlns:a16="http://schemas.microsoft.com/office/drawing/2014/main" id="{827B136B-242E-4FF7-8BCB-FDE2BC630A13}"/>
                </a:ext>
              </a:extLst>
            </p:cNvPr>
            <p:cNvSpPr txBox="1"/>
            <p:nvPr/>
          </p:nvSpPr>
          <p:spPr>
            <a:xfrm>
              <a:off x="6565743" y="1353904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26" name="Google Shape;348;p22">
              <a:extLst>
                <a:ext uri="{FF2B5EF4-FFF2-40B4-BE49-F238E27FC236}">
                  <a16:creationId xmlns:a16="http://schemas.microsoft.com/office/drawing/2014/main" id="{7124AA59-8B3B-452D-9233-B1620673FBBC}"/>
                </a:ext>
              </a:extLst>
            </p:cNvPr>
            <p:cNvCxnSpPr>
              <a:cxnSpLocks/>
              <a:stCxn id="24" idx="0"/>
              <a:endCxn id="27" idx="1"/>
            </p:cNvCxnSpPr>
            <p:nvPr/>
          </p:nvCxnSpPr>
          <p:spPr>
            <a:xfrm rot="5400000" flipH="1" flipV="1">
              <a:off x="7091279" y="1456155"/>
              <a:ext cx="234524" cy="534316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" name="Google Shape;306;p22">
              <a:extLst>
                <a:ext uri="{FF2B5EF4-FFF2-40B4-BE49-F238E27FC236}">
                  <a16:creationId xmlns:a16="http://schemas.microsoft.com/office/drawing/2014/main" id="{797B1035-C99B-46C8-BE73-C73E37D0AC56}"/>
                </a:ext>
              </a:extLst>
            </p:cNvPr>
            <p:cNvSpPr txBox="1"/>
            <p:nvPr/>
          </p:nvSpPr>
          <p:spPr>
            <a:xfrm>
              <a:off x="7475699" y="1397416"/>
              <a:ext cx="1568270" cy="417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benign addr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AAC161-659F-439E-B82E-1BEBC0E128C1}"/>
              </a:ext>
            </a:extLst>
          </p:cNvPr>
          <p:cNvGrpSpPr/>
          <p:nvPr/>
        </p:nvGrpSpPr>
        <p:grpSpPr>
          <a:xfrm>
            <a:off x="6724195" y="2462473"/>
            <a:ext cx="3351181" cy="1164359"/>
            <a:chOff x="3484788" y="2493536"/>
            <a:chExt cx="3351181" cy="1164359"/>
          </a:xfrm>
        </p:grpSpPr>
        <p:grpSp>
          <p:nvGrpSpPr>
            <p:cNvPr id="32" name="Google Shape;297;p22">
              <a:extLst>
                <a:ext uri="{FF2B5EF4-FFF2-40B4-BE49-F238E27FC236}">
                  <a16:creationId xmlns:a16="http://schemas.microsoft.com/office/drawing/2014/main" id="{A8675497-9308-4251-9957-5AB72DEC7979}"/>
                </a:ext>
              </a:extLst>
            </p:cNvPr>
            <p:cNvGrpSpPr/>
            <p:nvPr/>
          </p:nvGrpSpPr>
          <p:grpSpPr>
            <a:xfrm>
              <a:off x="3484788" y="2493536"/>
              <a:ext cx="3351181" cy="1164359"/>
              <a:chOff x="5488700" y="1756202"/>
              <a:chExt cx="3878232" cy="1410147"/>
            </a:xfrm>
          </p:grpSpPr>
          <p:sp>
            <p:nvSpPr>
              <p:cNvPr id="34" name="Google Shape;298;p22">
                <a:extLst>
                  <a:ext uri="{FF2B5EF4-FFF2-40B4-BE49-F238E27FC236}">
                    <a16:creationId xmlns:a16="http://schemas.microsoft.com/office/drawing/2014/main" id="{7C90CA6C-0FF1-4A43-8C79-3B9F1BD11766}"/>
                  </a:ext>
                </a:extLst>
              </p:cNvPr>
              <p:cNvSpPr txBox="1"/>
              <p:nvPr/>
            </p:nvSpPr>
            <p:spPr>
              <a:xfrm>
                <a:off x="5488700" y="2342088"/>
                <a:ext cx="3878232" cy="824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Diverged from the cache of vulnerable object</a:t>
                </a:r>
              </a:p>
            </p:txBody>
          </p:sp>
          <p:cxnSp>
            <p:nvCxnSpPr>
              <p:cNvPr id="35" name="Google Shape;301;p22">
                <a:extLst>
                  <a:ext uri="{FF2B5EF4-FFF2-40B4-BE49-F238E27FC236}">
                    <a16:creationId xmlns:a16="http://schemas.microsoft.com/office/drawing/2014/main" id="{243C690A-C69C-44D8-B834-46B3B177D3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3186" y="2212476"/>
                <a:ext cx="266635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02;p22">
                <a:extLst>
                  <a:ext uri="{FF2B5EF4-FFF2-40B4-BE49-F238E27FC236}">
                    <a16:creationId xmlns:a16="http://schemas.microsoft.com/office/drawing/2014/main" id="{A81DF3F3-6C31-4611-8265-3072704A47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5305" y="1756202"/>
                <a:ext cx="266498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03;p22">
                <a:extLst>
                  <a:ext uri="{FF2B5EF4-FFF2-40B4-BE49-F238E27FC236}">
                    <a16:creationId xmlns:a16="http://schemas.microsoft.com/office/drawing/2014/main" id="{99D12F59-B6AF-4F15-9782-B54EB9A1A695}"/>
                  </a:ext>
                </a:extLst>
              </p:cNvPr>
              <p:cNvSpPr/>
              <p:nvPr/>
            </p:nvSpPr>
            <p:spPr>
              <a:xfrm>
                <a:off x="6080240" y="1757890"/>
                <a:ext cx="1372135" cy="4545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Vuln Obj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endParaRPr>
              </a:p>
            </p:txBody>
          </p:sp>
        </p:grpSp>
        <p:sp>
          <p:nvSpPr>
            <p:cNvPr id="33" name="Google Shape;303;p22">
              <a:extLst>
                <a:ext uri="{FF2B5EF4-FFF2-40B4-BE49-F238E27FC236}">
                  <a16:creationId xmlns:a16="http://schemas.microsoft.com/office/drawing/2014/main" id="{5F046BAF-7696-4F74-8160-985B9683F1C9}"/>
                </a:ext>
              </a:extLst>
            </p:cNvPr>
            <p:cNvSpPr/>
            <p:nvPr/>
          </p:nvSpPr>
          <p:spPr>
            <a:xfrm>
              <a:off x="5181600" y="2494930"/>
              <a:ext cx="466725" cy="375352"/>
            </a:xfrm>
            <a:prstGeom prst="rect">
              <a:avLst/>
            </a:prstGeom>
            <a:pattFill prst="wdDnDiag">
              <a:fgClr>
                <a:schemeClr val="bg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73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A8A4B4-0BB2-4AC3-B81B-01B97A7F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落选方案：“动态随机”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每次执行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zh-CN" altLang="en-US"/>
              <a:t>时随机选择一个 </a:t>
            </a:r>
            <a:r>
              <a:rPr lang="en-US" altLang="zh-CN"/>
              <a:t>cache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仅降低了攻破概率，可通过暴力重复执行攻击程序予以绕过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EED613-6C6A-4100-AC27-166F9141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方案要点</a:t>
            </a:r>
          </a:p>
        </p:txBody>
      </p:sp>
    </p:spTree>
    <p:extLst>
      <p:ext uri="{BB962C8B-B14F-4D97-AF65-F5344CB8AC3E}">
        <p14:creationId xmlns:p14="http://schemas.microsoft.com/office/powerpoint/2010/main" val="383467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680732-E374-42A7-A8C3-7BCCBCD9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“动态随机”（落选）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3ED197-1D25-4425-8BAA-4D838D02968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4881616" y="2383384"/>
            <a:ext cx="2970293" cy="2831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17DD04-9F56-4D0B-969B-82E134FAF653}"/>
              </a:ext>
            </a:extLst>
          </p:cNvPr>
          <p:cNvGrpSpPr/>
          <p:nvPr/>
        </p:nvGrpSpPr>
        <p:grpSpPr>
          <a:xfrm>
            <a:off x="2062931" y="991160"/>
            <a:ext cx="2818685" cy="4490077"/>
            <a:chOff x="2657740" y="1773990"/>
            <a:chExt cx="2818685" cy="449007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AA3870-D0D2-4642-B1AB-DD1BF0632FD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740" y="2196269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F2CC15-7681-4458-ACAA-CBE62138E27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425" y="2119357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72D6E7-D016-43AE-A990-7AF49D934B66}"/>
                </a:ext>
              </a:extLst>
            </p:cNvPr>
            <p:cNvSpPr txBox="1"/>
            <p:nvPr/>
          </p:nvSpPr>
          <p:spPr>
            <a:xfrm>
              <a:off x="2739476" y="1773990"/>
              <a:ext cx="26552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.txt segment in memory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32ACCB8-7D37-4058-81D6-7FB15D696709}"/>
              </a:ext>
            </a:extLst>
          </p:cNvPr>
          <p:cNvGrpSpPr/>
          <p:nvPr/>
        </p:nvGrpSpPr>
        <p:grpSpPr>
          <a:xfrm>
            <a:off x="82493" y="1689384"/>
            <a:ext cx="4799123" cy="1392622"/>
            <a:chOff x="677302" y="2284202"/>
            <a:chExt cx="4799123" cy="139262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3B5072F-86D9-4F0B-A775-57B2AA8788AC}"/>
                </a:ext>
              </a:extLst>
            </p:cNvPr>
            <p:cNvGrpSpPr/>
            <p:nvPr/>
          </p:nvGrpSpPr>
          <p:grpSpPr>
            <a:xfrm>
              <a:off x="2657740" y="2568828"/>
              <a:ext cx="2818685" cy="1107996"/>
              <a:chOff x="1790346" y="2756840"/>
              <a:chExt cx="2352939" cy="1107996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7C399D4-5F1B-46BE-954C-E3C67D5B9CB1}"/>
                  </a:ext>
                </a:extLst>
              </p:cNvPr>
              <p:cNvSpPr txBox="1"/>
              <p:nvPr/>
            </p:nvSpPr>
            <p:spPr>
              <a:xfrm>
                <a:off x="1790346" y="2756840"/>
                <a:ext cx="2352939" cy="11079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sendmsg():</a:t>
                </a:r>
              </a:p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</a:p>
              <a:p>
                <a:pPr algn="l"/>
                <a:endParaRPr kumimoji="1"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7E08111-03CC-4415-B152-C9CF023A2EFC}"/>
                  </a:ext>
                </a:extLst>
              </p:cNvPr>
              <p:cNvSpPr txBox="1"/>
              <p:nvPr/>
            </p:nvSpPr>
            <p:spPr>
              <a:xfrm>
                <a:off x="1790346" y="3310838"/>
                <a:ext cx="2352939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kmalloc()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D3E028-B9B6-44CF-8BB0-EF3C4C1727E9}"/>
                </a:ext>
              </a:extLst>
            </p:cNvPr>
            <p:cNvSpPr txBox="1"/>
            <p:nvPr/>
          </p:nvSpPr>
          <p:spPr>
            <a:xfrm>
              <a:off x="677302" y="2284202"/>
              <a:ext cx="19804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Used by attacker:</a:t>
              </a:r>
              <a:endParaRPr kumimoji="1"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6D130EA-37F2-4F73-8424-C40165345010}"/>
              </a:ext>
            </a:extLst>
          </p:cNvPr>
          <p:cNvGrpSpPr/>
          <p:nvPr/>
        </p:nvGrpSpPr>
        <p:grpSpPr>
          <a:xfrm>
            <a:off x="82493" y="3553075"/>
            <a:ext cx="4799124" cy="1391318"/>
            <a:chOff x="677302" y="4147893"/>
            <a:chExt cx="4799124" cy="139131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03FFC86-9233-4DF3-BEDB-5A4456747AB7}"/>
                </a:ext>
              </a:extLst>
            </p:cNvPr>
            <p:cNvGrpSpPr/>
            <p:nvPr/>
          </p:nvGrpSpPr>
          <p:grpSpPr>
            <a:xfrm>
              <a:off x="2657740" y="4431215"/>
              <a:ext cx="2818686" cy="1107996"/>
              <a:chOff x="1324600" y="4619227"/>
              <a:chExt cx="2818686" cy="1107996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41BBD58-7FC4-4276-B0CF-86613036A627}"/>
                  </a:ext>
                </a:extLst>
              </p:cNvPr>
              <p:cNvSpPr txBox="1"/>
              <p:nvPr/>
            </p:nvSpPr>
            <p:spPr>
              <a:xfrm>
                <a:off x="1324600" y="4619227"/>
                <a:ext cx="2818686" cy="11079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packet_create():</a:t>
                </a:r>
              </a:p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</a:p>
              <a:p>
                <a:endParaRPr kumimoji="1"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B6E917F-6CAE-440C-88F3-F00BDEEF46BF}"/>
                  </a:ext>
                </a:extLst>
              </p:cNvPr>
              <p:cNvSpPr txBox="1"/>
              <p:nvPr/>
            </p:nvSpPr>
            <p:spPr>
              <a:xfrm>
                <a:off x="1324600" y="5173738"/>
                <a:ext cx="2818686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kmalloc()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A5E0F43-B930-4405-9C2B-8E4D03D70101}"/>
                </a:ext>
              </a:extLst>
            </p:cNvPr>
            <p:cNvSpPr txBox="1"/>
            <p:nvPr/>
          </p:nvSpPr>
          <p:spPr>
            <a:xfrm>
              <a:off x="677302" y="4147893"/>
              <a:ext cx="19804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>
                  <a:solidFill>
                    <a:schemeClr val="accent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Vuln subsystem:</a:t>
              </a:r>
              <a:endParaRPr kumimoji="1" lang="zh-CN" altLang="en-US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26A1034-2975-466D-856A-C29FBE1EE56B}"/>
              </a:ext>
            </a:extLst>
          </p:cNvPr>
          <p:cNvSpPr/>
          <p:nvPr/>
        </p:nvSpPr>
        <p:spPr>
          <a:xfrm>
            <a:off x="7851909" y="2150510"/>
            <a:ext cx="2804450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kmalloc-random-01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D7885C-8596-49A7-8EC5-F106D6829591}"/>
              </a:ext>
            </a:extLst>
          </p:cNvPr>
          <p:cNvSpPr/>
          <p:nvPr/>
        </p:nvSpPr>
        <p:spPr>
          <a:xfrm>
            <a:off x="7851894" y="1679278"/>
            <a:ext cx="2804449" cy="4657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kmem_cache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F75F4C-F0C1-4396-8F03-6EC776964C0C}"/>
              </a:ext>
            </a:extLst>
          </p:cNvPr>
          <p:cNvSpPr/>
          <p:nvPr/>
        </p:nvSpPr>
        <p:spPr>
          <a:xfrm>
            <a:off x="7851909" y="2616258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kmalloc-random-02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3ACB96-0C45-41E3-8F17-CB5E18F223FD}"/>
              </a:ext>
            </a:extLst>
          </p:cNvPr>
          <p:cNvSpPr/>
          <p:nvPr/>
        </p:nvSpPr>
        <p:spPr>
          <a:xfrm>
            <a:off x="7851909" y="3082006"/>
            <a:ext cx="2804443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kmalloc-random-03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6221B6-7E84-4E40-AB4E-993287B49298}"/>
              </a:ext>
            </a:extLst>
          </p:cNvPr>
          <p:cNvSpPr/>
          <p:nvPr/>
        </p:nvSpPr>
        <p:spPr>
          <a:xfrm>
            <a:off x="7851909" y="3547754"/>
            <a:ext cx="2804437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kmalloc-random-04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39C77C-F519-404E-A8C7-78AF97F38144}"/>
              </a:ext>
            </a:extLst>
          </p:cNvPr>
          <p:cNvSpPr/>
          <p:nvPr/>
        </p:nvSpPr>
        <p:spPr>
          <a:xfrm>
            <a:off x="7851909" y="4013502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1BA85D-4753-4A0E-B263-6FACF883BE02}"/>
              </a:ext>
            </a:extLst>
          </p:cNvPr>
          <p:cNvSpPr/>
          <p:nvPr/>
        </p:nvSpPr>
        <p:spPr>
          <a:xfrm>
            <a:off x="7851909" y="4479250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kmalloc-random-X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CC1EE38-0595-42F7-AFCE-C8B289598736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881616" y="2666508"/>
            <a:ext cx="2970293" cy="1826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B6498CC-71BB-4FE1-A7CB-21351D16552D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4881616" y="2666508"/>
            <a:ext cx="2970293" cy="6483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BBFF206-1573-4D02-9031-7EF00C4DEA7D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4881616" y="2666508"/>
            <a:ext cx="2970293" cy="11141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F7EBFB3-2885-472F-AF94-7D04981423BF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4881616" y="2666508"/>
            <a:ext cx="2970293" cy="20456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EF355E7-246B-46FF-811C-818E65E301B5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4881616" y="2666508"/>
            <a:ext cx="2970293" cy="6483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DB40C48-A53B-47A4-AEB0-A61859CFDA44}"/>
              </a:ext>
            </a:extLst>
          </p:cNvPr>
          <p:cNvSpPr/>
          <p:nvPr/>
        </p:nvSpPr>
        <p:spPr>
          <a:xfrm>
            <a:off x="4957419" y="5481246"/>
            <a:ext cx="2818686" cy="700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1/X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7EC90A3-CD03-46D7-997D-272FF0923DBC}"/>
              </a:ext>
            </a:extLst>
          </p:cNvPr>
          <p:cNvSpPr/>
          <p:nvPr/>
        </p:nvSpPr>
        <p:spPr>
          <a:xfrm>
            <a:off x="82492" y="3519506"/>
            <a:ext cx="4874923" cy="147574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680732-E374-42A7-A8C3-7BCCBCD9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“动态随机”（落选）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B3ED197-1D25-4425-8BAA-4D838D02968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881617" y="2383393"/>
            <a:ext cx="2970292" cy="21460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17DD04-9F56-4D0B-969B-82E134FAF653}"/>
              </a:ext>
            </a:extLst>
          </p:cNvPr>
          <p:cNvGrpSpPr/>
          <p:nvPr/>
        </p:nvGrpSpPr>
        <p:grpSpPr>
          <a:xfrm>
            <a:off x="2062931" y="991169"/>
            <a:ext cx="2818685" cy="4490077"/>
            <a:chOff x="2657740" y="1773990"/>
            <a:chExt cx="2818685" cy="449007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AA3870-D0D2-4642-B1AB-DD1BF0632FD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740" y="2196269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F2CC15-7681-4458-ACAA-CBE62138E27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425" y="2119357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72D6E7-D016-43AE-A990-7AF49D934B66}"/>
                </a:ext>
              </a:extLst>
            </p:cNvPr>
            <p:cNvSpPr txBox="1"/>
            <p:nvPr/>
          </p:nvSpPr>
          <p:spPr>
            <a:xfrm>
              <a:off x="2739476" y="1773990"/>
              <a:ext cx="26552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.txt segment in memory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32ACCB8-7D37-4058-81D6-7FB15D696709}"/>
              </a:ext>
            </a:extLst>
          </p:cNvPr>
          <p:cNvGrpSpPr/>
          <p:nvPr/>
        </p:nvGrpSpPr>
        <p:grpSpPr>
          <a:xfrm>
            <a:off x="82493" y="1689393"/>
            <a:ext cx="4799123" cy="1392622"/>
            <a:chOff x="677302" y="2284202"/>
            <a:chExt cx="4799123" cy="139262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3B5072F-86D9-4F0B-A775-57B2AA8788AC}"/>
                </a:ext>
              </a:extLst>
            </p:cNvPr>
            <p:cNvGrpSpPr/>
            <p:nvPr/>
          </p:nvGrpSpPr>
          <p:grpSpPr>
            <a:xfrm>
              <a:off x="2657740" y="2568828"/>
              <a:ext cx="2818685" cy="1107996"/>
              <a:chOff x="1790346" y="2756840"/>
              <a:chExt cx="2352939" cy="1107996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7C399D4-5F1B-46BE-954C-E3C67D5B9CB1}"/>
                  </a:ext>
                </a:extLst>
              </p:cNvPr>
              <p:cNvSpPr txBox="1"/>
              <p:nvPr/>
            </p:nvSpPr>
            <p:spPr>
              <a:xfrm>
                <a:off x="1790346" y="2756840"/>
                <a:ext cx="2352939" cy="11079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sendmsg():</a:t>
                </a:r>
              </a:p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</a:p>
              <a:p>
                <a:pPr algn="l"/>
                <a:endParaRPr kumimoji="1"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7E08111-03CC-4415-B152-C9CF023A2EFC}"/>
                  </a:ext>
                </a:extLst>
              </p:cNvPr>
              <p:cNvSpPr txBox="1"/>
              <p:nvPr/>
            </p:nvSpPr>
            <p:spPr>
              <a:xfrm>
                <a:off x="1790346" y="3310838"/>
                <a:ext cx="2352939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kmalloc()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D3E028-B9B6-44CF-8BB0-EF3C4C1727E9}"/>
                </a:ext>
              </a:extLst>
            </p:cNvPr>
            <p:cNvSpPr txBox="1"/>
            <p:nvPr/>
          </p:nvSpPr>
          <p:spPr>
            <a:xfrm>
              <a:off x="677302" y="2284202"/>
              <a:ext cx="19804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Used by attacker:</a:t>
              </a:r>
              <a:endParaRPr kumimoji="1"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6D130EA-37F2-4F73-8424-C40165345010}"/>
              </a:ext>
            </a:extLst>
          </p:cNvPr>
          <p:cNvGrpSpPr/>
          <p:nvPr/>
        </p:nvGrpSpPr>
        <p:grpSpPr>
          <a:xfrm>
            <a:off x="82493" y="3553084"/>
            <a:ext cx="4799124" cy="1391318"/>
            <a:chOff x="677302" y="4147893"/>
            <a:chExt cx="4799124" cy="139131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03FFC86-9233-4DF3-BEDB-5A4456747AB7}"/>
                </a:ext>
              </a:extLst>
            </p:cNvPr>
            <p:cNvGrpSpPr/>
            <p:nvPr/>
          </p:nvGrpSpPr>
          <p:grpSpPr>
            <a:xfrm>
              <a:off x="2657740" y="4431215"/>
              <a:ext cx="2818686" cy="1107996"/>
              <a:chOff x="1324600" y="4619227"/>
              <a:chExt cx="2818686" cy="1107996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41BBD58-7FC4-4276-B0CF-86613036A627}"/>
                  </a:ext>
                </a:extLst>
              </p:cNvPr>
              <p:cNvSpPr txBox="1"/>
              <p:nvPr/>
            </p:nvSpPr>
            <p:spPr>
              <a:xfrm>
                <a:off x="1324600" y="4619227"/>
                <a:ext cx="2818686" cy="11079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packet_create():</a:t>
                </a:r>
              </a:p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</a:p>
              <a:p>
                <a:endParaRPr kumimoji="1"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B6E917F-6CAE-440C-88F3-F00BDEEF46BF}"/>
                  </a:ext>
                </a:extLst>
              </p:cNvPr>
              <p:cNvSpPr txBox="1"/>
              <p:nvPr/>
            </p:nvSpPr>
            <p:spPr>
              <a:xfrm>
                <a:off x="1324600" y="5173738"/>
                <a:ext cx="2818686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kmalloc()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A5E0F43-B930-4405-9C2B-8E4D03D70101}"/>
                </a:ext>
              </a:extLst>
            </p:cNvPr>
            <p:cNvSpPr txBox="1"/>
            <p:nvPr/>
          </p:nvSpPr>
          <p:spPr>
            <a:xfrm>
              <a:off x="677302" y="4147893"/>
              <a:ext cx="19804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>
                  <a:solidFill>
                    <a:schemeClr val="accent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Vuln subsystem:</a:t>
              </a:r>
              <a:endParaRPr kumimoji="1" lang="zh-CN" altLang="en-US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26A1034-2975-466D-856A-C29FBE1EE56B}"/>
              </a:ext>
            </a:extLst>
          </p:cNvPr>
          <p:cNvSpPr/>
          <p:nvPr/>
        </p:nvSpPr>
        <p:spPr>
          <a:xfrm>
            <a:off x="7851909" y="2150519"/>
            <a:ext cx="2804450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kmalloc-random-01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D7885C-8596-49A7-8EC5-F106D6829591}"/>
              </a:ext>
            </a:extLst>
          </p:cNvPr>
          <p:cNvSpPr/>
          <p:nvPr/>
        </p:nvSpPr>
        <p:spPr>
          <a:xfrm>
            <a:off x="7851894" y="1679287"/>
            <a:ext cx="2804449" cy="4657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kmem_cache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F75F4C-F0C1-4396-8F03-6EC776964C0C}"/>
              </a:ext>
            </a:extLst>
          </p:cNvPr>
          <p:cNvSpPr/>
          <p:nvPr/>
        </p:nvSpPr>
        <p:spPr>
          <a:xfrm>
            <a:off x="7851909" y="2616267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kmalloc-random-02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3ACB96-0C45-41E3-8F17-CB5E18F223FD}"/>
              </a:ext>
            </a:extLst>
          </p:cNvPr>
          <p:cNvSpPr/>
          <p:nvPr/>
        </p:nvSpPr>
        <p:spPr>
          <a:xfrm>
            <a:off x="7851909" y="3082015"/>
            <a:ext cx="2804443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kmalloc-random-03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6221B6-7E84-4E40-AB4E-993287B49298}"/>
              </a:ext>
            </a:extLst>
          </p:cNvPr>
          <p:cNvSpPr/>
          <p:nvPr/>
        </p:nvSpPr>
        <p:spPr>
          <a:xfrm>
            <a:off x="7851909" y="3547763"/>
            <a:ext cx="2804437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kmalloc-random-04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39C77C-F519-404E-A8C7-78AF97F38144}"/>
              </a:ext>
            </a:extLst>
          </p:cNvPr>
          <p:cNvSpPr/>
          <p:nvPr/>
        </p:nvSpPr>
        <p:spPr>
          <a:xfrm>
            <a:off x="7851909" y="4013511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1BA85D-4753-4A0E-B263-6FACF883BE02}"/>
              </a:ext>
            </a:extLst>
          </p:cNvPr>
          <p:cNvSpPr/>
          <p:nvPr/>
        </p:nvSpPr>
        <p:spPr>
          <a:xfrm>
            <a:off x="7851909" y="4479259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kmalloc-random-X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CC1EE38-0595-42F7-AFCE-C8B289598736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881617" y="2849141"/>
            <a:ext cx="2970292" cy="16802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B6498CC-71BB-4FE1-A7CB-21351D16552D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881617" y="3314889"/>
            <a:ext cx="2970292" cy="12145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BBFF206-1573-4D02-9031-7EF00C4DEA7D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4881617" y="3780637"/>
            <a:ext cx="2970292" cy="7487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F7EBFB3-2885-472F-AF94-7D04981423BF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4881617" y="4529417"/>
            <a:ext cx="2970292" cy="1827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EF355E7-246B-46FF-811C-818E65E301B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881617" y="3314889"/>
            <a:ext cx="2970292" cy="12145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C2933E7-50D2-4358-85F3-489B296CC402}"/>
              </a:ext>
            </a:extLst>
          </p:cNvPr>
          <p:cNvSpPr/>
          <p:nvPr/>
        </p:nvSpPr>
        <p:spPr>
          <a:xfrm>
            <a:off x="4957419" y="5481246"/>
            <a:ext cx="2818686" cy="7003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1/X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57446B-67D0-483C-8EEA-9A6361210609}"/>
              </a:ext>
            </a:extLst>
          </p:cNvPr>
          <p:cNvSpPr/>
          <p:nvPr/>
        </p:nvSpPr>
        <p:spPr>
          <a:xfrm>
            <a:off x="82492" y="1653005"/>
            <a:ext cx="4874923" cy="147574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906F4DB-A594-4DC5-BB3C-AC215A34B1D9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4881617" y="3780637"/>
            <a:ext cx="2970292" cy="7487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96826F1-8B12-4E16-9D25-B890420193F2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4881617" y="4529417"/>
            <a:ext cx="2970292" cy="1827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2E88C91-6121-4280-85BA-2B714A36FA0E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4881616" y="2383393"/>
            <a:ext cx="2970293" cy="2831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75EF3017-2660-4C0E-818E-365582E1DAC8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881616" y="2666517"/>
            <a:ext cx="2970293" cy="1826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78680732-E374-42A7-A8C3-7BCCBCD9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“动态随机”（落选）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17DD04-9F56-4D0B-969B-82E134FAF653}"/>
              </a:ext>
            </a:extLst>
          </p:cNvPr>
          <p:cNvGrpSpPr/>
          <p:nvPr/>
        </p:nvGrpSpPr>
        <p:grpSpPr>
          <a:xfrm>
            <a:off x="2062931" y="991169"/>
            <a:ext cx="2818685" cy="4490077"/>
            <a:chOff x="2657740" y="1773990"/>
            <a:chExt cx="2818685" cy="449007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AA3870-D0D2-4642-B1AB-DD1BF0632FD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740" y="2196269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F2CC15-7681-4458-ACAA-CBE62138E27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425" y="2119357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72D6E7-D016-43AE-A990-7AF49D934B66}"/>
                </a:ext>
              </a:extLst>
            </p:cNvPr>
            <p:cNvSpPr txBox="1"/>
            <p:nvPr/>
          </p:nvSpPr>
          <p:spPr>
            <a:xfrm>
              <a:off x="2739476" y="1773990"/>
              <a:ext cx="26552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.txt segment in memory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32ACCB8-7D37-4058-81D6-7FB15D696709}"/>
              </a:ext>
            </a:extLst>
          </p:cNvPr>
          <p:cNvGrpSpPr/>
          <p:nvPr/>
        </p:nvGrpSpPr>
        <p:grpSpPr>
          <a:xfrm>
            <a:off x="82493" y="1689393"/>
            <a:ext cx="4799123" cy="1392622"/>
            <a:chOff x="677302" y="2284202"/>
            <a:chExt cx="4799123" cy="139262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3B5072F-86D9-4F0B-A775-57B2AA8788AC}"/>
                </a:ext>
              </a:extLst>
            </p:cNvPr>
            <p:cNvGrpSpPr/>
            <p:nvPr/>
          </p:nvGrpSpPr>
          <p:grpSpPr>
            <a:xfrm>
              <a:off x="2657740" y="2568828"/>
              <a:ext cx="2818685" cy="1107996"/>
              <a:chOff x="1790346" y="2756840"/>
              <a:chExt cx="2352939" cy="1107996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7C399D4-5F1B-46BE-954C-E3C67D5B9CB1}"/>
                  </a:ext>
                </a:extLst>
              </p:cNvPr>
              <p:cNvSpPr txBox="1"/>
              <p:nvPr/>
            </p:nvSpPr>
            <p:spPr>
              <a:xfrm>
                <a:off x="1790346" y="2756840"/>
                <a:ext cx="2352939" cy="11079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sendmsg():</a:t>
                </a:r>
              </a:p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</a:p>
              <a:p>
                <a:pPr algn="l"/>
                <a:endParaRPr kumimoji="1"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7E08111-03CC-4415-B152-C9CF023A2EFC}"/>
                  </a:ext>
                </a:extLst>
              </p:cNvPr>
              <p:cNvSpPr txBox="1"/>
              <p:nvPr/>
            </p:nvSpPr>
            <p:spPr>
              <a:xfrm>
                <a:off x="1790346" y="3310838"/>
                <a:ext cx="2352939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kmalloc()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D3E028-B9B6-44CF-8BB0-EF3C4C1727E9}"/>
                </a:ext>
              </a:extLst>
            </p:cNvPr>
            <p:cNvSpPr txBox="1"/>
            <p:nvPr/>
          </p:nvSpPr>
          <p:spPr>
            <a:xfrm>
              <a:off x="677302" y="2284202"/>
              <a:ext cx="19804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Used by attacker:</a:t>
              </a:r>
              <a:endParaRPr kumimoji="1" lang="zh-CN" altLang="en-US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6D130EA-37F2-4F73-8424-C40165345010}"/>
              </a:ext>
            </a:extLst>
          </p:cNvPr>
          <p:cNvGrpSpPr/>
          <p:nvPr/>
        </p:nvGrpSpPr>
        <p:grpSpPr>
          <a:xfrm>
            <a:off x="82493" y="3553084"/>
            <a:ext cx="4799124" cy="1391318"/>
            <a:chOff x="677302" y="4147893"/>
            <a:chExt cx="4799124" cy="139131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03FFC86-9233-4DF3-BEDB-5A4456747AB7}"/>
                </a:ext>
              </a:extLst>
            </p:cNvPr>
            <p:cNvGrpSpPr/>
            <p:nvPr/>
          </p:nvGrpSpPr>
          <p:grpSpPr>
            <a:xfrm>
              <a:off x="2657740" y="4431215"/>
              <a:ext cx="2818686" cy="1107996"/>
              <a:chOff x="1324600" y="4619227"/>
              <a:chExt cx="2818686" cy="1107996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41BBD58-7FC4-4276-B0CF-86613036A627}"/>
                  </a:ext>
                </a:extLst>
              </p:cNvPr>
              <p:cNvSpPr txBox="1"/>
              <p:nvPr/>
            </p:nvSpPr>
            <p:spPr>
              <a:xfrm>
                <a:off x="1324600" y="4619227"/>
                <a:ext cx="2818686" cy="110799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packet_create():</a:t>
                </a:r>
              </a:p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</a:p>
              <a:p>
                <a:endParaRPr kumimoji="1" lang="en-US" altLang="zh-CN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...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B6E917F-6CAE-440C-88F3-F00BDEEF46BF}"/>
                  </a:ext>
                </a:extLst>
              </p:cNvPr>
              <p:cNvSpPr txBox="1"/>
              <p:nvPr/>
            </p:nvSpPr>
            <p:spPr>
              <a:xfrm>
                <a:off x="1324600" y="5173738"/>
                <a:ext cx="2818686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>
                    <a:solidFill>
                      <a:srgbClr val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     kmalloc()</a:t>
                </a:r>
                <a:endParaRPr kumimoji="1" lang="zh-CN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A5E0F43-B930-4405-9C2B-8E4D03D70101}"/>
                </a:ext>
              </a:extLst>
            </p:cNvPr>
            <p:cNvSpPr txBox="1"/>
            <p:nvPr/>
          </p:nvSpPr>
          <p:spPr>
            <a:xfrm>
              <a:off x="677302" y="4147893"/>
              <a:ext cx="19804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>
                  <a:solidFill>
                    <a:schemeClr val="accent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Vuln subsystem:</a:t>
              </a:r>
              <a:endParaRPr kumimoji="1" lang="zh-CN" altLang="en-US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26A1034-2975-466D-856A-C29FBE1EE56B}"/>
              </a:ext>
            </a:extLst>
          </p:cNvPr>
          <p:cNvSpPr/>
          <p:nvPr/>
        </p:nvSpPr>
        <p:spPr>
          <a:xfrm>
            <a:off x="7851909" y="2150519"/>
            <a:ext cx="2804450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kmalloc-random-01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D7885C-8596-49A7-8EC5-F106D6829591}"/>
              </a:ext>
            </a:extLst>
          </p:cNvPr>
          <p:cNvSpPr/>
          <p:nvPr/>
        </p:nvSpPr>
        <p:spPr>
          <a:xfrm>
            <a:off x="7851894" y="1679287"/>
            <a:ext cx="2804449" cy="4657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kmem_cache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F75F4C-F0C1-4396-8F03-6EC776964C0C}"/>
              </a:ext>
            </a:extLst>
          </p:cNvPr>
          <p:cNvSpPr/>
          <p:nvPr/>
        </p:nvSpPr>
        <p:spPr>
          <a:xfrm>
            <a:off x="7851909" y="2616267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kmalloc-random-02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3ACB96-0C45-41E3-8F17-CB5E18F223FD}"/>
              </a:ext>
            </a:extLst>
          </p:cNvPr>
          <p:cNvSpPr/>
          <p:nvPr/>
        </p:nvSpPr>
        <p:spPr>
          <a:xfrm>
            <a:off x="7851909" y="3082015"/>
            <a:ext cx="2804443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kmalloc-random-03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6221B6-7E84-4E40-AB4E-993287B49298}"/>
              </a:ext>
            </a:extLst>
          </p:cNvPr>
          <p:cNvSpPr/>
          <p:nvPr/>
        </p:nvSpPr>
        <p:spPr>
          <a:xfrm>
            <a:off x="7851909" y="3547763"/>
            <a:ext cx="2804437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kmalloc-random-04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39C77C-F519-404E-A8C7-78AF97F38144}"/>
              </a:ext>
            </a:extLst>
          </p:cNvPr>
          <p:cNvSpPr/>
          <p:nvPr/>
        </p:nvSpPr>
        <p:spPr>
          <a:xfrm>
            <a:off x="7851909" y="4013511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1BA85D-4753-4A0E-B263-6FACF883BE02}"/>
              </a:ext>
            </a:extLst>
          </p:cNvPr>
          <p:cNvSpPr/>
          <p:nvPr/>
        </p:nvSpPr>
        <p:spPr>
          <a:xfrm>
            <a:off x="7851909" y="4479259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kmalloc-random-X</a:t>
            </a:r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EF355E7-246B-46FF-811C-818E65E301B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881617" y="3314889"/>
            <a:ext cx="2970292" cy="121452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A3AA340-1FE0-4FB7-B974-89FA85CE1FCD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4881616" y="2666517"/>
            <a:ext cx="2970293" cy="6483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EC46D1F-3245-407F-8F19-FD4D182171E9}"/>
              </a:ext>
            </a:extLst>
          </p:cNvPr>
          <p:cNvSpPr/>
          <p:nvPr/>
        </p:nvSpPr>
        <p:spPr>
          <a:xfrm>
            <a:off x="2949404" y="5579605"/>
            <a:ext cx="6320895" cy="6941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collide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1/X</a:t>
            </a:r>
            <a:r>
              <a:rPr lang="en-US" altLang="zh-CN" sz="2400" baseline="30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（若无需每次攻击都触发漏洞内存分配，概率可能更大，最高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1/X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3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目录</a:t>
            </a: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5935" y="116459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91834" y="2586990"/>
            <a:ext cx="3210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堆漏洞与堆喷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05935" y="25139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05935" y="521271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04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7709" y="1196975"/>
            <a:ext cx="4392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相关背景简介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7709" y="3933190"/>
            <a:ext cx="4082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Kmalloc </a:t>
            </a:r>
            <a:r>
              <a:rPr lang="zh-CN" altLang="en-US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随机化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21810" y="38601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62A487-3033-4502-AA18-31086F0924F8}"/>
              </a:ext>
            </a:extLst>
          </p:cNvPr>
          <p:cNvSpPr txBox="1"/>
          <p:nvPr/>
        </p:nvSpPr>
        <p:spPr>
          <a:xfrm>
            <a:off x="5807709" y="5212715"/>
            <a:ext cx="4082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性能</a:t>
            </a:r>
            <a:r>
              <a:rPr lang="en-US" altLang="zh-CN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&amp;</a:t>
            </a:r>
            <a:r>
              <a:rPr lang="zh-CN" altLang="en-US" sz="36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效果评估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A8A4B4-0BB2-4AC3-B81B-01B97A7F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落选方案：“动态随机”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每次执行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zh-CN" altLang="en-US"/>
              <a:t>时随机选择一个 </a:t>
            </a:r>
            <a:r>
              <a:rPr lang="en-US" altLang="zh-CN"/>
              <a:t>cache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仅降低了攻破概率，可通过暴力重复执行攻击程序予以绕过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本方案：“静态随机”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/>
              <a:t>kmalloc caches </a:t>
            </a:r>
            <a:r>
              <a:rPr lang="zh-CN" altLang="en-US"/>
              <a:t>的选择基于代码地址，每次启动运行期间保持不变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若选取的 </a:t>
            </a:r>
            <a:r>
              <a:rPr lang="en-US" altLang="zh-CN"/>
              <a:t>cache </a:t>
            </a:r>
            <a:r>
              <a:rPr lang="zh-CN" altLang="en-US"/>
              <a:t>不重叠则防护永远成功，若重叠则防护失败（</a:t>
            </a:r>
            <a:r>
              <a:rPr lang="en-US" altLang="zh-CN"/>
              <a:t>0% or 100%</a:t>
            </a:r>
            <a:r>
              <a:rPr lang="zh-CN" altLang="en-US"/>
              <a:t>）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代码地址可能通过手动计算获得（尤其当 </a:t>
            </a:r>
            <a:r>
              <a:rPr lang="en-US" altLang="zh-CN"/>
              <a:t>KASLR </a:t>
            </a:r>
            <a:r>
              <a:rPr lang="zh-CN" altLang="en-US"/>
              <a:t>未开时）</a:t>
            </a:r>
            <a:endParaRPr lang="en-US" altLang="zh-CN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/>
              <a:t>为哈希过程引入一个随机值，每次系统启动时更新（</a:t>
            </a:r>
            <a:r>
              <a:rPr lang="en-US" altLang="zh-CN"/>
              <a:t>per-boot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EED613-6C6A-4100-AC27-166F9141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方案要点</a:t>
            </a:r>
          </a:p>
        </p:txBody>
      </p:sp>
    </p:spTree>
    <p:extLst>
      <p:ext uri="{BB962C8B-B14F-4D97-AF65-F5344CB8AC3E}">
        <p14:creationId xmlns:p14="http://schemas.microsoft.com/office/powerpoint/2010/main" val="241938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680732-E374-42A7-A8C3-7BCCBCD9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“静态随机”（本方案）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17DD04-9F56-4D0B-969B-82E134FAF653}"/>
              </a:ext>
            </a:extLst>
          </p:cNvPr>
          <p:cNvGrpSpPr/>
          <p:nvPr/>
        </p:nvGrpSpPr>
        <p:grpSpPr>
          <a:xfrm>
            <a:off x="5178997" y="1142092"/>
            <a:ext cx="2818685" cy="5493580"/>
            <a:chOff x="2657740" y="1915787"/>
            <a:chExt cx="2818685" cy="43482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AA3870-D0D2-4642-B1AB-DD1BF0632FD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740" y="2196269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F2CC15-7681-4458-ACAA-CBE62138E27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425" y="2119357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72D6E7-D016-43AE-A990-7AF49D934B66}"/>
                </a:ext>
              </a:extLst>
            </p:cNvPr>
            <p:cNvSpPr txBox="1"/>
            <p:nvPr/>
          </p:nvSpPr>
          <p:spPr>
            <a:xfrm>
              <a:off x="2657740" y="1915787"/>
              <a:ext cx="2818671" cy="212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.txt segment in memory</a:t>
              </a:r>
              <a:endPara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B5072F-86D9-4F0B-A775-57B2AA8788AC}"/>
              </a:ext>
            </a:extLst>
          </p:cNvPr>
          <p:cNvGrpSpPr/>
          <p:nvPr/>
        </p:nvGrpSpPr>
        <p:grpSpPr>
          <a:xfrm>
            <a:off x="5178997" y="1592281"/>
            <a:ext cx="2818685" cy="984885"/>
            <a:chOff x="1790346" y="2756840"/>
            <a:chExt cx="2352939" cy="98488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7C399D4-5F1B-46BE-954C-E3C67D5B9CB1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sendmsg():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7E08111-03CC-4415-B152-C9CF023A2EFC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03FFC86-9233-4DF3-BEDB-5A4456747AB7}"/>
              </a:ext>
            </a:extLst>
          </p:cNvPr>
          <p:cNvGrpSpPr/>
          <p:nvPr/>
        </p:nvGrpSpPr>
        <p:grpSpPr>
          <a:xfrm>
            <a:off x="5178997" y="4049467"/>
            <a:ext cx="2818686" cy="984885"/>
            <a:chOff x="1324600" y="4619227"/>
            <a:chExt cx="2818686" cy="98488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1BBD58-7FC4-4276-B0CF-86613036A627}"/>
                </a:ext>
              </a:extLst>
            </p:cNvPr>
            <p:cNvSpPr txBox="1"/>
            <p:nvPr/>
          </p:nvSpPr>
          <p:spPr>
            <a:xfrm>
              <a:off x="1324600" y="4619227"/>
              <a:ext cx="2818686" cy="9848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packet_create():</a:t>
              </a:r>
            </a:p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E917F-6CAE-440C-88F3-F00BDEEF46BF}"/>
                </a:ext>
              </a:extLst>
            </p:cNvPr>
            <p:cNvSpPr txBox="1"/>
            <p:nvPr/>
          </p:nvSpPr>
          <p:spPr>
            <a:xfrm>
              <a:off x="1324600" y="5173738"/>
              <a:ext cx="2818686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26A1034-2975-466D-856A-C29FBE1EE56B}"/>
              </a:ext>
            </a:extLst>
          </p:cNvPr>
          <p:cNvSpPr/>
          <p:nvPr/>
        </p:nvSpPr>
        <p:spPr>
          <a:xfrm>
            <a:off x="9121417" y="2780834"/>
            <a:ext cx="2804450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kmalloc-random-01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D7885C-8596-49A7-8EC5-F106D6829591}"/>
              </a:ext>
            </a:extLst>
          </p:cNvPr>
          <p:cNvSpPr/>
          <p:nvPr/>
        </p:nvSpPr>
        <p:spPr>
          <a:xfrm>
            <a:off x="9121402" y="2309602"/>
            <a:ext cx="2804449" cy="4657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kmem_cache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F75F4C-F0C1-4396-8F03-6EC776964C0C}"/>
              </a:ext>
            </a:extLst>
          </p:cNvPr>
          <p:cNvSpPr/>
          <p:nvPr/>
        </p:nvSpPr>
        <p:spPr>
          <a:xfrm>
            <a:off x="9121417" y="3246582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kmalloc-random-02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3ACB96-0C45-41E3-8F17-CB5E18F223FD}"/>
              </a:ext>
            </a:extLst>
          </p:cNvPr>
          <p:cNvSpPr/>
          <p:nvPr/>
        </p:nvSpPr>
        <p:spPr>
          <a:xfrm>
            <a:off x="9121417" y="3712330"/>
            <a:ext cx="2804443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kmalloc-random-03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6221B6-7E84-4E40-AB4E-993287B49298}"/>
              </a:ext>
            </a:extLst>
          </p:cNvPr>
          <p:cNvSpPr/>
          <p:nvPr/>
        </p:nvSpPr>
        <p:spPr>
          <a:xfrm>
            <a:off x="9121417" y="4178078"/>
            <a:ext cx="2804437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kmalloc-random-04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39C77C-F519-404E-A8C7-78AF97F38144}"/>
              </a:ext>
            </a:extLst>
          </p:cNvPr>
          <p:cNvSpPr/>
          <p:nvPr/>
        </p:nvSpPr>
        <p:spPr>
          <a:xfrm>
            <a:off x="9121417" y="4643826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1BA85D-4753-4A0E-B263-6FACF883BE02}"/>
              </a:ext>
            </a:extLst>
          </p:cNvPr>
          <p:cNvSpPr/>
          <p:nvPr/>
        </p:nvSpPr>
        <p:spPr>
          <a:xfrm>
            <a:off x="9121417" y="5109574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kmalloc-random-X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EF355E7-246B-46FF-811C-818E65E301B5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7997683" y="4727089"/>
            <a:ext cx="1123734" cy="6153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A3AA340-1FE0-4FB7-B974-89FA85CE1FCD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7997682" y="2269390"/>
            <a:ext cx="1123735" cy="744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32BF70-9BFC-4F2E-8B6C-6E323A4C732E}"/>
              </a:ext>
            </a:extLst>
          </p:cNvPr>
          <p:cNvGrpSpPr/>
          <p:nvPr/>
        </p:nvGrpSpPr>
        <p:grpSpPr>
          <a:xfrm>
            <a:off x="5178985" y="2791918"/>
            <a:ext cx="2818685" cy="984885"/>
            <a:chOff x="1790346" y="2756840"/>
            <a:chExt cx="2352939" cy="984885"/>
          </a:xfrm>
          <a:noFill/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85ADEFE-BEE3-476A-9F3C-CC253B1DC16C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grpFill/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adb_open():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E9BDAAA-5389-4FBA-A5DB-2A022E97454C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A5A86D8-9162-4405-93EE-A4AF37FCC7C3}"/>
              </a:ext>
            </a:extLst>
          </p:cNvPr>
          <p:cNvGrpSpPr/>
          <p:nvPr/>
        </p:nvGrpSpPr>
        <p:grpSpPr>
          <a:xfrm>
            <a:off x="5178983" y="5252282"/>
            <a:ext cx="2818685" cy="984885"/>
            <a:chOff x="1790346" y="2756840"/>
            <a:chExt cx="2352939" cy="984885"/>
          </a:xfrm>
          <a:noFill/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779067A-4F16-47DC-B54B-E0C5D4B4D8E4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grpFill/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policydb_read():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2F6096C-1AAD-4B6A-A03C-FDACE1E937A5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51" name="连接符: 肘形 31">
            <a:extLst>
              <a:ext uri="{FF2B5EF4-FFF2-40B4-BE49-F238E27FC236}">
                <a16:creationId xmlns:a16="http://schemas.microsoft.com/office/drawing/2014/main" id="{2DA14FFE-D8C7-48FD-8F8E-80454A8A96B0}"/>
              </a:ext>
            </a:extLst>
          </p:cNvPr>
          <p:cNvCxnSpPr>
            <a:cxnSpLocks/>
            <a:stCxn id="46" idx="3"/>
            <a:endCxn id="27" idx="1"/>
          </p:cNvCxnSpPr>
          <p:nvPr/>
        </p:nvCxnSpPr>
        <p:spPr>
          <a:xfrm>
            <a:off x="7997670" y="3469027"/>
            <a:ext cx="1123747" cy="4761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31">
            <a:extLst>
              <a:ext uri="{FF2B5EF4-FFF2-40B4-BE49-F238E27FC236}">
                <a16:creationId xmlns:a16="http://schemas.microsoft.com/office/drawing/2014/main" id="{EAF96740-F7EE-4A16-9951-A6655277EB2D}"/>
              </a:ext>
            </a:extLst>
          </p:cNvPr>
          <p:cNvCxnSpPr>
            <a:cxnSpLocks/>
            <a:stCxn id="49" idx="3"/>
            <a:endCxn id="28" idx="1"/>
          </p:cNvCxnSpPr>
          <p:nvPr/>
        </p:nvCxnSpPr>
        <p:spPr>
          <a:xfrm flipV="1">
            <a:off x="7997668" y="4410952"/>
            <a:ext cx="1123749" cy="15184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3A244D3-78F7-4250-8C7C-94B797022F18}"/>
              </a:ext>
            </a:extLst>
          </p:cNvPr>
          <p:cNvSpPr/>
          <p:nvPr/>
        </p:nvSpPr>
        <p:spPr>
          <a:xfrm>
            <a:off x="3036167" y="3717543"/>
            <a:ext cx="2142830" cy="34982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5E710195-A0BF-480E-9DA0-CD252B839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5"/>
            <a:ext cx="4695100" cy="47691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每次系统运行期间（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intra-boot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），各处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所选的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caches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是固定的；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两次系统运行之间（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inter-boot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），各处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所选的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caches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可能变化；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2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680732-E374-42A7-A8C3-7BCCBCD9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“静态随机”（本方案）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17DD04-9F56-4D0B-969B-82E134FAF653}"/>
              </a:ext>
            </a:extLst>
          </p:cNvPr>
          <p:cNvGrpSpPr/>
          <p:nvPr/>
        </p:nvGrpSpPr>
        <p:grpSpPr>
          <a:xfrm>
            <a:off x="5178997" y="1142092"/>
            <a:ext cx="2818685" cy="5493580"/>
            <a:chOff x="2657740" y="1915787"/>
            <a:chExt cx="2818685" cy="43482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AA3870-D0D2-4642-B1AB-DD1BF0632FD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740" y="2196269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F2CC15-7681-4458-ACAA-CBE62138E27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425" y="2119357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72D6E7-D016-43AE-A990-7AF49D934B66}"/>
                </a:ext>
              </a:extLst>
            </p:cNvPr>
            <p:cNvSpPr txBox="1"/>
            <p:nvPr/>
          </p:nvSpPr>
          <p:spPr>
            <a:xfrm>
              <a:off x="2657740" y="1915787"/>
              <a:ext cx="2818671" cy="212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.txt segment in memory</a:t>
              </a:r>
              <a:endPara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B5072F-86D9-4F0B-A775-57B2AA8788AC}"/>
              </a:ext>
            </a:extLst>
          </p:cNvPr>
          <p:cNvGrpSpPr/>
          <p:nvPr/>
        </p:nvGrpSpPr>
        <p:grpSpPr>
          <a:xfrm>
            <a:off x="5178997" y="1592281"/>
            <a:ext cx="2818685" cy="984885"/>
            <a:chOff x="1790346" y="2756840"/>
            <a:chExt cx="2352939" cy="98488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7C399D4-5F1B-46BE-954C-E3C67D5B9CB1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sendmsg():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7E08111-03CC-4415-B152-C9CF023A2EFC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03FFC86-9233-4DF3-BEDB-5A4456747AB7}"/>
              </a:ext>
            </a:extLst>
          </p:cNvPr>
          <p:cNvGrpSpPr/>
          <p:nvPr/>
        </p:nvGrpSpPr>
        <p:grpSpPr>
          <a:xfrm>
            <a:off x="5178997" y="4049467"/>
            <a:ext cx="2818686" cy="984885"/>
            <a:chOff x="1324600" y="4619227"/>
            <a:chExt cx="2818686" cy="98488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1BBD58-7FC4-4276-B0CF-86613036A627}"/>
                </a:ext>
              </a:extLst>
            </p:cNvPr>
            <p:cNvSpPr txBox="1"/>
            <p:nvPr/>
          </p:nvSpPr>
          <p:spPr>
            <a:xfrm>
              <a:off x="1324600" y="4619227"/>
              <a:ext cx="2818686" cy="9848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packet_create():</a:t>
              </a:r>
            </a:p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E917F-6CAE-440C-88F3-F00BDEEF46BF}"/>
                </a:ext>
              </a:extLst>
            </p:cNvPr>
            <p:cNvSpPr txBox="1"/>
            <p:nvPr/>
          </p:nvSpPr>
          <p:spPr>
            <a:xfrm>
              <a:off x="1324600" y="5173738"/>
              <a:ext cx="2818686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26A1034-2975-466D-856A-C29FBE1EE56B}"/>
              </a:ext>
            </a:extLst>
          </p:cNvPr>
          <p:cNvSpPr/>
          <p:nvPr/>
        </p:nvSpPr>
        <p:spPr>
          <a:xfrm>
            <a:off x="9121417" y="2780834"/>
            <a:ext cx="2804450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kmalloc-random-01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D7885C-8596-49A7-8EC5-F106D6829591}"/>
              </a:ext>
            </a:extLst>
          </p:cNvPr>
          <p:cNvSpPr/>
          <p:nvPr/>
        </p:nvSpPr>
        <p:spPr>
          <a:xfrm>
            <a:off x="9121402" y="2309602"/>
            <a:ext cx="2804449" cy="4657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kmem_cache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F75F4C-F0C1-4396-8F03-6EC776964C0C}"/>
              </a:ext>
            </a:extLst>
          </p:cNvPr>
          <p:cNvSpPr/>
          <p:nvPr/>
        </p:nvSpPr>
        <p:spPr>
          <a:xfrm>
            <a:off x="9121417" y="3246582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kmalloc-random-02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3ACB96-0C45-41E3-8F17-CB5E18F223FD}"/>
              </a:ext>
            </a:extLst>
          </p:cNvPr>
          <p:cNvSpPr/>
          <p:nvPr/>
        </p:nvSpPr>
        <p:spPr>
          <a:xfrm>
            <a:off x="9121417" y="3712330"/>
            <a:ext cx="2804443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kmalloc-random-03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6221B6-7E84-4E40-AB4E-993287B49298}"/>
              </a:ext>
            </a:extLst>
          </p:cNvPr>
          <p:cNvSpPr/>
          <p:nvPr/>
        </p:nvSpPr>
        <p:spPr>
          <a:xfrm>
            <a:off x="9121417" y="4178078"/>
            <a:ext cx="2804437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kmalloc-random-04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39C77C-F519-404E-A8C7-78AF97F38144}"/>
              </a:ext>
            </a:extLst>
          </p:cNvPr>
          <p:cNvSpPr/>
          <p:nvPr/>
        </p:nvSpPr>
        <p:spPr>
          <a:xfrm>
            <a:off x="9121417" y="4643826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1BA85D-4753-4A0E-B263-6FACF883BE02}"/>
              </a:ext>
            </a:extLst>
          </p:cNvPr>
          <p:cNvSpPr/>
          <p:nvPr/>
        </p:nvSpPr>
        <p:spPr>
          <a:xfrm>
            <a:off x="9121417" y="5109574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kmalloc-random-X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EF355E7-246B-46FF-811C-818E65E301B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7997683" y="4410952"/>
            <a:ext cx="1123734" cy="3161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A3AA340-1FE0-4FB7-B974-89FA85CE1FCD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7997682" y="2269390"/>
            <a:ext cx="1123735" cy="30730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32BF70-9BFC-4F2E-8B6C-6E323A4C732E}"/>
              </a:ext>
            </a:extLst>
          </p:cNvPr>
          <p:cNvGrpSpPr/>
          <p:nvPr/>
        </p:nvGrpSpPr>
        <p:grpSpPr>
          <a:xfrm>
            <a:off x="5178985" y="2791918"/>
            <a:ext cx="2818685" cy="984885"/>
            <a:chOff x="1790346" y="2756840"/>
            <a:chExt cx="2352939" cy="984885"/>
          </a:xfrm>
          <a:noFill/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85ADEFE-BEE3-476A-9F3C-CC253B1DC16C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grpFill/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adb_open():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E9BDAAA-5389-4FBA-A5DB-2A022E97454C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A5A86D8-9162-4405-93EE-A4AF37FCC7C3}"/>
              </a:ext>
            </a:extLst>
          </p:cNvPr>
          <p:cNvGrpSpPr/>
          <p:nvPr/>
        </p:nvGrpSpPr>
        <p:grpSpPr>
          <a:xfrm>
            <a:off x="5178983" y="5252282"/>
            <a:ext cx="2818685" cy="984885"/>
            <a:chOff x="1790346" y="2756840"/>
            <a:chExt cx="2352939" cy="984885"/>
          </a:xfrm>
          <a:noFill/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779067A-4F16-47DC-B54B-E0C5D4B4D8E4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grpFill/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policydb_read():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2F6096C-1AAD-4B6A-A03C-FDACE1E937A5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51" name="连接符: 肘形 31">
            <a:extLst>
              <a:ext uri="{FF2B5EF4-FFF2-40B4-BE49-F238E27FC236}">
                <a16:creationId xmlns:a16="http://schemas.microsoft.com/office/drawing/2014/main" id="{2DA14FFE-D8C7-48FD-8F8E-80454A8A96B0}"/>
              </a:ext>
            </a:extLst>
          </p:cNvPr>
          <p:cNvCxnSpPr>
            <a:cxnSpLocks/>
            <a:stCxn id="46" idx="3"/>
            <a:endCxn id="24" idx="1"/>
          </p:cNvCxnSpPr>
          <p:nvPr/>
        </p:nvCxnSpPr>
        <p:spPr>
          <a:xfrm flipV="1">
            <a:off x="7997670" y="3013708"/>
            <a:ext cx="1123747" cy="4553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31">
            <a:extLst>
              <a:ext uri="{FF2B5EF4-FFF2-40B4-BE49-F238E27FC236}">
                <a16:creationId xmlns:a16="http://schemas.microsoft.com/office/drawing/2014/main" id="{EAF96740-F7EE-4A16-9951-A6655277EB2D}"/>
              </a:ext>
            </a:extLst>
          </p:cNvPr>
          <p:cNvCxnSpPr>
            <a:cxnSpLocks/>
            <a:stCxn id="49" idx="3"/>
            <a:endCxn id="26" idx="1"/>
          </p:cNvCxnSpPr>
          <p:nvPr/>
        </p:nvCxnSpPr>
        <p:spPr>
          <a:xfrm flipV="1">
            <a:off x="7997668" y="3479456"/>
            <a:ext cx="1123749" cy="24499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3A244D3-78F7-4250-8C7C-94B797022F18}"/>
              </a:ext>
            </a:extLst>
          </p:cNvPr>
          <p:cNvSpPr/>
          <p:nvPr/>
        </p:nvSpPr>
        <p:spPr>
          <a:xfrm>
            <a:off x="3036167" y="3717543"/>
            <a:ext cx="2142830" cy="34982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395FFF8F-2F4F-4D29-9868-C7B459E3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5"/>
            <a:ext cx="4695100" cy="47691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每次系统运行期间（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intra-boot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），各处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所选的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caches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是固定的；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两次系统运行之间（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inter-boot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），各处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所选的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caches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可能变化；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90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680732-E374-42A7-A8C3-7BCCBCD9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“静态随机”（本方案）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17DD04-9F56-4D0B-969B-82E134FAF653}"/>
              </a:ext>
            </a:extLst>
          </p:cNvPr>
          <p:cNvGrpSpPr/>
          <p:nvPr/>
        </p:nvGrpSpPr>
        <p:grpSpPr>
          <a:xfrm>
            <a:off x="5178997" y="1142092"/>
            <a:ext cx="2818685" cy="5493580"/>
            <a:chOff x="2657740" y="1915787"/>
            <a:chExt cx="2818685" cy="43482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AA3870-D0D2-4642-B1AB-DD1BF0632FD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740" y="2196269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F2CC15-7681-4458-ACAA-CBE62138E27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425" y="2119357"/>
              <a:ext cx="0" cy="4067798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72D6E7-D016-43AE-A990-7AF49D934B66}"/>
                </a:ext>
              </a:extLst>
            </p:cNvPr>
            <p:cNvSpPr txBox="1"/>
            <p:nvPr/>
          </p:nvSpPr>
          <p:spPr>
            <a:xfrm>
              <a:off x="2657740" y="1915787"/>
              <a:ext cx="2818671" cy="212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.txt segment in memory</a:t>
              </a:r>
              <a:endPara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B5072F-86D9-4F0B-A775-57B2AA8788AC}"/>
              </a:ext>
            </a:extLst>
          </p:cNvPr>
          <p:cNvGrpSpPr/>
          <p:nvPr/>
        </p:nvGrpSpPr>
        <p:grpSpPr>
          <a:xfrm>
            <a:off x="5178997" y="1592281"/>
            <a:ext cx="2818685" cy="984885"/>
            <a:chOff x="1790346" y="2756840"/>
            <a:chExt cx="2352939" cy="98488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7C399D4-5F1B-46BE-954C-E3C67D5B9CB1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sendmsg():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7E08111-03CC-4415-B152-C9CF023A2EFC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03FFC86-9233-4DF3-BEDB-5A4456747AB7}"/>
              </a:ext>
            </a:extLst>
          </p:cNvPr>
          <p:cNvGrpSpPr/>
          <p:nvPr/>
        </p:nvGrpSpPr>
        <p:grpSpPr>
          <a:xfrm>
            <a:off x="5178997" y="4049467"/>
            <a:ext cx="2818686" cy="984885"/>
            <a:chOff x="1324600" y="4619227"/>
            <a:chExt cx="2818686" cy="98488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1BBD58-7FC4-4276-B0CF-86613036A627}"/>
                </a:ext>
              </a:extLst>
            </p:cNvPr>
            <p:cNvSpPr txBox="1"/>
            <p:nvPr/>
          </p:nvSpPr>
          <p:spPr>
            <a:xfrm>
              <a:off x="1324600" y="4619227"/>
              <a:ext cx="2818686" cy="9848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packet_create():</a:t>
              </a:r>
            </a:p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E917F-6CAE-440C-88F3-F00BDEEF46BF}"/>
                </a:ext>
              </a:extLst>
            </p:cNvPr>
            <p:cNvSpPr txBox="1"/>
            <p:nvPr/>
          </p:nvSpPr>
          <p:spPr>
            <a:xfrm>
              <a:off x="1324600" y="5173738"/>
              <a:ext cx="2818686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26A1034-2975-466D-856A-C29FBE1EE56B}"/>
              </a:ext>
            </a:extLst>
          </p:cNvPr>
          <p:cNvSpPr/>
          <p:nvPr/>
        </p:nvSpPr>
        <p:spPr>
          <a:xfrm>
            <a:off x="9121417" y="2780834"/>
            <a:ext cx="2804450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kmalloc-random-01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D7885C-8596-49A7-8EC5-F106D6829591}"/>
              </a:ext>
            </a:extLst>
          </p:cNvPr>
          <p:cNvSpPr/>
          <p:nvPr/>
        </p:nvSpPr>
        <p:spPr>
          <a:xfrm>
            <a:off x="9121402" y="2309602"/>
            <a:ext cx="2804449" cy="4657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kmem_cache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F75F4C-F0C1-4396-8F03-6EC776964C0C}"/>
              </a:ext>
            </a:extLst>
          </p:cNvPr>
          <p:cNvSpPr/>
          <p:nvPr/>
        </p:nvSpPr>
        <p:spPr>
          <a:xfrm>
            <a:off x="9121417" y="3246582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kmalloc-random-02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3ACB96-0C45-41E3-8F17-CB5E18F223FD}"/>
              </a:ext>
            </a:extLst>
          </p:cNvPr>
          <p:cNvSpPr/>
          <p:nvPr/>
        </p:nvSpPr>
        <p:spPr>
          <a:xfrm>
            <a:off x="9121417" y="3712330"/>
            <a:ext cx="2804443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kmalloc-random-03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6221B6-7E84-4E40-AB4E-993287B49298}"/>
              </a:ext>
            </a:extLst>
          </p:cNvPr>
          <p:cNvSpPr/>
          <p:nvPr/>
        </p:nvSpPr>
        <p:spPr>
          <a:xfrm>
            <a:off x="9121417" y="4178078"/>
            <a:ext cx="2804437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kmalloc-random-04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39C77C-F519-404E-A8C7-78AF97F38144}"/>
              </a:ext>
            </a:extLst>
          </p:cNvPr>
          <p:cNvSpPr/>
          <p:nvPr/>
        </p:nvSpPr>
        <p:spPr>
          <a:xfrm>
            <a:off x="9121417" y="4643826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......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1BA85D-4753-4A0E-B263-6FACF883BE02}"/>
              </a:ext>
            </a:extLst>
          </p:cNvPr>
          <p:cNvSpPr/>
          <p:nvPr/>
        </p:nvSpPr>
        <p:spPr>
          <a:xfrm>
            <a:off x="9121417" y="5109574"/>
            <a:ext cx="2804449" cy="46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kmalloc-random-X</a:t>
            </a:r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EF355E7-246B-46FF-811C-818E65E301B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997683" y="3013708"/>
            <a:ext cx="1123734" cy="17133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A3AA340-1FE0-4FB7-B974-89FA85CE1FCD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7997682" y="2269390"/>
            <a:ext cx="1123735" cy="16758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32BF70-9BFC-4F2E-8B6C-6E323A4C732E}"/>
              </a:ext>
            </a:extLst>
          </p:cNvPr>
          <p:cNvGrpSpPr/>
          <p:nvPr/>
        </p:nvGrpSpPr>
        <p:grpSpPr>
          <a:xfrm>
            <a:off x="5178985" y="2791918"/>
            <a:ext cx="2818685" cy="984885"/>
            <a:chOff x="1790346" y="2756840"/>
            <a:chExt cx="2352939" cy="984885"/>
          </a:xfrm>
          <a:noFill/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85ADEFE-BEE3-476A-9F3C-CC253B1DC16C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grpFill/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adb_open():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E9BDAAA-5389-4FBA-A5DB-2A022E97454C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A5A86D8-9162-4405-93EE-A4AF37FCC7C3}"/>
              </a:ext>
            </a:extLst>
          </p:cNvPr>
          <p:cNvGrpSpPr/>
          <p:nvPr/>
        </p:nvGrpSpPr>
        <p:grpSpPr>
          <a:xfrm>
            <a:off x="5178983" y="5252282"/>
            <a:ext cx="2818685" cy="984885"/>
            <a:chOff x="1790346" y="2756840"/>
            <a:chExt cx="2352939" cy="984885"/>
          </a:xfrm>
          <a:noFill/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779067A-4F16-47DC-B54B-E0C5D4B4D8E4}"/>
                </a:ext>
              </a:extLst>
            </p:cNvPr>
            <p:cNvSpPr txBox="1"/>
            <p:nvPr/>
          </p:nvSpPr>
          <p:spPr>
            <a:xfrm>
              <a:off x="1790346" y="2756840"/>
              <a:ext cx="2352939" cy="984885"/>
            </a:xfrm>
            <a:prstGeom prst="rect">
              <a:avLst/>
            </a:prstGeom>
            <a:grpFill/>
            <a:ln w="28575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policydb_read():</a:t>
              </a: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</a:p>
            <a:p>
              <a:pPr algn="l"/>
              <a:endParaRPr kumimoji="1"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...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2F6096C-1AAD-4B6A-A03C-FDACE1E937A5}"/>
                </a:ext>
              </a:extLst>
            </p:cNvPr>
            <p:cNvSpPr txBox="1"/>
            <p:nvPr/>
          </p:nvSpPr>
          <p:spPr>
            <a:xfrm>
              <a:off x="1790346" y="3310838"/>
              <a:ext cx="2352939" cy="2462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prstDash val="sysDot"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     kmalloc()</a:t>
              </a:r>
              <a:endParaRPr kumimoji="1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51" name="连接符: 肘形 31">
            <a:extLst>
              <a:ext uri="{FF2B5EF4-FFF2-40B4-BE49-F238E27FC236}">
                <a16:creationId xmlns:a16="http://schemas.microsoft.com/office/drawing/2014/main" id="{2DA14FFE-D8C7-48FD-8F8E-80454A8A96B0}"/>
              </a:ext>
            </a:extLst>
          </p:cNvPr>
          <p:cNvCxnSpPr>
            <a:cxnSpLocks/>
            <a:stCxn id="46" idx="3"/>
            <a:endCxn id="27" idx="1"/>
          </p:cNvCxnSpPr>
          <p:nvPr/>
        </p:nvCxnSpPr>
        <p:spPr>
          <a:xfrm>
            <a:off x="7997670" y="3469027"/>
            <a:ext cx="1123747" cy="4761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31">
            <a:extLst>
              <a:ext uri="{FF2B5EF4-FFF2-40B4-BE49-F238E27FC236}">
                <a16:creationId xmlns:a16="http://schemas.microsoft.com/office/drawing/2014/main" id="{EAF96740-F7EE-4A16-9951-A6655277EB2D}"/>
              </a:ext>
            </a:extLst>
          </p:cNvPr>
          <p:cNvCxnSpPr>
            <a:cxnSpLocks/>
            <a:stCxn id="49" idx="3"/>
            <a:endCxn id="28" idx="1"/>
          </p:cNvCxnSpPr>
          <p:nvPr/>
        </p:nvCxnSpPr>
        <p:spPr>
          <a:xfrm flipV="1">
            <a:off x="7997668" y="4410952"/>
            <a:ext cx="1123749" cy="15184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3A244D3-78F7-4250-8C7C-94B797022F18}"/>
              </a:ext>
            </a:extLst>
          </p:cNvPr>
          <p:cNvSpPr/>
          <p:nvPr/>
        </p:nvSpPr>
        <p:spPr>
          <a:xfrm>
            <a:off x="3036167" y="3717543"/>
            <a:ext cx="2142830" cy="34982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2CE26D22-0ED2-4E30-905E-0AF0E7A8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5"/>
            <a:ext cx="4695100" cy="47691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每次系统运行期间（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intra-boot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），各处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所选的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caches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是固定的；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两次系统运行之间（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inter-boot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），各处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所选的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caches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可能变化；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03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A8A4B4-0BB2-4AC3-B81B-01B97A7F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落选方案：“动态随机”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每次执行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zh-CN" altLang="en-US"/>
              <a:t>时随机选择一个 </a:t>
            </a:r>
            <a:r>
              <a:rPr lang="en-US" altLang="zh-CN"/>
              <a:t>cache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仅降低了攻破概率，可通过暴力重复执行攻击程序予以绕过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本方案：“静态随机”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/>
              <a:t>kmalloc caches </a:t>
            </a:r>
            <a:r>
              <a:rPr lang="zh-CN" altLang="en-US"/>
              <a:t>的选择基于代码地址，每次启动运行期间保持不变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若选取的 </a:t>
            </a:r>
            <a:r>
              <a:rPr lang="en-US" altLang="zh-CN"/>
              <a:t>cache </a:t>
            </a:r>
            <a:r>
              <a:rPr lang="zh-CN" altLang="en-US"/>
              <a:t>不重叠则防护永远成功，若重叠则防护失败（</a:t>
            </a:r>
            <a:r>
              <a:rPr lang="en-US" altLang="zh-CN"/>
              <a:t>0% or 100%</a:t>
            </a:r>
            <a:r>
              <a:rPr lang="zh-CN" altLang="en-US"/>
              <a:t>）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代码地址可能通过手动计算获得（尤其当 </a:t>
            </a:r>
            <a:r>
              <a:rPr lang="en-US" altLang="zh-CN"/>
              <a:t>KASLR </a:t>
            </a:r>
            <a:r>
              <a:rPr lang="zh-CN" altLang="en-US"/>
              <a:t>未开时）</a:t>
            </a:r>
            <a:endParaRPr lang="en-US" altLang="zh-CN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/>
              <a:t>为哈希过程引入一个随机值，每次系统启动时更新（</a:t>
            </a:r>
            <a:r>
              <a:rPr lang="en-US" altLang="zh-CN"/>
              <a:t>per-boot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当前认为：后者的防护效果更优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为保证防护效果，本方案对随机的广度有要求；但过大也没有意义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当前默认设置为 </a:t>
            </a:r>
            <a:r>
              <a:rPr lang="en-US" altLang="zh-CN"/>
              <a:t>16</a:t>
            </a:r>
            <a:r>
              <a:rPr lang="zh-CN" altLang="en-US"/>
              <a:t>（启发值）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EED613-6C6A-4100-AC27-166F9141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方案要点</a:t>
            </a:r>
          </a:p>
        </p:txBody>
      </p:sp>
    </p:spTree>
    <p:extLst>
      <p:ext uri="{BB962C8B-B14F-4D97-AF65-F5344CB8AC3E}">
        <p14:creationId xmlns:p14="http://schemas.microsoft.com/office/powerpoint/2010/main" val="76135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CDA866-95C0-4246-97F1-223D01FA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5"/>
            <a:ext cx="11627430" cy="47691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hlinkClick r:id="rId2"/>
              </a:rPr>
              <a:t>[PATCH v5] Randomized slab caches for kmalloc()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已合入社区主线 </a:t>
            </a:r>
            <a:r>
              <a:rPr lang="en-US" altLang="zh-CN"/>
              <a:t>v6.6-rc1 </a:t>
            </a:r>
            <a:r>
              <a:rPr lang="zh-CN" altLang="en-US"/>
              <a:t>版本</a:t>
            </a:r>
            <a:r>
              <a:rPr lang="en-US" altLang="zh-CN"/>
              <a:t>~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代码量小：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11113"/>
            <a:endParaRPr lang="en-US" altLang="zh-CN"/>
          </a:p>
          <a:p>
            <a:pPr marL="11113"/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LWN.net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Randomness for kmalloc()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C6059F-13E2-4F7D-B621-A6592B46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社区交流</a:t>
            </a:r>
          </a:p>
        </p:txBody>
      </p:sp>
      <p:pic>
        <p:nvPicPr>
          <p:cNvPr id="4" name="Picture 2" descr="C:\Users\g00535345\AppData\Roaming\eSpace_Desktop\UserData\g00535345\imagefiles\2F5DD485-F36A-4635-BB8F-BE2DD3B88F4F.png">
            <a:extLst>
              <a:ext uri="{FF2B5EF4-FFF2-40B4-BE49-F238E27FC236}">
                <a16:creationId xmlns:a16="http://schemas.microsoft.com/office/drawing/2014/main" id="{DE84FE46-598A-47ED-8119-7048A25E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96" y="2869299"/>
            <a:ext cx="5691981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rtying Face on WhatsApp 2.23.2.72">
            <a:extLst>
              <a:ext uri="{FF2B5EF4-FFF2-40B4-BE49-F238E27FC236}">
                <a16:creationId xmlns:a16="http://schemas.microsoft.com/office/drawing/2014/main" id="{119A4B8E-511E-4529-AE17-C241C06D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69" y="1707872"/>
            <a:ext cx="859586" cy="8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artying Face on WhatsApp 2.23.2.72">
            <a:extLst>
              <a:ext uri="{FF2B5EF4-FFF2-40B4-BE49-F238E27FC236}">
                <a16:creationId xmlns:a16="http://schemas.microsoft.com/office/drawing/2014/main" id="{A662DEEA-FCB7-446E-95DE-DFBABAF77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55" y="1707872"/>
            <a:ext cx="859586" cy="8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89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0959" y="3602625"/>
            <a:ext cx="49423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性能</a:t>
            </a:r>
            <a:r>
              <a:rPr lang="en-US" altLang="zh-CN" sz="5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&amp;</a:t>
            </a:r>
            <a:r>
              <a:rPr lang="zh-CN" altLang="en-US" sz="5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效果评估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C705FB"/>
                </a:solidFill>
              </a:rPr>
              <a:t>Part Four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5062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C1276-C774-46AC-8C33-46EE4AD4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性能影响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41D7B-01AB-4F0A-B923-EDD75A2E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5508989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测试环境：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机器：</a:t>
            </a:r>
            <a:r>
              <a:rPr lang="en-US" altLang="zh-CN"/>
              <a:t>40 </a:t>
            </a:r>
            <a:r>
              <a:rPr lang="zh-CN" altLang="en-US"/>
              <a:t>核服务器，</a:t>
            </a:r>
            <a:r>
              <a:rPr lang="en-US" altLang="zh-CN"/>
              <a:t>openEuler 22.03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架构：</a:t>
            </a:r>
            <a:r>
              <a:rPr lang="en-US" altLang="zh-CN"/>
              <a:t>x86_64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方式：</a:t>
            </a:r>
            <a:r>
              <a:rPr lang="en-US" altLang="zh-CN"/>
              <a:t>`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perf bench all</a:t>
            </a:r>
            <a:r>
              <a:rPr lang="en-US" altLang="zh-CN"/>
              <a:t>`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测试结论：无明显区别</a:t>
            </a:r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5C09E3-67CE-47E6-A696-E2763093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75131"/>
              </p:ext>
            </p:extLst>
          </p:nvPr>
        </p:nvGraphicFramePr>
        <p:xfrm>
          <a:off x="1827375" y="1187375"/>
          <a:ext cx="8537249" cy="28289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5795">
                  <a:extLst>
                    <a:ext uri="{9D8B030D-6E8A-4147-A177-3AD203B41FA5}">
                      <a16:colId xmlns:a16="http://schemas.microsoft.com/office/drawing/2014/main" val="1916046173"/>
                    </a:ext>
                  </a:extLst>
                </a:gridCol>
                <a:gridCol w="1659954">
                  <a:extLst>
                    <a:ext uri="{9D8B030D-6E8A-4147-A177-3AD203B41FA5}">
                      <a16:colId xmlns:a16="http://schemas.microsoft.com/office/drawing/2014/main" val="4122426594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3757868275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3217870235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2115866057"/>
                    </a:ext>
                  </a:extLst>
                </a:gridCol>
                <a:gridCol w="1422875">
                  <a:extLst>
                    <a:ext uri="{9D8B030D-6E8A-4147-A177-3AD203B41FA5}">
                      <a16:colId xmlns:a16="http://schemas.microsoft.com/office/drawing/2014/main" val="3708218061"/>
                    </a:ext>
                  </a:extLst>
                </a:gridCol>
              </a:tblGrid>
              <a:tr h="472971">
                <a:tc>
                  <a:txBody>
                    <a:bodyPr/>
                    <a:lstStyle/>
                    <a:p>
                      <a:endParaRPr lang="zh-CN" alt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sched/messaging</a:t>
                      </a:r>
                    </a:p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(sec)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sched/pipe</a:t>
                      </a:r>
                    </a:p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(sec)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syscall/basic</a:t>
                      </a:r>
                    </a:p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(sec)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mem/memcpy</a:t>
                      </a:r>
                    </a:p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(GB/sec)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mem/memset</a:t>
                      </a:r>
                    </a:p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(GB/sec)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5410510"/>
                  </a:ext>
                </a:extLst>
              </a:tr>
              <a:tr h="24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control1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5.459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0.733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15.258789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51.398026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0603"/>
                  </a:ext>
                </a:extLst>
              </a:tr>
              <a:tr h="24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control2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16.009221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48.828125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6656608"/>
                  </a:ext>
                </a:extLst>
              </a:tr>
              <a:tr h="24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control3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5.282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16.009221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48.828125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357393"/>
                  </a:ext>
                </a:extLst>
              </a:tr>
              <a:tr h="24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control_avg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5.393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0.733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15.759077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49.684759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215821"/>
                  </a:ext>
                </a:extLst>
              </a:tr>
              <a:tr h="24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5.374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0.741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15.500992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46.502976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103403"/>
                  </a:ext>
                </a:extLst>
              </a:tr>
              <a:tr h="24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16.276042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51.398026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2292478"/>
                  </a:ext>
                </a:extLst>
              </a:tr>
              <a:tr h="24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5.242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0.752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15.258789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51.398026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049898"/>
                  </a:ext>
                </a:extLst>
              </a:tr>
              <a:tr h="24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exp_avg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5.352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0.746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15.678608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49.766343</a:t>
                      </a:r>
                    </a:p>
                  </a:txBody>
                  <a:tcPr marL="9525" marR="9525" marT="9525" marB="0" anchor="ctr">
                    <a:solidFill>
                      <a:srgbClr val="1D1D1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6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2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E377DF-0006-48A3-981B-1DD8A795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5185716"/>
          </a:xfrm>
        </p:spPr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测试环境：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机器：</a:t>
            </a:r>
            <a:r>
              <a:rPr lang="en-US" altLang="zh-CN"/>
              <a:t>QEMU </a:t>
            </a:r>
            <a:r>
              <a:rPr lang="zh-CN" altLang="en-US"/>
              <a:t>虚拟机，</a:t>
            </a:r>
            <a:r>
              <a:rPr lang="en-US" altLang="zh-CN"/>
              <a:t>1GB </a:t>
            </a:r>
            <a:r>
              <a:rPr lang="zh-CN" altLang="en-US"/>
              <a:t>内存</a:t>
            </a: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架构：</a:t>
            </a:r>
            <a:r>
              <a:rPr lang="en-US" altLang="zh-CN"/>
              <a:t>x86_64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方式：启动后执行 </a:t>
            </a:r>
            <a:r>
              <a:rPr lang="en-US" altLang="zh-CN"/>
              <a:t>`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free -hl</a:t>
            </a:r>
            <a:r>
              <a:rPr lang="en-US" altLang="zh-CN"/>
              <a:t>`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测试结论：与 </a:t>
            </a:r>
            <a:r>
              <a:rPr lang="en-US" altLang="zh-CN"/>
              <a:t>cache </a:t>
            </a:r>
            <a:r>
              <a:rPr lang="zh-CN" altLang="en-US"/>
              <a:t>拷贝的数量呈正相关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ED85DB-9E36-4230-9863-F8E8EF60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内存底噪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CDE5E0-F7F6-4DBD-9BB2-E2AC60AE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34511"/>
              </p:ext>
            </p:extLst>
          </p:nvPr>
        </p:nvGraphicFramePr>
        <p:xfrm>
          <a:off x="2030412" y="1795086"/>
          <a:ext cx="8131175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6235">
                  <a:extLst>
                    <a:ext uri="{9D8B030D-6E8A-4147-A177-3AD203B41FA5}">
                      <a16:colId xmlns:a16="http://schemas.microsoft.com/office/drawing/2014/main" val="201901506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952081314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83304806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41577377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559335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control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 copies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8 copies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16 copies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9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total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969.8M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968.2M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968.2M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968.2M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used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20.0M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21.9M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24.1M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26.7M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7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free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936.9M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933.6M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931.4M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928.6M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0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available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932.2M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928.8M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926.6M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923.9M</a:t>
                      </a:r>
                      <a:endParaRPr lang="zh-CN" altLang="en-US"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36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7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488812-708F-4043-98E3-6B9469A8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5"/>
            <a:ext cx="6187212" cy="31170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实验用例：</a:t>
            </a:r>
            <a:r>
              <a:rPr lang="en-US" altLang="zh-CN" b="1"/>
              <a:t>CVE-2021-22555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漏洞模块：</a:t>
            </a:r>
            <a:r>
              <a:rPr lang="en-US" altLang="zh-CN"/>
              <a:t>netfilter </a:t>
            </a:r>
            <a:r>
              <a:rPr lang="zh-CN" altLang="en-US"/>
              <a:t>子系统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漏洞原理：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translate_compat_table()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zh-CN" altLang="en-US"/>
              <a:t>计算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zh-CN" altLang="en-US"/>
              <a:t>时未包含</a:t>
            </a:r>
            <a:r>
              <a:rPr lang="zh-CN" altLang="en-US"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target-&gt;targetsize</a:t>
            </a:r>
            <a:r>
              <a:rPr lang="zh-CN" altLang="en-US"/>
              <a:t>，导致后续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</a:rPr>
              <a:t>xt_compat_{match,target}_from_user() </a:t>
            </a:r>
            <a:r>
              <a:rPr lang="zh-CN" altLang="en-US"/>
              <a:t>中可能出现写越界（</a:t>
            </a:r>
            <a:r>
              <a:rPr lang="zh-CN" altLang="en-US">
                <a:hlinkClick r:id="rId3"/>
              </a:rPr>
              <a:t>原理详细分析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完整提权过程包含多次堆喷操作，涉及多种数据结果（</a:t>
            </a:r>
            <a:r>
              <a:rPr lang="zh-CN" altLang="en-US">
                <a:hlinkClick r:id="rId4"/>
              </a:rPr>
              <a:t>利用过程详情</a:t>
            </a:r>
            <a:r>
              <a:rPr lang="zh-CN" altLang="en-US"/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7D7EFD-B118-498D-B7CB-D9B586D8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防护效果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B6C0A9-C871-4B37-BCF4-8C1447A48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8" y="1410545"/>
            <a:ext cx="4821000" cy="230792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D1994B-C5D3-4651-83D0-8682C0D74DBE}"/>
              </a:ext>
            </a:extLst>
          </p:cNvPr>
          <p:cNvGrpSpPr/>
          <p:nvPr/>
        </p:nvGrpSpPr>
        <p:grpSpPr>
          <a:xfrm>
            <a:off x="921720" y="3849958"/>
            <a:ext cx="10548095" cy="2836010"/>
            <a:chOff x="921720" y="3849958"/>
            <a:chExt cx="10548095" cy="283601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74BCDF2-B908-4FC2-B517-23456B9B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996" y="4556923"/>
              <a:ext cx="1974081" cy="152041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D45F02-AA07-4C7C-A9C4-3802D241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3582" y="4547169"/>
              <a:ext cx="3214578" cy="15301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BFA2658-DC22-46EB-9F91-8F10CEB19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237" y="3849958"/>
              <a:ext cx="3214578" cy="222737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C2D21F2-8600-4D01-9D83-616CA4B6ABF4}"/>
                </a:ext>
              </a:extLst>
            </p:cNvPr>
            <p:cNvSpPr txBox="1"/>
            <p:nvPr/>
          </p:nvSpPr>
          <p:spPr>
            <a:xfrm>
              <a:off x="3643306" y="5117502"/>
              <a:ext cx="55304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……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0F3A37F-AC04-47D6-86FC-C779F3C60C86}"/>
                </a:ext>
              </a:extLst>
            </p:cNvPr>
            <p:cNvSpPr txBox="1"/>
            <p:nvPr/>
          </p:nvSpPr>
          <p:spPr>
            <a:xfrm>
              <a:off x="7605389" y="5118929"/>
              <a:ext cx="55304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……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1447B61C-6B99-4C72-8703-1853304FC182}"/>
                </a:ext>
              </a:extLst>
            </p:cNvPr>
            <p:cNvSpPr/>
            <p:nvPr/>
          </p:nvSpPr>
          <p:spPr>
            <a:xfrm>
              <a:off x="1956987" y="6207547"/>
              <a:ext cx="6990459" cy="194319"/>
            </a:xfrm>
            <a:prstGeom prst="rightArrow">
              <a:avLst>
                <a:gd name="adj1" fmla="val 32462"/>
                <a:gd name="adj2" fmla="val 596922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136E6FD-A450-4C5E-9172-AB12F5FFBB5E}"/>
                </a:ext>
              </a:extLst>
            </p:cNvPr>
            <p:cNvSpPr txBox="1"/>
            <p:nvPr/>
          </p:nvSpPr>
          <p:spPr>
            <a:xfrm>
              <a:off x="921720" y="5117503"/>
              <a:ext cx="55304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……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73B873-6488-4D6A-9124-15EE37BAEF68}"/>
                </a:ext>
              </a:extLst>
            </p:cNvPr>
            <p:cNvSpPr txBox="1"/>
            <p:nvPr/>
          </p:nvSpPr>
          <p:spPr>
            <a:xfrm>
              <a:off x="3237702" y="6532080"/>
              <a:ext cx="532633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hlinkClick r:id="rId4"/>
                </a:rPr>
                <a:t>https://google.github.io/security-research/pocs/linux/cve-2021-22555/writeup.html</a:t>
              </a:r>
              <a:endParaRPr kumimoji="1" lang="en-US" altLang="zh-CN" sz="1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7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6765" y="3602625"/>
            <a:ext cx="433965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相关背景简介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C88B04-79AE-4B97-92FF-ADF76D88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CVE-2021-22555 </a:t>
            </a:r>
            <a:r>
              <a:rPr lang="zh-CN" altLang="en-US"/>
              <a:t>防护：对照组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726143-32C9-4817-B0D6-51F43037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防护效果</a:t>
            </a:r>
            <a:endParaRPr lang="zh-CN" altLang="en-US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91A0DF20-44A6-41BD-BA36-99973A9B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40" y="1709159"/>
            <a:ext cx="6221520" cy="46910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2F9B17-5FC7-4BC2-A844-781BA7A7FEFA}"/>
              </a:ext>
            </a:extLst>
          </p:cNvPr>
          <p:cNvSpPr/>
          <p:nvPr/>
        </p:nvSpPr>
        <p:spPr>
          <a:xfrm>
            <a:off x="2908745" y="6118507"/>
            <a:ext cx="1982624" cy="3450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0CCC50B-D974-40DB-8C66-705B734B5084}"/>
              </a:ext>
            </a:extLst>
          </p:cNvPr>
          <p:cNvCxnSpPr>
            <a:cxnSpLocks/>
          </p:cNvCxnSpPr>
          <p:nvPr/>
        </p:nvCxnSpPr>
        <p:spPr>
          <a:xfrm>
            <a:off x="4523900" y="1905430"/>
            <a:ext cx="168352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E67AD33-3978-425C-9C6F-DB2EEAD100E7}"/>
              </a:ext>
            </a:extLst>
          </p:cNvPr>
          <p:cNvSpPr/>
          <p:nvPr/>
        </p:nvSpPr>
        <p:spPr>
          <a:xfrm>
            <a:off x="2937852" y="2640368"/>
            <a:ext cx="1756964" cy="1962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0B8A43-DCB4-4947-9F19-E1A3C19732F3}"/>
              </a:ext>
            </a:extLst>
          </p:cNvPr>
          <p:cNvCxnSpPr>
            <a:cxnSpLocks/>
          </p:cNvCxnSpPr>
          <p:nvPr/>
        </p:nvCxnSpPr>
        <p:spPr>
          <a:xfrm>
            <a:off x="2985240" y="3688771"/>
            <a:ext cx="190612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D2710EA-9A1B-43EB-B0CB-1CB01A32B42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985240" y="4054690"/>
            <a:ext cx="190612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16FE1F-3B29-4BFB-A207-29BC9E36B34F}"/>
              </a:ext>
            </a:extLst>
          </p:cNvPr>
          <p:cNvCxnSpPr>
            <a:cxnSpLocks/>
          </p:cNvCxnSpPr>
          <p:nvPr/>
        </p:nvCxnSpPr>
        <p:spPr>
          <a:xfrm>
            <a:off x="2985240" y="4628571"/>
            <a:ext cx="183758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4CBB94-B572-473E-B0FF-3BFD7643E5D3}"/>
              </a:ext>
            </a:extLst>
          </p:cNvPr>
          <p:cNvCxnSpPr>
            <a:cxnSpLocks/>
          </p:cNvCxnSpPr>
          <p:nvPr/>
        </p:nvCxnSpPr>
        <p:spPr>
          <a:xfrm>
            <a:off x="2985240" y="4806371"/>
            <a:ext cx="170957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57D658-33F8-4F40-9890-68992CC6F4C5}"/>
              </a:ext>
            </a:extLst>
          </p:cNvPr>
          <p:cNvCxnSpPr>
            <a:cxnSpLocks/>
          </p:cNvCxnSpPr>
          <p:nvPr/>
        </p:nvCxnSpPr>
        <p:spPr>
          <a:xfrm>
            <a:off x="2985240" y="5371521"/>
            <a:ext cx="190612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1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C88B04-79AE-4B97-92FF-ADF76D88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CVE-2021-22555 </a:t>
            </a:r>
            <a:r>
              <a:rPr lang="zh-CN" altLang="en-US"/>
              <a:t>防护：实验组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726143-32C9-4817-B0D6-51F43037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防护效果</a:t>
            </a:r>
            <a:endParaRPr lang="zh-CN" altLang="en-US"/>
          </a:p>
        </p:txBody>
      </p:sp>
      <p:pic>
        <p:nvPicPr>
          <p:cNvPr id="4" name="内容占位符 11">
            <a:extLst>
              <a:ext uri="{FF2B5EF4-FFF2-40B4-BE49-F238E27FC236}">
                <a16:creationId xmlns:a16="http://schemas.microsoft.com/office/drawing/2014/main" id="{E93F12D4-7DE8-44CA-A2F7-CA291426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57" y="1780742"/>
            <a:ext cx="9950737" cy="46910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09B031-A7CF-4E44-AA46-EF8CA789D7F5}"/>
              </a:ext>
            </a:extLst>
          </p:cNvPr>
          <p:cNvSpPr/>
          <p:nvPr/>
        </p:nvSpPr>
        <p:spPr>
          <a:xfrm>
            <a:off x="4546363" y="1904372"/>
            <a:ext cx="1162227" cy="2093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Linux </a:t>
            </a:r>
            <a:r>
              <a:rPr kumimoji="1" lang="zh-CN" altLang="en-US">
                <a:solidFill>
                  <a:schemeClr val="bg1"/>
                </a:solidFill>
              </a:rPr>
              <a:t>内存分配体系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FEA3081-3F80-4A7A-A5EA-26D0438C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91" y="1449534"/>
            <a:ext cx="5661034" cy="43894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CBEA82-DE12-4170-8AC3-4E04697A6AA3}"/>
              </a:ext>
            </a:extLst>
          </p:cNvPr>
          <p:cNvSpPr txBox="1"/>
          <p:nvPr/>
        </p:nvSpPr>
        <p:spPr>
          <a:xfrm>
            <a:off x="4455396" y="5839013"/>
            <a:ext cx="2897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https://hammertux.github.io/slab-allocator</a:t>
            </a:r>
            <a:endParaRPr kumimoji="1" lang="zh-CN" altLang="en-US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8AA1C1-473D-48B4-B14C-FA2ACAB3C958}"/>
              </a:ext>
            </a:extLst>
          </p:cNvPr>
          <p:cNvSpPr/>
          <p:nvPr/>
        </p:nvSpPr>
        <p:spPr>
          <a:xfrm>
            <a:off x="6324601" y="2343150"/>
            <a:ext cx="2647950" cy="181927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4D048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C2A44C-1A71-4914-ABD2-6CA535D7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很多场景下，以页（</a:t>
            </a:r>
            <a:r>
              <a:rPr lang="en-US" altLang="zh-CN" sz="1600"/>
              <a:t>4KB</a:t>
            </a:r>
            <a:r>
              <a:rPr lang="zh-CN" altLang="en-US" sz="1600"/>
              <a:t>）为粒度还是太大了。。。所以接着拆！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SLAB </a:t>
            </a:r>
            <a:r>
              <a:rPr lang="zh-CN" altLang="en-US" sz="1600"/>
              <a:t>分配器负责：从伙伴系统拿内存页（</a:t>
            </a:r>
            <a:r>
              <a:rPr lang="en-US" altLang="zh-CN" sz="1600"/>
              <a:t>Slab </a:t>
            </a:r>
            <a:r>
              <a:rPr lang="zh-CN" altLang="en-US" sz="1600"/>
              <a:t>页）；根据所需大小将内存页切成小块（</a:t>
            </a:r>
            <a:r>
              <a:rPr lang="en-US" altLang="zh-CN" sz="1600"/>
              <a:t>Slab </a:t>
            </a:r>
            <a:r>
              <a:rPr lang="zh-CN" altLang="en-US" sz="1600"/>
              <a:t>对象）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通用 </a:t>
            </a:r>
            <a:r>
              <a:rPr lang="en-US" altLang="zh-CN" sz="1600"/>
              <a:t>SLAB </a:t>
            </a:r>
            <a:r>
              <a:rPr lang="zh-CN" altLang="en-US" sz="1600"/>
              <a:t>分配器：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由系统提供给所有子系统</a:t>
            </a:r>
            <a:r>
              <a:rPr lang="en-US" altLang="zh-CN" sz="1400"/>
              <a:t>/</a:t>
            </a:r>
            <a:r>
              <a:rPr lang="zh-CN" altLang="en-US" sz="1400"/>
              <a:t>模块，启动时初始化</a:t>
            </a:r>
            <a:endParaRPr lang="en-US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接口：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</a:rPr>
              <a:t>kmalloc()</a:t>
            </a:r>
            <a:r>
              <a:rPr lang="en-US" altLang="zh-CN" sz="1400">
                <a:solidFill>
                  <a:schemeClr val="accent1"/>
                </a:solidFill>
              </a:rPr>
              <a:t> </a:t>
            </a:r>
            <a:r>
              <a:rPr lang="zh-CN" altLang="en-US" sz="1400"/>
              <a:t>及其变体；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</a:rPr>
              <a:t>kfree()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被用于分配各类数据结构</a:t>
            </a:r>
            <a:endParaRPr lang="en-US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所有子系统</a:t>
            </a:r>
            <a:r>
              <a:rPr lang="en-US" altLang="zh-CN" sz="1400"/>
              <a:t>/</a:t>
            </a:r>
            <a:r>
              <a:rPr lang="zh-CN" altLang="en-US" sz="1400"/>
              <a:t>模块共用，通用性强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专属 </a:t>
            </a:r>
            <a:r>
              <a:rPr lang="en-US" altLang="zh-CN" sz="1600"/>
              <a:t>SLAB </a:t>
            </a:r>
            <a:r>
              <a:rPr lang="zh-CN" altLang="en-US" sz="1600"/>
              <a:t>分配器</a:t>
            </a:r>
            <a:r>
              <a:rPr lang="zh-CN" altLang="en-US" sz="1400"/>
              <a:t>：</a:t>
            </a:r>
            <a:endParaRPr lang="en-US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由子系统</a:t>
            </a:r>
            <a:r>
              <a:rPr lang="en-US" altLang="zh-CN" sz="1400"/>
              <a:t>/</a:t>
            </a:r>
            <a:r>
              <a:rPr lang="zh-CN" altLang="en-US" sz="1400"/>
              <a:t>模块自行动态创建</a:t>
            </a:r>
            <a:endParaRPr lang="en-US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接口：</a:t>
            </a:r>
            <a:r>
              <a:rPr lang="en-US" altLang="zh-CN" sz="1400">
                <a:solidFill>
                  <a:schemeClr val="accent1"/>
                </a:solidFill>
                <a:latin typeface="Consolas" panose="020B0609020204030204" pitchFamily="49" charset="0"/>
              </a:rPr>
              <a:t>kmem_cache_{create,alloc,free}()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仅用于分配特定数据类型的实例</a:t>
            </a:r>
            <a:endParaRPr lang="en-US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不与他者共用，效率高</a:t>
            </a:r>
            <a:endParaRPr lang="en-US" altLang="zh-CN" sz="1400"/>
          </a:p>
          <a:p>
            <a:endParaRPr lang="en-US" altLang="zh-CN" sz="1600"/>
          </a:p>
          <a:p>
            <a:r>
              <a:rPr lang="zh-CN" altLang="en-US" sz="1600" b="1" u="sng"/>
              <a:t>由于其通用性，绝大多数可被利用的堆漏洞发生于通用 </a:t>
            </a:r>
            <a:r>
              <a:rPr lang="en-US" altLang="zh-CN" sz="1600" b="1" u="sng"/>
              <a:t>SLAB </a:t>
            </a:r>
            <a:r>
              <a:rPr lang="zh-CN" altLang="en-US" sz="1600" b="1" u="sng"/>
              <a:t>分配器！</a:t>
            </a:r>
            <a:endParaRPr lang="en-US" altLang="zh-CN" sz="1600" b="1" u="sng"/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C494CF-00B4-45D4-AC6A-95610B88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SLAB </a:t>
            </a:r>
            <a:r>
              <a:rPr lang="zh-CN" altLang="en-US">
                <a:solidFill>
                  <a:schemeClr val="bg1"/>
                </a:solidFill>
              </a:rPr>
              <a:t>分配器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0B37BC-1E67-4A23-BE77-19AD5A33EFF0}"/>
              </a:ext>
            </a:extLst>
          </p:cNvPr>
          <p:cNvGrpSpPr/>
          <p:nvPr/>
        </p:nvGrpSpPr>
        <p:grpSpPr>
          <a:xfrm>
            <a:off x="6096000" y="2360744"/>
            <a:ext cx="4580547" cy="2136512"/>
            <a:chOff x="6511895" y="2555192"/>
            <a:chExt cx="4580547" cy="213651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DA1085-01D9-40EC-A94E-77AF9C698391}"/>
                </a:ext>
              </a:extLst>
            </p:cNvPr>
            <p:cNvSpPr txBox="1"/>
            <p:nvPr/>
          </p:nvSpPr>
          <p:spPr>
            <a:xfrm>
              <a:off x="7353656" y="4537816"/>
              <a:ext cx="28970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hlinkClick r:id="rId2"/>
                </a:rPr>
                <a:t>https://hammertux.github.io/slab-allocator</a:t>
              </a:r>
              <a:endPara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48F4B0F-0FA5-49B6-AAF6-D7A8DCFEB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3" t="4847" r="10025" b="4258"/>
            <a:stretch/>
          </p:blipFill>
          <p:spPr>
            <a:xfrm>
              <a:off x="6511895" y="2555192"/>
              <a:ext cx="4580547" cy="1982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6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6765" y="3602625"/>
            <a:ext cx="433965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堆漏洞与堆喷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>
                <a:solidFill>
                  <a:srgbClr val="C705FB"/>
                </a:solidFill>
              </a:rPr>
              <a:t>Part Two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445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5438FB-6A05-42B7-AE39-7FC4DDF0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漏洞原理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30C053-C137-4914-9BD3-21FD5C5A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堆漏洞：</a:t>
            </a:r>
            <a:r>
              <a:rPr lang="en-US" altLang="zh-CN">
                <a:solidFill>
                  <a:schemeClr val="bg1"/>
                </a:solidFill>
              </a:rPr>
              <a:t>Use After Free (UAF)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BED6A6CC-8768-465C-AABC-99BD90C0FCE3}"/>
              </a:ext>
            </a:extLst>
          </p:cNvPr>
          <p:cNvSpPr txBox="1">
            <a:spLocks/>
          </p:cNvSpPr>
          <p:nvPr/>
        </p:nvSpPr>
        <p:spPr>
          <a:xfrm>
            <a:off x="726022" y="1912926"/>
            <a:ext cx="5372359" cy="3512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Free</a:t>
            </a:r>
          </a:p>
        </p:txBody>
      </p:sp>
      <p:grpSp>
        <p:nvGrpSpPr>
          <p:cNvPr id="23" name="Google Shape;297;p22">
            <a:extLst>
              <a:ext uri="{FF2B5EF4-FFF2-40B4-BE49-F238E27FC236}">
                <a16:creationId xmlns:a16="http://schemas.microsoft.com/office/drawing/2014/main" id="{F0126CE1-5863-4E46-91AF-C667B938F7FC}"/>
              </a:ext>
            </a:extLst>
          </p:cNvPr>
          <p:cNvGrpSpPr/>
          <p:nvPr/>
        </p:nvGrpSpPr>
        <p:grpSpPr>
          <a:xfrm>
            <a:off x="1324267" y="2823234"/>
            <a:ext cx="4175867" cy="1776575"/>
            <a:chOff x="4534313" y="1056553"/>
            <a:chExt cx="4832619" cy="2151598"/>
          </a:xfrm>
        </p:grpSpPr>
        <p:sp>
          <p:nvSpPr>
            <p:cNvPr id="24" name="Google Shape;298;p22">
              <a:extLst>
                <a:ext uri="{FF2B5EF4-FFF2-40B4-BE49-F238E27FC236}">
                  <a16:creationId xmlns:a16="http://schemas.microsoft.com/office/drawing/2014/main" id="{371C8163-AFAE-42B4-8663-AA60D1B05461}"/>
                </a:ext>
              </a:extLst>
            </p:cNvPr>
            <p:cNvSpPr txBox="1"/>
            <p:nvPr/>
          </p:nvSpPr>
          <p:spPr>
            <a:xfrm>
              <a:off x="5488700" y="2342087"/>
              <a:ext cx="3878232" cy="866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Vulnerable object is freed, dangling ptr is not nullified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25" name="Google Shape;301;p22">
              <a:extLst>
                <a:ext uri="{FF2B5EF4-FFF2-40B4-BE49-F238E27FC236}">
                  <a16:creationId xmlns:a16="http://schemas.microsoft.com/office/drawing/2014/main" id="{93120A4E-ED9D-4C74-8E52-44B482833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3185" y="2211054"/>
              <a:ext cx="2667103" cy="142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302;p22">
              <a:extLst>
                <a:ext uri="{FF2B5EF4-FFF2-40B4-BE49-F238E27FC236}">
                  <a16:creationId xmlns:a16="http://schemas.microsoft.com/office/drawing/2014/main" id="{8BFE5557-3540-4FC7-90C9-41BC2C96D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305" y="1756202"/>
              <a:ext cx="2664983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303;p22">
              <a:extLst>
                <a:ext uri="{FF2B5EF4-FFF2-40B4-BE49-F238E27FC236}">
                  <a16:creationId xmlns:a16="http://schemas.microsoft.com/office/drawing/2014/main" id="{F9D8E990-2CB9-407C-A8F9-47BD99B1EFCA}"/>
                </a:ext>
              </a:extLst>
            </p:cNvPr>
            <p:cNvSpPr/>
            <p:nvPr/>
          </p:nvSpPr>
          <p:spPr>
            <a:xfrm>
              <a:off x="6080239" y="1757890"/>
              <a:ext cx="1872988" cy="45316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Free</a:t>
              </a: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d</a:t>
              </a: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 Slot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28" name="Google Shape;305;p22">
              <a:extLst>
                <a:ext uri="{FF2B5EF4-FFF2-40B4-BE49-F238E27FC236}">
                  <a16:creationId xmlns:a16="http://schemas.microsoft.com/office/drawing/2014/main" id="{17BAE126-EB69-4E08-A193-DEE91E44AF98}"/>
                </a:ext>
              </a:extLst>
            </p:cNvPr>
            <p:cNvCxnSpPr>
              <a:cxnSpLocks/>
            </p:cNvCxnSpPr>
            <p:nvPr/>
          </p:nvCxnSpPr>
          <p:spPr>
            <a:xfrm>
              <a:off x="5862932" y="1517906"/>
              <a:ext cx="217307" cy="21222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9" name="Google Shape;306;p22">
              <a:extLst>
                <a:ext uri="{FF2B5EF4-FFF2-40B4-BE49-F238E27FC236}">
                  <a16:creationId xmlns:a16="http://schemas.microsoft.com/office/drawing/2014/main" id="{1AB53270-F106-489F-81C5-1BD05D70C169}"/>
                </a:ext>
              </a:extLst>
            </p:cNvPr>
            <p:cNvSpPr txBox="1"/>
            <p:nvPr/>
          </p:nvSpPr>
          <p:spPr>
            <a:xfrm>
              <a:off x="4534313" y="1056553"/>
              <a:ext cx="1931653" cy="449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dangling ptr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A700789-5127-4313-B47C-08B68B5A1714}"/>
              </a:ext>
            </a:extLst>
          </p:cNvPr>
          <p:cNvGrpSpPr/>
          <p:nvPr/>
        </p:nvGrpSpPr>
        <p:grpSpPr>
          <a:xfrm>
            <a:off x="6696164" y="2823234"/>
            <a:ext cx="3819437" cy="1776575"/>
            <a:chOff x="5658238" y="4217231"/>
            <a:chExt cx="3819437" cy="1776575"/>
          </a:xfrm>
        </p:grpSpPr>
        <p:grpSp>
          <p:nvGrpSpPr>
            <p:cNvPr id="31" name="Google Shape;297;p22">
              <a:extLst>
                <a:ext uri="{FF2B5EF4-FFF2-40B4-BE49-F238E27FC236}">
                  <a16:creationId xmlns:a16="http://schemas.microsoft.com/office/drawing/2014/main" id="{AD873BA6-7F0A-434D-8BB3-D15EAE2C9C61}"/>
                </a:ext>
              </a:extLst>
            </p:cNvPr>
            <p:cNvGrpSpPr/>
            <p:nvPr/>
          </p:nvGrpSpPr>
          <p:grpSpPr>
            <a:xfrm>
              <a:off x="5658238" y="4217231"/>
              <a:ext cx="3819437" cy="1776575"/>
              <a:chOff x="4534313" y="1056553"/>
              <a:chExt cx="4420132" cy="2151598"/>
            </a:xfrm>
          </p:grpSpPr>
          <p:sp>
            <p:nvSpPr>
              <p:cNvPr id="33" name="Google Shape;298;p22">
                <a:extLst>
                  <a:ext uri="{FF2B5EF4-FFF2-40B4-BE49-F238E27FC236}">
                    <a16:creationId xmlns:a16="http://schemas.microsoft.com/office/drawing/2014/main" id="{D443769D-F5D0-4B83-A555-B3101DE83206}"/>
                  </a:ext>
                </a:extLst>
              </p:cNvPr>
              <p:cNvSpPr txBox="1"/>
              <p:nvPr/>
            </p:nvSpPr>
            <p:spPr>
              <a:xfrm>
                <a:off x="5488701" y="2342087"/>
                <a:ext cx="3465744" cy="866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Access vulnerable object via dangling ptr</a:t>
                </a:r>
              </a:p>
            </p:txBody>
          </p:sp>
          <p:cxnSp>
            <p:nvCxnSpPr>
              <p:cNvPr id="34" name="Google Shape;301;p22">
                <a:extLst>
                  <a:ext uri="{FF2B5EF4-FFF2-40B4-BE49-F238E27FC236}">
                    <a16:creationId xmlns:a16="http://schemas.microsoft.com/office/drawing/2014/main" id="{1D3FF0E7-1010-47CB-AF86-D582E27D4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3185" y="2211054"/>
                <a:ext cx="2667103" cy="142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02;p22">
                <a:extLst>
                  <a:ext uri="{FF2B5EF4-FFF2-40B4-BE49-F238E27FC236}">
                    <a16:creationId xmlns:a16="http://schemas.microsoft.com/office/drawing/2014/main" id="{15F73B10-B8C2-4497-878B-68ADA79D1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5305" y="1756202"/>
                <a:ext cx="266498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" name="Google Shape;303;p22">
                <a:extLst>
                  <a:ext uri="{FF2B5EF4-FFF2-40B4-BE49-F238E27FC236}">
                    <a16:creationId xmlns:a16="http://schemas.microsoft.com/office/drawing/2014/main" id="{074330F2-E4D4-4DF6-A77E-3A85B8CF815E}"/>
                  </a:ext>
                </a:extLst>
              </p:cNvPr>
              <p:cNvSpPr/>
              <p:nvPr/>
            </p:nvSpPr>
            <p:spPr>
              <a:xfrm>
                <a:off x="6080239" y="1757890"/>
                <a:ext cx="1872988" cy="45316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Free</a:t>
                </a:r>
                <a:r>
                  <a: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d</a:t>
                </a:r>
                <a:r>
                  <a:rPr lang="en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 Slot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endParaRPr>
              </a:p>
            </p:txBody>
          </p:sp>
          <p:cxnSp>
            <p:nvCxnSpPr>
              <p:cNvPr id="37" name="Google Shape;305;p22">
                <a:extLst>
                  <a:ext uri="{FF2B5EF4-FFF2-40B4-BE49-F238E27FC236}">
                    <a16:creationId xmlns:a16="http://schemas.microsoft.com/office/drawing/2014/main" id="{9A06FC44-DC47-424B-BE11-857A935D1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2932" y="1517906"/>
                <a:ext cx="217307" cy="21222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38" name="Google Shape;306;p22">
                <a:extLst>
                  <a:ext uri="{FF2B5EF4-FFF2-40B4-BE49-F238E27FC236}">
                    <a16:creationId xmlns:a16="http://schemas.microsoft.com/office/drawing/2014/main" id="{3CBC3FBD-ABD0-48D8-8BB4-E57648F2BBE5}"/>
                  </a:ext>
                </a:extLst>
              </p:cNvPr>
              <p:cNvSpPr txBox="1"/>
              <p:nvPr/>
            </p:nvSpPr>
            <p:spPr>
              <a:xfrm>
                <a:off x="4534313" y="1056553"/>
                <a:ext cx="1931653" cy="449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dangling ptr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endParaRPr>
              </a:p>
            </p:txBody>
          </p:sp>
        </p:grpSp>
        <p:sp>
          <p:nvSpPr>
            <p:cNvPr id="32" name="Google Shape;304;p22">
              <a:extLst>
                <a:ext uri="{FF2B5EF4-FFF2-40B4-BE49-F238E27FC236}">
                  <a16:creationId xmlns:a16="http://schemas.microsoft.com/office/drawing/2014/main" id="{3F934B80-0E2B-4BE0-9BD5-5380445840C0}"/>
                </a:ext>
              </a:extLst>
            </p:cNvPr>
            <p:cNvSpPr/>
            <p:nvPr/>
          </p:nvSpPr>
          <p:spPr>
            <a:xfrm>
              <a:off x="8247797" y="4794931"/>
              <a:ext cx="110328" cy="37183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FC6E1417-B1E1-4CAA-BC30-6CD7EDFB5A1B}"/>
              </a:ext>
            </a:extLst>
          </p:cNvPr>
          <p:cNvSpPr txBox="1">
            <a:spLocks/>
          </p:cNvSpPr>
          <p:nvPr/>
        </p:nvSpPr>
        <p:spPr>
          <a:xfrm>
            <a:off x="6097456" y="1912924"/>
            <a:ext cx="5372359" cy="3512805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</a:pPr>
            <a:r>
              <a:rPr lang="en-US" altLang="zh-CN" sz="2000"/>
              <a:t>2. Use (after free)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733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4B2530-B374-4801-899A-20BB96FA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>
            <a:normAutofit/>
          </a:bodyPr>
          <a:lstStyle/>
          <a:p>
            <a:r>
              <a:rPr lang="zh-CN" altLang="en-US" sz="2400"/>
              <a:t>攻击方式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6F1183-259D-452A-80E2-A16915CA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堆漏洞：</a:t>
            </a:r>
            <a:r>
              <a:rPr lang="en-US" altLang="zh-CN">
                <a:solidFill>
                  <a:schemeClr val="bg1"/>
                </a:solidFill>
              </a:rPr>
              <a:t>Use After Free (UAF)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173DE7-2888-4015-B593-64A5D8BC6C7E}"/>
              </a:ext>
            </a:extLst>
          </p:cNvPr>
          <p:cNvGrpSpPr/>
          <p:nvPr/>
        </p:nvGrpSpPr>
        <p:grpSpPr>
          <a:xfrm>
            <a:off x="1621896" y="2328437"/>
            <a:ext cx="3943744" cy="1501635"/>
            <a:chOff x="2035502" y="2261259"/>
            <a:chExt cx="3943744" cy="150163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95F9AE8-734A-40D9-A653-AC9270D231E6}"/>
                </a:ext>
              </a:extLst>
            </p:cNvPr>
            <p:cNvGrpSpPr/>
            <p:nvPr/>
          </p:nvGrpSpPr>
          <p:grpSpPr>
            <a:xfrm>
              <a:off x="2035502" y="2261259"/>
              <a:ext cx="3351181" cy="1501635"/>
              <a:chOff x="6482924" y="4217231"/>
              <a:chExt cx="3351181" cy="1501635"/>
            </a:xfrm>
          </p:grpSpPr>
          <p:grpSp>
            <p:nvGrpSpPr>
              <p:cNvPr id="9" name="Google Shape;297;p22">
                <a:extLst>
                  <a:ext uri="{FF2B5EF4-FFF2-40B4-BE49-F238E27FC236}">
                    <a16:creationId xmlns:a16="http://schemas.microsoft.com/office/drawing/2014/main" id="{315691EC-B6F0-4A4A-8E5E-B9A9DDDA7129}"/>
                  </a:ext>
                </a:extLst>
              </p:cNvPr>
              <p:cNvGrpSpPr/>
              <p:nvPr/>
            </p:nvGrpSpPr>
            <p:grpSpPr>
              <a:xfrm>
                <a:off x="6482924" y="4217231"/>
                <a:ext cx="3351181" cy="1501635"/>
                <a:chOff x="5488700" y="1056553"/>
                <a:chExt cx="3878232" cy="1818620"/>
              </a:xfrm>
            </p:grpSpPr>
            <p:sp>
              <p:nvSpPr>
                <p:cNvPr id="11" name="Google Shape;298;p22">
                  <a:extLst>
                    <a:ext uri="{FF2B5EF4-FFF2-40B4-BE49-F238E27FC236}">
                      <a16:creationId xmlns:a16="http://schemas.microsoft.com/office/drawing/2014/main" id="{3D2DEB51-CB53-48BD-8722-BF42CB97FB7F}"/>
                    </a:ext>
                  </a:extLst>
                </p:cNvPr>
                <p:cNvSpPr txBox="1"/>
                <p:nvPr/>
              </p:nvSpPr>
              <p:spPr>
                <a:xfrm>
                  <a:off x="5488700" y="2342087"/>
                  <a:ext cx="3878232" cy="5330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Initial state of a slab obj</a:t>
                  </a:r>
                </a:p>
              </p:txBody>
            </p:sp>
            <p:cxnSp>
              <p:nvCxnSpPr>
                <p:cNvPr id="12" name="Google Shape;301;p22">
                  <a:extLst>
                    <a:ext uri="{FF2B5EF4-FFF2-40B4-BE49-F238E27FC236}">
                      <a16:creationId xmlns:a16="http://schemas.microsoft.com/office/drawing/2014/main" id="{EB586730-6CEB-4032-AFF6-4EBC05C8A7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3185" y="2211054"/>
                  <a:ext cx="2667103" cy="142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302;p22">
                  <a:extLst>
                    <a:ext uri="{FF2B5EF4-FFF2-40B4-BE49-F238E27FC236}">
                      <a16:creationId xmlns:a16="http://schemas.microsoft.com/office/drawing/2014/main" id="{8EC6E598-4F4B-4E50-8467-47B84C799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5305" y="1756202"/>
                  <a:ext cx="266498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" name="Google Shape;303;p22">
                  <a:extLst>
                    <a:ext uri="{FF2B5EF4-FFF2-40B4-BE49-F238E27FC236}">
                      <a16:creationId xmlns:a16="http://schemas.microsoft.com/office/drawing/2014/main" id="{9A830642-1E2C-4C53-83F8-84DE3BB6BDE8}"/>
                    </a:ext>
                  </a:extLst>
                </p:cNvPr>
                <p:cNvSpPr/>
                <p:nvPr/>
              </p:nvSpPr>
              <p:spPr>
                <a:xfrm>
                  <a:off x="6080239" y="1757890"/>
                  <a:ext cx="1872988" cy="45316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Vuln Obj</a:t>
                  </a: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endParaRPr>
                </a:p>
              </p:txBody>
            </p:sp>
            <p:cxnSp>
              <p:nvCxnSpPr>
                <p:cNvPr id="15" name="Google Shape;305;p22">
                  <a:extLst>
                    <a:ext uri="{FF2B5EF4-FFF2-40B4-BE49-F238E27FC236}">
                      <a16:creationId xmlns:a16="http://schemas.microsoft.com/office/drawing/2014/main" id="{2553D5B4-EA4B-4160-AC80-7B061C8DB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2932" y="1517906"/>
                  <a:ext cx="217307" cy="21222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sp>
              <p:nvSpPr>
                <p:cNvPr id="16" name="Google Shape;306;p22">
                  <a:extLst>
                    <a:ext uri="{FF2B5EF4-FFF2-40B4-BE49-F238E27FC236}">
                      <a16:creationId xmlns:a16="http://schemas.microsoft.com/office/drawing/2014/main" id="{8F66A785-E1D9-436D-B555-0CCE864CC6CF}"/>
                    </a:ext>
                  </a:extLst>
                </p:cNvPr>
                <p:cNvSpPr txBox="1"/>
                <p:nvPr/>
              </p:nvSpPr>
              <p:spPr>
                <a:xfrm>
                  <a:off x="5582070" y="1056553"/>
                  <a:ext cx="695395" cy="4498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ptr</a:t>
                  </a: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" name="Google Shape;304;p22">
                <a:extLst>
                  <a:ext uri="{FF2B5EF4-FFF2-40B4-BE49-F238E27FC236}">
                    <a16:creationId xmlns:a16="http://schemas.microsoft.com/office/drawing/2014/main" id="{5CEB5087-0215-4409-82A4-741AA49668BC}"/>
                  </a:ext>
                </a:extLst>
              </p:cNvPr>
              <p:cNvSpPr/>
              <p:nvPr/>
            </p:nvSpPr>
            <p:spPr>
              <a:xfrm>
                <a:off x="8247797" y="4794931"/>
                <a:ext cx="110328" cy="371830"/>
              </a:xfrm>
              <a:prstGeom prst="rect">
                <a:avLst/>
              </a:prstGeom>
              <a:solidFill>
                <a:schemeClr val="accent5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6" name="Google Shape;306;p22">
              <a:extLst>
                <a:ext uri="{FF2B5EF4-FFF2-40B4-BE49-F238E27FC236}">
                  <a16:creationId xmlns:a16="http://schemas.microsoft.com/office/drawing/2014/main" id="{AF75B5AB-FD32-4CEE-A1EE-66F9187EF2DC}"/>
                </a:ext>
              </a:extLst>
            </p:cNvPr>
            <p:cNvSpPr txBox="1"/>
            <p:nvPr/>
          </p:nvSpPr>
          <p:spPr>
            <a:xfrm>
              <a:off x="3501020" y="2355476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7" name="Google Shape;348;p22">
              <a:extLst>
                <a:ext uri="{FF2B5EF4-FFF2-40B4-BE49-F238E27FC236}">
                  <a16:creationId xmlns:a16="http://schemas.microsoft.com/office/drawing/2014/main" id="{D7DEA57B-E356-4E14-950D-32E00BFD6A26}"/>
                </a:ext>
              </a:extLst>
            </p:cNvPr>
            <p:cNvCxnSpPr>
              <a:cxnSpLocks/>
              <a:stCxn id="10" idx="0"/>
              <a:endCxn id="8" idx="1"/>
            </p:cNvCxnSpPr>
            <p:nvPr/>
          </p:nvCxnSpPr>
          <p:spPr>
            <a:xfrm rot="5400000" flipH="1" flipV="1">
              <a:off x="4014640" y="2442624"/>
              <a:ext cx="237235" cy="555437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8" name="Google Shape;306;p22">
              <a:extLst>
                <a:ext uri="{FF2B5EF4-FFF2-40B4-BE49-F238E27FC236}">
                  <a16:creationId xmlns:a16="http://schemas.microsoft.com/office/drawing/2014/main" id="{A6F3371E-0265-4EA5-BF40-228621E5C248}"/>
                </a:ext>
              </a:extLst>
            </p:cNvPr>
            <p:cNvSpPr txBox="1"/>
            <p:nvPr/>
          </p:nvSpPr>
          <p:spPr>
            <a:xfrm>
              <a:off x="4410976" y="2387190"/>
              <a:ext cx="1568270" cy="429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benign addr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28C55D-B1E0-4FD1-87B3-AC28AC514ECB}"/>
              </a:ext>
            </a:extLst>
          </p:cNvPr>
          <p:cNvGrpSpPr/>
          <p:nvPr/>
        </p:nvGrpSpPr>
        <p:grpSpPr>
          <a:xfrm>
            <a:off x="6588906" y="2236065"/>
            <a:ext cx="4802356" cy="1776575"/>
            <a:chOff x="1176890" y="2261259"/>
            <a:chExt cx="4802356" cy="177657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B84546C-61CD-4922-B1C8-720823526253}"/>
                </a:ext>
              </a:extLst>
            </p:cNvPr>
            <p:cNvGrpSpPr/>
            <p:nvPr/>
          </p:nvGrpSpPr>
          <p:grpSpPr>
            <a:xfrm>
              <a:off x="1176890" y="2261259"/>
              <a:ext cx="4108905" cy="1776575"/>
              <a:chOff x="5624312" y="4217231"/>
              <a:chExt cx="4108905" cy="1776575"/>
            </a:xfrm>
          </p:grpSpPr>
          <p:grpSp>
            <p:nvGrpSpPr>
              <p:cNvPr id="22" name="Google Shape;297;p22">
                <a:extLst>
                  <a:ext uri="{FF2B5EF4-FFF2-40B4-BE49-F238E27FC236}">
                    <a16:creationId xmlns:a16="http://schemas.microsoft.com/office/drawing/2014/main" id="{52F5B9BF-AB88-40A6-A1B6-EC2C583BB212}"/>
                  </a:ext>
                </a:extLst>
              </p:cNvPr>
              <p:cNvGrpSpPr/>
              <p:nvPr/>
            </p:nvGrpSpPr>
            <p:grpSpPr>
              <a:xfrm>
                <a:off x="5624312" y="4217231"/>
                <a:ext cx="4108905" cy="1776575"/>
                <a:chOff x="4495052" y="1056553"/>
                <a:chExt cx="4755126" cy="2151598"/>
              </a:xfrm>
            </p:grpSpPr>
            <p:sp>
              <p:nvSpPr>
                <p:cNvPr id="24" name="Google Shape;298;p22">
                  <a:extLst>
                    <a:ext uri="{FF2B5EF4-FFF2-40B4-BE49-F238E27FC236}">
                      <a16:creationId xmlns:a16="http://schemas.microsoft.com/office/drawing/2014/main" id="{015A0D64-A1F3-4E44-B40F-BF8FD0A1198A}"/>
                    </a:ext>
                  </a:extLst>
                </p:cNvPr>
                <p:cNvSpPr txBox="1"/>
                <p:nvPr/>
              </p:nvSpPr>
              <p:spPr>
                <a:xfrm>
                  <a:off x="5488700" y="2342087"/>
                  <a:ext cx="3761478" cy="86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Vulnerable object is freed, dangling ptr is not nullified</a:t>
                  </a:r>
                </a:p>
              </p:txBody>
            </p:sp>
            <p:cxnSp>
              <p:nvCxnSpPr>
                <p:cNvPr id="25" name="Google Shape;301;p22">
                  <a:extLst>
                    <a:ext uri="{FF2B5EF4-FFF2-40B4-BE49-F238E27FC236}">
                      <a16:creationId xmlns:a16="http://schemas.microsoft.com/office/drawing/2014/main" id="{2AB6FCE3-F1AE-40A1-8939-1EDFA43A5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3185" y="2211054"/>
                  <a:ext cx="2667103" cy="142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302;p22">
                  <a:extLst>
                    <a:ext uri="{FF2B5EF4-FFF2-40B4-BE49-F238E27FC236}">
                      <a16:creationId xmlns:a16="http://schemas.microsoft.com/office/drawing/2014/main" id="{1F207149-68E9-492F-AF4D-4A56416B0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5305" y="1756202"/>
                  <a:ext cx="266498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" name="Google Shape;303;p22">
                  <a:extLst>
                    <a:ext uri="{FF2B5EF4-FFF2-40B4-BE49-F238E27FC236}">
                      <a16:creationId xmlns:a16="http://schemas.microsoft.com/office/drawing/2014/main" id="{4BB63B01-5851-42A0-9171-7BEBE3C8A546}"/>
                    </a:ext>
                  </a:extLst>
                </p:cNvPr>
                <p:cNvSpPr/>
                <p:nvPr/>
              </p:nvSpPr>
              <p:spPr>
                <a:xfrm>
                  <a:off x="6080239" y="1757890"/>
                  <a:ext cx="1872988" cy="45316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Freed Slot</a:t>
                  </a:r>
                </a:p>
              </p:txBody>
            </p:sp>
            <p:cxnSp>
              <p:nvCxnSpPr>
                <p:cNvPr id="28" name="Google Shape;305;p22">
                  <a:extLst>
                    <a:ext uri="{FF2B5EF4-FFF2-40B4-BE49-F238E27FC236}">
                      <a16:creationId xmlns:a16="http://schemas.microsoft.com/office/drawing/2014/main" id="{AADFE69D-7EE3-4E76-B652-D61EE5C1A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2932" y="1517906"/>
                  <a:ext cx="217307" cy="21222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sp>
              <p:nvSpPr>
                <p:cNvPr id="29" name="Google Shape;306;p22">
                  <a:extLst>
                    <a:ext uri="{FF2B5EF4-FFF2-40B4-BE49-F238E27FC236}">
                      <a16:creationId xmlns:a16="http://schemas.microsoft.com/office/drawing/2014/main" id="{10B9537D-9DD5-44AA-8F79-F6A40CB9C202}"/>
                    </a:ext>
                  </a:extLst>
                </p:cNvPr>
                <p:cNvSpPr txBox="1"/>
                <p:nvPr/>
              </p:nvSpPr>
              <p:spPr>
                <a:xfrm>
                  <a:off x="4495052" y="1056553"/>
                  <a:ext cx="1782413" cy="4498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dangling ptr</a:t>
                  </a:r>
                </a:p>
              </p:txBody>
            </p:sp>
          </p:grpSp>
          <p:sp>
            <p:nvSpPr>
              <p:cNvPr id="23" name="Google Shape;304;p22">
                <a:extLst>
                  <a:ext uri="{FF2B5EF4-FFF2-40B4-BE49-F238E27FC236}">
                    <a16:creationId xmlns:a16="http://schemas.microsoft.com/office/drawing/2014/main" id="{E64AE14B-C44B-4D5E-BB55-E4AC20D8F50A}"/>
                  </a:ext>
                </a:extLst>
              </p:cNvPr>
              <p:cNvSpPr/>
              <p:nvPr/>
            </p:nvSpPr>
            <p:spPr>
              <a:xfrm>
                <a:off x="8247797" y="4794931"/>
                <a:ext cx="110328" cy="371830"/>
              </a:xfrm>
              <a:prstGeom prst="rect">
                <a:avLst/>
              </a:prstGeom>
              <a:solidFill>
                <a:schemeClr val="accent5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9" name="Google Shape;306;p22">
              <a:extLst>
                <a:ext uri="{FF2B5EF4-FFF2-40B4-BE49-F238E27FC236}">
                  <a16:creationId xmlns:a16="http://schemas.microsoft.com/office/drawing/2014/main" id="{EED01F5F-C80D-42B3-BBD2-D13B1205A2F4}"/>
                </a:ext>
              </a:extLst>
            </p:cNvPr>
            <p:cNvSpPr txBox="1"/>
            <p:nvPr/>
          </p:nvSpPr>
          <p:spPr>
            <a:xfrm>
              <a:off x="3501020" y="2355476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20" name="Google Shape;348;p22">
              <a:extLst>
                <a:ext uri="{FF2B5EF4-FFF2-40B4-BE49-F238E27FC236}">
                  <a16:creationId xmlns:a16="http://schemas.microsoft.com/office/drawing/2014/main" id="{B3C62951-9848-4485-AAF7-CFC573DD9E3A}"/>
                </a:ext>
              </a:extLst>
            </p:cNvPr>
            <p:cNvCxnSpPr>
              <a:cxnSpLocks/>
              <a:stCxn id="23" idx="0"/>
              <a:endCxn id="21" idx="1"/>
            </p:cNvCxnSpPr>
            <p:nvPr/>
          </p:nvCxnSpPr>
          <p:spPr>
            <a:xfrm rot="5400000" flipH="1" flipV="1">
              <a:off x="4014640" y="2442624"/>
              <a:ext cx="237235" cy="555437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1" name="Google Shape;306;p22">
              <a:extLst>
                <a:ext uri="{FF2B5EF4-FFF2-40B4-BE49-F238E27FC236}">
                  <a16:creationId xmlns:a16="http://schemas.microsoft.com/office/drawing/2014/main" id="{09FBF224-3FAC-4F4D-86F5-1445232C094C}"/>
                </a:ext>
              </a:extLst>
            </p:cNvPr>
            <p:cNvSpPr txBox="1"/>
            <p:nvPr/>
          </p:nvSpPr>
          <p:spPr>
            <a:xfrm>
              <a:off x="4410976" y="2387190"/>
              <a:ext cx="1568270" cy="429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benign addr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14325DD-7628-4C60-A07B-D996C558E8E5}"/>
              </a:ext>
            </a:extLst>
          </p:cNvPr>
          <p:cNvGrpSpPr/>
          <p:nvPr/>
        </p:nvGrpSpPr>
        <p:grpSpPr>
          <a:xfrm>
            <a:off x="763055" y="4708128"/>
            <a:ext cx="5068862" cy="1776575"/>
            <a:chOff x="1176890" y="2261259"/>
            <a:chExt cx="5068862" cy="177657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7CBDAE2-776F-4098-8C6B-35A750129AE7}"/>
                </a:ext>
              </a:extLst>
            </p:cNvPr>
            <p:cNvGrpSpPr/>
            <p:nvPr/>
          </p:nvGrpSpPr>
          <p:grpSpPr>
            <a:xfrm>
              <a:off x="1176890" y="2261259"/>
              <a:ext cx="4689347" cy="1776575"/>
              <a:chOff x="5624312" y="4217231"/>
              <a:chExt cx="4689347" cy="1776575"/>
            </a:xfrm>
          </p:grpSpPr>
          <p:grpSp>
            <p:nvGrpSpPr>
              <p:cNvPr id="35" name="Google Shape;297;p22">
                <a:extLst>
                  <a:ext uri="{FF2B5EF4-FFF2-40B4-BE49-F238E27FC236}">
                    <a16:creationId xmlns:a16="http://schemas.microsoft.com/office/drawing/2014/main" id="{4891CC9E-0288-4FB4-8599-5BFA68A911B0}"/>
                  </a:ext>
                </a:extLst>
              </p:cNvPr>
              <p:cNvGrpSpPr/>
              <p:nvPr/>
            </p:nvGrpSpPr>
            <p:grpSpPr>
              <a:xfrm>
                <a:off x="5624312" y="4217231"/>
                <a:ext cx="4689347" cy="1776575"/>
                <a:chOff x="4495052" y="1056553"/>
                <a:chExt cx="5426856" cy="2151598"/>
              </a:xfrm>
            </p:grpSpPr>
            <p:sp>
              <p:nvSpPr>
                <p:cNvPr id="37" name="Google Shape;298;p22">
                  <a:extLst>
                    <a:ext uri="{FF2B5EF4-FFF2-40B4-BE49-F238E27FC236}">
                      <a16:creationId xmlns:a16="http://schemas.microsoft.com/office/drawing/2014/main" id="{BD951F45-676A-4B9B-96AE-36045A7E782A}"/>
                    </a:ext>
                  </a:extLst>
                </p:cNvPr>
                <p:cNvSpPr txBox="1"/>
                <p:nvPr/>
              </p:nvSpPr>
              <p:spPr>
                <a:xfrm>
                  <a:off x="5488698" y="2342087"/>
                  <a:ext cx="4433210" cy="86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Heap Spraying: acquire freed slot and tamper func ptr member </a:t>
                  </a:r>
                </a:p>
              </p:txBody>
            </p:sp>
            <p:cxnSp>
              <p:nvCxnSpPr>
                <p:cNvPr id="38" name="Google Shape;301;p22">
                  <a:extLst>
                    <a:ext uri="{FF2B5EF4-FFF2-40B4-BE49-F238E27FC236}">
                      <a16:creationId xmlns:a16="http://schemas.microsoft.com/office/drawing/2014/main" id="{5B791A81-A11A-4F4F-B0AD-FA34DCF27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3185" y="2211054"/>
                  <a:ext cx="2667103" cy="142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02;p22">
                  <a:extLst>
                    <a:ext uri="{FF2B5EF4-FFF2-40B4-BE49-F238E27FC236}">
                      <a16:creationId xmlns:a16="http://schemas.microsoft.com/office/drawing/2014/main" id="{E51E03D8-24AD-487A-98FE-98D5FD7F1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5305" y="1756202"/>
                  <a:ext cx="266498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" name="Google Shape;303;p22">
                  <a:extLst>
                    <a:ext uri="{FF2B5EF4-FFF2-40B4-BE49-F238E27FC236}">
                      <a16:creationId xmlns:a16="http://schemas.microsoft.com/office/drawing/2014/main" id="{A4E52B05-2B22-4523-BE6D-EC405D61C1D8}"/>
                    </a:ext>
                  </a:extLst>
                </p:cNvPr>
                <p:cNvSpPr/>
                <p:nvPr/>
              </p:nvSpPr>
              <p:spPr>
                <a:xfrm>
                  <a:off x="6080239" y="1757890"/>
                  <a:ext cx="1872988" cy="4531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Spray Obj</a:t>
                  </a:r>
                </a:p>
              </p:txBody>
            </p:sp>
            <p:cxnSp>
              <p:nvCxnSpPr>
                <p:cNvPr id="41" name="Google Shape;305;p22">
                  <a:extLst>
                    <a:ext uri="{FF2B5EF4-FFF2-40B4-BE49-F238E27FC236}">
                      <a16:creationId xmlns:a16="http://schemas.microsoft.com/office/drawing/2014/main" id="{96B5D3D1-DD1D-4E78-8F93-58A0513EF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2932" y="1517906"/>
                  <a:ext cx="217307" cy="21222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sp>
              <p:nvSpPr>
                <p:cNvPr id="42" name="Google Shape;306;p22">
                  <a:extLst>
                    <a:ext uri="{FF2B5EF4-FFF2-40B4-BE49-F238E27FC236}">
                      <a16:creationId xmlns:a16="http://schemas.microsoft.com/office/drawing/2014/main" id="{07A3098B-B6FD-42D1-8D2B-48245E0D5FAF}"/>
                    </a:ext>
                  </a:extLst>
                </p:cNvPr>
                <p:cNvSpPr txBox="1"/>
                <p:nvPr/>
              </p:nvSpPr>
              <p:spPr>
                <a:xfrm>
                  <a:off x="4495052" y="1056553"/>
                  <a:ext cx="1782413" cy="4498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dangling ptr</a:t>
                  </a:r>
                </a:p>
              </p:txBody>
            </p:sp>
          </p:grpSp>
          <p:sp>
            <p:nvSpPr>
              <p:cNvPr id="36" name="Google Shape;304;p22">
                <a:extLst>
                  <a:ext uri="{FF2B5EF4-FFF2-40B4-BE49-F238E27FC236}">
                    <a16:creationId xmlns:a16="http://schemas.microsoft.com/office/drawing/2014/main" id="{FCC373D3-B782-4CC2-9B9A-B25F7D3DE2E7}"/>
                  </a:ext>
                </a:extLst>
              </p:cNvPr>
              <p:cNvSpPr/>
              <p:nvPr/>
            </p:nvSpPr>
            <p:spPr>
              <a:xfrm>
                <a:off x="8247797" y="4794931"/>
                <a:ext cx="110328" cy="371830"/>
              </a:xfrm>
              <a:prstGeom prst="rect">
                <a:avLst/>
              </a:prstGeom>
              <a:solidFill>
                <a:schemeClr val="accent2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32" name="Google Shape;306;p22">
              <a:extLst>
                <a:ext uri="{FF2B5EF4-FFF2-40B4-BE49-F238E27FC236}">
                  <a16:creationId xmlns:a16="http://schemas.microsoft.com/office/drawing/2014/main" id="{1B7481EB-0B81-451C-9D4A-983A2E22341A}"/>
                </a:ext>
              </a:extLst>
            </p:cNvPr>
            <p:cNvSpPr txBox="1"/>
            <p:nvPr/>
          </p:nvSpPr>
          <p:spPr>
            <a:xfrm>
              <a:off x="3501020" y="2355476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33" name="Google Shape;348;p22">
              <a:extLst>
                <a:ext uri="{FF2B5EF4-FFF2-40B4-BE49-F238E27FC236}">
                  <a16:creationId xmlns:a16="http://schemas.microsoft.com/office/drawing/2014/main" id="{BC69D26F-51AC-414A-A9ED-8CA746378A2A}"/>
                </a:ext>
              </a:extLst>
            </p:cNvPr>
            <p:cNvCxnSpPr>
              <a:cxnSpLocks/>
              <a:stCxn id="36" idx="0"/>
              <a:endCxn id="34" idx="1"/>
            </p:cNvCxnSpPr>
            <p:nvPr/>
          </p:nvCxnSpPr>
          <p:spPr>
            <a:xfrm rot="5400000" flipH="1" flipV="1">
              <a:off x="4014640" y="2442624"/>
              <a:ext cx="237235" cy="555436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4" name="Google Shape;306;p22">
              <a:extLst>
                <a:ext uri="{FF2B5EF4-FFF2-40B4-BE49-F238E27FC236}">
                  <a16:creationId xmlns:a16="http://schemas.microsoft.com/office/drawing/2014/main" id="{91B6A97E-2B97-4B50-A1DE-4A2D0B97CDA0}"/>
                </a:ext>
              </a:extLst>
            </p:cNvPr>
            <p:cNvSpPr txBox="1"/>
            <p:nvPr/>
          </p:nvSpPr>
          <p:spPr>
            <a:xfrm>
              <a:off x="4410975" y="2387190"/>
              <a:ext cx="1834777" cy="429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malicious addr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82EA097-6860-4F25-99B3-5253D461E969}"/>
              </a:ext>
            </a:extLst>
          </p:cNvPr>
          <p:cNvGrpSpPr/>
          <p:nvPr/>
        </p:nvGrpSpPr>
        <p:grpSpPr>
          <a:xfrm>
            <a:off x="6543147" y="4802345"/>
            <a:ext cx="5068862" cy="1776575"/>
            <a:chOff x="1176890" y="2261259"/>
            <a:chExt cx="5068862" cy="177657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8ED394A-71DF-48B0-9168-A03ABE74C3A3}"/>
                </a:ext>
              </a:extLst>
            </p:cNvPr>
            <p:cNvGrpSpPr/>
            <p:nvPr/>
          </p:nvGrpSpPr>
          <p:grpSpPr>
            <a:xfrm>
              <a:off x="1176890" y="2261259"/>
              <a:ext cx="4505777" cy="1776575"/>
              <a:chOff x="5624312" y="4217231"/>
              <a:chExt cx="4505777" cy="1776575"/>
            </a:xfrm>
          </p:grpSpPr>
          <p:grpSp>
            <p:nvGrpSpPr>
              <p:cNvPr id="48" name="Google Shape;297;p22">
                <a:extLst>
                  <a:ext uri="{FF2B5EF4-FFF2-40B4-BE49-F238E27FC236}">
                    <a16:creationId xmlns:a16="http://schemas.microsoft.com/office/drawing/2014/main" id="{1AA6AFFC-1A38-4814-9A72-B08C8CC92B84}"/>
                  </a:ext>
                </a:extLst>
              </p:cNvPr>
              <p:cNvGrpSpPr/>
              <p:nvPr/>
            </p:nvGrpSpPr>
            <p:grpSpPr>
              <a:xfrm>
                <a:off x="5624312" y="4217231"/>
                <a:ext cx="4505777" cy="1776575"/>
                <a:chOff x="4495052" y="1056553"/>
                <a:chExt cx="5214415" cy="2151598"/>
              </a:xfrm>
            </p:grpSpPr>
            <p:sp>
              <p:nvSpPr>
                <p:cNvPr id="50" name="Google Shape;298;p22">
                  <a:extLst>
                    <a:ext uri="{FF2B5EF4-FFF2-40B4-BE49-F238E27FC236}">
                      <a16:creationId xmlns:a16="http://schemas.microsoft.com/office/drawing/2014/main" id="{CE22563C-46DB-444B-B81D-D2901F7C6C8E}"/>
                    </a:ext>
                  </a:extLst>
                </p:cNvPr>
                <p:cNvSpPr txBox="1"/>
                <p:nvPr/>
              </p:nvSpPr>
              <p:spPr>
                <a:xfrm>
                  <a:off x="5488698" y="2342087"/>
                  <a:ext cx="4220769" cy="866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Dereference the tampered function ptr via dangling ptr</a:t>
                  </a:r>
                </a:p>
              </p:txBody>
            </p:sp>
            <p:cxnSp>
              <p:nvCxnSpPr>
                <p:cNvPr id="51" name="Google Shape;301;p22">
                  <a:extLst>
                    <a:ext uri="{FF2B5EF4-FFF2-40B4-BE49-F238E27FC236}">
                      <a16:creationId xmlns:a16="http://schemas.microsoft.com/office/drawing/2014/main" id="{52B89124-4942-4F99-AA84-09F48C467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3185" y="2211054"/>
                  <a:ext cx="2667103" cy="142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302;p22">
                  <a:extLst>
                    <a:ext uri="{FF2B5EF4-FFF2-40B4-BE49-F238E27FC236}">
                      <a16:creationId xmlns:a16="http://schemas.microsoft.com/office/drawing/2014/main" id="{0E1678B2-B7CB-4CDF-A603-414EC347C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5305" y="1756202"/>
                  <a:ext cx="266498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3" name="Google Shape;303;p22">
                  <a:extLst>
                    <a:ext uri="{FF2B5EF4-FFF2-40B4-BE49-F238E27FC236}">
                      <a16:creationId xmlns:a16="http://schemas.microsoft.com/office/drawing/2014/main" id="{2B8F04A6-D7F2-4AE0-8B6A-A7D4C4B8B5E2}"/>
                    </a:ext>
                  </a:extLst>
                </p:cNvPr>
                <p:cNvSpPr/>
                <p:nvPr/>
              </p:nvSpPr>
              <p:spPr>
                <a:xfrm>
                  <a:off x="6080239" y="1757890"/>
                  <a:ext cx="1872988" cy="4531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Spray Obj</a:t>
                  </a:r>
                </a:p>
              </p:txBody>
            </p:sp>
            <p:cxnSp>
              <p:nvCxnSpPr>
                <p:cNvPr id="54" name="Google Shape;305;p22">
                  <a:extLst>
                    <a:ext uri="{FF2B5EF4-FFF2-40B4-BE49-F238E27FC236}">
                      <a16:creationId xmlns:a16="http://schemas.microsoft.com/office/drawing/2014/main" id="{3AAAF7B9-5634-4EA8-BFC7-9614AFA2F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2932" y="1517906"/>
                  <a:ext cx="217307" cy="21222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sp>
              <p:nvSpPr>
                <p:cNvPr id="55" name="Google Shape;306;p22">
                  <a:extLst>
                    <a:ext uri="{FF2B5EF4-FFF2-40B4-BE49-F238E27FC236}">
                      <a16:creationId xmlns:a16="http://schemas.microsoft.com/office/drawing/2014/main" id="{8A974296-CFC0-41D7-875C-1C2C6014C402}"/>
                    </a:ext>
                  </a:extLst>
                </p:cNvPr>
                <p:cNvSpPr txBox="1"/>
                <p:nvPr/>
              </p:nvSpPr>
              <p:spPr>
                <a:xfrm>
                  <a:off x="4495052" y="1056553"/>
                  <a:ext cx="1782413" cy="4498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dangling ptr</a:t>
                  </a:r>
                </a:p>
              </p:txBody>
            </p:sp>
          </p:grpSp>
          <p:sp>
            <p:nvSpPr>
              <p:cNvPr id="49" name="Google Shape;304;p22">
                <a:extLst>
                  <a:ext uri="{FF2B5EF4-FFF2-40B4-BE49-F238E27FC236}">
                    <a16:creationId xmlns:a16="http://schemas.microsoft.com/office/drawing/2014/main" id="{7837A507-8BC9-4979-BC10-CDF8E0508CEF}"/>
                  </a:ext>
                </a:extLst>
              </p:cNvPr>
              <p:cNvSpPr/>
              <p:nvPr/>
            </p:nvSpPr>
            <p:spPr>
              <a:xfrm>
                <a:off x="8247797" y="4794931"/>
                <a:ext cx="110328" cy="371830"/>
              </a:xfrm>
              <a:prstGeom prst="rect">
                <a:avLst/>
              </a:prstGeom>
              <a:solidFill>
                <a:schemeClr val="accent2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45" name="Google Shape;306;p22">
              <a:extLst>
                <a:ext uri="{FF2B5EF4-FFF2-40B4-BE49-F238E27FC236}">
                  <a16:creationId xmlns:a16="http://schemas.microsoft.com/office/drawing/2014/main" id="{D6279E02-8441-42F0-B578-721367EAFF61}"/>
                </a:ext>
              </a:extLst>
            </p:cNvPr>
            <p:cNvSpPr txBox="1"/>
            <p:nvPr/>
          </p:nvSpPr>
          <p:spPr>
            <a:xfrm>
              <a:off x="3501020" y="2355476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46" name="Google Shape;348;p22">
              <a:extLst>
                <a:ext uri="{FF2B5EF4-FFF2-40B4-BE49-F238E27FC236}">
                  <a16:creationId xmlns:a16="http://schemas.microsoft.com/office/drawing/2014/main" id="{58E6632F-CE40-41FD-B9BC-81F66FA81D9C}"/>
                </a:ext>
              </a:extLst>
            </p:cNvPr>
            <p:cNvCxnSpPr>
              <a:cxnSpLocks/>
              <a:stCxn id="49" idx="0"/>
              <a:endCxn id="47" idx="1"/>
            </p:cNvCxnSpPr>
            <p:nvPr/>
          </p:nvCxnSpPr>
          <p:spPr>
            <a:xfrm rot="5400000" flipH="1" flipV="1">
              <a:off x="4014640" y="2442624"/>
              <a:ext cx="237235" cy="555436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7" name="Google Shape;306;p22">
              <a:extLst>
                <a:ext uri="{FF2B5EF4-FFF2-40B4-BE49-F238E27FC236}">
                  <a16:creationId xmlns:a16="http://schemas.microsoft.com/office/drawing/2014/main" id="{C1F76302-1BB3-40FF-95D7-1626E452436E}"/>
                </a:ext>
              </a:extLst>
            </p:cNvPr>
            <p:cNvSpPr txBox="1"/>
            <p:nvPr/>
          </p:nvSpPr>
          <p:spPr>
            <a:xfrm>
              <a:off x="4410975" y="2387190"/>
              <a:ext cx="1834777" cy="429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malicious addr</a:t>
              </a:r>
              <a:endPara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sp>
        <p:nvSpPr>
          <p:cNvPr id="56" name="内容占位符 2">
            <a:extLst>
              <a:ext uri="{FF2B5EF4-FFF2-40B4-BE49-F238E27FC236}">
                <a16:creationId xmlns:a16="http://schemas.microsoft.com/office/drawing/2014/main" id="{D90A3FEA-750D-4CB7-AD53-25BB67CCB59C}"/>
              </a:ext>
            </a:extLst>
          </p:cNvPr>
          <p:cNvSpPr txBox="1">
            <a:spLocks/>
          </p:cNvSpPr>
          <p:nvPr/>
        </p:nvSpPr>
        <p:spPr>
          <a:xfrm>
            <a:off x="315188" y="1751000"/>
            <a:ext cx="5780812" cy="234523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33C16BF8-4A62-4802-9ECF-20E6B2C96C65}"/>
              </a:ext>
            </a:extLst>
          </p:cNvPr>
          <p:cNvSpPr txBox="1">
            <a:spLocks/>
          </p:cNvSpPr>
          <p:nvPr/>
        </p:nvSpPr>
        <p:spPr>
          <a:xfrm>
            <a:off x="6096000" y="1749095"/>
            <a:ext cx="5780811" cy="2345230"/>
          </a:xfrm>
          <a:prstGeom prst="rect">
            <a:avLst/>
          </a:prstGeom>
        </p:spPr>
        <p:txBody>
          <a:bodyPr lIns="0" tIns="0" rIns="0" bIns="0" anchor="t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Font typeface="Arial" panose="020B0604020202020204" pitchFamily="34" charset="0"/>
              <a:buNone/>
            </a:pPr>
            <a:r>
              <a:rPr lang="en-US" altLang="zh-CN" sz="2000"/>
              <a:t>1. (by </a:t>
            </a:r>
            <a:r>
              <a:rPr lang="en-US" altLang="zh-CN" sz="2000">
                <a:solidFill>
                  <a:schemeClr val="accent5"/>
                </a:solidFill>
              </a:rPr>
              <a:t>user/victim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58" name="内容占位符 2">
            <a:extLst>
              <a:ext uri="{FF2B5EF4-FFF2-40B4-BE49-F238E27FC236}">
                <a16:creationId xmlns:a16="http://schemas.microsoft.com/office/drawing/2014/main" id="{E2EC95B1-6C72-47C4-BE12-5AE9F43B7D0A}"/>
              </a:ext>
            </a:extLst>
          </p:cNvPr>
          <p:cNvSpPr txBox="1">
            <a:spLocks/>
          </p:cNvSpPr>
          <p:nvPr/>
        </p:nvSpPr>
        <p:spPr>
          <a:xfrm>
            <a:off x="315188" y="4237200"/>
            <a:ext cx="5777679" cy="2345230"/>
          </a:xfrm>
          <a:prstGeom prst="rect">
            <a:avLst/>
          </a:prstGeom>
        </p:spPr>
        <p:txBody>
          <a:bodyPr lIns="0" tIns="0" rIns="0" bIns="0" anchor="t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Font typeface="Arial" panose="020B0604020202020204" pitchFamily="34" charset="0"/>
              <a:buNone/>
            </a:pPr>
            <a:r>
              <a:rPr lang="en-US" altLang="zh-CN" sz="2000"/>
              <a:t>2. (by </a:t>
            </a:r>
            <a:r>
              <a:rPr lang="en-US" altLang="zh-CN" sz="2000">
                <a:solidFill>
                  <a:schemeClr val="accent2"/>
                </a:solidFill>
              </a:rPr>
              <a:t>attacker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1B3016F1-7AE7-499B-834D-1DA691634655}"/>
              </a:ext>
            </a:extLst>
          </p:cNvPr>
          <p:cNvSpPr txBox="1">
            <a:spLocks/>
          </p:cNvSpPr>
          <p:nvPr/>
        </p:nvSpPr>
        <p:spPr>
          <a:xfrm>
            <a:off x="6096000" y="4235294"/>
            <a:ext cx="5777679" cy="2347135"/>
          </a:xfrm>
          <a:prstGeom prst="rect">
            <a:avLst/>
          </a:prstGeom>
        </p:spPr>
        <p:txBody>
          <a:bodyPr lIns="0" tIns="0" rIns="0" bIns="0" anchor="t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Font typeface="Arial" panose="020B0604020202020204" pitchFamily="34" charset="0"/>
              <a:buNone/>
            </a:pPr>
            <a:r>
              <a:rPr lang="en-US" altLang="zh-CN" sz="2000"/>
              <a:t>3. (by </a:t>
            </a:r>
            <a:r>
              <a:rPr lang="en-US" altLang="zh-CN" sz="2000">
                <a:solidFill>
                  <a:schemeClr val="accent5"/>
                </a:solidFill>
              </a:rPr>
              <a:t>user/victim</a:t>
            </a:r>
            <a:r>
              <a:rPr lang="en-US" altLang="zh-CN" sz="2000"/>
              <a:t>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5848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7D58B6-8440-4EDD-8826-A4AB1F31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漏洞原理 </a:t>
            </a:r>
            <a:r>
              <a:rPr lang="en-US" altLang="zh-CN" sz="2400"/>
              <a:t>+ </a:t>
            </a:r>
            <a:r>
              <a:rPr lang="zh-CN" altLang="en-US" sz="2400"/>
              <a:t>攻击方式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6E1BF6-0D19-4D36-A2AF-F220626F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堆漏洞：</a:t>
            </a:r>
            <a:r>
              <a:rPr lang="en-US" altLang="zh-CN">
                <a:solidFill>
                  <a:schemeClr val="bg1"/>
                </a:solidFill>
              </a:rPr>
              <a:t>Out-of-Bound (OOB)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CE626BE-20F5-4225-9ADE-428A58DD1E1D}"/>
              </a:ext>
            </a:extLst>
          </p:cNvPr>
          <p:cNvSpPr txBox="1">
            <a:spLocks/>
          </p:cNvSpPr>
          <p:nvPr/>
        </p:nvSpPr>
        <p:spPr>
          <a:xfrm>
            <a:off x="315188" y="1731950"/>
            <a:ext cx="5780812" cy="234523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95EF7B-83AC-481F-BACE-E669688704F5}"/>
              </a:ext>
            </a:extLst>
          </p:cNvPr>
          <p:cNvGrpSpPr/>
          <p:nvPr/>
        </p:nvGrpSpPr>
        <p:grpSpPr>
          <a:xfrm>
            <a:off x="1061168" y="2483949"/>
            <a:ext cx="3351181" cy="968119"/>
            <a:chOff x="3484788" y="2493536"/>
            <a:chExt cx="3351181" cy="968119"/>
          </a:xfrm>
        </p:grpSpPr>
        <p:grpSp>
          <p:nvGrpSpPr>
            <p:cNvPr id="8" name="Google Shape;297;p22">
              <a:extLst>
                <a:ext uri="{FF2B5EF4-FFF2-40B4-BE49-F238E27FC236}">
                  <a16:creationId xmlns:a16="http://schemas.microsoft.com/office/drawing/2014/main" id="{40AD971E-1913-4C63-A188-DF407FFFF100}"/>
                </a:ext>
              </a:extLst>
            </p:cNvPr>
            <p:cNvGrpSpPr/>
            <p:nvPr/>
          </p:nvGrpSpPr>
          <p:grpSpPr>
            <a:xfrm>
              <a:off x="3484788" y="2493536"/>
              <a:ext cx="3351181" cy="968119"/>
              <a:chOff x="5488700" y="1756202"/>
              <a:chExt cx="3878232" cy="1172482"/>
            </a:xfrm>
          </p:grpSpPr>
          <p:sp>
            <p:nvSpPr>
              <p:cNvPr id="10" name="Google Shape;298;p22">
                <a:extLst>
                  <a:ext uri="{FF2B5EF4-FFF2-40B4-BE49-F238E27FC236}">
                    <a16:creationId xmlns:a16="http://schemas.microsoft.com/office/drawing/2014/main" id="{64007A66-E5B3-4D5C-877F-EDE868EBF819}"/>
                  </a:ext>
                </a:extLst>
              </p:cNvPr>
              <p:cNvSpPr txBox="1"/>
              <p:nvPr/>
            </p:nvSpPr>
            <p:spPr>
              <a:xfrm>
                <a:off x="5488700" y="2342089"/>
                <a:ext cx="3878232" cy="58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Slab out-of-bound write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endParaRPr>
              </a:p>
            </p:txBody>
          </p:sp>
          <p:cxnSp>
            <p:nvCxnSpPr>
              <p:cNvPr id="11" name="Google Shape;301;p22">
                <a:extLst>
                  <a:ext uri="{FF2B5EF4-FFF2-40B4-BE49-F238E27FC236}">
                    <a16:creationId xmlns:a16="http://schemas.microsoft.com/office/drawing/2014/main" id="{B51AFE8D-8D60-4A96-BE34-4BA22B5229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3186" y="2212476"/>
                <a:ext cx="266635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302;p22">
                <a:extLst>
                  <a:ext uri="{FF2B5EF4-FFF2-40B4-BE49-F238E27FC236}">
                    <a16:creationId xmlns:a16="http://schemas.microsoft.com/office/drawing/2014/main" id="{A4EFB694-98CA-4328-8AD9-32780E223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5305" y="1756202"/>
                <a:ext cx="266498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303;p22">
                <a:extLst>
                  <a:ext uri="{FF2B5EF4-FFF2-40B4-BE49-F238E27FC236}">
                    <a16:creationId xmlns:a16="http://schemas.microsoft.com/office/drawing/2014/main" id="{05D51654-B900-4F5E-A7C9-5818E948D4C1}"/>
                  </a:ext>
                </a:extLst>
              </p:cNvPr>
              <p:cNvSpPr/>
              <p:nvPr/>
            </p:nvSpPr>
            <p:spPr>
              <a:xfrm>
                <a:off x="6080240" y="1757890"/>
                <a:ext cx="1372135" cy="4545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Vuln Obj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endParaRPr>
              </a:p>
            </p:txBody>
          </p:sp>
        </p:grpSp>
        <p:sp>
          <p:nvSpPr>
            <p:cNvPr id="9" name="Google Shape;303;p22">
              <a:extLst>
                <a:ext uri="{FF2B5EF4-FFF2-40B4-BE49-F238E27FC236}">
                  <a16:creationId xmlns:a16="http://schemas.microsoft.com/office/drawing/2014/main" id="{BF7B0DA6-C316-4403-90B6-03C3B6311615}"/>
                </a:ext>
              </a:extLst>
            </p:cNvPr>
            <p:cNvSpPr/>
            <p:nvPr/>
          </p:nvSpPr>
          <p:spPr>
            <a:xfrm>
              <a:off x="5181600" y="2494930"/>
              <a:ext cx="466725" cy="375352"/>
            </a:xfrm>
            <a:prstGeom prst="rect">
              <a:avLst/>
            </a:prstGeom>
            <a:pattFill prst="wdDnDiag">
              <a:fgClr>
                <a:schemeClr val="bg1"/>
              </a:fgClr>
              <a:bgClr>
                <a:schemeClr val="accent2">
                  <a:lumMod val="40000"/>
                  <a:lumOff val="60000"/>
                </a:schemeClr>
              </a:bgClr>
            </a:patt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884320-D8B9-43CF-B7E3-247EBF9DFE93}"/>
              </a:ext>
            </a:extLst>
          </p:cNvPr>
          <p:cNvGrpSpPr/>
          <p:nvPr/>
        </p:nvGrpSpPr>
        <p:grpSpPr>
          <a:xfrm>
            <a:off x="1028047" y="4589151"/>
            <a:ext cx="4234626" cy="1681183"/>
            <a:chOff x="5034359" y="1353904"/>
            <a:chExt cx="4234626" cy="1681183"/>
          </a:xfrm>
        </p:grpSpPr>
        <p:sp>
          <p:nvSpPr>
            <p:cNvPr id="15" name="Google Shape;303;p22">
              <a:extLst>
                <a:ext uri="{FF2B5EF4-FFF2-40B4-BE49-F238E27FC236}">
                  <a16:creationId xmlns:a16="http://schemas.microsoft.com/office/drawing/2014/main" id="{4616A86D-8520-43C2-8E04-421735D353F3}"/>
                </a:ext>
              </a:extLst>
            </p:cNvPr>
            <p:cNvSpPr/>
            <p:nvPr/>
          </p:nvSpPr>
          <p:spPr>
            <a:xfrm>
              <a:off x="6730495" y="1838780"/>
              <a:ext cx="1429993" cy="377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Vic Obj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020A59-C682-4444-8A9F-66129226A2C8}"/>
                </a:ext>
              </a:extLst>
            </p:cNvPr>
            <p:cNvGrpSpPr/>
            <p:nvPr/>
          </p:nvGrpSpPr>
          <p:grpSpPr>
            <a:xfrm>
              <a:off x="5034359" y="1836212"/>
              <a:ext cx="3727357" cy="1198875"/>
              <a:chOff x="3484788" y="2493536"/>
              <a:chExt cx="3727357" cy="1198875"/>
            </a:xfrm>
          </p:grpSpPr>
          <p:grpSp>
            <p:nvGrpSpPr>
              <p:cNvPr id="21" name="Google Shape;297;p22">
                <a:extLst>
                  <a:ext uri="{FF2B5EF4-FFF2-40B4-BE49-F238E27FC236}">
                    <a16:creationId xmlns:a16="http://schemas.microsoft.com/office/drawing/2014/main" id="{DC2A22A6-5456-47AB-86BE-0FBB610EEB18}"/>
                  </a:ext>
                </a:extLst>
              </p:cNvPr>
              <p:cNvGrpSpPr/>
              <p:nvPr/>
            </p:nvGrpSpPr>
            <p:grpSpPr>
              <a:xfrm>
                <a:off x="3484788" y="2493536"/>
                <a:ext cx="3727357" cy="1198875"/>
                <a:chOff x="5488700" y="1756202"/>
                <a:chExt cx="4313570" cy="1451949"/>
              </a:xfrm>
            </p:grpSpPr>
            <p:sp>
              <p:nvSpPr>
                <p:cNvPr id="23" name="Google Shape;298;p22">
                  <a:extLst>
                    <a:ext uri="{FF2B5EF4-FFF2-40B4-BE49-F238E27FC236}">
                      <a16:creationId xmlns:a16="http://schemas.microsoft.com/office/drawing/2014/main" id="{DF3FD46B-B3C9-405F-BA4A-B141084453A4}"/>
                    </a:ext>
                  </a:extLst>
                </p:cNvPr>
                <p:cNvSpPr txBox="1"/>
                <p:nvPr/>
              </p:nvSpPr>
              <p:spPr>
                <a:xfrm>
                  <a:off x="5488700" y="2342088"/>
                  <a:ext cx="4313570" cy="8660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Trigger the OOB bug to tamper func ptr member</a:t>
                  </a:r>
                </a:p>
              </p:txBody>
            </p:sp>
            <p:cxnSp>
              <p:nvCxnSpPr>
                <p:cNvPr id="24" name="Google Shape;301;p22">
                  <a:extLst>
                    <a:ext uri="{FF2B5EF4-FFF2-40B4-BE49-F238E27FC236}">
                      <a16:creationId xmlns:a16="http://schemas.microsoft.com/office/drawing/2014/main" id="{94B74AC0-9981-4A64-A378-167EB2656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3186" y="2212476"/>
                  <a:ext cx="380722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302;p22">
                  <a:extLst>
                    <a:ext uri="{FF2B5EF4-FFF2-40B4-BE49-F238E27FC236}">
                      <a16:creationId xmlns:a16="http://schemas.microsoft.com/office/drawing/2014/main" id="{AD1822BE-1B80-4B30-AC23-3F4A52ED5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5304" y="1756202"/>
                  <a:ext cx="3805101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" name="Google Shape;303;p22">
                  <a:extLst>
                    <a:ext uri="{FF2B5EF4-FFF2-40B4-BE49-F238E27FC236}">
                      <a16:creationId xmlns:a16="http://schemas.microsoft.com/office/drawing/2014/main" id="{6AB7AB0E-0323-492A-8702-6795949E7BF9}"/>
                    </a:ext>
                  </a:extLst>
                </p:cNvPr>
                <p:cNvSpPr/>
                <p:nvPr/>
              </p:nvSpPr>
              <p:spPr>
                <a:xfrm>
                  <a:off x="6080240" y="1757890"/>
                  <a:ext cx="1372135" cy="45458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Vuln Obj</a:t>
                  </a: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2" name="Google Shape;303;p22">
                <a:extLst>
                  <a:ext uri="{FF2B5EF4-FFF2-40B4-BE49-F238E27FC236}">
                    <a16:creationId xmlns:a16="http://schemas.microsoft.com/office/drawing/2014/main" id="{3D50B935-7592-4C13-8DE5-1CEEC44BF5C4}"/>
                  </a:ext>
                </a:extLst>
              </p:cNvPr>
              <p:cNvSpPr/>
              <p:nvPr/>
            </p:nvSpPr>
            <p:spPr>
              <a:xfrm>
                <a:off x="5181600" y="2494930"/>
                <a:ext cx="466725" cy="375352"/>
              </a:xfrm>
              <a:prstGeom prst="rect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2">
                    <a:lumMod val="40000"/>
                    <a:lumOff val="60000"/>
                  </a:schemeClr>
                </a:bgClr>
              </a:patt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endParaRPr>
              </a:p>
            </p:txBody>
          </p:sp>
        </p:grpSp>
        <p:sp>
          <p:nvSpPr>
            <p:cNvPr id="17" name="Google Shape;304;p22">
              <a:extLst>
                <a:ext uri="{FF2B5EF4-FFF2-40B4-BE49-F238E27FC236}">
                  <a16:creationId xmlns:a16="http://schemas.microsoft.com/office/drawing/2014/main" id="{E4AC1BB7-CC48-4997-A7B7-1079FFC26C13}"/>
                </a:ext>
              </a:extLst>
            </p:cNvPr>
            <p:cNvSpPr/>
            <p:nvPr/>
          </p:nvSpPr>
          <p:spPr>
            <a:xfrm>
              <a:off x="6886219" y="1840575"/>
              <a:ext cx="110328" cy="37183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" name="Google Shape;306;p22">
              <a:extLst>
                <a:ext uri="{FF2B5EF4-FFF2-40B4-BE49-F238E27FC236}">
                  <a16:creationId xmlns:a16="http://schemas.microsoft.com/office/drawing/2014/main" id="{8757EAF7-BBBE-46F2-8219-64C12A4E66E9}"/>
                </a:ext>
              </a:extLst>
            </p:cNvPr>
            <p:cNvSpPr txBox="1"/>
            <p:nvPr/>
          </p:nvSpPr>
          <p:spPr>
            <a:xfrm>
              <a:off x="6565743" y="1353904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19" name="Google Shape;348;p22">
              <a:extLst>
                <a:ext uri="{FF2B5EF4-FFF2-40B4-BE49-F238E27FC236}">
                  <a16:creationId xmlns:a16="http://schemas.microsoft.com/office/drawing/2014/main" id="{88CB35E3-A121-4873-B0C7-FAAFC501FE80}"/>
                </a:ext>
              </a:extLst>
            </p:cNvPr>
            <p:cNvCxnSpPr>
              <a:cxnSpLocks/>
              <a:stCxn id="17" idx="0"/>
              <a:endCxn id="20" idx="1"/>
            </p:cNvCxnSpPr>
            <p:nvPr/>
          </p:nvCxnSpPr>
          <p:spPr>
            <a:xfrm rot="5400000" flipH="1" flipV="1">
              <a:off x="7091278" y="1456156"/>
              <a:ext cx="234524" cy="534315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0" name="Google Shape;306;p22">
              <a:extLst>
                <a:ext uri="{FF2B5EF4-FFF2-40B4-BE49-F238E27FC236}">
                  <a16:creationId xmlns:a16="http://schemas.microsoft.com/office/drawing/2014/main" id="{684B4EBC-C220-45A8-9C88-D255B0C2342B}"/>
                </a:ext>
              </a:extLst>
            </p:cNvPr>
            <p:cNvSpPr txBox="1"/>
            <p:nvPr/>
          </p:nvSpPr>
          <p:spPr>
            <a:xfrm>
              <a:off x="7475698" y="1397416"/>
              <a:ext cx="1793287" cy="417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malicious addr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7835FC-C5AF-473C-9D54-F077E20E9BDA}"/>
              </a:ext>
            </a:extLst>
          </p:cNvPr>
          <p:cNvGrpSpPr/>
          <p:nvPr/>
        </p:nvGrpSpPr>
        <p:grpSpPr>
          <a:xfrm>
            <a:off x="6626794" y="2011176"/>
            <a:ext cx="4009610" cy="1681183"/>
            <a:chOff x="5034359" y="1353904"/>
            <a:chExt cx="4009610" cy="1681183"/>
          </a:xfrm>
        </p:grpSpPr>
        <p:sp>
          <p:nvSpPr>
            <p:cNvPr id="28" name="Google Shape;303;p22">
              <a:extLst>
                <a:ext uri="{FF2B5EF4-FFF2-40B4-BE49-F238E27FC236}">
                  <a16:creationId xmlns:a16="http://schemas.microsoft.com/office/drawing/2014/main" id="{BA98B3F9-CF4F-4A66-AC2D-327D0E014E69}"/>
                </a:ext>
              </a:extLst>
            </p:cNvPr>
            <p:cNvSpPr/>
            <p:nvPr/>
          </p:nvSpPr>
          <p:spPr>
            <a:xfrm>
              <a:off x="6730495" y="1838781"/>
              <a:ext cx="1429993" cy="3698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Vic Obj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grpSp>
          <p:nvGrpSpPr>
            <p:cNvPr id="29" name="Google Shape;297;p22">
              <a:extLst>
                <a:ext uri="{FF2B5EF4-FFF2-40B4-BE49-F238E27FC236}">
                  <a16:creationId xmlns:a16="http://schemas.microsoft.com/office/drawing/2014/main" id="{94A2EBE9-111D-4B90-B748-4B73F2E72DAC}"/>
                </a:ext>
              </a:extLst>
            </p:cNvPr>
            <p:cNvGrpSpPr/>
            <p:nvPr/>
          </p:nvGrpSpPr>
          <p:grpSpPr>
            <a:xfrm>
              <a:off x="5034359" y="1836212"/>
              <a:ext cx="3585635" cy="1198875"/>
              <a:chOff x="5488700" y="1756202"/>
              <a:chExt cx="4149559" cy="1451949"/>
            </a:xfrm>
          </p:grpSpPr>
          <p:sp>
            <p:nvSpPr>
              <p:cNvPr id="34" name="Google Shape;298;p22">
                <a:extLst>
                  <a:ext uri="{FF2B5EF4-FFF2-40B4-BE49-F238E27FC236}">
                    <a16:creationId xmlns:a16="http://schemas.microsoft.com/office/drawing/2014/main" id="{5C852B05-427B-4F44-BD2D-DB7E4F7F6CCF}"/>
                  </a:ext>
                </a:extLst>
              </p:cNvPr>
              <p:cNvSpPr txBox="1"/>
              <p:nvPr/>
            </p:nvSpPr>
            <p:spPr>
              <a:xfrm>
                <a:off x="5488700" y="2342088"/>
                <a:ext cx="4149559" cy="866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Allocate a victim object next to the vulnerable object</a:t>
                </a:r>
              </a:p>
            </p:txBody>
          </p:sp>
          <p:cxnSp>
            <p:nvCxnSpPr>
              <p:cNvPr id="35" name="Google Shape;301;p22">
                <a:extLst>
                  <a:ext uri="{FF2B5EF4-FFF2-40B4-BE49-F238E27FC236}">
                    <a16:creationId xmlns:a16="http://schemas.microsoft.com/office/drawing/2014/main" id="{5730EFDF-D495-43BF-B3F4-8D55A7F167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3186" y="2212476"/>
                <a:ext cx="380722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02;p22">
                <a:extLst>
                  <a:ext uri="{FF2B5EF4-FFF2-40B4-BE49-F238E27FC236}">
                    <a16:creationId xmlns:a16="http://schemas.microsoft.com/office/drawing/2014/main" id="{21A3CA75-E26E-4A7F-BC8D-4C6890EE95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5304" y="1756202"/>
                <a:ext cx="3805101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03;p22">
                <a:extLst>
                  <a:ext uri="{FF2B5EF4-FFF2-40B4-BE49-F238E27FC236}">
                    <a16:creationId xmlns:a16="http://schemas.microsoft.com/office/drawing/2014/main" id="{82A5BCCD-3736-45F1-A88B-80F510BCB77F}"/>
                  </a:ext>
                </a:extLst>
              </p:cNvPr>
              <p:cNvSpPr/>
              <p:nvPr/>
            </p:nvSpPr>
            <p:spPr>
              <a:xfrm>
                <a:off x="6080240" y="1757890"/>
                <a:ext cx="1372135" cy="4545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rPr>
                  <a:t>Vuln Obj</a:t>
                </a: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endParaRPr>
              </a:p>
            </p:txBody>
          </p:sp>
        </p:grpSp>
        <p:sp>
          <p:nvSpPr>
            <p:cNvPr id="30" name="Google Shape;304;p22">
              <a:extLst>
                <a:ext uri="{FF2B5EF4-FFF2-40B4-BE49-F238E27FC236}">
                  <a16:creationId xmlns:a16="http://schemas.microsoft.com/office/drawing/2014/main" id="{C9DAD7E0-66E1-47DB-B4FB-252BE9D9FD81}"/>
                </a:ext>
              </a:extLst>
            </p:cNvPr>
            <p:cNvSpPr/>
            <p:nvPr/>
          </p:nvSpPr>
          <p:spPr>
            <a:xfrm>
              <a:off x="6886219" y="1840575"/>
              <a:ext cx="110328" cy="371830"/>
            </a:xfrm>
            <a:prstGeom prst="rect">
              <a:avLst/>
            </a:prstGeom>
            <a:solidFill>
              <a:schemeClr val="accent5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" name="Google Shape;306;p22">
              <a:extLst>
                <a:ext uri="{FF2B5EF4-FFF2-40B4-BE49-F238E27FC236}">
                  <a16:creationId xmlns:a16="http://schemas.microsoft.com/office/drawing/2014/main" id="{24E356FB-6FA1-4C8B-A2B1-820E82E09754}"/>
                </a:ext>
              </a:extLst>
            </p:cNvPr>
            <p:cNvSpPr txBox="1"/>
            <p:nvPr/>
          </p:nvSpPr>
          <p:spPr>
            <a:xfrm>
              <a:off x="6565743" y="1353904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32" name="Google Shape;348;p22">
              <a:extLst>
                <a:ext uri="{FF2B5EF4-FFF2-40B4-BE49-F238E27FC236}">
                  <a16:creationId xmlns:a16="http://schemas.microsoft.com/office/drawing/2014/main" id="{4C9493FC-292A-425F-8F22-089B90C99840}"/>
                </a:ext>
              </a:extLst>
            </p:cNvPr>
            <p:cNvCxnSpPr>
              <a:cxnSpLocks/>
              <a:stCxn id="30" idx="0"/>
              <a:endCxn id="33" idx="1"/>
            </p:cNvCxnSpPr>
            <p:nvPr/>
          </p:nvCxnSpPr>
          <p:spPr>
            <a:xfrm rot="5400000" flipH="1" flipV="1">
              <a:off x="7091279" y="1456155"/>
              <a:ext cx="234524" cy="534316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3" name="Google Shape;306;p22">
              <a:extLst>
                <a:ext uri="{FF2B5EF4-FFF2-40B4-BE49-F238E27FC236}">
                  <a16:creationId xmlns:a16="http://schemas.microsoft.com/office/drawing/2014/main" id="{14FC2FFE-3D5E-4869-9D2E-B55D40BCC590}"/>
                </a:ext>
              </a:extLst>
            </p:cNvPr>
            <p:cNvSpPr txBox="1"/>
            <p:nvPr/>
          </p:nvSpPr>
          <p:spPr>
            <a:xfrm>
              <a:off x="7475699" y="1397416"/>
              <a:ext cx="1568270" cy="417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benign addr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E5FBF01-4E3A-4795-AA7E-A7B68DE04FBD}"/>
              </a:ext>
            </a:extLst>
          </p:cNvPr>
          <p:cNvGrpSpPr/>
          <p:nvPr/>
        </p:nvGrpSpPr>
        <p:grpSpPr>
          <a:xfrm>
            <a:off x="6556791" y="4562050"/>
            <a:ext cx="4404556" cy="1681183"/>
            <a:chOff x="5034359" y="1353904"/>
            <a:chExt cx="4404556" cy="1681183"/>
          </a:xfrm>
        </p:grpSpPr>
        <p:sp>
          <p:nvSpPr>
            <p:cNvPr id="39" name="Google Shape;303;p22">
              <a:extLst>
                <a:ext uri="{FF2B5EF4-FFF2-40B4-BE49-F238E27FC236}">
                  <a16:creationId xmlns:a16="http://schemas.microsoft.com/office/drawing/2014/main" id="{A0AF3C14-9F42-483B-AFFC-21F26FE911DF}"/>
                </a:ext>
              </a:extLst>
            </p:cNvPr>
            <p:cNvSpPr/>
            <p:nvPr/>
          </p:nvSpPr>
          <p:spPr>
            <a:xfrm>
              <a:off x="6730495" y="1838780"/>
              <a:ext cx="1429993" cy="377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Vic Obj</a:t>
              </a:r>
              <a:endParaRPr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4D42EA0-A76C-4898-9A53-A63282D58A4D}"/>
                </a:ext>
              </a:extLst>
            </p:cNvPr>
            <p:cNvGrpSpPr/>
            <p:nvPr/>
          </p:nvGrpSpPr>
          <p:grpSpPr>
            <a:xfrm>
              <a:off x="5034359" y="1836212"/>
              <a:ext cx="4404556" cy="1198875"/>
              <a:chOff x="3484788" y="2493536"/>
              <a:chExt cx="4404556" cy="1198875"/>
            </a:xfrm>
          </p:grpSpPr>
          <p:grpSp>
            <p:nvGrpSpPr>
              <p:cNvPr id="45" name="Google Shape;297;p22">
                <a:extLst>
                  <a:ext uri="{FF2B5EF4-FFF2-40B4-BE49-F238E27FC236}">
                    <a16:creationId xmlns:a16="http://schemas.microsoft.com/office/drawing/2014/main" id="{7D7F484F-FD5E-49D5-83E7-C80FFA674277}"/>
                  </a:ext>
                </a:extLst>
              </p:cNvPr>
              <p:cNvGrpSpPr/>
              <p:nvPr/>
            </p:nvGrpSpPr>
            <p:grpSpPr>
              <a:xfrm>
                <a:off x="3484788" y="2493536"/>
                <a:ext cx="4404556" cy="1198875"/>
                <a:chOff x="5488700" y="1756202"/>
                <a:chExt cx="5097274" cy="1451949"/>
              </a:xfrm>
            </p:grpSpPr>
            <p:sp>
              <p:nvSpPr>
                <p:cNvPr id="47" name="Google Shape;298;p22">
                  <a:extLst>
                    <a:ext uri="{FF2B5EF4-FFF2-40B4-BE49-F238E27FC236}">
                      <a16:creationId xmlns:a16="http://schemas.microsoft.com/office/drawing/2014/main" id="{CF777646-217D-4568-88A2-F6A947B09983}"/>
                    </a:ext>
                  </a:extLst>
                </p:cNvPr>
                <p:cNvSpPr txBox="1"/>
                <p:nvPr/>
              </p:nvSpPr>
              <p:spPr>
                <a:xfrm>
                  <a:off x="5488700" y="2342088"/>
                  <a:ext cx="5097274" cy="8660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Dereference fptr to hijack control flow</a:t>
                  </a:r>
                </a:p>
              </p:txBody>
            </p:sp>
            <p:cxnSp>
              <p:nvCxnSpPr>
                <p:cNvPr id="48" name="Google Shape;301;p22">
                  <a:extLst>
                    <a:ext uri="{FF2B5EF4-FFF2-40B4-BE49-F238E27FC236}">
                      <a16:creationId xmlns:a16="http://schemas.microsoft.com/office/drawing/2014/main" id="{B84E69E9-EB1A-4703-8D81-FCED73A55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3186" y="2212476"/>
                  <a:ext cx="380722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302;p22">
                  <a:extLst>
                    <a:ext uri="{FF2B5EF4-FFF2-40B4-BE49-F238E27FC236}">
                      <a16:creationId xmlns:a16="http://schemas.microsoft.com/office/drawing/2014/main" id="{FB92CE82-3E9A-4806-AEBA-32268239E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5304" y="1756202"/>
                  <a:ext cx="3805101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303;p22">
                  <a:extLst>
                    <a:ext uri="{FF2B5EF4-FFF2-40B4-BE49-F238E27FC236}">
                      <a16:creationId xmlns:a16="http://schemas.microsoft.com/office/drawing/2014/main" id="{504F0640-E5AD-467A-8645-523CF5D59560}"/>
                    </a:ext>
                  </a:extLst>
                </p:cNvPr>
                <p:cNvSpPr/>
                <p:nvPr/>
              </p:nvSpPr>
              <p:spPr>
                <a:xfrm>
                  <a:off x="6080240" y="1757890"/>
                  <a:ext cx="1372135" cy="45458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Roboto"/>
                      <a:sym typeface="Roboto"/>
                    </a:rPr>
                    <a:t>Vuln Obj</a:t>
                  </a:r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46" name="Google Shape;303;p22">
                <a:extLst>
                  <a:ext uri="{FF2B5EF4-FFF2-40B4-BE49-F238E27FC236}">
                    <a16:creationId xmlns:a16="http://schemas.microsoft.com/office/drawing/2014/main" id="{8254FB2E-4E64-408F-B763-2F6DD5223D85}"/>
                  </a:ext>
                </a:extLst>
              </p:cNvPr>
              <p:cNvSpPr/>
              <p:nvPr/>
            </p:nvSpPr>
            <p:spPr>
              <a:xfrm>
                <a:off x="5181600" y="2494930"/>
                <a:ext cx="466725" cy="375352"/>
              </a:xfrm>
              <a:prstGeom prst="rect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accent2">
                    <a:lumMod val="40000"/>
                    <a:lumOff val="60000"/>
                  </a:schemeClr>
                </a:bgClr>
              </a:patt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endParaRPr>
              </a:p>
            </p:txBody>
          </p:sp>
        </p:grpSp>
        <p:sp>
          <p:nvSpPr>
            <p:cNvPr id="41" name="Google Shape;304;p22">
              <a:extLst>
                <a:ext uri="{FF2B5EF4-FFF2-40B4-BE49-F238E27FC236}">
                  <a16:creationId xmlns:a16="http://schemas.microsoft.com/office/drawing/2014/main" id="{C96C957A-5CAF-4A3B-8AF4-1F4D05346C64}"/>
                </a:ext>
              </a:extLst>
            </p:cNvPr>
            <p:cNvSpPr/>
            <p:nvPr/>
          </p:nvSpPr>
          <p:spPr>
            <a:xfrm>
              <a:off x="6886219" y="1840575"/>
              <a:ext cx="110328" cy="371830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" name="Google Shape;306;p22">
              <a:extLst>
                <a:ext uri="{FF2B5EF4-FFF2-40B4-BE49-F238E27FC236}">
                  <a16:creationId xmlns:a16="http://schemas.microsoft.com/office/drawing/2014/main" id="{7FDD4ABE-ACEE-43F1-8DFE-7FE7B470D299}"/>
                </a:ext>
              </a:extLst>
            </p:cNvPr>
            <p:cNvSpPr txBox="1"/>
            <p:nvPr/>
          </p:nvSpPr>
          <p:spPr>
            <a:xfrm>
              <a:off x="6565743" y="1353904"/>
              <a:ext cx="600891" cy="371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f</a:t>
              </a:r>
              <a:r>
                <a:rPr lang="en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ptr</a:t>
              </a:r>
              <a:endPara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  <p:cxnSp>
          <p:nvCxnSpPr>
            <p:cNvPr id="43" name="Google Shape;348;p22">
              <a:extLst>
                <a:ext uri="{FF2B5EF4-FFF2-40B4-BE49-F238E27FC236}">
                  <a16:creationId xmlns:a16="http://schemas.microsoft.com/office/drawing/2014/main" id="{BE7F72FB-806C-4E92-9C31-51312512E9BD}"/>
                </a:ext>
              </a:extLst>
            </p:cNvPr>
            <p:cNvCxnSpPr>
              <a:cxnSpLocks/>
              <a:stCxn id="41" idx="0"/>
              <a:endCxn id="44" idx="1"/>
            </p:cNvCxnSpPr>
            <p:nvPr/>
          </p:nvCxnSpPr>
          <p:spPr>
            <a:xfrm rot="5400000" flipH="1" flipV="1">
              <a:off x="7091278" y="1456156"/>
              <a:ext cx="234524" cy="534315"/>
            </a:xfrm>
            <a:prstGeom prst="curved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4" name="Google Shape;306;p22">
              <a:extLst>
                <a:ext uri="{FF2B5EF4-FFF2-40B4-BE49-F238E27FC236}">
                  <a16:creationId xmlns:a16="http://schemas.microsoft.com/office/drawing/2014/main" id="{D2F7ED1B-D3DA-4F4C-B882-FFAA1BB8B681}"/>
                </a:ext>
              </a:extLst>
            </p:cNvPr>
            <p:cNvSpPr txBox="1"/>
            <p:nvPr/>
          </p:nvSpPr>
          <p:spPr>
            <a:xfrm>
              <a:off x="7475698" y="1397416"/>
              <a:ext cx="1793287" cy="417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/>
                  <a:sym typeface="Roboto"/>
                </a:rPr>
                <a:t>malicious addr</a:t>
              </a:r>
              <a:endPara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endParaRPr>
            </a:p>
          </p:txBody>
        </p:sp>
      </p:grp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770899CE-BF09-4B70-81C2-84E74CE76CCA}"/>
              </a:ext>
            </a:extLst>
          </p:cNvPr>
          <p:cNvSpPr txBox="1">
            <a:spLocks/>
          </p:cNvSpPr>
          <p:nvPr/>
        </p:nvSpPr>
        <p:spPr>
          <a:xfrm>
            <a:off x="315188" y="4090622"/>
            <a:ext cx="5774878" cy="2345230"/>
          </a:xfrm>
          <a:prstGeom prst="rect">
            <a:avLst/>
          </a:prstGeom>
        </p:spPr>
        <p:txBody>
          <a:bodyPr lIns="0" tIns="0" rIns="0" bIns="0" anchor="t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</a:pPr>
            <a:r>
              <a:rPr lang="en-US" altLang="zh-CN" sz="2000"/>
              <a:t>2. (by </a:t>
            </a:r>
            <a:r>
              <a:rPr lang="en-US" altLang="zh-CN" sz="2000">
                <a:solidFill>
                  <a:schemeClr val="accent2"/>
                </a:solidFill>
              </a:rPr>
              <a:t>attacker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B9D228D5-F53E-4BA9-960B-2A6E3BD4143C}"/>
              </a:ext>
            </a:extLst>
          </p:cNvPr>
          <p:cNvSpPr txBox="1">
            <a:spLocks/>
          </p:cNvSpPr>
          <p:nvPr/>
        </p:nvSpPr>
        <p:spPr>
          <a:xfrm>
            <a:off x="6095999" y="1733055"/>
            <a:ext cx="5780811" cy="2345230"/>
          </a:xfrm>
          <a:prstGeom prst="rect">
            <a:avLst/>
          </a:prstGeom>
        </p:spPr>
        <p:txBody>
          <a:bodyPr lIns="0" tIns="0" rIns="0" bIns="0" anchor="t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Font typeface="Arial" panose="020B0604020202020204" pitchFamily="34" charset="0"/>
              <a:buNone/>
            </a:pPr>
            <a:r>
              <a:rPr lang="en-US" altLang="zh-CN" sz="2000"/>
              <a:t>1. (by </a:t>
            </a:r>
            <a:r>
              <a:rPr lang="en-US" altLang="zh-CN" sz="2000">
                <a:solidFill>
                  <a:schemeClr val="accent2"/>
                </a:solidFill>
              </a:rPr>
              <a:t>attacker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53" name="内容占位符 2">
            <a:extLst>
              <a:ext uri="{FF2B5EF4-FFF2-40B4-BE49-F238E27FC236}">
                <a16:creationId xmlns:a16="http://schemas.microsoft.com/office/drawing/2014/main" id="{D3358B84-609C-4EB6-A1C1-1FA0329ED369}"/>
              </a:ext>
            </a:extLst>
          </p:cNvPr>
          <p:cNvSpPr txBox="1">
            <a:spLocks/>
          </p:cNvSpPr>
          <p:nvPr/>
        </p:nvSpPr>
        <p:spPr>
          <a:xfrm>
            <a:off x="6096000" y="4087914"/>
            <a:ext cx="5774878" cy="2345230"/>
          </a:xfrm>
          <a:prstGeom prst="rect">
            <a:avLst/>
          </a:prstGeom>
        </p:spPr>
        <p:txBody>
          <a:bodyPr lIns="0" tIns="0" rIns="0" bIns="0" anchor="t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</a:pPr>
            <a:r>
              <a:rPr lang="en-US" altLang="zh-CN" sz="2000"/>
              <a:t>3. (by </a:t>
            </a:r>
            <a:r>
              <a:rPr lang="en-US" altLang="zh-CN" sz="2000">
                <a:solidFill>
                  <a:schemeClr val="accent2"/>
                </a:solidFill>
              </a:rPr>
              <a:t>attacker</a:t>
            </a:r>
            <a:r>
              <a:rPr lang="en-US" altLang="zh-CN" sz="2000"/>
              <a:t>/</a:t>
            </a:r>
            <a:r>
              <a:rPr lang="en-US" altLang="zh-CN" sz="2000">
                <a:solidFill>
                  <a:schemeClr val="accent6"/>
                </a:solidFill>
              </a:rPr>
              <a:t>user</a:t>
            </a:r>
            <a:r>
              <a:rPr lang="en-US" altLang="zh-CN" sz="2000"/>
              <a:t>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3956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1882</Words>
  <Application>Microsoft Office PowerPoint</Application>
  <PresentationFormat>宽屏</PresentationFormat>
  <Paragraphs>510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Microsoft YaHei Regular</vt:lpstr>
      <vt:lpstr>Roboto</vt:lpstr>
      <vt:lpstr>等线</vt:lpstr>
      <vt:lpstr>等线 Light</vt:lpstr>
      <vt:lpstr>微软雅黑</vt:lpstr>
      <vt:lpstr>微软雅黑</vt:lpstr>
      <vt:lpstr>Arial</vt:lpstr>
      <vt:lpstr>Calibri</vt:lpstr>
      <vt:lpstr>Comic Sans MS</vt:lpstr>
      <vt:lpstr>Consolas</vt:lpstr>
      <vt:lpstr>Office 主题​​</vt:lpstr>
      <vt:lpstr>1_Office 主题​​</vt:lpstr>
      <vt:lpstr>Kmalloc 随机化</vt:lpstr>
      <vt:lpstr>PowerPoint 演示文稿</vt:lpstr>
      <vt:lpstr>PowerPoint 演示文稿</vt:lpstr>
      <vt:lpstr>Linux 内存分配体系</vt:lpstr>
      <vt:lpstr>SLAB 分配器</vt:lpstr>
      <vt:lpstr>PowerPoint 演示文稿</vt:lpstr>
      <vt:lpstr>堆漏洞：Use After Free (UAF)</vt:lpstr>
      <vt:lpstr>堆漏洞：Use After Free (UAF)</vt:lpstr>
      <vt:lpstr>堆漏洞：Out-of-Bound (OOB)</vt:lpstr>
      <vt:lpstr>堆喷（Heap Spraying）</vt:lpstr>
      <vt:lpstr>PowerPoint 演示文稿</vt:lpstr>
      <vt:lpstr>方案总览</vt:lpstr>
      <vt:lpstr>方案原理</vt:lpstr>
      <vt:lpstr>对 UAF 的防护</vt:lpstr>
      <vt:lpstr>对 OOB 的防护</vt:lpstr>
      <vt:lpstr>方案要点</vt:lpstr>
      <vt:lpstr>“动态随机”（落选）</vt:lpstr>
      <vt:lpstr>“动态随机”（落选）</vt:lpstr>
      <vt:lpstr>“动态随机”（落选）</vt:lpstr>
      <vt:lpstr>方案要点</vt:lpstr>
      <vt:lpstr>“静态随机”（本方案）</vt:lpstr>
      <vt:lpstr>“静态随机”（本方案）</vt:lpstr>
      <vt:lpstr>“静态随机”（本方案）</vt:lpstr>
      <vt:lpstr>方案要点</vt:lpstr>
      <vt:lpstr>社区交流</vt:lpstr>
      <vt:lpstr>PowerPoint 演示文稿</vt:lpstr>
      <vt:lpstr>性能影响</vt:lpstr>
      <vt:lpstr>内存底噪</vt:lpstr>
      <vt:lpstr>防护效果</vt:lpstr>
      <vt:lpstr>防护效果</vt:lpstr>
      <vt:lpstr>防护效果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Gongruiqi(OS Kernel Lab)</cp:lastModifiedBy>
  <cp:revision>104</cp:revision>
  <dcterms:created xsi:type="dcterms:W3CDTF">2023-10-17T07:31:33Z</dcterms:created>
  <dcterms:modified xsi:type="dcterms:W3CDTF">2023-10-23T12:20:24Z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2052-5.1.1.7662</vt:lpwstr>
  </property>
  <property fmtid="{D5CDD505-2E9C-101B-9397-08002B2CF9AE}" pid="4" name="_2015_ms_pID_725343">
    <vt:lpwstr>(2)efxjTbAqXee2WFL2zae9fBS45k729Sx7YXHHvy6X5YLauPjixPGV/QSQXEWVZuwiPjVMuMKC
zYWV4jbqkco+1XG4mypMphFmxAbE7TEACdMMFOOVRlNG4ELB55cVnzG4HKslhy4rPeQA2bml
Vo1gsZt747OuxgH1JJhzuUoCAayfvwG3s8b85ZWawa1HGtC6pTK0F9lyrj3k8u74gIs9Wpgp
vfG2PU12mjh+M4jEpK</vt:lpwstr>
  </property>
  <property fmtid="{D5CDD505-2E9C-101B-9397-08002B2CF9AE}" pid="5" name="_2015_ms_pID_7253431">
    <vt:lpwstr>/ossflrcJ6guLx6ectMbnb3KzD2y9j027yhxxAa4gd2UXxgfCOFNMu
2RaBT2M6M6XR2+Tl9BsESJfDt8ksg8ew2l+HBmCfQJNycFxDJw6YuVSM7BdQ1mhtJo4a0RDY
uVmVtRXdW4mkbd2bS3llrZpwya/3NoC1/wgvMQlzdJSG8K8F8hUiaw/LrodR8s9NnNgVMaNz
9Tij247FUE+I4DBx</vt:lpwstr>
  </property>
</Properties>
</file>