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1" r:id="rId4"/>
    <p:sldId id="272" r:id="rId5"/>
    <p:sldId id="315" r:id="rId6"/>
    <p:sldId id="328" r:id="rId7"/>
    <p:sldId id="294" r:id="rId8"/>
    <p:sldId id="319" r:id="rId9"/>
    <p:sldId id="276" r:id="rId10"/>
    <p:sldId id="320" r:id="rId11"/>
    <p:sldId id="322" r:id="rId12"/>
    <p:sldId id="308" r:id="rId13"/>
    <p:sldId id="309" r:id="rId14"/>
    <p:sldId id="310" r:id="rId15"/>
    <p:sldId id="277" r:id="rId16"/>
    <p:sldId id="324" r:id="rId17"/>
    <p:sldId id="325" r:id="rId18"/>
    <p:sldId id="299" r:id="rId19"/>
    <p:sldId id="327" r:id="rId20"/>
    <p:sldId id="326" r:id="rId21"/>
    <p:sldId id="303" r:id="rId22"/>
    <p:sldId id="306" r:id="rId23"/>
    <p:sldId id="280" r:id="rId24"/>
    <p:sldId id="281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E183A7-F3E3-49CF-BB7D-3A3DC18BB16A}">
          <p14:sldIdLst>
            <p14:sldId id="256"/>
            <p14:sldId id="271"/>
            <p14:sldId id="272"/>
            <p14:sldId id="315"/>
            <p14:sldId id="328"/>
            <p14:sldId id="294"/>
            <p14:sldId id="319"/>
            <p14:sldId id="276"/>
            <p14:sldId id="320"/>
            <p14:sldId id="322"/>
            <p14:sldId id="308"/>
            <p14:sldId id="309"/>
            <p14:sldId id="310"/>
            <p14:sldId id="277"/>
            <p14:sldId id="324"/>
            <p14:sldId id="325"/>
            <p14:sldId id="299"/>
            <p14:sldId id="327"/>
            <p14:sldId id="326"/>
            <p14:sldId id="303"/>
            <p14:sldId id="306"/>
            <p14:sldId id="280"/>
            <p14:sldId id="28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E"/>
    <a:srgbClr val="A70DE8"/>
    <a:srgbClr val="050408"/>
    <a:srgbClr val="005FAF"/>
    <a:srgbClr val="1F1299"/>
    <a:srgbClr val="C1E4E8"/>
    <a:srgbClr val="FFFFFF"/>
    <a:srgbClr val="4D4494"/>
    <a:srgbClr val="4B4290"/>
    <a:srgbClr val="016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7" autoAdjust="0"/>
    <p:restoredTop sz="78924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180" y="4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27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esktop\&#33609;&#3129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esktop\&#33609;&#3129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esktop\&#33609;&#3129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指标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3</a:t>
            </a:r>
            <a:endParaRPr 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6111111111111108E-2"/>
          <c:y val="0.16592665500145812"/>
          <c:w val="0.93888888888888888"/>
          <c:h val="0.606303587051618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开启优化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9000</c:v>
                </c:pt>
                <c:pt idx="1">
                  <c:v>8100</c:v>
                </c:pt>
                <c:pt idx="2">
                  <c:v>7900</c:v>
                </c:pt>
                <c:pt idx="3">
                  <c:v>9800</c:v>
                </c:pt>
                <c:pt idx="4">
                  <c:v>8500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A1-4FE1-9BBE-AC7261B741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关闭优化</c:v>
                </c:pt>
              </c:strCache>
            </c:strRef>
          </c:tx>
          <c:spPr>
            <a:ln w="22225" cap="rnd">
              <a:solidFill>
                <a:srgbClr val="7030A0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11000</c:v>
                </c:pt>
                <c:pt idx="1">
                  <c:v>10100</c:v>
                </c:pt>
                <c:pt idx="2">
                  <c:v>10000</c:v>
                </c:pt>
                <c:pt idx="3">
                  <c:v>10000</c:v>
                </c:pt>
                <c:pt idx="4">
                  <c:v>9900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1-4FE1-9BBE-AC7261B74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5291072"/>
        <c:axId val="1823021584"/>
      </c:lineChart>
      <c:catAx>
        <c:axId val="18252910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3021584"/>
        <c:crosses val="autoZero"/>
        <c:auto val="1"/>
        <c:lblAlgn val="ctr"/>
        <c:lblOffset val="100"/>
        <c:noMultiLvlLbl val="0"/>
      </c:catAx>
      <c:valAx>
        <c:axId val="1823021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2529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77777777777777"/>
          <c:y val="0.88409740449110508"/>
          <c:w val="0.54117743182486433"/>
          <c:h val="6.63608438043079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指标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1</a:t>
            </a:r>
            <a:endParaRPr 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6111111111111108E-2"/>
          <c:y val="0.16592665500145812"/>
          <c:w val="0.93888888888888888"/>
          <c:h val="0.606303587051618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开启优化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Sheet1!$A$11:$A$15</c:f>
              <c:strCache>
                <c:ptCount val="5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</c:strCache>
            </c:strRef>
          </c:cat>
          <c:val>
            <c:numRef>
              <c:f>Sheet1!$B$11:$B$15</c:f>
              <c:numCache>
                <c:formatCode>General</c:formatCode>
                <c:ptCount val="5"/>
                <c:pt idx="0">
                  <c:v>78</c:v>
                </c:pt>
                <c:pt idx="1">
                  <c:v>75</c:v>
                </c:pt>
                <c:pt idx="2">
                  <c:v>68</c:v>
                </c:pt>
                <c:pt idx="3">
                  <c:v>81</c:v>
                </c:pt>
                <c:pt idx="4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90-46D9-87F3-8C800C35D06F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关闭优化</c:v>
                </c:pt>
              </c:strCache>
            </c:strRef>
          </c:tx>
          <c:spPr>
            <a:ln w="22225" cap="rnd">
              <a:solidFill>
                <a:srgbClr val="7030A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Sheet1!$A$11:$A$15</c:f>
              <c:strCache>
                <c:ptCount val="5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</c:strCache>
            </c:strRef>
          </c:cat>
          <c:val>
            <c:numRef>
              <c:f>Sheet1!$C$11:$C$15</c:f>
              <c:numCache>
                <c:formatCode>General</c:formatCode>
                <c:ptCount val="5"/>
                <c:pt idx="0">
                  <c:v>90</c:v>
                </c:pt>
                <c:pt idx="1">
                  <c:v>92</c:v>
                </c:pt>
                <c:pt idx="2">
                  <c:v>92</c:v>
                </c:pt>
                <c:pt idx="3">
                  <c:v>94</c:v>
                </c:pt>
                <c:pt idx="4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90-46D9-87F3-8C800C35D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5291072"/>
        <c:axId val="1823021584"/>
      </c:lineChart>
      <c:catAx>
        <c:axId val="18252910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3021584"/>
        <c:crosses val="autoZero"/>
        <c:auto val="1"/>
        <c:lblAlgn val="ctr"/>
        <c:lblOffset val="100"/>
        <c:noMultiLvlLbl val="0"/>
      </c:catAx>
      <c:valAx>
        <c:axId val="18230215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529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77777777777777"/>
          <c:y val="0.88409740449110508"/>
          <c:w val="0.4883563491264986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指标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2</a:t>
            </a:r>
            <a:endParaRPr 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6111111111111108E-2"/>
          <c:y val="0.16592665500145812"/>
          <c:w val="0.93888888888888888"/>
          <c:h val="0.60630358705161858"/>
        </c:manualLayout>
      </c:layout>
      <c:lineChart>
        <c:grouping val="standard"/>
        <c:varyColors val="0"/>
        <c:ser>
          <c:idx val="0"/>
          <c:order val="0"/>
          <c:tx>
            <c:strRef>
              <c:f>Sheet1!$J$10</c:f>
              <c:strCache>
                <c:ptCount val="1"/>
                <c:pt idx="0">
                  <c:v>开启优化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Sheet1!$I$11:$I$15</c:f>
              <c:strCache>
                <c:ptCount val="5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</c:strCache>
            </c:strRef>
          </c:cat>
          <c:val>
            <c:numRef>
              <c:f>Sheet1!$J$11:$J$15</c:f>
              <c:numCache>
                <c:formatCode>General</c:formatCode>
                <c:ptCount val="5"/>
                <c:pt idx="0">
                  <c:v>10.5</c:v>
                </c:pt>
                <c:pt idx="1">
                  <c:v>9.1999999999999993</c:v>
                </c:pt>
                <c:pt idx="2">
                  <c:v>8</c:v>
                </c:pt>
                <c:pt idx="3">
                  <c:v>10</c:v>
                </c:pt>
                <c:pt idx="4">
                  <c:v>9.1999999999999993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3E-49F9-BF22-6EAD90529FA7}"/>
            </c:ext>
          </c:extLst>
        </c:ser>
        <c:ser>
          <c:idx val="1"/>
          <c:order val="1"/>
          <c:tx>
            <c:strRef>
              <c:f>Sheet1!$K$10</c:f>
              <c:strCache>
                <c:ptCount val="1"/>
                <c:pt idx="0">
                  <c:v>关闭优化</c:v>
                </c:pt>
              </c:strCache>
            </c:strRef>
          </c:tx>
          <c:spPr>
            <a:ln w="22225" cap="rnd">
              <a:solidFill>
                <a:srgbClr val="7030A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Sheet1!$I$11:$I$15</c:f>
              <c:strCache>
                <c:ptCount val="5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</c:strCache>
            </c:strRef>
          </c:cat>
          <c:val>
            <c:numRef>
              <c:f>Sheet1!$K$11:$K$15</c:f>
              <c:numCache>
                <c:formatCode>General</c:formatCode>
                <c:ptCount val="5"/>
                <c:pt idx="0">
                  <c:v>12.5</c:v>
                </c:pt>
                <c:pt idx="1">
                  <c:v>11</c:v>
                </c:pt>
                <c:pt idx="2">
                  <c:v>10.5</c:v>
                </c:pt>
                <c:pt idx="3">
                  <c:v>10.5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3E-49F9-BF22-6EAD90529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5291072"/>
        <c:axId val="1823021584"/>
      </c:lineChart>
      <c:catAx>
        <c:axId val="18252910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3021584"/>
        <c:crosses val="autoZero"/>
        <c:auto val="1"/>
        <c:lblAlgn val="ctr"/>
        <c:lblOffset val="100"/>
        <c:noMultiLvlLbl val="0"/>
      </c:catAx>
      <c:valAx>
        <c:axId val="18230215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529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77777777777777"/>
          <c:y val="0.88409740449110508"/>
          <c:w val="0.5062483267988532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EBA64-A30D-41E5-B23F-14BCB02D6F0F}" type="doc">
      <dgm:prSet loTypeId="urn:microsoft.com/office/officeart/2005/8/layout/radial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EE1BB-A422-4C32-B692-45397EF9AD6C}">
      <dgm:prSet phldrT="[文本]"/>
      <dgm:spPr>
        <a:noFill/>
        <a:ln>
          <a:solidFill>
            <a:srgbClr val="0162B5"/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zh-CN" altLang="en-US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五种选核模型</a:t>
          </a:r>
          <a:endParaRPr lang="zh-CN" altLang="en-US" dirty="0"/>
        </a:p>
      </dgm:t>
    </dgm:pt>
    <dgm:pt modelId="{2F69A9B4-3D37-4109-A767-728746ADE004}" type="parTrans" cxnId="{875AF984-EB92-4939-9050-80268B5E4FC5}">
      <dgm:prSet/>
      <dgm:spPr/>
      <dgm:t>
        <a:bodyPr/>
        <a:lstStyle/>
        <a:p>
          <a:endParaRPr lang="zh-CN" altLang="en-US"/>
        </a:p>
      </dgm:t>
    </dgm:pt>
    <dgm:pt modelId="{8E0C0CD8-729B-4379-A516-34EFF8F726E9}" type="sibTrans" cxnId="{875AF984-EB92-4939-9050-80268B5E4FC5}">
      <dgm:prSet/>
      <dgm:spPr/>
      <dgm:t>
        <a:bodyPr/>
        <a:lstStyle/>
        <a:p>
          <a:endParaRPr lang="zh-CN" altLang="en-US"/>
        </a:p>
      </dgm:t>
    </dgm:pt>
    <dgm:pt modelId="{50D9DE2D-2ADA-4421-8D4F-C7233A5721D6}">
      <dgm:prSet phldrT="[文本]" custT="1"/>
      <dgm:spPr>
        <a:noFill/>
        <a:ln>
          <a:solidFill>
            <a:srgbClr val="034C8A"/>
          </a:solidFill>
        </a:ln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n"/>
          </a:pPr>
          <a:r>
            <a: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up migration</a:t>
          </a:r>
          <a:endParaRPr lang="zh-CN" altLang="en-US" sz="1200" dirty="0"/>
        </a:p>
      </dgm:t>
    </dgm:pt>
    <dgm:pt modelId="{DFC0F507-27D5-41C3-8C51-0A444659FB4A}" type="parTrans" cxnId="{739D5FCC-2D2D-4806-A9F2-493CD1F72618}">
      <dgm:prSet/>
      <dgm:spPr/>
      <dgm:t>
        <a:bodyPr/>
        <a:lstStyle/>
        <a:p>
          <a:endParaRPr lang="zh-CN" altLang="en-US"/>
        </a:p>
      </dgm:t>
    </dgm:pt>
    <dgm:pt modelId="{8D1B9288-76D9-40AE-A87F-3678F3785F3E}" type="sibTrans" cxnId="{739D5FCC-2D2D-4806-A9F2-493CD1F72618}">
      <dgm:prSet/>
      <dgm:spPr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  <a:ln w="9525"/>
      </dgm:spPr>
      <dgm:t>
        <a:bodyPr/>
        <a:lstStyle/>
        <a:p>
          <a:endParaRPr lang="zh-CN" altLang="en-US"/>
        </a:p>
      </dgm:t>
    </dgm:pt>
    <dgm:pt modelId="{6B9E5404-C7FB-4C04-8E06-9827CE445D9D}">
      <dgm:prSet custT="1"/>
      <dgm:spPr>
        <a:noFill/>
        <a:ln>
          <a:solidFill>
            <a:srgbClr val="0162B5"/>
          </a:solidFill>
        </a:ln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n"/>
          </a:pPr>
          <a:r>
            <a: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down migration</a:t>
          </a:r>
          <a:endParaRPr lang="zh-CN" altLang="en-US" sz="1200" dirty="0"/>
        </a:p>
      </dgm:t>
    </dgm:pt>
    <dgm:pt modelId="{75D648B3-9531-476F-88DC-E44B4278623E}" type="parTrans" cxnId="{7F012821-45EE-45F8-AD72-EF2DB07CE3AD}">
      <dgm:prSet/>
      <dgm:spPr/>
      <dgm:t>
        <a:bodyPr/>
        <a:lstStyle/>
        <a:p>
          <a:endParaRPr lang="zh-CN" altLang="en-US"/>
        </a:p>
      </dgm:t>
    </dgm:pt>
    <dgm:pt modelId="{F4C87952-097E-4608-A4C6-DA3BBE6BD2FE}" type="sibTrans" cxnId="{7F012821-45EE-45F8-AD72-EF2DB07CE3AD}">
      <dgm:prSet/>
      <dgm:spPr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</dgm:spPr>
      <dgm:t>
        <a:bodyPr/>
        <a:lstStyle/>
        <a:p>
          <a:endParaRPr lang="zh-CN" altLang="en-US"/>
        </a:p>
      </dgm:t>
    </dgm:pt>
    <dgm:pt modelId="{94545117-24D5-4A4F-8132-432D9E9E9753}">
      <dgm:prSet custT="1"/>
      <dgm:spPr>
        <a:noFill/>
        <a:ln>
          <a:solidFill>
            <a:srgbClr val="0162B5"/>
          </a:solidFill>
        </a:ln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n"/>
          </a:pPr>
          <a:r>
            <a: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normal migration</a:t>
          </a:r>
          <a:endParaRPr lang="zh-CN" altLang="en-US" sz="1200" dirty="0"/>
        </a:p>
      </dgm:t>
    </dgm:pt>
    <dgm:pt modelId="{B6E501DB-CB4A-4E8D-8A90-49DCF3CB720D}" type="parTrans" cxnId="{0C16631D-9586-4D86-AB21-1692C16BF3A6}">
      <dgm:prSet/>
      <dgm:spPr/>
      <dgm:t>
        <a:bodyPr/>
        <a:lstStyle/>
        <a:p>
          <a:endParaRPr lang="zh-CN" altLang="en-US"/>
        </a:p>
      </dgm:t>
    </dgm:pt>
    <dgm:pt modelId="{D5B7326E-1EA6-4F21-9120-C0B021B0BB03}" type="sibTrans" cxnId="{0C16631D-9586-4D86-AB21-1692C16BF3A6}">
      <dgm:prSet/>
      <dgm:spPr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</dgm:spPr>
      <dgm:t>
        <a:bodyPr/>
        <a:lstStyle/>
        <a:p>
          <a:endParaRPr lang="zh-CN" altLang="en-US"/>
        </a:p>
      </dgm:t>
    </dgm:pt>
    <dgm:pt modelId="{18B34E98-B615-484B-8F9A-24650DF0A04F}">
      <dgm:prSet custT="1"/>
      <dgm:spPr>
        <a:noFill/>
        <a:ln>
          <a:solidFill>
            <a:srgbClr val="0162B5"/>
          </a:solidFill>
        </a:ln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n"/>
          </a:pPr>
          <a:r>
            <a: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newidle migration</a:t>
          </a:r>
          <a:endParaRPr lang="zh-CN" altLang="en-US" sz="1200" dirty="0"/>
        </a:p>
      </dgm:t>
    </dgm:pt>
    <dgm:pt modelId="{C0AE9E0D-B8F1-4952-AF7D-238DA5919677}" type="parTrans" cxnId="{E1ED4F61-D45C-42B1-B426-7CF24F3445DB}">
      <dgm:prSet/>
      <dgm:spPr/>
      <dgm:t>
        <a:bodyPr/>
        <a:lstStyle/>
        <a:p>
          <a:endParaRPr lang="zh-CN" altLang="en-US"/>
        </a:p>
      </dgm:t>
    </dgm:pt>
    <dgm:pt modelId="{6E45CF2F-FA94-4731-9DD6-D63DCE5AF1FD}" type="sibTrans" cxnId="{E1ED4F61-D45C-42B1-B426-7CF24F3445DB}">
      <dgm:prSet/>
      <dgm:spPr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</dgm:spPr>
      <dgm:t>
        <a:bodyPr/>
        <a:lstStyle/>
        <a:p>
          <a:endParaRPr lang="zh-CN" altLang="en-US"/>
        </a:p>
      </dgm:t>
    </dgm:pt>
    <dgm:pt modelId="{C940ABA7-0E08-45C9-B291-58CFFAA141CC}">
      <dgm:prSet custT="1"/>
      <dgm:spPr>
        <a:noFill/>
        <a:ln>
          <a:solidFill>
            <a:srgbClr val="0162B5"/>
          </a:solidFill>
        </a:ln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n"/>
          </a:pPr>
          <a:r>
            <a: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tick pull migration</a:t>
          </a:r>
          <a:endParaRPr lang="zh-CN" altLang="en-US" sz="1200" dirty="0"/>
        </a:p>
      </dgm:t>
    </dgm:pt>
    <dgm:pt modelId="{C681699D-BD4B-4E71-9CD9-B76A630AD893}" type="parTrans" cxnId="{8F025317-0710-413C-BB83-6443D3038F6E}">
      <dgm:prSet/>
      <dgm:spPr/>
      <dgm:t>
        <a:bodyPr/>
        <a:lstStyle/>
        <a:p>
          <a:endParaRPr lang="zh-CN" altLang="en-US"/>
        </a:p>
      </dgm:t>
    </dgm:pt>
    <dgm:pt modelId="{C2C6CCA2-59B7-47B7-AECB-4CF2354E5D0D}" type="sibTrans" cxnId="{8F025317-0710-413C-BB83-6443D3038F6E}">
      <dgm:prSet/>
      <dgm:spPr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</dgm:spPr>
      <dgm:t>
        <a:bodyPr/>
        <a:lstStyle/>
        <a:p>
          <a:endParaRPr lang="zh-CN" altLang="en-US"/>
        </a:p>
      </dgm:t>
    </dgm:pt>
    <dgm:pt modelId="{633A10F5-88B3-42F7-85A6-0D2653E15FB7}">
      <dgm:prSet/>
      <dgm:spPr/>
      <dgm:t>
        <a:bodyPr/>
        <a:lstStyle/>
        <a:p>
          <a:endParaRPr lang="zh-CN" altLang="en-US"/>
        </a:p>
      </dgm:t>
    </dgm:pt>
    <dgm:pt modelId="{8E75ABAE-F8D7-456C-AF36-EBB2E785F31B}" type="parTrans" cxnId="{7380ECFA-1B46-44D1-9C36-33D19AF17AD6}">
      <dgm:prSet/>
      <dgm:spPr/>
      <dgm:t>
        <a:bodyPr/>
        <a:lstStyle/>
        <a:p>
          <a:endParaRPr lang="zh-CN" altLang="en-US"/>
        </a:p>
      </dgm:t>
    </dgm:pt>
    <dgm:pt modelId="{BEB222C5-009B-42CC-8E6E-9F464B0D3C6C}" type="sibTrans" cxnId="{7380ECFA-1B46-44D1-9C36-33D19AF17AD6}">
      <dgm:prSet/>
      <dgm:spPr/>
      <dgm:t>
        <a:bodyPr/>
        <a:lstStyle/>
        <a:p>
          <a:endParaRPr lang="zh-CN" altLang="en-US"/>
        </a:p>
      </dgm:t>
    </dgm:pt>
    <dgm:pt modelId="{78DA25FE-E6BD-47D3-AF89-AC1FC0A4DB8E}" type="pres">
      <dgm:prSet presAssocID="{5E9EBA64-A30D-41E5-B23F-14BCB02D6F0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361259-0297-4171-B15E-D7C3BE4FDFB5}" type="pres">
      <dgm:prSet presAssocID="{2B1EE1BB-A422-4C32-B692-45397EF9AD6C}" presName="centerShape" presStyleLbl="node0" presStyleIdx="0" presStyleCnt="1"/>
      <dgm:spPr/>
    </dgm:pt>
    <dgm:pt modelId="{80BCD239-9B4D-4323-B4D5-E559881F2E94}" type="pres">
      <dgm:prSet presAssocID="{50D9DE2D-2ADA-4421-8D4F-C7233A5721D6}" presName="node" presStyleLbl="node1" presStyleIdx="0" presStyleCnt="5" custScaleX="116185" custScaleY="116185">
        <dgm:presLayoutVars>
          <dgm:bulletEnabled val="1"/>
        </dgm:presLayoutVars>
      </dgm:prSet>
      <dgm:spPr/>
    </dgm:pt>
    <dgm:pt modelId="{25D8D16D-3FBB-4941-8DF7-33511C2004A5}" type="pres">
      <dgm:prSet presAssocID="{50D9DE2D-2ADA-4421-8D4F-C7233A5721D6}" presName="dummy" presStyleCnt="0"/>
      <dgm:spPr/>
    </dgm:pt>
    <dgm:pt modelId="{A7357267-002C-46D6-914E-30C0BBCBC9FB}" type="pres">
      <dgm:prSet presAssocID="{8D1B9288-76D9-40AE-A87F-3678F3785F3E}" presName="sibTrans" presStyleLbl="sibTrans2D1" presStyleIdx="0" presStyleCnt="5"/>
      <dgm:spPr/>
    </dgm:pt>
    <dgm:pt modelId="{EA336216-115D-4AB4-BDFF-4BAFBA344D7E}" type="pres">
      <dgm:prSet presAssocID="{6B9E5404-C7FB-4C04-8E06-9827CE445D9D}" presName="node" presStyleLbl="node1" presStyleIdx="1" presStyleCnt="5" custScaleX="129732" custScaleY="129732">
        <dgm:presLayoutVars>
          <dgm:bulletEnabled val="1"/>
        </dgm:presLayoutVars>
      </dgm:prSet>
      <dgm:spPr/>
    </dgm:pt>
    <dgm:pt modelId="{67CA8D8B-0195-4ABD-B94A-5EFF0D076302}" type="pres">
      <dgm:prSet presAssocID="{6B9E5404-C7FB-4C04-8E06-9827CE445D9D}" presName="dummy" presStyleCnt="0"/>
      <dgm:spPr/>
    </dgm:pt>
    <dgm:pt modelId="{DECA8270-9073-4623-BB8C-B0A5CE836810}" type="pres">
      <dgm:prSet presAssocID="{F4C87952-097E-4608-A4C6-DA3BBE6BD2FE}" presName="sibTrans" presStyleLbl="sibTrans2D1" presStyleIdx="1" presStyleCnt="5"/>
      <dgm:spPr/>
    </dgm:pt>
    <dgm:pt modelId="{EDBA778D-B445-40DC-9D74-BB5BFB8DC834}" type="pres">
      <dgm:prSet presAssocID="{94545117-24D5-4A4F-8132-432D9E9E9753}" presName="node" presStyleLbl="node1" presStyleIdx="2" presStyleCnt="5" custScaleX="112563" custScaleY="112563">
        <dgm:presLayoutVars>
          <dgm:bulletEnabled val="1"/>
        </dgm:presLayoutVars>
      </dgm:prSet>
      <dgm:spPr/>
    </dgm:pt>
    <dgm:pt modelId="{CBB96FF6-A863-42C0-8D04-1836FDD8C3A4}" type="pres">
      <dgm:prSet presAssocID="{94545117-24D5-4A4F-8132-432D9E9E9753}" presName="dummy" presStyleCnt="0"/>
      <dgm:spPr/>
    </dgm:pt>
    <dgm:pt modelId="{AC8EF17B-7947-4E97-936B-9B6B6BAD9394}" type="pres">
      <dgm:prSet presAssocID="{D5B7326E-1EA6-4F21-9120-C0B021B0BB03}" presName="sibTrans" presStyleLbl="sibTrans2D1" presStyleIdx="2" presStyleCnt="5"/>
      <dgm:spPr/>
    </dgm:pt>
    <dgm:pt modelId="{B6CACDFF-D2D2-41FC-9DBA-082B51DDBDD6}" type="pres">
      <dgm:prSet presAssocID="{18B34E98-B615-484B-8F9A-24650DF0A04F}" presName="node" presStyleLbl="node1" presStyleIdx="3" presStyleCnt="5" custScaleX="116187" custScaleY="116187">
        <dgm:presLayoutVars>
          <dgm:bulletEnabled val="1"/>
        </dgm:presLayoutVars>
      </dgm:prSet>
      <dgm:spPr/>
    </dgm:pt>
    <dgm:pt modelId="{839B64B8-A6FF-4DA0-8F12-A417C60079C1}" type="pres">
      <dgm:prSet presAssocID="{18B34E98-B615-484B-8F9A-24650DF0A04F}" presName="dummy" presStyleCnt="0"/>
      <dgm:spPr/>
    </dgm:pt>
    <dgm:pt modelId="{6D5573DA-0968-4B57-A6FB-FA4F40F1FE61}" type="pres">
      <dgm:prSet presAssocID="{6E45CF2F-FA94-4731-9DD6-D63DCE5AF1FD}" presName="sibTrans" presStyleLbl="sibTrans2D1" presStyleIdx="3" presStyleCnt="5"/>
      <dgm:spPr/>
    </dgm:pt>
    <dgm:pt modelId="{2A1C2453-7A48-4B77-918F-9BF2FC137EC4}" type="pres">
      <dgm:prSet presAssocID="{C940ABA7-0E08-45C9-B291-58CFFAA141CC}" presName="node" presStyleLbl="node1" presStyleIdx="4" presStyleCnt="5" custScaleX="115809" custScaleY="115809">
        <dgm:presLayoutVars>
          <dgm:bulletEnabled val="1"/>
        </dgm:presLayoutVars>
      </dgm:prSet>
      <dgm:spPr/>
    </dgm:pt>
    <dgm:pt modelId="{A06AF6F5-E88B-4FCB-AF3A-64AA3AFDDDBD}" type="pres">
      <dgm:prSet presAssocID="{C940ABA7-0E08-45C9-B291-58CFFAA141CC}" presName="dummy" presStyleCnt="0"/>
      <dgm:spPr/>
    </dgm:pt>
    <dgm:pt modelId="{B1592609-8B13-4FBA-A1BF-18616FA99645}" type="pres">
      <dgm:prSet presAssocID="{C2C6CCA2-59B7-47B7-AECB-4CF2354E5D0D}" presName="sibTrans" presStyleLbl="sibTrans2D1" presStyleIdx="4" presStyleCnt="5"/>
      <dgm:spPr/>
    </dgm:pt>
  </dgm:ptLst>
  <dgm:cxnLst>
    <dgm:cxn modelId="{8F025317-0710-413C-BB83-6443D3038F6E}" srcId="{2B1EE1BB-A422-4C32-B692-45397EF9AD6C}" destId="{C940ABA7-0E08-45C9-B291-58CFFAA141CC}" srcOrd="4" destOrd="0" parTransId="{C681699D-BD4B-4E71-9CD9-B76A630AD893}" sibTransId="{C2C6CCA2-59B7-47B7-AECB-4CF2354E5D0D}"/>
    <dgm:cxn modelId="{0C16631D-9586-4D86-AB21-1692C16BF3A6}" srcId="{2B1EE1BB-A422-4C32-B692-45397EF9AD6C}" destId="{94545117-24D5-4A4F-8132-432D9E9E9753}" srcOrd="2" destOrd="0" parTransId="{B6E501DB-CB4A-4E8D-8A90-49DCF3CB720D}" sibTransId="{D5B7326E-1EA6-4F21-9120-C0B021B0BB03}"/>
    <dgm:cxn modelId="{F2A05020-98BA-4AF0-929C-AAD5BEBDFC24}" type="presOf" srcId="{F4C87952-097E-4608-A4C6-DA3BBE6BD2FE}" destId="{DECA8270-9073-4623-BB8C-B0A5CE836810}" srcOrd="0" destOrd="0" presId="urn:microsoft.com/office/officeart/2005/8/layout/radial6"/>
    <dgm:cxn modelId="{7F012821-45EE-45F8-AD72-EF2DB07CE3AD}" srcId="{2B1EE1BB-A422-4C32-B692-45397EF9AD6C}" destId="{6B9E5404-C7FB-4C04-8E06-9827CE445D9D}" srcOrd="1" destOrd="0" parTransId="{75D648B3-9531-476F-88DC-E44B4278623E}" sibTransId="{F4C87952-097E-4608-A4C6-DA3BBE6BD2FE}"/>
    <dgm:cxn modelId="{54BC0735-D588-46FA-897F-63E9D2A269FE}" type="presOf" srcId="{6B9E5404-C7FB-4C04-8E06-9827CE445D9D}" destId="{EA336216-115D-4AB4-BDFF-4BAFBA344D7E}" srcOrd="0" destOrd="0" presId="urn:microsoft.com/office/officeart/2005/8/layout/radial6"/>
    <dgm:cxn modelId="{E1ED4F61-D45C-42B1-B426-7CF24F3445DB}" srcId="{2B1EE1BB-A422-4C32-B692-45397EF9AD6C}" destId="{18B34E98-B615-484B-8F9A-24650DF0A04F}" srcOrd="3" destOrd="0" parTransId="{C0AE9E0D-B8F1-4952-AF7D-238DA5919677}" sibTransId="{6E45CF2F-FA94-4731-9DD6-D63DCE5AF1FD}"/>
    <dgm:cxn modelId="{4212FB44-B7FC-4A49-84D4-4A6EBC9084FC}" type="presOf" srcId="{C940ABA7-0E08-45C9-B291-58CFFAA141CC}" destId="{2A1C2453-7A48-4B77-918F-9BF2FC137EC4}" srcOrd="0" destOrd="0" presId="urn:microsoft.com/office/officeart/2005/8/layout/radial6"/>
    <dgm:cxn modelId="{3249DE6C-69BA-444E-AB77-DC815B787ABB}" type="presOf" srcId="{5E9EBA64-A30D-41E5-B23F-14BCB02D6F0F}" destId="{78DA25FE-E6BD-47D3-AF89-AC1FC0A4DB8E}" srcOrd="0" destOrd="0" presId="urn:microsoft.com/office/officeart/2005/8/layout/radial6"/>
    <dgm:cxn modelId="{FB17B76D-FB45-4376-AE05-35425D63047D}" type="presOf" srcId="{2B1EE1BB-A422-4C32-B692-45397EF9AD6C}" destId="{9E361259-0297-4171-B15E-D7C3BE4FDFB5}" srcOrd="0" destOrd="0" presId="urn:microsoft.com/office/officeart/2005/8/layout/radial6"/>
    <dgm:cxn modelId="{C476AF7B-A2D2-420D-AE79-1ACE7CE7CA68}" type="presOf" srcId="{94545117-24D5-4A4F-8132-432D9E9E9753}" destId="{EDBA778D-B445-40DC-9D74-BB5BFB8DC834}" srcOrd="0" destOrd="0" presId="urn:microsoft.com/office/officeart/2005/8/layout/radial6"/>
    <dgm:cxn modelId="{875AF984-EB92-4939-9050-80268B5E4FC5}" srcId="{5E9EBA64-A30D-41E5-B23F-14BCB02D6F0F}" destId="{2B1EE1BB-A422-4C32-B692-45397EF9AD6C}" srcOrd="0" destOrd="0" parTransId="{2F69A9B4-3D37-4109-A767-728746ADE004}" sibTransId="{8E0C0CD8-729B-4379-A516-34EFF8F726E9}"/>
    <dgm:cxn modelId="{CA54648B-59F3-48A6-AEF1-AE250C185457}" type="presOf" srcId="{D5B7326E-1EA6-4F21-9120-C0B021B0BB03}" destId="{AC8EF17B-7947-4E97-936B-9B6B6BAD9394}" srcOrd="0" destOrd="0" presId="urn:microsoft.com/office/officeart/2005/8/layout/radial6"/>
    <dgm:cxn modelId="{D6D7E999-71C8-49F1-A19E-1B8F772F9837}" type="presOf" srcId="{C2C6CCA2-59B7-47B7-AECB-4CF2354E5D0D}" destId="{B1592609-8B13-4FBA-A1BF-18616FA99645}" srcOrd="0" destOrd="0" presId="urn:microsoft.com/office/officeart/2005/8/layout/radial6"/>
    <dgm:cxn modelId="{AA59C1AF-1AF1-456A-96D9-3A3E11116B01}" type="presOf" srcId="{8D1B9288-76D9-40AE-A87F-3678F3785F3E}" destId="{A7357267-002C-46D6-914E-30C0BBCBC9FB}" srcOrd="0" destOrd="0" presId="urn:microsoft.com/office/officeart/2005/8/layout/radial6"/>
    <dgm:cxn modelId="{6A3F0CC2-87EF-4906-AC69-DF521254A827}" type="presOf" srcId="{18B34E98-B615-484B-8F9A-24650DF0A04F}" destId="{B6CACDFF-D2D2-41FC-9DBA-082B51DDBDD6}" srcOrd="0" destOrd="0" presId="urn:microsoft.com/office/officeart/2005/8/layout/radial6"/>
    <dgm:cxn modelId="{739D5FCC-2D2D-4806-A9F2-493CD1F72618}" srcId="{2B1EE1BB-A422-4C32-B692-45397EF9AD6C}" destId="{50D9DE2D-2ADA-4421-8D4F-C7233A5721D6}" srcOrd="0" destOrd="0" parTransId="{DFC0F507-27D5-41C3-8C51-0A444659FB4A}" sibTransId="{8D1B9288-76D9-40AE-A87F-3678F3785F3E}"/>
    <dgm:cxn modelId="{96BF1AE9-0F1D-483A-8CBB-5FE73A5AF84B}" type="presOf" srcId="{50D9DE2D-2ADA-4421-8D4F-C7233A5721D6}" destId="{80BCD239-9B4D-4323-B4D5-E559881F2E94}" srcOrd="0" destOrd="0" presId="urn:microsoft.com/office/officeart/2005/8/layout/radial6"/>
    <dgm:cxn modelId="{7380ECFA-1B46-44D1-9C36-33D19AF17AD6}" srcId="{5E9EBA64-A30D-41E5-B23F-14BCB02D6F0F}" destId="{633A10F5-88B3-42F7-85A6-0D2653E15FB7}" srcOrd="1" destOrd="0" parTransId="{8E75ABAE-F8D7-456C-AF36-EBB2E785F31B}" sibTransId="{BEB222C5-009B-42CC-8E6E-9F464B0D3C6C}"/>
    <dgm:cxn modelId="{21A436FF-7657-48F2-B22B-88F9CD1C3E5B}" type="presOf" srcId="{6E45CF2F-FA94-4731-9DD6-D63DCE5AF1FD}" destId="{6D5573DA-0968-4B57-A6FB-FA4F40F1FE61}" srcOrd="0" destOrd="0" presId="urn:microsoft.com/office/officeart/2005/8/layout/radial6"/>
    <dgm:cxn modelId="{17E82CB7-B6B5-4923-BAC9-5ED424B162B2}" type="presParOf" srcId="{78DA25FE-E6BD-47D3-AF89-AC1FC0A4DB8E}" destId="{9E361259-0297-4171-B15E-D7C3BE4FDFB5}" srcOrd="0" destOrd="0" presId="urn:microsoft.com/office/officeart/2005/8/layout/radial6"/>
    <dgm:cxn modelId="{810A70E5-A4F6-4B31-B55E-7F3ADEC559C2}" type="presParOf" srcId="{78DA25FE-E6BD-47D3-AF89-AC1FC0A4DB8E}" destId="{80BCD239-9B4D-4323-B4D5-E559881F2E94}" srcOrd="1" destOrd="0" presId="urn:microsoft.com/office/officeart/2005/8/layout/radial6"/>
    <dgm:cxn modelId="{E514FEB5-FD2A-4326-B53E-E7D725B65822}" type="presParOf" srcId="{78DA25FE-E6BD-47D3-AF89-AC1FC0A4DB8E}" destId="{25D8D16D-3FBB-4941-8DF7-33511C2004A5}" srcOrd="2" destOrd="0" presId="urn:microsoft.com/office/officeart/2005/8/layout/radial6"/>
    <dgm:cxn modelId="{07A331BE-5080-4F58-8F7F-3EDC2A83FC48}" type="presParOf" srcId="{78DA25FE-E6BD-47D3-AF89-AC1FC0A4DB8E}" destId="{A7357267-002C-46D6-914E-30C0BBCBC9FB}" srcOrd="3" destOrd="0" presId="urn:microsoft.com/office/officeart/2005/8/layout/radial6"/>
    <dgm:cxn modelId="{E814FFBE-6015-442D-AFBB-A30E343B6CD2}" type="presParOf" srcId="{78DA25FE-E6BD-47D3-AF89-AC1FC0A4DB8E}" destId="{EA336216-115D-4AB4-BDFF-4BAFBA344D7E}" srcOrd="4" destOrd="0" presId="urn:microsoft.com/office/officeart/2005/8/layout/radial6"/>
    <dgm:cxn modelId="{1B574876-EBD5-415C-8F74-C07A6740917F}" type="presParOf" srcId="{78DA25FE-E6BD-47D3-AF89-AC1FC0A4DB8E}" destId="{67CA8D8B-0195-4ABD-B94A-5EFF0D076302}" srcOrd="5" destOrd="0" presId="urn:microsoft.com/office/officeart/2005/8/layout/radial6"/>
    <dgm:cxn modelId="{D9D4C4A8-A104-479C-A908-D722112BFADF}" type="presParOf" srcId="{78DA25FE-E6BD-47D3-AF89-AC1FC0A4DB8E}" destId="{DECA8270-9073-4623-BB8C-B0A5CE836810}" srcOrd="6" destOrd="0" presId="urn:microsoft.com/office/officeart/2005/8/layout/radial6"/>
    <dgm:cxn modelId="{D62EDE41-899A-41FC-BE19-3E670154BD04}" type="presParOf" srcId="{78DA25FE-E6BD-47D3-AF89-AC1FC0A4DB8E}" destId="{EDBA778D-B445-40DC-9D74-BB5BFB8DC834}" srcOrd="7" destOrd="0" presId="urn:microsoft.com/office/officeart/2005/8/layout/radial6"/>
    <dgm:cxn modelId="{691AA503-639A-4E1D-84F7-DFE93EEEDDF0}" type="presParOf" srcId="{78DA25FE-E6BD-47D3-AF89-AC1FC0A4DB8E}" destId="{CBB96FF6-A863-42C0-8D04-1836FDD8C3A4}" srcOrd="8" destOrd="0" presId="urn:microsoft.com/office/officeart/2005/8/layout/radial6"/>
    <dgm:cxn modelId="{CD38791B-CAA6-4834-9728-7E7F28F9DA17}" type="presParOf" srcId="{78DA25FE-E6BD-47D3-AF89-AC1FC0A4DB8E}" destId="{AC8EF17B-7947-4E97-936B-9B6B6BAD9394}" srcOrd="9" destOrd="0" presId="urn:microsoft.com/office/officeart/2005/8/layout/radial6"/>
    <dgm:cxn modelId="{DEA1F358-9C24-42A6-AA7F-9D9E8311EC37}" type="presParOf" srcId="{78DA25FE-E6BD-47D3-AF89-AC1FC0A4DB8E}" destId="{B6CACDFF-D2D2-41FC-9DBA-082B51DDBDD6}" srcOrd="10" destOrd="0" presId="urn:microsoft.com/office/officeart/2005/8/layout/radial6"/>
    <dgm:cxn modelId="{D8A095EA-C3D1-4234-B1AC-067B116A4F24}" type="presParOf" srcId="{78DA25FE-E6BD-47D3-AF89-AC1FC0A4DB8E}" destId="{839B64B8-A6FF-4DA0-8F12-A417C60079C1}" srcOrd="11" destOrd="0" presId="urn:microsoft.com/office/officeart/2005/8/layout/radial6"/>
    <dgm:cxn modelId="{636556FB-C3C5-4F98-A7E5-3326D25F3972}" type="presParOf" srcId="{78DA25FE-E6BD-47D3-AF89-AC1FC0A4DB8E}" destId="{6D5573DA-0968-4B57-A6FB-FA4F40F1FE61}" srcOrd="12" destOrd="0" presId="urn:microsoft.com/office/officeart/2005/8/layout/radial6"/>
    <dgm:cxn modelId="{1159D3E8-5162-4E85-AD04-77B53220DF58}" type="presParOf" srcId="{78DA25FE-E6BD-47D3-AF89-AC1FC0A4DB8E}" destId="{2A1C2453-7A48-4B77-918F-9BF2FC137EC4}" srcOrd="13" destOrd="0" presId="urn:microsoft.com/office/officeart/2005/8/layout/radial6"/>
    <dgm:cxn modelId="{32FB4A2D-D51C-48EB-835E-E6C27E17F5E2}" type="presParOf" srcId="{78DA25FE-E6BD-47D3-AF89-AC1FC0A4DB8E}" destId="{A06AF6F5-E88B-4FCB-AF3A-64AA3AFDDDBD}" srcOrd="14" destOrd="0" presId="urn:microsoft.com/office/officeart/2005/8/layout/radial6"/>
    <dgm:cxn modelId="{376D02A4-C7C4-4EF9-87A5-4CA1C94AE758}" type="presParOf" srcId="{78DA25FE-E6BD-47D3-AF89-AC1FC0A4DB8E}" destId="{B1592609-8B13-4FBA-A1BF-18616FA99645}" srcOrd="15" destOrd="0" presId="urn:microsoft.com/office/officeart/2005/8/layout/radial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92609-8B13-4FBA-A1BF-18616FA99645}">
      <dsp:nvSpPr>
        <dsp:cNvPr id="0" name=""/>
        <dsp:cNvSpPr/>
      </dsp:nvSpPr>
      <dsp:spPr>
        <a:xfrm>
          <a:off x="1474652" y="480843"/>
          <a:ext cx="3120496" cy="3120496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  <a:ln>
          <a:noFill/>
        </a:ln>
        <a:effectLst>
          <a:outerShdw blurRad="39000" dist="25400" dir="5400000" rotWithShape="0">
            <a:schemeClr val="accent1">
              <a:tint val="6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5573DA-0968-4B57-A6FB-FA4F40F1FE61}">
      <dsp:nvSpPr>
        <dsp:cNvPr id="0" name=""/>
        <dsp:cNvSpPr/>
      </dsp:nvSpPr>
      <dsp:spPr>
        <a:xfrm>
          <a:off x="1474652" y="480843"/>
          <a:ext cx="3120496" cy="3120496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  <a:ln>
          <a:noFill/>
        </a:ln>
        <a:effectLst>
          <a:outerShdw blurRad="39000" dist="25400" dir="5400000" rotWithShape="0">
            <a:schemeClr val="accent1">
              <a:tint val="6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8EF17B-7947-4E97-936B-9B6B6BAD9394}">
      <dsp:nvSpPr>
        <dsp:cNvPr id="0" name=""/>
        <dsp:cNvSpPr/>
      </dsp:nvSpPr>
      <dsp:spPr>
        <a:xfrm>
          <a:off x="1474652" y="480843"/>
          <a:ext cx="3120496" cy="3120496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  <a:ln>
          <a:noFill/>
        </a:ln>
        <a:effectLst>
          <a:outerShdw blurRad="39000" dist="25400" dir="5400000" rotWithShape="0">
            <a:schemeClr val="accent1">
              <a:tint val="6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A8270-9073-4623-BB8C-B0A5CE836810}">
      <dsp:nvSpPr>
        <dsp:cNvPr id="0" name=""/>
        <dsp:cNvSpPr/>
      </dsp:nvSpPr>
      <dsp:spPr>
        <a:xfrm>
          <a:off x="1474652" y="480843"/>
          <a:ext cx="3120496" cy="3120496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  <a:ln>
          <a:noFill/>
        </a:ln>
        <a:effectLst>
          <a:outerShdw blurRad="39000" dist="25400" dir="5400000" rotWithShape="0">
            <a:schemeClr val="accent1">
              <a:tint val="6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57267-002C-46D6-914E-30C0BBCBC9FB}">
      <dsp:nvSpPr>
        <dsp:cNvPr id="0" name=""/>
        <dsp:cNvSpPr/>
      </dsp:nvSpPr>
      <dsp:spPr>
        <a:xfrm>
          <a:off x="1474652" y="480843"/>
          <a:ext cx="3120496" cy="3120496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blipFill rotWithShape="0">
          <a:blip xmlns:r="http://schemas.openxmlformats.org/officeDocument/2006/relationships" r:embed="rId1"/>
          <a:srcRect/>
          <a:stretch>
            <a:fillRect t="-34000" b="-34000"/>
          </a:stretch>
        </a:blipFill>
        <a:ln w="9525">
          <a:noFill/>
        </a:ln>
        <a:effectLst>
          <a:outerShdw blurRad="39000" dist="25400" dir="5400000" rotWithShape="0">
            <a:schemeClr val="accent1">
              <a:tint val="6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361259-0297-4171-B15E-D7C3BE4FDFB5}">
      <dsp:nvSpPr>
        <dsp:cNvPr id="0" name=""/>
        <dsp:cNvSpPr/>
      </dsp:nvSpPr>
      <dsp:spPr>
        <a:xfrm>
          <a:off x="2316894" y="1323085"/>
          <a:ext cx="1436012" cy="1436012"/>
        </a:xfrm>
        <a:prstGeom prst="ellipse">
          <a:avLst/>
        </a:prstGeom>
        <a:noFill/>
        <a:ln>
          <a:solidFill>
            <a:srgbClr val="0162B5"/>
          </a:solidFill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zh-CN" altLang="en-US" sz="2100" b="1" kern="1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五种选核模型</a:t>
          </a:r>
          <a:endParaRPr lang="zh-CN" altLang="en-US" sz="2100" kern="1200" dirty="0"/>
        </a:p>
      </dsp:txBody>
      <dsp:txXfrm>
        <a:off x="2527193" y="1533384"/>
        <a:ext cx="1015414" cy="1015414"/>
      </dsp:txXfrm>
    </dsp:sp>
    <dsp:sp modelId="{80BCD239-9B4D-4323-B4D5-E559881F2E94}">
      <dsp:nvSpPr>
        <dsp:cNvPr id="0" name=""/>
        <dsp:cNvSpPr/>
      </dsp:nvSpPr>
      <dsp:spPr>
        <a:xfrm>
          <a:off x="2450950" y="-66920"/>
          <a:ext cx="1167902" cy="1167902"/>
        </a:xfrm>
        <a:prstGeom prst="ellipse">
          <a:avLst/>
        </a:prstGeom>
        <a:noFill/>
        <a:ln>
          <a:solidFill>
            <a:srgbClr val="034C8A"/>
          </a:solidFill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altLang="zh-CN" sz="1200" b="1" kern="1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up migration</a:t>
          </a:r>
          <a:endParaRPr lang="zh-CN" altLang="en-US" sz="1200" kern="1200" dirty="0"/>
        </a:p>
      </dsp:txBody>
      <dsp:txXfrm>
        <a:off x="2621985" y="104115"/>
        <a:ext cx="825832" cy="825832"/>
      </dsp:txXfrm>
    </dsp:sp>
    <dsp:sp modelId="{EA336216-115D-4AB4-BDFF-4BAFBA344D7E}">
      <dsp:nvSpPr>
        <dsp:cNvPr id="0" name=""/>
        <dsp:cNvSpPr/>
      </dsp:nvSpPr>
      <dsp:spPr>
        <a:xfrm>
          <a:off x="3832330" y="918092"/>
          <a:ext cx="1304077" cy="1304077"/>
        </a:xfrm>
        <a:prstGeom prst="ellipse">
          <a:avLst/>
        </a:prstGeom>
        <a:noFill/>
        <a:ln>
          <a:solidFill>
            <a:srgbClr val="0162B5"/>
          </a:solidFill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altLang="zh-CN" sz="1200" b="1" kern="1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down migration</a:t>
          </a:r>
          <a:endParaRPr lang="zh-CN" altLang="en-US" sz="1200" kern="1200" dirty="0"/>
        </a:p>
      </dsp:txBody>
      <dsp:txXfrm>
        <a:off x="4023308" y="1109070"/>
        <a:ext cx="922121" cy="922121"/>
      </dsp:txXfrm>
    </dsp:sp>
    <dsp:sp modelId="{EDBA778D-B445-40DC-9D74-BB5BFB8DC834}">
      <dsp:nvSpPr>
        <dsp:cNvPr id="0" name=""/>
        <dsp:cNvSpPr/>
      </dsp:nvSpPr>
      <dsp:spPr>
        <a:xfrm>
          <a:off x="3364974" y="2708336"/>
          <a:ext cx="1131493" cy="1131493"/>
        </a:xfrm>
        <a:prstGeom prst="ellipse">
          <a:avLst/>
        </a:prstGeom>
        <a:noFill/>
        <a:ln>
          <a:solidFill>
            <a:srgbClr val="0162B5"/>
          </a:solidFill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altLang="zh-CN" sz="1200" b="1" kern="1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normal migration</a:t>
          </a:r>
          <a:endParaRPr lang="zh-CN" altLang="en-US" sz="1200" kern="1200" dirty="0"/>
        </a:p>
      </dsp:txBody>
      <dsp:txXfrm>
        <a:off x="3530677" y="2874039"/>
        <a:ext cx="800087" cy="800087"/>
      </dsp:txXfrm>
    </dsp:sp>
    <dsp:sp modelId="{B6CACDFF-D2D2-41FC-9DBA-082B51DDBDD6}">
      <dsp:nvSpPr>
        <dsp:cNvPr id="0" name=""/>
        <dsp:cNvSpPr/>
      </dsp:nvSpPr>
      <dsp:spPr>
        <a:xfrm>
          <a:off x="1555119" y="2690121"/>
          <a:ext cx="1167922" cy="1167922"/>
        </a:xfrm>
        <a:prstGeom prst="ellipse">
          <a:avLst/>
        </a:prstGeom>
        <a:noFill/>
        <a:ln>
          <a:solidFill>
            <a:srgbClr val="0162B5"/>
          </a:solidFill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altLang="zh-CN" sz="1200" b="1" kern="1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newidle migration</a:t>
          </a:r>
          <a:endParaRPr lang="zh-CN" altLang="en-US" sz="1200" kern="1200" dirty="0"/>
        </a:p>
      </dsp:txBody>
      <dsp:txXfrm>
        <a:off x="1726157" y="2861159"/>
        <a:ext cx="825846" cy="825846"/>
      </dsp:txXfrm>
    </dsp:sp>
    <dsp:sp modelId="{2A1C2453-7A48-4B77-918F-9BF2FC137EC4}">
      <dsp:nvSpPr>
        <dsp:cNvPr id="0" name=""/>
        <dsp:cNvSpPr/>
      </dsp:nvSpPr>
      <dsp:spPr>
        <a:xfrm>
          <a:off x="1003371" y="988069"/>
          <a:ext cx="1164122" cy="1164122"/>
        </a:xfrm>
        <a:prstGeom prst="ellipse">
          <a:avLst/>
        </a:prstGeom>
        <a:noFill/>
        <a:ln>
          <a:solidFill>
            <a:srgbClr val="0162B5"/>
          </a:solidFill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altLang="zh-CN" sz="1200" b="1" kern="1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rPr>
            <a:t>tick pull migration</a:t>
          </a:r>
          <a:endParaRPr lang="zh-CN" altLang="en-US" sz="1200" kern="1200" dirty="0"/>
        </a:p>
      </dsp:txBody>
      <dsp:txXfrm>
        <a:off x="1173853" y="1158551"/>
        <a:ext cx="823158" cy="823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  <a:t>2023/10/26</a:t>
            </a:fld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  <a:t>‹#›</a:t>
            </a:fld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A7AC2D05-F75F-2E4D-9552-EB82F984C7D8}" type="datetimeFigureOut">
              <a:rPr kumimoji="1" lang="zh-CN" altLang="en-US" smtClean="0"/>
              <a:pPr/>
              <a:t>2023/10/26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E26552A0-F6C0-9B42-B29D-2131477194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77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73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两个维度：</a:t>
            </a:r>
            <a:endParaRPr lang="en-US" altLang="zh-CN"/>
          </a:p>
          <a:p>
            <a:r>
              <a:rPr lang="en-US" altLang="zh-CN"/>
              <a:t>a) </a:t>
            </a:r>
            <a:r>
              <a:rPr lang="zh-CN" altLang="en-US"/>
              <a:t>关键线程选核时避开</a:t>
            </a:r>
            <a:r>
              <a:rPr lang="en-US" altLang="zh-CN"/>
              <a:t>rt</a:t>
            </a:r>
          </a:p>
          <a:p>
            <a:r>
              <a:rPr lang="en-US" altLang="zh-CN"/>
              <a:t>b) rt</a:t>
            </a:r>
            <a:r>
              <a:rPr lang="zh-CN" altLang="en-US"/>
              <a:t>选核时避开关键线程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无法解决的问题：</a:t>
            </a:r>
            <a:endParaRPr lang="en-US" altLang="zh-CN"/>
          </a:p>
          <a:p>
            <a:r>
              <a:rPr lang="zh-CN" altLang="en-US"/>
              <a:t>如果存在绑核，则会导致互斥失败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43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同时选核举个例子：两个小伙同时看好一个女孩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原生内核默认诸如持锁、关抢占这种临界区应该是段暂的；</a:t>
            </a:r>
            <a:endParaRPr lang="en-US" altLang="zh-CN"/>
          </a:p>
          <a:p>
            <a:r>
              <a:rPr lang="zh-CN" altLang="en-US"/>
              <a:t>关抢占是点太多了，不能在</a:t>
            </a:r>
            <a:r>
              <a:rPr lang="en-US" altLang="zh-CN"/>
              <a:t>wakeup</a:t>
            </a:r>
            <a:r>
              <a:rPr lang="zh-CN" altLang="en-US"/>
              <a:t>的时候做判断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832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0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tick</a:t>
            </a:r>
            <a:r>
              <a:rPr lang="zh-CN" altLang="en-US"/>
              <a:t>发生在</a:t>
            </a:r>
            <a:r>
              <a:rPr lang="en-US" altLang="zh-CN"/>
              <a:t>local cpu</a:t>
            </a:r>
            <a:r>
              <a:rPr lang="zh-CN" altLang="en-US"/>
              <a:t>上，</a:t>
            </a:r>
            <a:r>
              <a:rPr lang="en-US" altLang="zh-CN"/>
              <a:t>local cpu</a:t>
            </a:r>
            <a:r>
              <a:rPr lang="zh-CN" altLang="en-US"/>
              <a:t>主动</a:t>
            </a:r>
            <a:r>
              <a:rPr lang="en-US" altLang="zh-CN"/>
              <a:t>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342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触发</a:t>
            </a:r>
            <a:r>
              <a:rPr lang="en-US" altLang="zh-CN"/>
              <a:t>newidle</a:t>
            </a:r>
            <a:r>
              <a:rPr lang="zh-CN" altLang="en-US"/>
              <a:t>的是</a:t>
            </a:r>
            <a:r>
              <a:rPr lang="en-US" altLang="zh-CN"/>
              <a:t>local cpu</a:t>
            </a:r>
            <a:r>
              <a:rPr lang="zh-CN" altLang="en-US"/>
              <a:t>，需要检查</a:t>
            </a:r>
            <a:r>
              <a:rPr lang="en-US" altLang="zh-CN"/>
              <a:t>other cpu</a:t>
            </a:r>
            <a:r>
              <a:rPr lang="zh-CN" altLang="en-US"/>
              <a:t>上是否存在产时间</a:t>
            </a:r>
            <a:r>
              <a:rPr lang="en-US" altLang="zh-CN"/>
              <a:t>running</a:t>
            </a:r>
            <a:r>
              <a:rPr lang="zh-CN" altLang="en-US"/>
              <a:t>的任务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0199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046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对已经造成不好的后果及时挽救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454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107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36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通过修改</a:t>
            </a:r>
            <a:r>
              <a:rPr lang="en-US" altLang="zh-CN"/>
              <a:t>nice</a:t>
            </a:r>
            <a:r>
              <a:rPr lang="zh-CN" altLang="en-US"/>
              <a:t>值来提高线程优先级，从而达到影响虚拟运行时间的效果；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对延迟敏感的任务进行识别和标记，然后在下面两个时机确保被打上</a:t>
            </a:r>
            <a:r>
              <a:rPr lang="en-US" altLang="zh-CN"/>
              <a:t>latency_nice</a:t>
            </a:r>
            <a:r>
              <a:rPr lang="zh-CN" altLang="en-US"/>
              <a:t>的任务能够得到优先执行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第三种更加直接，直接对虚拟运行时间进行补偿，但是只对刚唤醒的线程有效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virtual deadline</a:t>
            </a:r>
            <a:r>
              <a:rPr lang="zh-CN" altLang="en-US"/>
              <a:t>的概念，并承诺在这个</a:t>
            </a:r>
            <a:r>
              <a:rPr lang="en-US" altLang="zh-CN"/>
              <a:t>deadline</a:t>
            </a:r>
            <a:r>
              <a:rPr lang="zh-CN" altLang="en-US"/>
              <a:t>之前获得所有时间片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6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原生内核设计之初是面向服务器的，对调度器的设计更加注重吞吐量，关注指定时间内运行线程的数据，而不关注特定线程的响应速度</a:t>
            </a:r>
            <a:endParaRPr lang="en-US" altLang="zh-CN" sz="12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这导致</a:t>
            </a:r>
            <a:r>
              <a:rPr lang="en-US" altLang="zh-CN" sz="12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linux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在应用到手机这种需要频繁和用户交互的设备上时遇到一些问题。比如下面这几个经典的问题。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94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此时即使关键线程是</a:t>
            </a:r>
            <a:r>
              <a:rPr lang="en-US" altLang="zh-CN" dirty="0"/>
              <a:t>rt</a:t>
            </a:r>
            <a:r>
              <a:rPr lang="zh-CN" altLang="en-US" dirty="0"/>
              <a:t>，也无法抢占</a:t>
            </a:r>
            <a:r>
              <a:rPr lang="en-US" altLang="zh-CN" dirty="0" err="1"/>
              <a:t>cfs</a:t>
            </a:r>
            <a:r>
              <a:rPr lang="zh-CN" altLang="en-US" dirty="0"/>
              <a:t>立刻获取到</a:t>
            </a:r>
            <a:r>
              <a:rPr lang="en-US" altLang="zh-CN" dirty="0" err="1"/>
              <a:t>cpu</a:t>
            </a:r>
            <a:r>
              <a:rPr lang="zh-CN" altLang="en-US" dirty="0"/>
              <a:t>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为了保证关键线程的调度延迟，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OPPO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设计了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latency-based balancer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43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58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9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13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1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  <a:lvl2pPr marL="4572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2pPr>
            <a:lvl3pPr marL="9144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3pPr>
            <a:lvl4pPr marL="13716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4pPr>
            <a:lvl5pPr marL="18288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  <a:lvl2pPr marL="4572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2pPr>
            <a:lvl3pPr marL="9144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3pPr>
            <a:lvl4pPr marL="13716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4pPr>
            <a:lvl5pPr marL="18288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3367AEC0-C289-DE44-AB8A-ADA10C1E6049}" type="datetimeFigureOut">
              <a:rPr kumimoji="1" lang="zh-CN" altLang="en-US" smtClean="0"/>
              <a:pPr/>
              <a:t>2023/10/26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B64B2F3D-105D-CE46-B007-3E1ED61C52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3367AEC0-C289-DE44-AB8A-ADA10C1E6049}" type="datetimeFigureOut">
              <a:rPr kumimoji="1" lang="zh-CN" altLang="en-US" smtClean="0"/>
              <a:pPr/>
              <a:t>2023/10/26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B64B2F3D-105D-CE46-B007-3E1ED61C52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746249"/>
            <a:ext cx="9618133" cy="1376363"/>
          </a:xfrm>
        </p:spPr>
        <p:txBody>
          <a:bodyPr>
            <a:normAutofit fontScale="90000"/>
          </a:bodyPr>
          <a:lstStyle/>
          <a:p>
            <a:r>
              <a:rPr kumimoji="1" lang="zh-CN" altLang="en-US" sz="5400" dirty="0"/>
              <a:t>基于任务调度延迟的</a:t>
            </a:r>
            <a:r>
              <a:rPr kumimoji="1" lang="en-US" altLang="zh-CN" sz="5400" dirty="0"/>
              <a:t>balance</a:t>
            </a:r>
            <a:r>
              <a:rPr kumimoji="1" lang="zh-CN" altLang="en-US" sz="5400" dirty="0"/>
              <a:t>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3999" y="4341498"/>
            <a:ext cx="6146802" cy="510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胡璞  </a:t>
            </a:r>
            <a:r>
              <a:rPr kumimoji="1" lang="en-US" altLang="zh-CN" sz="2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OPPO</a:t>
            </a:r>
            <a:r>
              <a:rPr kumimoji="1" lang="zh-CN" altLang="en-US" sz="2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高级底层软件工程师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9BB561C-866E-E778-506F-06542105A486}"/>
              </a:ext>
            </a:extLst>
          </p:cNvPr>
          <p:cNvGrpSpPr/>
          <p:nvPr/>
        </p:nvGrpSpPr>
        <p:grpSpPr>
          <a:xfrm>
            <a:off x="0" y="2405363"/>
            <a:ext cx="3495740" cy="3533143"/>
            <a:chOff x="439323" y="1662286"/>
            <a:chExt cx="3495740" cy="353314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2B53B79-6F9C-ED3B-AC88-5E3D42D1D066}"/>
                </a:ext>
              </a:extLst>
            </p:cNvPr>
            <p:cNvSpPr/>
            <p:nvPr/>
          </p:nvSpPr>
          <p:spPr>
            <a:xfrm>
              <a:off x="1983750" y="1676520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418" tIns="216090" rIns="196418" bIns="2160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自身负载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9F94E0-ACD4-DF6F-C314-5E151C9935C7}"/>
                </a:ext>
              </a:extLst>
            </p:cNvPr>
            <p:cNvSpPr/>
            <p:nvPr/>
          </p:nvSpPr>
          <p:spPr>
            <a:xfrm>
              <a:off x="2851384" y="1857551"/>
              <a:ext cx="1083679" cy="582623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D793D96-1752-DCA8-0433-80D2911FF56A}"/>
                </a:ext>
              </a:extLst>
            </p:cNvPr>
            <p:cNvSpPr/>
            <p:nvPr/>
          </p:nvSpPr>
          <p:spPr>
            <a:xfrm>
              <a:off x="1068556" y="1663343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648" tIns="151320" rIns="131648" bIns="1513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DA9DF1B-C8FD-4497-6919-86778D097140}"/>
                </a:ext>
              </a:extLst>
            </p:cNvPr>
            <p:cNvSpPr/>
            <p:nvPr/>
          </p:nvSpPr>
          <p:spPr>
            <a:xfrm>
              <a:off x="1523003" y="2487561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418" tIns="216090" rIns="196418" bIns="2160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cpu</a:t>
              </a:r>
              <a:r>
                <a:rPr lang="zh-CN" altLang="en-US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算力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A13E65F-C375-BBEC-C2DE-24024F8788C0}"/>
                </a:ext>
              </a:extLst>
            </p:cNvPr>
            <p:cNvSpPr/>
            <p:nvPr/>
          </p:nvSpPr>
          <p:spPr>
            <a:xfrm>
              <a:off x="439323" y="2681769"/>
              <a:ext cx="1048722" cy="582623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3D0F335-A4C8-4F91-68E7-C6A947D68542}"/>
                </a:ext>
              </a:extLst>
            </p:cNvPr>
            <p:cNvSpPr/>
            <p:nvPr/>
          </p:nvSpPr>
          <p:spPr>
            <a:xfrm>
              <a:off x="2435391" y="2487561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648" tIns="151320" rIns="131648" bIns="1513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E60DEDE-7882-933D-D01E-F903AC4C0178}"/>
                </a:ext>
              </a:extLst>
            </p:cNvPr>
            <p:cNvSpPr/>
            <p:nvPr/>
          </p:nvSpPr>
          <p:spPr>
            <a:xfrm>
              <a:off x="1972547" y="3331102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418" tIns="216090" rIns="196418" bIns="2160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线程互斥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852D81-4D39-7D05-5BC1-4BC04D598B68}"/>
                </a:ext>
              </a:extLst>
            </p:cNvPr>
            <p:cNvSpPr/>
            <p:nvPr/>
          </p:nvSpPr>
          <p:spPr>
            <a:xfrm>
              <a:off x="2851384" y="3505987"/>
              <a:ext cx="1083679" cy="582623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6B81D29-E524-C976-D996-D2BA04CE0254}"/>
                </a:ext>
              </a:extLst>
            </p:cNvPr>
            <p:cNvSpPr/>
            <p:nvPr/>
          </p:nvSpPr>
          <p:spPr>
            <a:xfrm>
              <a:off x="1068556" y="3311778"/>
              <a:ext cx="844803" cy="971040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648" tIns="151321" rIns="131648" bIns="1513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0859201-D8FC-D3C1-696B-2BE1138BD7DA}"/>
                </a:ext>
              </a:extLst>
            </p:cNvPr>
            <p:cNvSpPr/>
            <p:nvPr/>
          </p:nvSpPr>
          <p:spPr>
            <a:xfrm>
              <a:off x="2911945" y="1662286"/>
              <a:ext cx="844804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418" tIns="216090" rIns="196419" bIns="2160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cpu</a:t>
              </a:r>
              <a:r>
                <a:rPr lang="zh-CN" altLang="en-US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频率</a:t>
              </a: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3530EDE-2719-AF21-4FCB-87AB387B0676}"/>
                </a:ext>
              </a:extLst>
            </p:cNvPr>
            <p:cNvSpPr/>
            <p:nvPr/>
          </p:nvSpPr>
          <p:spPr>
            <a:xfrm>
              <a:off x="640774" y="2501689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648" tIns="151320" rIns="131648" bIns="1513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场景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461C704-C65F-CC6B-92FC-0971EBB2944F}"/>
                </a:ext>
              </a:extLst>
            </p:cNvPr>
            <p:cNvSpPr/>
            <p:nvPr/>
          </p:nvSpPr>
          <p:spPr>
            <a:xfrm>
              <a:off x="2872264" y="3331102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418" tIns="216090" rIns="196418" bIns="2160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...</a:t>
              </a:r>
              <a:endParaRPr lang="zh-CN" altLang="en-US" sz="17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5D9CD14-6777-BE2F-D922-BF23FFA3BB62}"/>
                </a:ext>
              </a:extLst>
            </p:cNvPr>
            <p:cNvSpPr/>
            <p:nvPr/>
          </p:nvSpPr>
          <p:spPr>
            <a:xfrm>
              <a:off x="1500564" y="4224390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648" tIns="151320" rIns="131648" bIns="1513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6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51F5E200-9586-1C42-791E-F196512D69AF}"/>
                </a:ext>
              </a:extLst>
            </p:cNvPr>
            <p:cNvSpPr/>
            <p:nvPr/>
          </p:nvSpPr>
          <p:spPr>
            <a:xfrm>
              <a:off x="2428982" y="2501186"/>
              <a:ext cx="844803" cy="971039"/>
            </a:xfrm>
            <a:custGeom>
              <a:avLst/>
              <a:gdLst>
                <a:gd name="connsiteX0" fmla="*/ 0 w 971039"/>
                <a:gd name="connsiteY0" fmla="*/ 422402 h 844803"/>
                <a:gd name="connsiteX1" fmla="*/ 211201 w 971039"/>
                <a:gd name="connsiteY1" fmla="*/ 0 h 844803"/>
                <a:gd name="connsiteX2" fmla="*/ 759838 w 971039"/>
                <a:gd name="connsiteY2" fmla="*/ 0 h 844803"/>
                <a:gd name="connsiteX3" fmla="*/ 971039 w 971039"/>
                <a:gd name="connsiteY3" fmla="*/ 422402 h 844803"/>
                <a:gd name="connsiteX4" fmla="*/ 759838 w 971039"/>
                <a:gd name="connsiteY4" fmla="*/ 844803 h 844803"/>
                <a:gd name="connsiteX5" fmla="*/ 211201 w 971039"/>
                <a:gd name="connsiteY5" fmla="*/ 844803 h 844803"/>
                <a:gd name="connsiteX6" fmla="*/ 0 w 971039"/>
                <a:gd name="connsiteY6" fmla="*/ 422402 h 84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039" h="844803">
                  <a:moveTo>
                    <a:pt x="485519" y="0"/>
                  </a:moveTo>
                  <a:lnTo>
                    <a:pt x="971038" y="183745"/>
                  </a:lnTo>
                  <a:lnTo>
                    <a:pt x="971038" y="661058"/>
                  </a:lnTo>
                  <a:lnTo>
                    <a:pt x="485519" y="844803"/>
                  </a:lnTo>
                  <a:lnTo>
                    <a:pt x="1" y="661058"/>
                  </a:lnTo>
                  <a:lnTo>
                    <a:pt x="1" y="183745"/>
                  </a:lnTo>
                  <a:lnTo>
                    <a:pt x="485519" y="0"/>
                  </a:lnTo>
                  <a:close/>
                </a:path>
              </a:pathLst>
            </a:cu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418" tIns="216090" rIns="196418" bIns="2160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kern="1200" dirty="0">
                  <a:latin typeface="OPPO Sans" panose="00020600040101010101" pitchFamily="18" charset="-122"/>
                  <a:ea typeface="OPPO Sans" panose="00020600040101010101" pitchFamily="18" charset="-122"/>
                </a:rPr>
                <a:t>功耗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5071F6-C2AF-283E-9448-8F56A6415E67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选核模型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F8C9FAF-4CD0-5271-7CFA-F697115FC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272813"/>
              </p:ext>
            </p:extLst>
          </p:nvPr>
        </p:nvGraphicFramePr>
        <p:xfrm>
          <a:off x="2795885" y="2159293"/>
          <a:ext cx="6139780" cy="3791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B3FD397E-FEE3-2E9D-6CFF-911354F885FC}"/>
              </a:ext>
            </a:extLst>
          </p:cNvPr>
          <p:cNvGrpSpPr/>
          <p:nvPr/>
        </p:nvGrpSpPr>
        <p:grpSpPr>
          <a:xfrm>
            <a:off x="883920" y="1457755"/>
            <a:ext cx="1666240" cy="422275"/>
            <a:chOff x="883920" y="1457756"/>
            <a:chExt cx="1666240" cy="4222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878A713-068D-184E-0809-18F72069E736}"/>
                </a:ext>
              </a:extLst>
            </p:cNvPr>
            <p:cNvSpPr txBox="1"/>
            <p:nvPr/>
          </p:nvSpPr>
          <p:spPr bwMode="auto">
            <a:xfrm>
              <a:off x="973720" y="1457756"/>
              <a:ext cx="1486640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影响因素</a:t>
              </a:r>
              <a:endPara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1701DDB-EE77-D4F1-0BE6-768790446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" y="1793575"/>
              <a:ext cx="166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3B789D9-E8E1-DEF8-39F3-BA3CCD5A8608}"/>
              </a:ext>
            </a:extLst>
          </p:cNvPr>
          <p:cNvGrpSpPr/>
          <p:nvPr/>
        </p:nvGrpSpPr>
        <p:grpSpPr>
          <a:xfrm>
            <a:off x="4951662" y="1457755"/>
            <a:ext cx="1666240" cy="422275"/>
            <a:chOff x="4951662" y="1457755"/>
            <a:chExt cx="1666240" cy="4222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4705D0B-28F2-0E13-4E14-077FE8E47E38}"/>
                </a:ext>
              </a:extLst>
            </p:cNvPr>
            <p:cNvSpPr txBox="1"/>
            <p:nvPr/>
          </p:nvSpPr>
          <p:spPr bwMode="auto">
            <a:xfrm>
              <a:off x="5041462" y="1457755"/>
              <a:ext cx="1486640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选核模型</a:t>
              </a:r>
              <a:endPara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5C94630-C358-2982-BF7A-074697D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4951662" y="1834645"/>
              <a:ext cx="166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E9D7E16-7E1A-BC93-F13F-923244994906}"/>
              </a:ext>
            </a:extLst>
          </p:cNvPr>
          <p:cNvGrpSpPr/>
          <p:nvPr/>
        </p:nvGrpSpPr>
        <p:grpSpPr>
          <a:xfrm>
            <a:off x="9347787" y="1457755"/>
            <a:ext cx="1666240" cy="422275"/>
            <a:chOff x="9347787" y="1457756"/>
            <a:chExt cx="1666240" cy="4222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7927C0-2C49-4529-C8AF-C5C714CDB415}"/>
                </a:ext>
              </a:extLst>
            </p:cNvPr>
            <p:cNvSpPr txBox="1"/>
            <p:nvPr/>
          </p:nvSpPr>
          <p:spPr bwMode="auto">
            <a:xfrm>
              <a:off x="9437587" y="1457756"/>
              <a:ext cx="1486640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触发时机</a:t>
              </a:r>
              <a:endPara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C4B34B9-A9CF-004D-1A41-7708067677BC}"/>
                </a:ext>
              </a:extLst>
            </p:cNvPr>
            <p:cNvCxnSpPr>
              <a:cxnSpLocks/>
            </p:cNvCxnSpPr>
            <p:nvPr/>
          </p:nvCxnSpPr>
          <p:spPr>
            <a:xfrm>
              <a:off x="9347787" y="1809580"/>
              <a:ext cx="166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B8EA2AF-8D09-776B-394A-6A934E9B3599}"/>
              </a:ext>
            </a:extLst>
          </p:cNvPr>
          <p:cNvCxnSpPr>
            <a:cxnSpLocks/>
          </p:cNvCxnSpPr>
          <p:nvPr/>
        </p:nvCxnSpPr>
        <p:spPr>
          <a:xfrm>
            <a:off x="3557091" y="1426689"/>
            <a:ext cx="0" cy="5193186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B1451F-7098-B4A8-03B7-50B47A8DB294}"/>
              </a:ext>
            </a:extLst>
          </p:cNvPr>
          <p:cNvCxnSpPr>
            <a:cxnSpLocks/>
          </p:cNvCxnSpPr>
          <p:nvPr/>
        </p:nvCxnSpPr>
        <p:spPr>
          <a:xfrm>
            <a:off x="8210371" y="1395614"/>
            <a:ext cx="0" cy="5193186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EB2346-E76F-EA1F-8C5A-824FA29B5A8F}"/>
              </a:ext>
            </a:extLst>
          </p:cNvPr>
          <p:cNvGrpSpPr/>
          <p:nvPr/>
        </p:nvGrpSpPr>
        <p:grpSpPr>
          <a:xfrm>
            <a:off x="8596852" y="2155983"/>
            <a:ext cx="3619916" cy="3481168"/>
            <a:chOff x="8810962" y="2022576"/>
            <a:chExt cx="3619916" cy="348116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1A6E99D-2470-3779-B2CE-227A5A235C10}"/>
                </a:ext>
              </a:extLst>
            </p:cNvPr>
            <p:cNvSpPr/>
            <p:nvPr/>
          </p:nvSpPr>
          <p:spPr>
            <a:xfrm>
              <a:off x="9316140" y="2022576"/>
              <a:ext cx="2231479" cy="2231479"/>
            </a:xfrm>
            <a:custGeom>
              <a:avLst/>
              <a:gdLst>
                <a:gd name="connsiteX0" fmla="*/ 1583913 w 2231479"/>
                <a:gd name="connsiteY0" fmla="*/ 355784 h 2231479"/>
                <a:gd name="connsiteX1" fmla="*/ 1757487 w 2231479"/>
                <a:gd name="connsiteY1" fmla="*/ 210130 h 2231479"/>
                <a:gd name="connsiteX2" fmla="*/ 1896152 w 2231479"/>
                <a:gd name="connsiteY2" fmla="*/ 326484 h 2231479"/>
                <a:gd name="connsiteX3" fmla="*/ 1782852 w 2231479"/>
                <a:gd name="connsiteY3" fmla="*/ 522713 h 2231479"/>
                <a:gd name="connsiteX4" fmla="*/ 1962871 w 2231479"/>
                <a:gd name="connsiteY4" fmla="*/ 834516 h 2231479"/>
                <a:gd name="connsiteX5" fmla="*/ 2189461 w 2231479"/>
                <a:gd name="connsiteY5" fmla="*/ 834510 h 2231479"/>
                <a:gd name="connsiteX6" fmla="*/ 2220894 w 2231479"/>
                <a:gd name="connsiteY6" fmla="*/ 1012774 h 2231479"/>
                <a:gd name="connsiteX7" fmla="*/ 2007968 w 2231479"/>
                <a:gd name="connsiteY7" fmla="*/ 1090267 h 2231479"/>
                <a:gd name="connsiteX8" fmla="*/ 1945448 w 2231479"/>
                <a:gd name="connsiteY8" fmla="*/ 1444836 h 2231479"/>
                <a:gd name="connsiteX9" fmla="*/ 2119029 w 2231479"/>
                <a:gd name="connsiteY9" fmla="*/ 1590480 h 2231479"/>
                <a:gd name="connsiteX10" fmla="*/ 2028521 w 2231479"/>
                <a:gd name="connsiteY10" fmla="*/ 1747243 h 2231479"/>
                <a:gd name="connsiteX11" fmla="*/ 1815599 w 2231479"/>
                <a:gd name="connsiteY11" fmla="*/ 1669740 h 2231479"/>
                <a:gd name="connsiteX12" fmla="*/ 1539793 w 2231479"/>
                <a:gd name="connsiteY12" fmla="*/ 1901168 h 2231479"/>
                <a:gd name="connsiteX13" fmla="*/ 1579146 w 2231479"/>
                <a:gd name="connsiteY13" fmla="*/ 2124314 h 2231479"/>
                <a:gd name="connsiteX14" fmla="*/ 1409048 w 2231479"/>
                <a:gd name="connsiteY14" fmla="*/ 2186224 h 2231479"/>
                <a:gd name="connsiteX15" fmla="*/ 1295759 w 2231479"/>
                <a:gd name="connsiteY15" fmla="*/ 1989989 h 2231479"/>
                <a:gd name="connsiteX16" fmla="*/ 935720 w 2231479"/>
                <a:gd name="connsiteY16" fmla="*/ 1989989 h 2231479"/>
                <a:gd name="connsiteX17" fmla="*/ 822431 w 2231479"/>
                <a:gd name="connsiteY17" fmla="*/ 2186224 h 2231479"/>
                <a:gd name="connsiteX18" fmla="*/ 652333 w 2231479"/>
                <a:gd name="connsiteY18" fmla="*/ 2124314 h 2231479"/>
                <a:gd name="connsiteX19" fmla="*/ 691685 w 2231479"/>
                <a:gd name="connsiteY19" fmla="*/ 1901168 h 2231479"/>
                <a:gd name="connsiteX20" fmla="*/ 415879 w 2231479"/>
                <a:gd name="connsiteY20" fmla="*/ 1669740 h 2231479"/>
                <a:gd name="connsiteX21" fmla="*/ 202958 w 2231479"/>
                <a:gd name="connsiteY21" fmla="*/ 1747243 h 2231479"/>
                <a:gd name="connsiteX22" fmla="*/ 112450 w 2231479"/>
                <a:gd name="connsiteY22" fmla="*/ 1590480 h 2231479"/>
                <a:gd name="connsiteX23" fmla="*/ 286031 w 2231479"/>
                <a:gd name="connsiteY23" fmla="*/ 1444836 h 2231479"/>
                <a:gd name="connsiteX24" fmla="*/ 223511 w 2231479"/>
                <a:gd name="connsiteY24" fmla="*/ 1090267 h 2231479"/>
                <a:gd name="connsiteX25" fmla="*/ 10585 w 2231479"/>
                <a:gd name="connsiteY25" fmla="*/ 1012774 h 2231479"/>
                <a:gd name="connsiteX26" fmla="*/ 42018 w 2231479"/>
                <a:gd name="connsiteY26" fmla="*/ 834510 h 2231479"/>
                <a:gd name="connsiteX27" fmla="*/ 268607 w 2231479"/>
                <a:gd name="connsiteY27" fmla="*/ 834516 h 2231479"/>
                <a:gd name="connsiteX28" fmla="*/ 448626 w 2231479"/>
                <a:gd name="connsiteY28" fmla="*/ 522713 h 2231479"/>
                <a:gd name="connsiteX29" fmla="*/ 335327 w 2231479"/>
                <a:gd name="connsiteY29" fmla="*/ 326484 h 2231479"/>
                <a:gd name="connsiteX30" fmla="*/ 473992 w 2231479"/>
                <a:gd name="connsiteY30" fmla="*/ 210130 h 2231479"/>
                <a:gd name="connsiteX31" fmla="*/ 647566 w 2231479"/>
                <a:gd name="connsiteY31" fmla="*/ 355784 h 2231479"/>
                <a:gd name="connsiteX32" fmla="*/ 985892 w 2231479"/>
                <a:gd name="connsiteY32" fmla="*/ 232643 h 2231479"/>
                <a:gd name="connsiteX33" fmla="*/ 1025232 w 2231479"/>
                <a:gd name="connsiteY33" fmla="*/ 9495 h 2231479"/>
                <a:gd name="connsiteX34" fmla="*/ 1206247 w 2231479"/>
                <a:gd name="connsiteY34" fmla="*/ 9495 h 2231479"/>
                <a:gd name="connsiteX35" fmla="*/ 1245588 w 2231479"/>
                <a:gd name="connsiteY35" fmla="*/ 232643 h 2231479"/>
                <a:gd name="connsiteX36" fmla="*/ 1583914 w 2231479"/>
                <a:gd name="connsiteY36" fmla="*/ 355783 h 2231479"/>
                <a:gd name="connsiteX37" fmla="*/ 1583913 w 2231479"/>
                <a:gd name="connsiteY37" fmla="*/ 355784 h 223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31479" h="2231479">
                  <a:moveTo>
                    <a:pt x="1583913" y="355784"/>
                  </a:moveTo>
                  <a:lnTo>
                    <a:pt x="1757487" y="210130"/>
                  </a:lnTo>
                  <a:lnTo>
                    <a:pt x="1896152" y="326484"/>
                  </a:lnTo>
                  <a:lnTo>
                    <a:pt x="1782852" y="522713"/>
                  </a:lnTo>
                  <a:cubicBezTo>
                    <a:pt x="1863415" y="613340"/>
                    <a:pt x="1924667" y="719433"/>
                    <a:pt x="1962871" y="834516"/>
                  </a:cubicBezTo>
                  <a:lnTo>
                    <a:pt x="2189461" y="834510"/>
                  </a:lnTo>
                  <a:lnTo>
                    <a:pt x="2220894" y="1012774"/>
                  </a:lnTo>
                  <a:lnTo>
                    <a:pt x="2007968" y="1090267"/>
                  </a:lnTo>
                  <a:cubicBezTo>
                    <a:pt x="2011428" y="1211476"/>
                    <a:pt x="1990156" y="1332120"/>
                    <a:pt x="1945448" y="1444836"/>
                  </a:cubicBezTo>
                  <a:lnTo>
                    <a:pt x="2119029" y="1590480"/>
                  </a:lnTo>
                  <a:lnTo>
                    <a:pt x="2028521" y="1747243"/>
                  </a:lnTo>
                  <a:lnTo>
                    <a:pt x="1815599" y="1669740"/>
                  </a:lnTo>
                  <a:cubicBezTo>
                    <a:pt x="1740338" y="1764816"/>
                    <a:pt x="1646494" y="1843561"/>
                    <a:pt x="1539793" y="1901168"/>
                  </a:cubicBezTo>
                  <a:lnTo>
                    <a:pt x="1579146" y="2124314"/>
                  </a:lnTo>
                  <a:lnTo>
                    <a:pt x="1409048" y="2186224"/>
                  </a:lnTo>
                  <a:lnTo>
                    <a:pt x="1295759" y="1989989"/>
                  </a:lnTo>
                  <a:cubicBezTo>
                    <a:pt x="1176992" y="2014445"/>
                    <a:pt x="1054487" y="2014445"/>
                    <a:pt x="935720" y="1989989"/>
                  </a:cubicBezTo>
                  <a:lnTo>
                    <a:pt x="822431" y="2186224"/>
                  </a:lnTo>
                  <a:lnTo>
                    <a:pt x="652333" y="2124314"/>
                  </a:lnTo>
                  <a:lnTo>
                    <a:pt x="691685" y="1901168"/>
                  </a:lnTo>
                  <a:cubicBezTo>
                    <a:pt x="584984" y="1843560"/>
                    <a:pt x="491140" y="1764816"/>
                    <a:pt x="415879" y="1669740"/>
                  </a:cubicBezTo>
                  <a:lnTo>
                    <a:pt x="202958" y="1747243"/>
                  </a:lnTo>
                  <a:lnTo>
                    <a:pt x="112450" y="1590480"/>
                  </a:lnTo>
                  <a:lnTo>
                    <a:pt x="286031" y="1444836"/>
                  </a:lnTo>
                  <a:cubicBezTo>
                    <a:pt x="241323" y="1332120"/>
                    <a:pt x="220050" y="1211477"/>
                    <a:pt x="223511" y="1090267"/>
                  </a:cubicBezTo>
                  <a:lnTo>
                    <a:pt x="10585" y="1012774"/>
                  </a:lnTo>
                  <a:lnTo>
                    <a:pt x="42018" y="834510"/>
                  </a:lnTo>
                  <a:lnTo>
                    <a:pt x="268607" y="834516"/>
                  </a:lnTo>
                  <a:cubicBezTo>
                    <a:pt x="306811" y="719433"/>
                    <a:pt x="368064" y="613341"/>
                    <a:pt x="448626" y="522713"/>
                  </a:cubicBezTo>
                  <a:lnTo>
                    <a:pt x="335327" y="326484"/>
                  </a:lnTo>
                  <a:lnTo>
                    <a:pt x="473992" y="210130"/>
                  </a:lnTo>
                  <a:lnTo>
                    <a:pt x="647566" y="355784"/>
                  </a:lnTo>
                  <a:cubicBezTo>
                    <a:pt x="750806" y="292182"/>
                    <a:pt x="865923" y="250283"/>
                    <a:pt x="985892" y="232643"/>
                  </a:cubicBezTo>
                  <a:lnTo>
                    <a:pt x="1025232" y="9495"/>
                  </a:lnTo>
                  <a:lnTo>
                    <a:pt x="1206247" y="9495"/>
                  </a:lnTo>
                  <a:lnTo>
                    <a:pt x="1245588" y="232643"/>
                  </a:lnTo>
                  <a:cubicBezTo>
                    <a:pt x="1365557" y="250283"/>
                    <a:pt x="1480674" y="292182"/>
                    <a:pt x="1583914" y="355783"/>
                  </a:cubicBezTo>
                  <a:lnTo>
                    <a:pt x="1583913" y="355784"/>
                  </a:lnTo>
                  <a:close/>
                </a:path>
              </a:pathLst>
            </a:custGeom>
            <a:noFill/>
            <a:ln w="12700">
              <a:solidFill>
                <a:srgbClr val="005EA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677" tIns="541763" rIns="467677" bIns="580789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500" b="1" kern="12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fork/wakeup</a:t>
              </a:r>
              <a:endParaRPr lang="zh-CN" altLang="en-US" sz="15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6580D7-1B0E-C3A4-19C0-AC701E525EEF}"/>
                </a:ext>
              </a:extLst>
            </p:cNvPr>
            <p:cNvSpPr/>
            <p:nvPr/>
          </p:nvSpPr>
          <p:spPr>
            <a:xfrm rot="704030">
              <a:off x="8810962" y="3847639"/>
              <a:ext cx="1622894" cy="1622894"/>
            </a:xfrm>
            <a:custGeom>
              <a:avLst/>
              <a:gdLst>
                <a:gd name="connsiteX0" fmla="*/ 1214326 w 1622894"/>
                <a:gd name="connsiteY0" fmla="*/ 411038 h 1622894"/>
                <a:gd name="connsiteX1" fmla="*/ 1453757 w 1622894"/>
                <a:gd name="connsiteY1" fmla="*/ 338878 h 1622894"/>
                <a:gd name="connsiteX2" fmla="*/ 1541859 w 1622894"/>
                <a:gd name="connsiteY2" fmla="*/ 491475 h 1622894"/>
                <a:gd name="connsiteX3" fmla="*/ 1359651 w 1622894"/>
                <a:gd name="connsiteY3" fmla="*/ 662749 h 1622894"/>
                <a:gd name="connsiteX4" fmla="*/ 1359651 w 1622894"/>
                <a:gd name="connsiteY4" fmla="*/ 960146 h 1622894"/>
                <a:gd name="connsiteX5" fmla="*/ 1541859 w 1622894"/>
                <a:gd name="connsiteY5" fmla="*/ 1131419 h 1622894"/>
                <a:gd name="connsiteX6" fmla="*/ 1453757 w 1622894"/>
                <a:gd name="connsiteY6" fmla="*/ 1284016 h 1622894"/>
                <a:gd name="connsiteX7" fmla="*/ 1214326 w 1622894"/>
                <a:gd name="connsiteY7" fmla="*/ 1211856 h 1622894"/>
                <a:gd name="connsiteX8" fmla="*/ 956773 w 1622894"/>
                <a:gd name="connsiteY8" fmla="*/ 1360555 h 1622894"/>
                <a:gd name="connsiteX9" fmla="*/ 899549 w 1622894"/>
                <a:gd name="connsiteY9" fmla="*/ 1603989 h 1622894"/>
                <a:gd name="connsiteX10" fmla="*/ 723345 w 1622894"/>
                <a:gd name="connsiteY10" fmla="*/ 1603989 h 1622894"/>
                <a:gd name="connsiteX11" fmla="*/ 666122 w 1622894"/>
                <a:gd name="connsiteY11" fmla="*/ 1360555 h 1622894"/>
                <a:gd name="connsiteX12" fmla="*/ 408569 w 1622894"/>
                <a:gd name="connsiteY12" fmla="*/ 1211856 h 1622894"/>
                <a:gd name="connsiteX13" fmla="*/ 169137 w 1622894"/>
                <a:gd name="connsiteY13" fmla="*/ 1284016 h 1622894"/>
                <a:gd name="connsiteX14" fmla="*/ 81035 w 1622894"/>
                <a:gd name="connsiteY14" fmla="*/ 1131419 h 1622894"/>
                <a:gd name="connsiteX15" fmla="*/ 263243 w 1622894"/>
                <a:gd name="connsiteY15" fmla="*/ 960145 h 1622894"/>
                <a:gd name="connsiteX16" fmla="*/ 263243 w 1622894"/>
                <a:gd name="connsiteY16" fmla="*/ 662748 h 1622894"/>
                <a:gd name="connsiteX17" fmla="*/ 81035 w 1622894"/>
                <a:gd name="connsiteY17" fmla="*/ 491475 h 1622894"/>
                <a:gd name="connsiteX18" fmla="*/ 169137 w 1622894"/>
                <a:gd name="connsiteY18" fmla="*/ 338878 h 1622894"/>
                <a:gd name="connsiteX19" fmla="*/ 408568 w 1622894"/>
                <a:gd name="connsiteY19" fmla="*/ 411038 h 1622894"/>
                <a:gd name="connsiteX20" fmla="*/ 666121 w 1622894"/>
                <a:gd name="connsiteY20" fmla="*/ 262339 h 1622894"/>
                <a:gd name="connsiteX21" fmla="*/ 723345 w 1622894"/>
                <a:gd name="connsiteY21" fmla="*/ 18905 h 1622894"/>
                <a:gd name="connsiteX22" fmla="*/ 899549 w 1622894"/>
                <a:gd name="connsiteY22" fmla="*/ 18905 h 1622894"/>
                <a:gd name="connsiteX23" fmla="*/ 956772 w 1622894"/>
                <a:gd name="connsiteY23" fmla="*/ 262339 h 1622894"/>
                <a:gd name="connsiteX24" fmla="*/ 1214325 w 1622894"/>
                <a:gd name="connsiteY24" fmla="*/ 411038 h 1622894"/>
                <a:gd name="connsiteX25" fmla="*/ 1214326 w 1622894"/>
                <a:gd name="connsiteY25" fmla="*/ 411038 h 162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22894" h="1622894">
                  <a:moveTo>
                    <a:pt x="1214326" y="411038"/>
                  </a:moveTo>
                  <a:lnTo>
                    <a:pt x="1453757" y="338878"/>
                  </a:lnTo>
                  <a:lnTo>
                    <a:pt x="1541859" y="491475"/>
                  </a:lnTo>
                  <a:lnTo>
                    <a:pt x="1359651" y="662749"/>
                  </a:lnTo>
                  <a:cubicBezTo>
                    <a:pt x="1386063" y="760122"/>
                    <a:pt x="1386063" y="862773"/>
                    <a:pt x="1359651" y="960146"/>
                  </a:cubicBezTo>
                  <a:lnTo>
                    <a:pt x="1541859" y="1131419"/>
                  </a:lnTo>
                  <a:lnTo>
                    <a:pt x="1453757" y="1284016"/>
                  </a:lnTo>
                  <a:lnTo>
                    <a:pt x="1214326" y="1211856"/>
                  </a:lnTo>
                  <a:cubicBezTo>
                    <a:pt x="1143205" y="1283416"/>
                    <a:pt x="1054306" y="1334742"/>
                    <a:pt x="956773" y="1360555"/>
                  </a:cubicBezTo>
                  <a:lnTo>
                    <a:pt x="899549" y="1603989"/>
                  </a:lnTo>
                  <a:lnTo>
                    <a:pt x="723345" y="1603989"/>
                  </a:lnTo>
                  <a:lnTo>
                    <a:pt x="666122" y="1360555"/>
                  </a:lnTo>
                  <a:cubicBezTo>
                    <a:pt x="568588" y="1334742"/>
                    <a:pt x="479690" y="1283417"/>
                    <a:pt x="408569" y="1211856"/>
                  </a:cubicBezTo>
                  <a:lnTo>
                    <a:pt x="169137" y="1284016"/>
                  </a:lnTo>
                  <a:lnTo>
                    <a:pt x="81035" y="1131419"/>
                  </a:lnTo>
                  <a:lnTo>
                    <a:pt x="263243" y="960145"/>
                  </a:lnTo>
                  <a:cubicBezTo>
                    <a:pt x="236831" y="862772"/>
                    <a:pt x="236831" y="760121"/>
                    <a:pt x="263243" y="662748"/>
                  </a:cubicBezTo>
                  <a:lnTo>
                    <a:pt x="81035" y="491475"/>
                  </a:lnTo>
                  <a:lnTo>
                    <a:pt x="169137" y="338878"/>
                  </a:lnTo>
                  <a:lnTo>
                    <a:pt x="408568" y="411038"/>
                  </a:lnTo>
                  <a:cubicBezTo>
                    <a:pt x="479689" y="339478"/>
                    <a:pt x="568588" y="288152"/>
                    <a:pt x="666121" y="262339"/>
                  </a:cubicBezTo>
                  <a:lnTo>
                    <a:pt x="723345" y="18905"/>
                  </a:lnTo>
                  <a:lnTo>
                    <a:pt x="899549" y="18905"/>
                  </a:lnTo>
                  <a:lnTo>
                    <a:pt x="956772" y="262339"/>
                  </a:lnTo>
                  <a:cubicBezTo>
                    <a:pt x="1054306" y="288152"/>
                    <a:pt x="1143204" y="339477"/>
                    <a:pt x="1214325" y="411038"/>
                  </a:cubicBezTo>
                  <a:lnTo>
                    <a:pt x="1214326" y="411038"/>
                  </a:lnTo>
                  <a:close/>
                </a:path>
              </a:pathLst>
            </a:custGeom>
            <a:noFill/>
            <a:ln w="12700">
              <a:solidFill>
                <a:srgbClr val="005EA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618" tIns="430088" rIns="427618" bIns="4300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500" b="1" kern="12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tick balance</a:t>
              </a:r>
              <a:endParaRPr lang="zh-CN" altLang="en-US" sz="15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ABE6C05-6694-68A1-15B9-43DB53A6F67A}"/>
                </a:ext>
              </a:extLst>
            </p:cNvPr>
            <p:cNvSpPr/>
            <p:nvPr/>
          </p:nvSpPr>
          <p:spPr>
            <a:xfrm rot="20607687">
              <a:off x="10483405" y="3556271"/>
              <a:ext cx="1947473" cy="1947473"/>
            </a:xfrm>
            <a:custGeom>
              <a:avLst/>
              <a:gdLst>
                <a:gd name="connsiteX0" fmla="*/ 1189791 w 1590105"/>
                <a:gd name="connsiteY0" fmla="*/ 402733 h 1590105"/>
                <a:gd name="connsiteX1" fmla="*/ 1424386 w 1590105"/>
                <a:gd name="connsiteY1" fmla="*/ 332031 h 1590105"/>
                <a:gd name="connsiteX2" fmla="*/ 1510708 w 1590105"/>
                <a:gd name="connsiteY2" fmla="*/ 481545 h 1590105"/>
                <a:gd name="connsiteX3" fmla="*/ 1332180 w 1590105"/>
                <a:gd name="connsiteY3" fmla="*/ 649358 h 1590105"/>
                <a:gd name="connsiteX4" fmla="*/ 1332180 w 1590105"/>
                <a:gd name="connsiteY4" fmla="*/ 940746 h 1590105"/>
                <a:gd name="connsiteX5" fmla="*/ 1510708 w 1590105"/>
                <a:gd name="connsiteY5" fmla="*/ 1108560 h 1590105"/>
                <a:gd name="connsiteX6" fmla="*/ 1424386 w 1590105"/>
                <a:gd name="connsiteY6" fmla="*/ 1258074 h 1590105"/>
                <a:gd name="connsiteX7" fmla="*/ 1189791 w 1590105"/>
                <a:gd name="connsiteY7" fmla="*/ 1187372 h 1590105"/>
                <a:gd name="connsiteX8" fmla="*/ 937441 w 1590105"/>
                <a:gd name="connsiteY8" fmla="*/ 1333066 h 1590105"/>
                <a:gd name="connsiteX9" fmla="*/ 881375 w 1590105"/>
                <a:gd name="connsiteY9" fmla="*/ 1571582 h 1590105"/>
                <a:gd name="connsiteX10" fmla="*/ 708730 w 1590105"/>
                <a:gd name="connsiteY10" fmla="*/ 1571582 h 1590105"/>
                <a:gd name="connsiteX11" fmla="*/ 652663 w 1590105"/>
                <a:gd name="connsiteY11" fmla="*/ 1333066 h 1590105"/>
                <a:gd name="connsiteX12" fmla="*/ 400313 w 1590105"/>
                <a:gd name="connsiteY12" fmla="*/ 1187372 h 1590105"/>
                <a:gd name="connsiteX13" fmla="*/ 165719 w 1590105"/>
                <a:gd name="connsiteY13" fmla="*/ 1258074 h 1590105"/>
                <a:gd name="connsiteX14" fmla="*/ 79397 w 1590105"/>
                <a:gd name="connsiteY14" fmla="*/ 1108560 h 1590105"/>
                <a:gd name="connsiteX15" fmla="*/ 257925 w 1590105"/>
                <a:gd name="connsiteY15" fmla="*/ 940747 h 1590105"/>
                <a:gd name="connsiteX16" fmla="*/ 257925 w 1590105"/>
                <a:gd name="connsiteY16" fmla="*/ 649359 h 1590105"/>
                <a:gd name="connsiteX17" fmla="*/ 79397 w 1590105"/>
                <a:gd name="connsiteY17" fmla="*/ 481545 h 1590105"/>
                <a:gd name="connsiteX18" fmla="*/ 165719 w 1590105"/>
                <a:gd name="connsiteY18" fmla="*/ 332031 h 1590105"/>
                <a:gd name="connsiteX19" fmla="*/ 400314 w 1590105"/>
                <a:gd name="connsiteY19" fmla="*/ 402733 h 1590105"/>
                <a:gd name="connsiteX20" fmla="*/ 652664 w 1590105"/>
                <a:gd name="connsiteY20" fmla="*/ 257039 h 1590105"/>
                <a:gd name="connsiteX21" fmla="*/ 708730 w 1590105"/>
                <a:gd name="connsiteY21" fmla="*/ 18523 h 1590105"/>
                <a:gd name="connsiteX22" fmla="*/ 881375 w 1590105"/>
                <a:gd name="connsiteY22" fmla="*/ 18523 h 1590105"/>
                <a:gd name="connsiteX23" fmla="*/ 937442 w 1590105"/>
                <a:gd name="connsiteY23" fmla="*/ 257039 h 1590105"/>
                <a:gd name="connsiteX24" fmla="*/ 1189792 w 1590105"/>
                <a:gd name="connsiteY24" fmla="*/ 402733 h 1590105"/>
                <a:gd name="connsiteX25" fmla="*/ 1189791 w 1590105"/>
                <a:gd name="connsiteY25" fmla="*/ 402733 h 1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90105" h="1590105">
                  <a:moveTo>
                    <a:pt x="1023466" y="402222"/>
                  </a:moveTo>
                  <a:lnTo>
                    <a:pt x="1193544" y="296885"/>
                  </a:lnTo>
                  <a:lnTo>
                    <a:pt x="1293220" y="396561"/>
                  </a:lnTo>
                  <a:lnTo>
                    <a:pt x="1187883" y="566638"/>
                  </a:lnTo>
                  <a:cubicBezTo>
                    <a:pt x="1228455" y="636414"/>
                    <a:pt x="1249709" y="715737"/>
                    <a:pt x="1249460" y="796449"/>
                  </a:cubicBezTo>
                  <a:lnTo>
                    <a:pt x="1425724" y="891072"/>
                  </a:lnTo>
                  <a:lnTo>
                    <a:pt x="1389240" y="1027232"/>
                  </a:lnTo>
                  <a:lnTo>
                    <a:pt x="1189280" y="1021047"/>
                  </a:lnTo>
                  <a:cubicBezTo>
                    <a:pt x="1149138" y="1091070"/>
                    <a:pt x="1091070" y="1149139"/>
                    <a:pt x="1021046" y="1189280"/>
                  </a:cubicBezTo>
                  <a:lnTo>
                    <a:pt x="1027233" y="1389240"/>
                  </a:lnTo>
                  <a:lnTo>
                    <a:pt x="891072" y="1425724"/>
                  </a:lnTo>
                  <a:lnTo>
                    <a:pt x="796449" y="1249461"/>
                  </a:lnTo>
                  <a:cubicBezTo>
                    <a:pt x="715736" y="1249709"/>
                    <a:pt x="636414" y="1228454"/>
                    <a:pt x="566638" y="1187883"/>
                  </a:cubicBezTo>
                  <a:lnTo>
                    <a:pt x="396561" y="1293220"/>
                  </a:lnTo>
                  <a:lnTo>
                    <a:pt x="296885" y="1193544"/>
                  </a:lnTo>
                  <a:lnTo>
                    <a:pt x="402222" y="1023467"/>
                  </a:lnTo>
                  <a:cubicBezTo>
                    <a:pt x="361650" y="953691"/>
                    <a:pt x="340396" y="874368"/>
                    <a:pt x="340645" y="793656"/>
                  </a:cubicBezTo>
                  <a:lnTo>
                    <a:pt x="164381" y="699033"/>
                  </a:lnTo>
                  <a:lnTo>
                    <a:pt x="200865" y="562873"/>
                  </a:lnTo>
                  <a:lnTo>
                    <a:pt x="400825" y="569058"/>
                  </a:lnTo>
                  <a:cubicBezTo>
                    <a:pt x="440967" y="499035"/>
                    <a:pt x="499035" y="440966"/>
                    <a:pt x="569059" y="400825"/>
                  </a:cubicBezTo>
                  <a:lnTo>
                    <a:pt x="562872" y="200865"/>
                  </a:lnTo>
                  <a:lnTo>
                    <a:pt x="699033" y="164381"/>
                  </a:lnTo>
                  <a:lnTo>
                    <a:pt x="793656" y="340644"/>
                  </a:lnTo>
                  <a:cubicBezTo>
                    <a:pt x="874369" y="340396"/>
                    <a:pt x="953691" y="361651"/>
                    <a:pt x="1023467" y="402222"/>
                  </a:cubicBezTo>
                  <a:lnTo>
                    <a:pt x="1023466" y="402222"/>
                  </a:lnTo>
                  <a:close/>
                </a:path>
              </a:pathLst>
            </a:custGeom>
            <a:noFill/>
            <a:ln w="12700">
              <a:solidFill>
                <a:srgbClr val="005EAE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6490" tIns="546490" rIns="546492" bIns="546492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None/>
              </a:pPr>
              <a:r>
                <a:rPr lang="en-US" altLang="zh-CN" sz="1500" b="1" kern="12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newidle balance</a:t>
              </a:r>
              <a:endParaRPr lang="zh-CN" altLang="en-US" sz="1500" kern="12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F40CC65-4B19-1DF7-7A5B-E406ED37428F}"/>
              </a:ext>
            </a:extLst>
          </p:cNvPr>
          <p:cNvSpPr txBox="1"/>
          <p:nvPr/>
        </p:nvSpPr>
        <p:spPr>
          <a:xfrm>
            <a:off x="742044" y="4349689"/>
            <a:ext cx="6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温升</a:t>
            </a:r>
          </a:p>
        </p:txBody>
      </p:sp>
    </p:spTree>
    <p:extLst>
      <p:ext uri="{BB962C8B-B14F-4D97-AF65-F5344CB8AC3E}">
        <p14:creationId xmlns:p14="http://schemas.microsoft.com/office/powerpoint/2010/main" val="10608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5071F6-C2AF-283E-9448-8F56A6415E67}"/>
              </a:ext>
            </a:extLst>
          </p:cNvPr>
          <p:cNvSpPr txBox="1"/>
          <p:nvPr/>
        </p:nvSpPr>
        <p:spPr bwMode="auto">
          <a:xfrm>
            <a:off x="2305686" y="469723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五种选核模型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F9AB7F-D7E7-561C-5E3D-DAA00A03FF25}"/>
              </a:ext>
            </a:extLst>
          </p:cNvPr>
          <p:cNvSpPr txBox="1"/>
          <p:nvPr/>
        </p:nvSpPr>
        <p:spPr bwMode="auto">
          <a:xfrm>
            <a:off x="809370" y="1245763"/>
            <a:ext cx="1882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up migration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30C3AE-334D-5C94-FA75-B0B443E47065}"/>
              </a:ext>
            </a:extLst>
          </p:cNvPr>
          <p:cNvSpPr txBox="1"/>
          <p:nvPr/>
        </p:nvSpPr>
        <p:spPr bwMode="auto">
          <a:xfrm>
            <a:off x="4853357" y="1217564"/>
            <a:ext cx="2203431" cy="352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down migration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F48B46-D9F9-FD3C-DA55-266133AEE273}"/>
              </a:ext>
            </a:extLst>
          </p:cNvPr>
          <p:cNvSpPr txBox="1"/>
          <p:nvPr/>
        </p:nvSpPr>
        <p:spPr bwMode="auto">
          <a:xfrm>
            <a:off x="8987304" y="1217564"/>
            <a:ext cx="24349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normal migration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D9D197D-1601-386F-C3CF-9E35C9235443}"/>
              </a:ext>
            </a:extLst>
          </p:cNvPr>
          <p:cNvSpPr txBox="1"/>
          <p:nvPr/>
        </p:nvSpPr>
        <p:spPr bwMode="auto">
          <a:xfrm>
            <a:off x="809370" y="4519957"/>
            <a:ext cx="2451989" cy="97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往算力更强劲的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上迁移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261B21-1B2C-FB0A-F5B2-A9FC3E48172F}"/>
              </a:ext>
            </a:extLst>
          </p:cNvPr>
          <p:cNvSpPr txBox="1"/>
          <p:nvPr/>
        </p:nvSpPr>
        <p:spPr bwMode="auto">
          <a:xfrm>
            <a:off x="4791050" y="4483690"/>
            <a:ext cx="2328043" cy="130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往算力更弱的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上迁移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D9D454A-0D68-D410-CE5D-D121127BCFFE}"/>
              </a:ext>
            </a:extLst>
          </p:cNvPr>
          <p:cNvSpPr txBox="1"/>
          <p:nvPr/>
        </p:nvSpPr>
        <p:spPr bwMode="auto">
          <a:xfrm>
            <a:off x="8358364" y="4519957"/>
            <a:ext cx="3024266" cy="13584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往不低于当前算力的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上迁移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BBB805E-2D81-06DD-A9AC-F85635D87B10}"/>
              </a:ext>
            </a:extLst>
          </p:cNvPr>
          <p:cNvSpPr txBox="1"/>
          <p:nvPr/>
        </p:nvSpPr>
        <p:spPr bwMode="auto">
          <a:xfrm>
            <a:off x="631113" y="5911251"/>
            <a:ext cx="3181876" cy="6197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适用场景：</a:t>
            </a:r>
            <a:endParaRPr lang="en-US" altLang="zh-CN" sz="1400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长时间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running</a:t>
            </a: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interactive task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35A8E7-3FF2-33DB-F996-9906359D80FE}"/>
              </a:ext>
            </a:extLst>
          </p:cNvPr>
          <p:cNvSpPr txBox="1"/>
          <p:nvPr/>
        </p:nvSpPr>
        <p:spPr bwMode="auto">
          <a:xfrm>
            <a:off x="4759335" y="5872892"/>
            <a:ext cx="2953233" cy="658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适用场景：</a:t>
            </a:r>
            <a:endParaRPr lang="en-US" altLang="zh-CN" sz="1400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对异常线程进行选核</a:t>
            </a:r>
            <a:endParaRPr lang="en-US" altLang="zh-CN" sz="1400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B1D1A90-274F-5E74-FB0E-30B93758B266}"/>
              </a:ext>
            </a:extLst>
          </p:cNvPr>
          <p:cNvSpPr txBox="1"/>
          <p:nvPr/>
        </p:nvSpPr>
        <p:spPr bwMode="auto">
          <a:xfrm>
            <a:off x="8358364" y="5872892"/>
            <a:ext cx="3362370" cy="616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适用场景：</a:t>
            </a:r>
            <a:endParaRPr lang="en-US" altLang="zh-CN" sz="1400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长时间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runnable</a:t>
            </a: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interactive task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A48B882-1536-BCD2-59DF-29F0BFCF69F6}"/>
              </a:ext>
            </a:extLst>
          </p:cNvPr>
          <p:cNvSpPr txBox="1"/>
          <p:nvPr/>
        </p:nvSpPr>
        <p:spPr bwMode="auto">
          <a:xfrm>
            <a:off x="10187802" y="4555161"/>
            <a:ext cx="1916818" cy="12326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d)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e)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f)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g)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AFA5E82-82E5-DBB0-9740-DB82D8BF11D7}"/>
              </a:ext>
            </a:extLst>
          </p:cNvPr>
          <p:cNvCxnSpPr>
            <a:cxnSpLocks/>
          </p:cNvCxnSpPr>
          <p:nvPr/>
        </p:nvCxnSpPr>
        <p:spPr>
          <a:xfrm>
            <a:off x="3892371" y="1426689"/>
            <a:ext cx="0" cy="5193186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853C97-9D72-CB13-7688-B94CF42216B5}"/>
              </a:ext>
            </a:extLst>
          </p:cNvPr>
          <p:cNvCxnSpPr>
            <a:cxnSpLocks/>
          </p:cNvCxnSpPr>
          <p:nvPr/>
        </p:nvCxnSpPr>
        <p:spPr>
          <a:xfrm>
            <a:off x="7940496" y="1425600"/>
            <a:ext cx="0" cy="5193186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1A1B8F-6B02-D797-C419-20C4B342EE79}"/>
              </a:ext>
            </a:extLst>
          </p:cNvPr>
          <p:cNvCxnSpPr>
            <a:cxnSpLocks/>
          </p:cNvCxnSpPr>
          <p:nvPr/>
        </p:nvCxnSpPr>
        <p:spPr>
          <a:xfrm>
            <a:off x="510324" y="1570055"/>
            <a:ext cx="25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6EFD98-CFDB-02DA-C37C-9F9931C9D0DD}"/>
              </a:ext>
            </a:extLst>
          </p:cNvPr>
          <p:cNvCxnSpPr>
            <a:cxnSpLocks/>
          </p:cNvCxnSpPr>
          <p:nvPr/>
        </p:nvCxnSpPr>
        <p:spPr>
          <a:xfrm>
            <a:off x="4695760" y="1569600"/>
            <a:ext cx="25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000379-4353-9A8E-B61D-94CBAB3230AD}"/>
              </a:ext>
            </a:extLst>
          </p:cNvPr>
          <p:cNvCxnSpPr>
            <a:cxnSpLocks/>
          </p:cNvCxnSpPr>
          <p:nvPr/>
        </p:nvCxnSpPr>
        <p:spPr>
          <a:xfrm>
            <a:off x="8896952" y="1569600"/>
            <a:ext cx="25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1C6E43-31A7-BA39-0CB8-62FC9A0B923B}"/>
              </a:ext>
            </a:extLst>
          </p:cNvPr>
          <p:cNvGrpSpPr/>
          <p:nvPr/>
        </p:nvGrpSpPr>
        <p:grpSpPr>
          <a:xfrm>
            <a:off x="502511" y="1277738"/>
            <a:ext cx="265017" cy="338554"/>
            <a:chOff x="502511" y="1277738"/>
            <a:chExt cx="265017" cy="338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65B3DA-6789-B3FF-EAC8-2A08E6A17569}"/>
                </a:ext>
              </a:extLst>
            </p:cNvPr>
            <p:cNvSpPr/>
            <p:nvPr/>
          </p:nvSpPr>
          <p:spPr>
            <a:xfrm>
              <a:off x="510324" y="1323975"/>
              <a:ext cx="257204" cy="246080"/>
            </a:xfrm>
            <a:prstGeom prst="ellipse">
              <a:avLst/>
            </a:pr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0AF4386-E5AC-7173-D02A-4531A4D1E012}"/>
                </a:ext>
              </a:extLst>
            </p:cNvPr>
            <p:cNvSpPr txBox="1"/>
            <p:nvPr/>
          </p:nvSpPr>
          <p:spPr>
            <a:xfrm>
              <a:off x="502511" y="1277738"/>
              <a:ext cx="25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43291E-97DA-F7DC-4E21-C61E203B76B6}"/>
              </a:ext>
            </a:extLst>
          </p:cNvPr>
          <p:cNvGrpSpPr/>
          <p:nvPr/>
        </p:nvGrpSpPr>
        <p:grpSpPr>
          <a:xfrm>
            <a:off x="4655486" y="1266937"/>
            <a:ext cx="265017" cy="338554"/>
            <a:chOff x="502511" y="1277738"/>
            <a:chExt cx="265017" cy="33855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E1125C-D11F-5664-73AD-6E0197ED158D}"/>
                </a:ext>
              </a:extLst>
            </p:cNvPr>
            <p:cNvSpPr/>
            <p:nvPr/>
          </p:nvSpPr>
          <p:spPr>
            <a:xfrm>
              <a:off x="510324" y="1323975"/>
              <a:ext cx="257204" cy="246080"/>
            </a:xfrm>
            <a:prstGeom prst="ellipse">
              <a:avLst/>
            </a:pr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8E94B9-2A42-8DDC-B0EF-DC21AB415482}"/>
                </a:ext>
              </a:extLst>
            </p:cNvPr>
            <p:cNvSpPr txBox="1"/>
            <p:nvPr/>
          </p:nvSpPr>
          <p:spPr>
            <a:xfrm>
              <a:off x="502511" y="1277738"/>
              <a:ext cx="25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C28D976-9E47-4A87-8C65-ACAFF9083BBC}"/>
              </a:ext>
            </a:extLst>
          </p:cNvPr>
          <p:cNvGrpSpPr/>
          <p:nvPr/>
        </p:nvGrpSpPr>
        <p:grpSpPr>
          <a:xfrm>
            <a:off x="8836118" y="1276917"/>
            <a:ext cx="265017" cy="338554"/>
            <a:chOff x="502511" y="1287263"/>
            <a:chExt cx="265017" cy="338554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C5F54EB-934D-8AAD-1AB9-D3D9FE04C63F}"/>
                </a:ext>
              </a:extLst>
            </p:cNvPr>
            <p:cNvSpPr/>
            <p:nvPr/>
          </p:nvSpPr>
          <p:spPr>
            <a:xfrm>
              <a:off x="510324" y="1323975"/>
              <a:ext cx="257204" cy="246080"/>
            </a:xfrm>
            <a:prstGeom prst="ellipse">
              <a:avLst/>
            </a:prstGeom>
            <a:noFill/>
            <a:ln w="12700">
              <a:solidFill>
                <a:srgbClr val="005F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4E22213-0DD0-F600-B101-0058FA1363C3}"/>
                </a:ext>
              </a:extLst>
            </p:cNvPr>
            <p:cNvSpPr txBox="1"/>
            <p:nvPr/>
          </p:nvSpPr>
          <p:spPr>
            <a:xfrm>
              <a:off x="502511" y="1287263"/>
              <a:ext cx="25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CE69B69-7565-CDED-B3C4-39E255AC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3" y="1643921"/>
            <a:ext cx="3370596" cy="27512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092EF9-EBFD-DCA7-922A-B72D91A0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042" y="1643921"/>
            <a:ext cx="3411075" cy="27550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CC5480A-6A81-6778-8179-E02840779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502" y="1700577"/>
            <a:ext cx="3709460" cy="26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5071F6-C2AF-283E-9448-8F56A6415E67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五种选核模型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4EB34F-6072-CD98-C4CC-AEB38676D10F}"/>
              </a:ext>
            </a:extLst>
          </p:cNvPr>
          <p:cNvSpPr txBox="1"/>
          <p:nvPr/>
        </p:nvSpPr>
        <p:spPr bwMode="auto">
          <a:xfrm>
            <a:off x="979532" y="1743826"/>
            <a:ext cx="1882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FDFD62-081B-03F3-0E9D-FFC9AC20E57E}"/>
              </a:ext>
            </a:extLst>
          </p:cNvPr>
          <p:cNvSpPr txBox="1"/>
          <p:nvPr/>
        </p:nvSpPr>
        <p:spPr bwMode="auto">
          <a:xfrm>
            <a:off x="5155080" y="1743826"/>
            <a:ext cx="1882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11DCDF-8870-4287-9FEF-7D9B2C47B75C}"/>
              </a:ext>
            </a:extLst>
          </p:cNvPr>
          <p:cNvSpPr txBox="1"/>
          <p:nvPr/>
        </p:nvSpPr>
        <p:spPr bwMode="auto">
          <a:xfrm>
            <a:off x="9171982" y="1743826"/>
            <a:ext cx="1882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0EAB70-560E-0BBA-F2FE-FE4F135264B0}"/>
              </a:ext>
            </a:extLst>
          </p:cNvPr>
          <p:cNvSpPr txBox="1"/>
          <p:nvPr/>
        </p:nvSpPr>
        <p:spPr bwMode="auto">
          <a:xfrm>
            <a:off x="985814" y="4895656"/>
            <a:ext cx="2328043" cy="97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newidle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发生在小核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729897-0F20-0B8F-71B1-043DA8DE83C7}"/>
              </a:ext>
            </a:extLst>
          </p:cNvPr>
          <p:cNvSpPr txBox="1"/>
          <p:nvPr/>
        </p:nvSpPr>
        <p:spPr bwMode="auto">
          <a:xfrm>
            <a:off x="5196319" y="4814726"/>
            <a:ext cx="2328043" cy="1404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newidle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发生在中核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BC034E-1172-9F6B-C68B-9673BB86C404}"/>
              </a:ext>
            </a:extLst>
          </p:cNvPr>
          <p:cNvSpPr txBox="1"/>
          <p:nvPr/>
        </p:nvSpPr>
        <p:spPr bwMode="auto">
          <a:xfrm>
            <a:off x="9223944" y="4829190"/>
            <a:ext cx="2328043" cy="1390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newidle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发生在大核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E83C19-EA97-A8D7-6017-7FA62E83BD36}"/>
              </a:ext>
            </a:extLst>
          </p:cNvPr>
          <p:cNvSpPr txBox="1"/>
          <p:nvPr/>
        </p:nvSpPr>
        <p:spPr bwMode="auto">
          <a:xfrm>
            <a:off x="2482068" y="6211381"/>
            <a:ext cx="7017918" cy="2865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适用场景：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newidle balance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场景，决定从哪个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PULL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任务</a:t>
            </a:r>
            <a:endParaRPr lang="en-US" altLang="zh-CN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A0D398-A3EF-230D-C192-9CBDCCA8A380}"/>
              </a:ext>
            </a:extLst>
          </p:cNvPr>
          <p:cNvSpPr/>
          <p:nvPr/>
        </p:nvSpPr>
        <p:spPr>
          <a:xfrm>
            <a:off x="174051" y="1546254"/>
            <a:ext cx="11808873" cy="5121245"/>
          </a:xfrm>
          <a:prstGeom prst="rect">
            <a:avLst/>
          </a:prstGeom>
          <a:noFill/>
          <a:ln w="12700">
            <a:solidFill>
              <a:srgbClr val="005FA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AFBE204-36C4-C7D3-C24A-39437E2C8BE9}"/>
              </a:ext>
            </a:extLst>
          </p:cNvPr>
          <p:cNvGrpSpPr/>
          <p:nvPr/>
        </p:nvGrpSpPr>
        <p:grpSpPr>
          <a:xfrm>
            <a:off x="4818938" y="1123406"/>
            <a:ext cx="2554124" cy="374150"/>
            <a:chOff x="148079" y="1140291"/>
            <a:chExt cx="2554124" cy="37415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0F6370F-6465-1EA5-04B8-DE8A09E487AA}"/>
                </a:ext>
              </a:extLst>
            </p:cNvPr>
            <p:cNvSpPr txBox="1"/>
            <p:nvPr/>
          </p:nvSpPr>
          <p:spPr bwMode="auto">
            <a:xfrm>
              <a:off x="351433" y="1140291"/>
              <a:ext cx="23507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newidle migration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FC8DC0B-89E5-83E5-CF61-B90A156FC044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2" y="1473669"/>
              <a:ext cx="2518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C75BC03-C63D-B0D2-B688-7BF010F47E95}"/>
                </a:ext>
              </a:extLst>
            </p:cNvPr>
            <p:cNvGrpSpPr/>
            <p:nvPr/>
          </p:nvGrpSpPr>
          <p:grpSpPr>
            <a:xfrm>
              <a:off x="148079" y="1175887"/>
              <a:ext cx="265017" cy="338554"/>
              <a:chOff x="502511" y="1277738"/>
              <a:chExt cx="265017" cy="338554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36C891E-95F8-05AB-680D-652BE2BE69DE}"/>
                  </a:ext>
                </a:extLst>
              </p:cNvPr>
              <p:cNvSpPr/>
              <p:nvPr/>
            </p:nvSpPr>
            <p:spPr>
              <a:xfrm>
                <a:off x="510324" y="1323975"/>
                <a:ext cx="257204" cy="246080"/>
              </a:xfrm>
              <a:prstGeom prst="ellipse">
                <a:avLst/>
              </a:prstGeom>
              <a:noFill/>
              <a:ln w="12700">
                <a:solidFill>
                  <a:srgbClr val="005F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7D9CC57-DF30-B878-EA35-84799BDC7B8F}"/>
                  </a:ext>
                </a:extLst>
              </p:cNvPr>
              <p:cNvSpPr txBox="1"/>
              <p:nvPr/>
            </p:nvSpPr>
            <p:spPr>
              <a:xfrm>
                <a:off x="502511" y="1277738"/>
                <a:ext cx="257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4</a:t>
                </a:r>
                <a:endParaRPr lang="zh-CN" altLang="en-US" sz="16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</p:grp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6065590-2B7D-C53E-2670-576EE40E8D80}"/>
              </a:ext>
            </a:extLst>
          </p:cNvPr>
          <p:cNvCxnSpPr/>
          <p:nvPr/>
        </p:nvCxnSpPr>
        <p:spPr>
          <a:xfrm>
            <a:off x="3724275" y="1657350"/>
            <a:ext cx="0" cy="4429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55E0718-281F-8972-90BA-72B3DED522B0}"/>
              </a:ext>
            </a:extLst>
          </p:cNvPr>
          <p:cNvCxnSpPr/>
          <p:nvPr/>
        </p:nvCxnSpPr>
        <p:spPr>
          <a:xfrm>
            <a:off x="8096250" y="1657350"/>
            <a:ext cx="0" cy="4429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9132E42-2FE0-BC68-1DDE-A5F0DE53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6" y="1942242"/>
            <a:ext cx="3162719" cy="26685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BFA5FD-2A79-BBD0-A374-366D8E43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31" y="2054002"/>
            <a:ext cx="3409592" cy="25908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35623B4-29D4-9ED1-5C70-3C40CA51D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08" y="2054002"/>
            <a:ext cx="3288277" cy="26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5071F6-C2AF-283E-9448-8F56A6415E67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五种选核模型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4EB34F-6072-CD98-C4CC-AEB38676D10F}"/>
              </a:ext>
            </a:extLst>
          </p:cNvPr>
          <p:cNvSpPr txBox="1"/>
          <p:nvPr/>
        </p:nvSpPr>
        <p:spPr bwMode="auto">
          <a:xfrm>
            <a:off x="979012" y="1632212"/>
            <a:ext cx="1882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FDFD62-081B-03F3-0E9D-FFC9AC20E57E}"/>
              </a:ext>
            </a:extLst>
          </p:cNvPr>
          <p:cNvSpPr txBox="1"/>
          <p:nvPr/>
        </p:nvSpPr>
        <p:spPr bwMode="auto">
          <a:xfrm>
            <a:off x="5014272" y="1632212"/>
            <a:ext cx="1882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11DCDF-8870-4287-9FEF-7D9B2C47B75C}"/>
              </a:ext>
            </a:extLst>
          </p:cNvPr>
          <p:cNvSpPr txBox="1"/>
          <p:nvPr/>
        </p:nvSpPr>
        <p:spPr bwMode="auto">
          <a:xfrm>
            <a:off x="8971278" y="1632212"/>
            <a:ext cx="18821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0EAB70-560E-0BBA-F2FE-FE4F135264B0}"/>
              </a:ext>
            </a:extLst>
          </p:cNvPr>
          <p:cNvSpPr txBox="1"/>
          <p:nvPr/>
        </p:nvSpPr>
        <p:spPr bwMode="auto">
          <a:xfrm>
            <a:off x="968607" y="4806835"/>
            <a:ext cx="2328043" cy="9762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 pull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发生在小核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729897-0F20-0B8F-71B1-043DA8DE83C7}"/>
              </a:ext>
            </a:extLst>
          </p:cNvPr>
          <p:cNvSpPr txBox="1"/>
          <p:nvPr/>
        </p:nvSpPr>
        <p:spPr bwMode="auto">
          <a:xfrm>
            <a:off x="4926436" y="4792605"/>
            <a:ext cx="2328043" cy="1404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 pull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发生在中核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小核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BC034E-1172-9F6B-C68B-9673BB86C404}"/>
              </a:ext>
            </a:extLst>
          </p:cNvPr>
          <p:cNvSpPr txBox="1"/>
          <p:nvPr/>
        </p:nvSpPr>
        <p:spPr bwMode="auto">
          <a:xfrm>
            <a:off x="8946831" y="4868672"/>
            <a:ext cx="2328043" cy="1390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 pull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发生在大核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a)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 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B995D4-E724-4924-75CA-1BE6F5E5A0D6}"/>
              </a:ext>
            </a:extLst>
          </p:cNvPr>
          <p:cNvSpPr txBox="1"/>
          <p:nvPr/>
        </p:nvSpPr>
        <p:spPr bwMode="auto">
          <a:xfrm>
            <a:off x="2537742" y="6197088"/>
            <a:ext cx="6599659" cy="3084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适用场景：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 balance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场景，决定从哪个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PULL</a:t>
            </a: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任务</a:t>
            </a:r>
            <a:endParaRPr lang="en-US" altLang="zh-CN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5D4CFE-B498-21A5-79C0-F0F701B307D8}"/>
              </a:ext>
            </a:extLst>
          </p:cNvPr>
          <p:cNvGrpSpPr/>
          <p:nvPr/>
        </p:nvGrpSpPr>
        <p:grpSpPr>
          <a:xfrm>
            <a:off x="4818938" y="1096137"/>
            <a:ext cx="2554124" cy="374150"/>
            <a:chOff x="148079" y="1140291"/>
            <a:chExt cx="2554124" cy="37415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A9680A3-845A-6C8C-A280-7E008036B568}"/>
                </a:ext>
              </a:extLst>
            </p:cNvPr>
            <p:cNvSpPr txBox="1"/>
            <p:nvPr/>
          </p:nvSpPr>
          <p:spPr bwMode="auto">
            <a:xfrm>
              <a:off x="351433" y="1140291"/>
              <a:ext cx="23507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tick pull migration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E012A58-52B8-5830-5E5B-454BFE0E0FF9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2" y="1473669"/>
              <a:ext cx="25186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64AD6C1-5DCE-2B6F-8252-8598ECDBC8C5}"/>
                </a:ext>
              </a:extLst>
            </p:cNvPr>
            <p:cNvGrpSpPr/>
            <p:nvPr/>
          </p:nvGrpSpPr>
          <p:grpSpPr>
            <a:xfrm>
              <a:off x="148079" y="1175887"/>
              <a:ext cx="265017" cy="338554"/>
              <a:chOff x="502511" y="1277738"/>
              <a:chExt cx="265017" cy="33855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5966F47-2A46-75EA-AC2D-79DC3D7E5BCB}"/>
                  </a:ext>
                </a:extLst>
              </p:cNvPr>
              <p:cNvSpPr/>
              <p:nvPr/>
            </p:nvSpPr>
            <p:spPr>
              <a:xfrm>
                <a:off x="510324" y="1323975"/>
                <a:ext cx="257204" cy="246080"/>
              </a:xfrm>
              <a:prstGeom prst="ellipse">
                <a:avLst/>
              </a:prstGeom>
              <a:noFill/>
              <a:ln w="12700">
                <a:solidFill>
                  <a:srgbClr val="005F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CB8C85-C5A1-698C-8CC8-65B1A7CA9E5A}"/>
                  </a:ext>
                </a:extLst>
              </p:cNvPr>
              <p:cNvSpPr txBox="1"/>
              <p:nvPr/>
            </p:nvSpPr>
            <p:spPr>
              <a:xfrm>
                <a:off x="502511" y="1277738"/>
                <a:ext cx="257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5</a:t>
                </a:r>
                <a:endParaRPr lang="zh-CN" altLang="en-US" sz="16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E2CF268A-BB4A-EAD7-F191-00AEF4411024}"/>
              </a:ext>
            </a:extLst>
          </p:cNvPr>
          <p:cNvSpPr/>
          <p:nvPr/>
        </p:nvSpPr>
        <p:spPr>
          <a:xfrm>
            <a:off x="134090" y="1516637"/>
            <a:ext cx="11808873" cy="5121245"/>
          </a:xfrm>
          <a:prstGeom prst="rect">
            <a:avLst/>
          </a:prstGeom>
          <a:noFill/>
          <a:ln w="12700">
            <a:solidFill>
              <a:srgbClr val="005FA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30775AC-1556-2F54-DD5E-8A88B42B85A7}"/>
              </a:ext>
            </a:extLst>
          </p:cNvPr>
          <p:cNvCxnSpPr/>
          <p:nvPr/>
        </p:nvCxnSpPr>
        <p:spPr>
          <a:xfrm>
            <a:off x="3724275" y="1657350"/>
            <a:ext cx="0" cy="4429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ECF37DA-C491-6D64-94B9-8802770A997D}"/>
              </a:ext>
            </a:extLst>
          </p:cNvPr>
          <p:cNvCxnSpPr/>
          <p:nvPr/>
        </p:nvCxnSpPr>
        <p:spPr>
          <a:xfrm>
            <a:off x="7936643" y="1657350"/>
            <a:ext cx="0" cy="4429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616B9485-27DD-0CCE-4978-68875362B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8" y="1786329"/>
            <a:ext cx="3226277" cy="27221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B1F421E-D6A1-F8B1-23F5-9FF2683C2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18" y="1913329"/>
            <a:ext cx="3473309" cy="263925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E647766-620C-5A2E-74F4-06E317CB1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656" y="1913329"/>
            <a:ext cx="3357943" cy="26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4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400B36-7D7F-0C74-5322-F68865EE40A2}"/>
              </a:ext>
            </a:extLst>
          </p:cNvPr>
          <p:cNvSpPr txBox="1"/>
          <p:nvPr/>
        </p:nvSpPr>
        <p:spPr bwMode="auto">
          <a:xfrm>
            <a:off x="178190" y="2346633"/>
            <a:ext cx="1313684" cy="3339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005EAE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未雨绸缪</a:t>
            </a:r>
            <a:endParaRPr lang="en-US" altLang="zh-CN" b="1" dirty="0">
              <a:solidFill>
                <a:srgbClr val="005EAE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D19B6B-296F-4927-B5EC-B32E1D00735B}"/>
              </a:ext>
            </a:extLst>
          </p:cNvPr>
          <p:cNvSpPr txBox="1"/>
          <p:nvPr/>
        </p:nvSpPr>
        <p:spPr bwMode="auto">
          <a:xfrm>
            <a:off x="6279569" y="2346633"/>
            <a:ext cx="1313685" cy="3339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A70DE8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亡羊补牢</a:t>
            </a:r>
            <a:endParaRPr lang="en-US" altLang="zh-CN" b="1" dirty="0">
              <a:solidFill>
                <a:srgbClr val="A70DE8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EA224C-8926-1342-E0CE-628DC19A9463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方案拆解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628060-E570-73CE-5AB0-8DC171BD3993}"/>
              </a:ext>
            </a:extLst>
          </p:cNvPr>
          <p:cNvSpPr txBox="1"/>
          <p:nvPr/>
        </p:nvSpPr>
        <p:spPr bwMode="auto">
          <a:xfrm>
            <a:off x="183667" y="3429000"/>
            <a:ext cx="5729109" cy="473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285750" marR="0" indent="-2857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5EAE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balance when fork/</a:t>
            </a:r>
            <a:r>
              <a:rPr lang="en-US" altLang="zh-CN" b="1" dirty="0">
                <a:solidFill>
                  <a:srgbClr val="005FAF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wakeup an interactive task</a:t>
            </a:r>
          </a:p>
          <a:p>
            <a:pPr marR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</a:pPr>
            <a:endParaRPr lang="en-US" altLang="zh-CN" b="1" dirty="0">
              <a:solidFill>
                <a:srgbClr val="21ADE5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2C1233-F8AC-C790-B3AC-F8281C3C56A6}"/>
              </a:ext>
            </a:extLst>
          </p:cNvPr>
          <p:cNvSpPr txBox="1"/>
          <p:nvPr/>
        </p:nvSpPr>
        <p:spPr>
          <a:xfrm>
            <a:off x="6385447" y="2961765"/>
            <a:ext cx="57038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A70DE8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 balance for running interactive task</a:t>
            </a:r>
          </a:p>
          <a:p>
            <a:pPr marL="285750" marR="0" indent="-2857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A70DE8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 balance for runnable interactive task</a:t>
            </a:r>
          </a:p>
          <a:p>
            <a:pPr marL="285750" marR="0" indent="-2857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A70DE8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newidle balance for running interactive task</a:t>
            </a:r>
          </a:p>
          <a:p>
            <a:pPr marL="285750" marR="0" indent="-2857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A70DE8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newidle balance for runnable interactive task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F6BE82-3976-B90A-3097-17BF649916F4}"/>
              </a:ext>
            </a:extLst>
          </p:cNvPr>
          <p:cNvCxnSpPr>
            <a:cxnSpLocks/>
          </p:cNvCxnSpPr>
          <p:nvPr/>
        </p:nvCxnSpPr>
        <p:spPr>
          <a:xfrm>
            <a:off x="6070333" y="1214131"/>
            <a:ext cx="0" cy="5193186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EA224C-8926-1342-E0CE-628DC19A9463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方案拆解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A1954D-A385-D4E7-E37F-E08ABBFCF30F}"/>
              </a:ext>
            </a:extLst>
          </p:cNvPr>
          <p:cNvSpPr txBox="1"/>
          <p:nvPr/>
        </p:nvSpPr>
        <p:spPr bwMode="auto">
          <a:xfrm>
            <a:off x="-10816" y="3738765"/>
            <a:ext cx="2069844" cy="2704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171450" marR="0" indent="-1714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避免选择算力较弱的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</a:p>
          <a:p>
            <a:pPr marL="285750" marR="0" indent="-2857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7797FC-2867-5645-8C14-F0CCB535F375}"/>
              </a:ext>
            </a:extLst>
          </p:cNvPr>
          <p:cNvSpPr txBox="1"/>
          <p:nvPr/>
        </p:nvSpPr>
        <p:spPr bwMode="auto">
          <a:xfrm>
            <a:off x="3684548" y="3740997"/>
            <a:ext cx="2069844" cy="2704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171450" marR="0" indent="-1714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避免选择深睡眠的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39D221-D284-ED21-18A8-94F2487708DA}"/>
              </a:ext>
            </a:extLst>
          </p:cNvPr>
          <p:cNvGrpSpPr/>
          <p:nvPr/>
        </p:nvGrpSpPr>
        <p:grpSpPr>
          <a:xfrm>
            <a:off x="7650404" y="3746462"/>
            <a:ext cx="4462856" cy="2266785"/>
            <a:chOff x="7729144" y="1557947"/>
            <a:chExt cx="4462856" cy="226678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2704D1A-2122-F92D-E67C-236888B9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9144" y="2381695"/>
              <a:ext cx="4462856" cy="1443037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2C8CC6-CB5D-D7E1-7F95-C9E190C7477A}"/>
                </a:ext>
              </a:extLst>
            </p:cNvPr>
            <p:cNvSpPr txBox="1"/>
            <p:nvPr/>
          </p:nvSpPr>
          <p:spPr bwMode="auto">
            <a:xfrm>
              <a:off x="7729144" y="1557947"/>
              <a:ext cx="2485210" cy="2704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和其他高优先级的任务做互斥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285750" marR="0" indent="-2857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F03D037-0556-739B-6ED1-399C9905BE2F}"/>
              </a:ext>
            </a:extLst>
          </p:cNvPr>
          <p:cNvGrpSpPr/>
          <p:nvPr/>
        </p:nvGrpSpPr>
        <p:grpSpPr>
          <a:xfrm>
            <a:off x="36892" y="1035011"/>
            <a:ext cx="6353171" cy="2585083"/>
            <a:chOff x="36892" y="1035011"/>
            <a:chExt cx="6353171" cy="258508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878A713-068D-184E-0809-18F72069E736}"/>
                </a:ext>
              </a:extLst>
            </p:cNvPr>
            <p:cNvSpPr txBox="1"/>
            <p:nvPr/>
          </p:nvSpPr>
          <p:spPr bwMode="auto">
            <a:xfrm>
              <a:off x="36892" y="1035011"/>
              <a:ext cx="6353171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方案</a:t>
              </a:r>
              <a:r>
                <a:rPr lang="en-US" altLang="zh-CN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1: balance when fork/wakeup an interactive task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9D36010-8307-E359-312B-634320E7FE4B}"/>
                </a:ext>
              </a:extLst>
            </p:cNvPr>
            <p:cNvSpPr txBox="1"/>
            <p:nvPr/>
          </p:nvSpPr>
          <p:spPr bwMode="auto">
            <a:xfrm>
              <a:off x="532472" y="1473122"/>
              <a:ext cx="3940748" cy="69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方案描述：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在线程创建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/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唤醒时，为线程选择合适的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；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5843636-C7C5-2899-DEC4-8EC5506DDBD4}"/>
                </a:ext>
              </a:extLst>
            </p:cNvPr>
            <p:cNvSpPr txBox="1"/>
            <p:nvPr/>
          </p:nvSpPr>
          <p:spPr bwMode="auto">
            <a:xfrm>
              <a:off x="41740" y="3240733"/>
              <a:ext cx="2771140" cy="379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可解决的问题：</a:t>
              </a:r>
              <a:endPara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9E378E-CB7D-31CA-570D-84FF817CA357}"/>
                </a:ext>
              </a:extLst>
            </p:cNvPr>
            <p:cNvSpPr txBox="1"/>
            <p:nvPr/>
          </p:nvSpPr>
          <p:spPr>
            <a:xfrm>
              <a:off x="532472" y="2192898"/>
              <a:ext cx="4627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优点：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未雨绸缪，争取将问题扼杀在摇篮里；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97F1B644-144C-20D7-FADF-4956CD720C60}"/>
              </a:ext>
            </a:extLst>
          </p:cNvPr>
          <p:cNvSpPr/>
          <p:nvPr/>
        </p:nvSpPr>
        <p:spPr>
          <a:xfrm>
            <a:off x="36892" y="3646470"/>
            <a:ext cx="12090940" cy="3043088"/>
          </a:xfrm>
          <a:prstGeom prst="rect">
            <a:avLst/>
          </a:prstGeom>
          <a:noFill/>
          <a:ln w="12700">
            <a:solidFill>
              <a:srgbClr val="005FA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06DB70-4848-4189-724F-FD7EBCF70BB4}"/>
              </a:ext>
            </a:extLst>
          </p:cNvPr>
          <p:cNvCxnSpPr>
            <a:cxnSpLocks/>
          </p:cNvCxnSpPr>
          <p:nvPr/>
        </p:nvCxnSpPr>
        <p:spPr>
          <a:xfrm>
            <a:off x="118427" y="4009228"/>
            <a:ext cx="1857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599F9CD-9B72-5122-9765-9602B82F54FD}"/>
              </a:ext>
            </a:extLst>
          </p:cNvPr>
          <p:cNvCxnSpPr>
            <a:cxnSpLocks/>
          </p:cNvCxnSpPr>
          <p:nvPr/>
        </p:nvCxnSpPr>
        <p:spPr>
          <a:xfrm>
            <a:off x="3790884" y="3999714"/>
            <a:ext cx="1847916" cy="1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8F0AA8C-C7A8-09E0-3A0B-331E0F292F40}"/>
              </a:ext>
            </a:extLst>
          </p:cNvPr>
          <p:cNvCxnSpPr>
            <a:cxnSpLocks/>
          </p:cNvCxnSpPr>
          <p:nvPr/>
        </p:nvCxnSpPr>
        <p:spPr>
          <a:xfrm>
            <a:off x="7809222" y="4009228"/>
            <a:ext cx="216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D9770AF-D4E7-B12B-A41C-383AE32B14D7}"/>
              </a:ext>
            </a:extLst>
          </p:cNvPr>
          <p:cNvCxnSpPr>
            <a:cxnSpLocks/>
          </p:cNvCxnSpPr>
          <p:nvPr/>
        </p:nvCxnSpPr>
        <p:spPr>
          <a:xfrm>
            <a:off x="3638550" y="3646470"/>
            <a:ext cx="0" cy="3043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B19D3-F68C-6673-5842-20F8E7F44FB8}"/>
              </a:ext>
            </a:extLst>
          </p:cNvPr>
          <p:cNvCxnSpPr>
            <a:cxnSpLocks/>
          </p:cNvCxnSpPr>
          <p:nvPr/>
        </p:nvCxnSpPr>
        <p:spPr>
          <a:xfrm>
            <a:off x="7650404" y="3646470"/>
            <a:ext cx="0" cy="3043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7AB5FEBE-E44F-2EE9-02B3-0A4A11A7A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6412"/>
            <a:ext cx="3578220" cy="20517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D9015B-95A0-0CA2-2E3E-E0ECFEEDA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658" y="4383617"/>
            <a:ext cx="3952198" cy="18403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C3FE51-BD54-D3C0-BD7E-A69752119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2" y="721934"/>
            <a:ext cx="3905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BEA224C-8926-1342-E0CE-628DC19A9463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方案拆解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EE74D6-B797-8D7E-3F28-D7653E1B549B}"/>
              </a:ext>
            </a:extLst>
          </p:cNvPr>
          <p:cNvGrpSpPr/>
          <p:nvPr/>
        </p:nvGrpSpPr>
        <p:grpSpPr>
          <a:xfrm>
            <a:off x="36893" y="1069929"/>
            <a:ext cx="6353171" cy="2556803"/>
            <a:chOff x="36892" y="1035011"/>
            <a:chExt cx="6353171" cy="255680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2138C9-3503-F4B7-5700-BB3708CA52AE}"/>
                </a:ext>
              </a:extLst>
            </p:cNvPr>
            <p:cNvSpPr txBox="1"/>
            <p:nvPr/>
          </p:nvSpPr>
          <p:spPr bwMode="auto">
            <a:xfrm>
              <a:off x="36892" y="1035011"/>
              <a:ext cx="6353171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方案</a:t>
              </a:r>
              <a:r>
                <a:rPr lang="en-US" altLang="zh-CN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1: balance when fork/wakeup an interactive task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6A3A995-285D-D3AD-F9D5-06151A053DA1}"/>
                </a:ext>
              </a:extLst>
            </p:cNvPr>
            <p:cNvSpPr txBox="1"/>
            <p:nvPr/>
          </p:nvSpPr>
          <p:spPr bwMode="auto">
            <a:xfrm>
              <a:off x="532472" y="1513688"/>
              <a:ext cx="3940748" cy="69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方案描述：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在线程创建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/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唤醒时，为线程选择合适的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；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DF6C4A8-CAED-E26B-A004-C5CDC281902C}"/>
                </a:ext>
              </a:extLst>
            </p:cNvPr>
            <p:cNvSpPr txBox="1"/>
            <p:nvPr/>
          </p:nvSpPr>
          <p:spPr bwMode="auto">
            <a:xfrm>
              <a:off x="44809" y="3212453"/>
              <a:ext cx="2771140" cy="379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无法解决的问题：</a:t>
              </a:r>
              <a:endPara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36020B-2995-3B5C-BAB3-040D889C144C}"/>
                </a:ext>
              </a:extLst>
            </p:cNvPr>
            <p:cNvSpPr txBox="1"/>
            <p:nvPr/>
          </p:nvSpPr>
          <p:spPr>
            <a:xfrm>
              <a:off x="532472" y="2267354"/>
              <a:ext cx="4627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优点：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未雨绸缪，争取将问题扼杀在摇篮里；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0C4DE6-9058-17BF-EE43-7D87E1F0B64E}"/>
              </a:ext>
            </a:extLst>
          </p:cNvPr>
          <p:cNvGrpSpPr/>
          <p:nvPr/>
        </p:nvGrpSpPr>
        <p:grpSpPr>
          <a:xfrm>
            <a:off x="36892" y="3646470"/>
            <a:ext cx="12090940" cy="3057354"/>
            <a:chOff x="36892" y="3646470"/>
            <a:chExt cx="12090940" cy="3057354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A1954D-A385-D4E7-E37F-E08ABBFCF30F}"/>
                </a:ext>
              </a:extLst>
            </p:cNvPr>
            <p:cNvSpPr txBox="1"/>
            <p:nvPr/>
          </p:nvSpPr>
          <p:spPr bwMode="auto">
            <a:xfrm>
              <a:off x="101959" y="3798550"/>
              <a:ext cx="2289307" cy="2704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无法覆盖同时选核的场景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2C8CC6-CB5D-D7E1-7F95-C9E190C7477A}"/>
                </a:ext>
              </a:extLst>
            </p:cNvPr>
            <p:cNvSpPr txBox="1"/>
            <p:nvPr/>
          </p:nvSpPr>
          <p:spPr bwMode="auto">
            <a:xfrm>
              <a:off x="6082362" y="3767883"/>
              <a:ext cx="2485210" cy="2704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无法解决关抢占的问题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CCE696B-266C-851C-A73B-88C80E53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967" y="4193120"/>
              <a:ext cx="5473605" cy="251070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AF01C1-0EDB-BE87-6733-6AC0311B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1728" y="4298667"/>
              <a:ext cx="6423311" cy="2127531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92C6317-424C-B70E-28B8-CF40CE25624A}"/>
                </a:ext>
              </a:extLst>
            </p:cNvPr>
            <p:cNvSpPr/>
            <p:nvPr/>
          </p:nvSpPr>
          <p:spPr>
            <a:xfrm>
              <a:off x="36892" y="3646470"/>
              <a:ext cx="12090940" cy="3043088"/>
            </a:xfrm>
            <a:prstGeom prst="rect">
              <a:avLst/>
            </a:prstGeom>
            <a:noFill/>
            <a:ln w="12700">
              <a:solidFill>
                <a:srgbClr val="005FA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21E7129-48F9-2B60-2FBF-C9047DC3996E}"/>
                </a:ext>
              </a:extLst>
            </p:cNvPr>
            <p:cNvCxnSpPr>
              <a:cxnSpLocks/>
            </p:cNvCxnSpPr>
            <p:nvPr/>
          </p:nvCxnSpPr>
          <p:spPr>
            <a:xfrm>
              <a:off x="270827" y="4069013"/>
              <a:ext cx="1857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20CFC7-81B8-1619-53ED-780C7639EED1}"/>
                </a:ext>
              </a:extLst>
            </p:cNvPr>
            <p:cNvCxnSpPr>
              <a:cxnSpLocks/>
            </p:cNvCxnSpPr>
            <p:nvPr/>
          </p:nvCxnSpPr>
          <p:spPr>
            <a:xfrm>
              <a:off x="6195377" y="4038346"/>
              <a:ext cx="1857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BB3E441-AB95-6C0C-270F-E5879233AE81}"/>
                </a:ext>
              </a:extLst>
            </p:cNvPr>
            <p:cNvCxnSpPr>
              <a:cxnSpLocks/>
            </p:cNvCxnSpPr>
            <p:nvPr/>
          </p:nvCxnSpPr>
          <p:spPr>
            <a:xfrm>
              <a:off x="5734050" y="3660736"/>
              <a:ext cx="0" cy="30430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2E5890A-872A-BF0E-F692-8064B3823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2" y="721934"/>
            <a:ext cx="3905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78A713-068D-184E-0809-18F72069E736}"/>
              </a:ext>
            </a:extLst>
          </p:cNvPr>
          <p:cNvSpPr txBox="1"/>
          <p:nvPr/>
        </p:nvSpPr>
        <p:spPr bwMode="auto">
          <a:xfrm>
            <a:off x="0" y="937519"/>
            <a:ext cx="10679501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2: tick balance for running interactive task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EA224C-8926-1342-E0CE-628DC19A9463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方案拆解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D36010-8307-E359-312B-634320E7FE4B}"/>
              </a:ext>
            </a:extLst>
          </p:cNvPr>
          <p:cNvSpPr txBox="1"/>
          <p:nvPr/>
        </p:nvSpPr>
        <p:spPr bwMode="auto">
          <a:xfrm>
            <a:off x="455992" y="1402028"/>
            <a:ext cx="5640008" cy="20743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方案描述：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在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中触发；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将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local cpu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上长时间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running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的任务迁移到算力更强劲的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适用于“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up migration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”选核模型；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优点：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开销小；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即使在高负载场景下也能触发；</a:t>
            </a:r>
            <a:endParaRPr lang="en-US" altLang="zh-CN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B2A75-AF2A-B9C5-2971-6D1F8587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82" y="1060100"/>
            <a:ext cx="5131618" cy="248277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1CD7753-34F1-442A-AAE0-51B8716DD5F7}"/>
              </a:ext>
            </a:extLst>
          </p:cNvPr>
          <p:cNvGrpSpPr/>
          <p:nvPr/>
        </p:nvGrpSpPr>
        <p:grpSpPr>
          <a:xfrm>
            <a:off x="0" y="3607599"/>
            <a:ext cx="12104661" cy="3237697"/>
            <a:chOff x="0" y="3607599"/>
            <a:chExt cx="12104661" cy="32376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6E0DE8-FDA7-075A-9453-2EA6DD5B56AB}"/>
                </a:ext>
              </a:extLst>
            </p:cNvPr>
            <p:cNvGrpSpPr/>
            <p:nvPr/>
          </p:nvGrpSpPr>
          <p:grpSpPr>
            <a:xfrm>
              <a:off x="0" y="3607599"/>
              <a:ext cx="9168204" cy="3237697"/>
              <a:chOff x="3950163" y="1025871"/>
              <a:chExt cx="9168204" cy="323769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843636-C7C5-2899-DEC4-8EC5506DDBD4}"/>
                  </a:ext>
                </a:extLst>
              </p:cNvPr>
              <p:cNvSpPr txBox="1"/>
              <p:nvPr/>
            </p:nvSpPr>
            <p:spPr bwMode="auto">
              <a:xfrm>
                <a:off x="3950163" y="1025871"/>
                <a:ext cx="2771140" cy="422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pPr marL="0" marR="0" indent="0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b="1" i="1" dirty="0">
                    <a:solidFill>
                      <a:schemeClr val="bg1">
                        <a:lumMod val="50000"/>
                      </a:schemeClr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可解决的问题：</a:t>
                </a:r>
                <a:endParaRPr lang="en-US" altLang="zh-CN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A8F978-F2AF-E4E4-314A-68BD139D8942}"/>
                  </a:ext>
                </a:extLst>
              </p:cNvPr>
              <p:cNvSpPr txBox="1"/>
              <p:nvPr/>
            </p:nvSpPr>
            <p:spPr bwMode="auto">
              <a:xfrm>
                <a:off x="9976352" y="1027806"/>
                <a:ext cx="3142015" cy="575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pPr marL="0" marR="0" indent="0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b="1" i="1" dirty="0">
                    <a:solidFill>
                      <a:schemeClr val="bg1">
                        <a:lumMod val="50000"/>
                      </a:schemeClr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缺点：</a:t>
                </a:r>
                <a:endParaRPr lang="en-US" altLang="zh-CN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2A1954D-A385-D4E7-E37F-E08ABBFCF30F}"/>
                  </a:ext>
                </a:extLst>
              </p:cNvPr>
              <p:cNvSpPr txBox="1"/>
              <p:nvPr/>
            </p:nvSpPr>
            <p:spPr bwMode="auto">
              <a:xfrm>
                <a:off x="4031571" y="1365596"/>
                <a:ext cx="2608323" cy="270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pPr marL="171450" marR="0" indent="-171450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及时止损，将任务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PUSH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到大核</a:t>
                </a:r>
                <a:endParaRPr lang="en-US" altLang="zh-CN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E1810AE1-92F6-A319-7813-ABB50B179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8617" y="1701709"/>
                <a:ext cx="4977325" cy="2561859"/>
              </a:xfrm>
              <a:prstGeom prst="rect">
                <a:avLst/>
              </a:prstGeom>
            </p:spPr>
          </p:pic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F25A573-7D13-8C14-0F03-C2A7253D1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60" y="4313175"/>
              <a:ext cx="4792671" cy="249451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34FE40-6C7E-E3EA-C998-7310C636C0C0}"/>
                </a:ext>
              </a:extLst>
            </p:cNvPr>
            <p:cNvSpPr/>
            <p:nvPr/>
          </p:nvSpPr>
          <p:spPr>
            <a:xfrm>
              <a:off x="87830" y="3959609"/>
              <a:ext cx="12016831" cy="2701117"/>
            </a:xfrm>
            <a:prstGeom prst="rect">
              <a:avLst/>
            </a:prstGeom>
            <a:noFill/>
            <a:ln w="12700">
              <a:solidFill>
                <a:srgbClr val="005FA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7C7F920-05CC-6F97-799A-3E74E49A67EA}"/>
                </a:ext>
              </a:extLst>
            </p:cNvPr>
            <p:cNvCxnSpPr>
              <a:cxnSpLocks/>
            </p:cNvCxnSpPr>
            <p:nvPr/>
          </p:nvCxnSpPr>
          <p:spPr>
            <a:xfrm>
              <a:off x="5982629" y="3947324"/>
              <a:ext cx="0" cy="26899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83B77B-0CB8-2AB7-4543-62A7433471C5}"/>
                </a:ext>
              </a:extLst>
            </p:cNvPr>
            <p:cNvSpPr txBox="1"/>
            <p:nvPr/>
          </p:nvSpPr>
          <p:spPr>
            <a:xfrm>
              <a:off x="5990160" y="4019139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粒度太粗，响应慢</a:t>
              </a:r>
              <a:endParaRPr lang="zh-CN" altLang="en-US" sz="1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D5ED4BF-A653-C560-7512-463E7DDC11C5}"/>
                </a:ext>
              </a:extLst>
            </p:cNvPr>
            <p:cNvCxnSpPr>
              <a:cxnSpLocks/>
            </p:cNvCxnSpPr>
            <p:nvPr/>
          </p:nvCxnSpPr>
          <p:spPr>
            <a:xfrm>
              <a:off x="291796" y="4241202"/>
              <a:ext cx="21656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777D656-50AF-03C4-C3E4-E874E6F11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0775" y="4280376"/>
              <a:ext cx="1325962" cy="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9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78A713-068D-184E-0809-18F72069E736}"/>
              </a:ext>
            </a:extLst>
          </p:cNvPr>
          <p:cNvSpPr txBox="1"/>
          <p:nvPr/>
        </p:nvSpPr>
        <p:spPr bwMode="auto">
          <a:xfrm>
            <a:off x="-4571" y="1011080"/>
            <a:ext cx="6888859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3: tick balance for runnable interactive task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EA224C-8926-1342-E0CE-628DC19A9463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方案拆解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D36010-8307-E359-312B-634320E7FE4B}"/>
              </a:ext>
            </a:extLst>
          </p:cNvPr>
          <p:cNvSpPr txBox="1"/>
          <p:nvPr/>
        </p:nvSpPr>
        <p:spPr bwMode="auto">
          <a:xfrm>
            <a:off x="382523" y="1375032"/>
            <a:ext cx="7230682" cy="18586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方案描述：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在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tick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中触发；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将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local cpu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上在长时间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runnable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的任务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PUSH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到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other </a:t>
            </a:r>
            <a:r>
              <a:rPr lang="en-US" altLang="zh-CN" sz="1200" b="1" dirty="0" err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cpus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适用于“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normal migration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”选核模型；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优点：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开销小；</a:t>
            </a:r>
            <a:endParaRPr lang="en-US" altLang="zh-CN" sz="16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51AF95E-24CD-F36A-ED72-57650CF19471}"/>
              </a:ext>
            </a:extLst>
          </p:cNvPr>
          <p:cNvGrpSpPr/>
          <p:nvPr/>
        </p:nvGrpSpPr>
        <p:grpSpPr>
          <a:xfrm>
            <a:off x="10633" y="3256415"/>
            <a:ext cx="12081179" cy="3477992"/>
            <a:chOff x="0" y="3301878"/>
            <a:chExt cx="12081179" cy="347799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5843636-C7C5-2899-DEC4-8EC5506DDBD4}"/>
                </a:ext>
              </a:extLst>
            </p:cNvPr>
            <p:cNvSpPr txBox="1"/>
            <p:nvPr/>
          </p:nvSpPr>
          <p:spPr bwMode="auto">
            <a:xfrm>
              <a:off x="0" y="3301878"/>
              <a:ext cx="2771140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可解决的问题：</a:t>
              </a:r>
              <a:endPara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0CBA755-3E9C-8BEE-3412-32E37B50D0C4}"/>
                </a:ext>
              </a:extLst>
            </p:cNvPr>
            <p:cNvGrpSpPr/>
            <p:nvPr/>
          </p:nvGrpSpPr>
          <p:grpSpPr>
            <a:xfrm>
              <a:off x="36893" y="3792437"/>
              <a:ext cx="4884713" cy="2968383"/>
              <a:chOff x="3201837" y="1513174"/>
              <a:chExt cx="6021903" cy="4763511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2A1954D-A385-D4E7-E37F-E08ABBFCF30F}"/>
                  </a:ext>
                </a:extLst>
              </p:cNvPr>
              <p:cNvSpPr txBox="1"/>
              <p:nvPr/>
            </p:nvSpPr>
            <p:spPr bwMode="auto">
              <a:xfrm>
                <a:off x="3292976" y="1513174"/>
                <a:ext cx="2550405" cy="514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pPr marL="171450" indent="-171450">
                  <a:spcBef>
                    <a:spcPct val="5000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普通线程长时间关抢占</a:t>
                </a:r>
                <a:endPara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  <a:p>
                <a:pPr marL="171450" indent="-171450">
                  <a:spcBef>
                    <a:spcPct val="5000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同时选核导致“互斥”失败</a:t>
                </a:r>
                <a:endParaRPr lang="en-US" altLang="zh-CN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2294D43-5CA9-6712-50D4-8CD8E734B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1837" y="2773946"/>
                <a:ext cx="6021903" cy="3502739"/>
              </a:xfrm>
              <a:prstGeom prst="rect">
                <a:avLst/>
              </a:prstGeom>
            </p:spPr>
          </p:pic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77144E7-4FC8-0667-A67D-D4908E921E73}"/>
                </a:ext>
              </a:extLst>
            </p:cNvPr>
            <p:cNvSpPr txBox="1"/>
            <p:nvPr/>
          </p:nvSpPr>
          <p:spPr bwMode="auto">
            <a:xfrm>
              <a:off x="5062799" y="3808885"/>
              <a:ext cx="2550406" cy="514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频繁被高优先级线程打断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F978860-104C-A79F-3896-D35B4B3FA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3051" y="4203520"/>
              <a:ext cx="4997853" cy="254580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04C4BF8-345A-4B26-1DA4-9EF5FC5E7997}"/>
                </a:ext>
              </a:extLst>
            </p:cNvPr>
            <p:cNvSpPr txBox="1"/>
            <p:nvPr/>
          </p:nvSpPr>
          <p:spPr bwMode="auto">
            <a:xfrm>
              <a:off x="10027010" y="3301878"/>
              <a:ext cx="1768914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缺点：</a:t>
              </a:r>
              <a:endPara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4E75BC-CEFA-735A-387C-1ACE24180B9E}"/>
                </a:ext>
              </a:extLst>
            </p:cNvPr>
            <p:cNvSpPr txBox="1"/>
            <p:nvPr/>
          </p:nvSpPr>
          <p:spPr bwMode="auto">
            <a:xfrm>
              <a:off x="10095724" y="3808885"/>
              <a:ext cx="1871493" cy="5717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粒度太粗，响应慢</a:t>
              </a:r>
              <a:endParaRPr lang="zh-CN" altLang="en-US" sz="1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63288C-15F6-69F3-8319-AA709CFC5359}"/>
                </a:ext>
              </a:extLst>
            </p:cNvPr>
            <p:cNvSpPr/>
            <p:nvPr/>
          </p:nvSpPr>
          <p:spPr>
            <a:xfrm>
              <a:off x="64348" y="3712657"/>
              <a:ext cx="12016831" cy="3067213"/>
            </a:xfrm>
            <a:prstGeom prst="rect">
              <a:avLst/>
            </a:prstGeom>
            <a:noFill/>
            <a:ln w="12700">
              <a:solidFill>
                <a:srgbClr val="005FA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43E7575-EACA-2DFE-1599-695E98BCB1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9675" y="3724153"/>
              <a:ext cx="0" cy="303666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D13C48D-1E40-0B51-4143-641E9C5444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764" y="3712657"/>
              <a:ext cx="0" cy="303666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367C140-C939-7D7B-6794-F325EB68FCE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77" y="4041775"/>
              <a:ext cx="1500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6427286-91B4-170E-3587-E55F1917BF07}"/>
                </a:ext>
              </a:extLst>
            </p:cNvPr>
            <p:cNvCxnSpPr>
              <a:cxnSpLocks/>
            </p:cNvCxnSpPr>
            <p:nvPr/>
          </p:nvCxnSpPr>
          <p:spPr>
            <a:xfrm>
              <a:off x="366077" y="4345670"/>
              <a:ext cx="1813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12681DA-57F0-11DF-9E5F-04BCB3270E9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927" y="4087854"/>
              <a:ext cx="186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3A989DD-14CA-8EBF-09E1-538595226A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43197" y="4062095"/>
              <a:ext cx="12793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63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78A713-068D-184E-0809-18F72069E736}"/>
              </a:ext>
            </a:extLst>
          </p:cNvPr>
          <p:cNvSpPr txBox="1"/>
          <p:nvPr/>
        </p:nvSpPr>
        <p:spPr bwMode="auto">
          <a:xfrm>
            <a:off x="0" y="1014566"/>
            <a:ext cx="10679501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4: newidle balance for running interactive task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EA224C-8926-1342-E0CE-628DC19A9463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方案拆解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D36010-8307-E359-312B-634320E7FE4B}"/>
              </a:ext>
            </a:extLst>
          </p:cNvPr>
          <p:cNvSpPr txBox="1"/>
          <p:nvPr/>
        </p:nvSpPr>
        <p:spPr bwMode="auto">
          <a:xfrm>
            <a:off x="513774" y="1491218"/>
            <a:ext cx="5582226" cy="174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方案描述：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当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即将进入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idle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时触发；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检查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other </a:t>
            </a:r>
            <a:r>
              <a:rPr lang="en-US" altLang="zh-CN" sz="1200" b="1" dirty="0" err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cpus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running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超时的任务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PULL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到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local </a:t>
            </a:r>
            <a:r>
              <a:rPr lang="en-US" altLang="zh-CN" sz="1200" b="1" dirty="0" err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适用于“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up migration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”选核模型；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优点：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触发粒度细、反应快；</a:t>
            </a:r>
            <a:endParaRPr lang="en-US" altLang="zh-CN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843636-C7C5-2899-DEC4-8EC5506DDBD4}"/>
              </a:ext>
            </a:extLst>
          </p:cNvPr>
          <p:cNvSpPr txBox="1"/>
          <p:nvPr/>
        </p:nvSpPr>
        <p:spPr bwMode="auto">
          <a:xfrm>
            <a:off x="45298" y="3460671"/>
            <a:ext cx="2771140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可解决的问题：</a:t>
            </a:r>
            <a:endParaRPr lang="en-US" altLang="zh-CN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A8F978-F2AF-E4E4-314A-68BD139D8942}"/>
              </a:ext>
            </a:extLst>
          </p:cNvPr>
          <p:cNvSpPr txBox="1"/>
          <p:nvPr/>
        </p:nvSpPr>
        <p:spPr bwMode="auto">
          <a:xfrm>
            <a:off x="6099039" y="3416225"/>
            <a:ext cx="2771140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缺点：</a:t>
            </a:r>
            <a:endParaRPr lang="en-US" altLang="zh-CN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A1954D-A385-D4E7-E37F-E08ABBFCF30F}"/>
              </a:ext>
            </a:extLst>
          </p:cNvPr>
          <p:cNvSpPr txBox="1"/>
          <p:nvPr/>
        </p:nvSpPr>
        <p:spPr bwMode="auto">
          <a:xfrm>
            <a:off x="70718" y="3920968"/>
            <a:ext cx="3860464" cy="2704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171450" marR="0" indent="-1714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将小核上长时间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running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的任务及时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PULL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到本地执行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F6ACED-7CD5-7A95-B691-06C661444F44}"/>
              </a:ext>
            </a:extLst>
          </p:cNvPr>
          <p:cNvSpPr txBox="1"/>
          <p:nvPr/>
        </p:nvSpPr>
        <p:spPr bwMode="auto">
          <a:xfrm>
            <a:off x="6099038" y="3990876"/>
            <a:ext cx="3217679" cy="5112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171450" marR="0" indent="-1714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触发频繁，引入开销；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171450" marR="0" indent="-17145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高负载场景下无法触发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newidle balance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DA63DC-7261-50D7-FF66-97F2313F3D1E}"/>
              </a:ext>
            </a:extLst>
          </p:cNvPr>
          <p:cNvSpPr/>
          <p:nvPr/>
        </p:nvSpPr>
        <p:spPr>
          <a:xfrm>
            <a:off x="45298" y="3848100"/>
            <a:ext cx="12016831" cy="2933699"/>
          </a:xfrm>
          <a:prstGeom prst="rect">
            <a:avLst/>
          </a:prstGeom>
          <a:noFill/>
          <a:ln w="12700">
            <a:solidFill>
              <a:srgbClr val="005FA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2128BB6-44F9-130E-D02F-F2DE2553CFF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72175" y="3848100"/>
            <a:ext cx="0" cy="29336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54BD9AE-9A8F-0ED8-8817-98D920D7CA5E}"/>
              </a:ext>
            </a:extLst>
          </p:cNvPr>
          <p:cNvCxnSpPr>
            <a:cxnSpLocks/>
          </p:cNvCxnSpPr>
          <p:nvPr/>
        </p:nvCxnSpPr>
        <p:spPr>
          <a:xfrm>
            <a:off x="270827" y="4191431"/>
            <a:ext cx="3660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ED24DC4-B8B2-12A2-F972-9FB7900FC021}"/>
              </a:ext>
            </a:extLst>
          </p:cNvPr>
          <p:cNvCxnSpPr>
            <a:cxnSpLocks/>
          </p:cNvCxnSpPr>
          <p:nvPr/>
        </p:nvCxnSpPr>
        <p:spPr>
          <a:xfrm>
            <a:off x="6328727" y="4270375"/>
            <a:ext cx="1434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29B09D-96BA-8E5C-EFDA-F9C54C43FC07}"/>
              </a:ext>
            </a:extLst>
          </p:cNvPr>
          <p:cNvCxnSpPr>
            <a:cxnSpLocks/>
          </p:cNvCxnSpPr>
          <p:nvPr/>
        </p:nvCxnSpPr>
        <p:spPr>
          <a:xfrm>
            <a:off x="6328727" y="4502150"/>
            <a:ext cx="2916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A27089F-D8CE-FA9F-B6C5-56DA2C19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27" y="1195410"/>
            <a:ext cx="5279526" cy="24005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D1DFB5-C30B-EE09-8D1E-680AB2782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8" y="4209140"/>
            <a:ext cx="5774588" cy="28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1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目录</a:t>
            </a: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61D089-68B7-9681-2D3E-D0D1E04CAC53}"/>
              </a:ext>
            </a:extLst>
          </p:cNvPr>
          <p:cNvGrpSpPr/>
          <p:nvPr/>
        </p:nvGrpSpPr>
        <p:grpSpPr>
          <a:xfrm>
            <a:off x="4305935" y="3816350"/>
            <a:ext cx="5773976" cy="768350"/>
            <a:chOff x="4305935" y="2513965"/>
            <a:chExt cx="5773976" cy="768350"/>
          </a:xfrm>
        </p:grpSpPr>
        <p:sp>
          <p:nvSpPr>
            <p:cNvPr id="21" name="文本框 20"/>
            <p:cNvSpPr txBox="1"/>
            <p:nvPr/>
          </p:nvSpPr>
          <p:spPr>
            <a:xfrm>
              <a:off x="5791834" y="2586990"/>
              <a:ext cx="42880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36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优化方案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305935" y="2513965"/>
              <a:ext cx="95377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800" b="1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defRPr>
              </a:lvl1pPr>
            </a:lstStyle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02</a:t>
              </a: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1304925" y="1879600"/>
            <a:ext cx="142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FD2B46-DB30-298D-84BE-A79E2E03D788}"/>
              </a:ext>
            </a:extLst>
          </p:cNvPr>
          <p:cNvGrpSpPr/>
          <p:nvPr/>
        </p:nvGrpSpPr>
        <p:grpSpPr>
          <a:xfrm>
            <a:off x="4305935" y="2052955"/>
            <a:ext cx="6466840" cy="768350"/>
            <a:chOff x="4305935" y="1164590"/>
            <a:chExt cx="6466840" cy="768350"/>
          </a:xfrm>
        </p:grpSpPr>
        <p:sp>
          <p:nvSpPr>
            <p:cNvPr id="10" name="文本框 9"/>
            <p:cNvSpPr txBox="1"/>
            <p:nvPr/>
          </p:nvSpPr>
          <p:spPr>
            <a:xfrm>
              <a:off x="4305935" y="1164590"/>
              <a:ext cx="95377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800" b="1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defRPr>
              </a:lvl1pPr>
            </a:lstStyle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01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07709" y="1196975"/>
              <a:ext cx="49650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36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社区现状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28742-03BB-61D2-F2BA-A3FD2D68C1FF}"/>
              </a:ext>
            </a:extLst>
          </p:cNvPr>
          <p:cNvGrpSpPr/>
          <p:nvPr/>
        </p:nvGrpSpPr>
        <p:grpSpPr>
          <a:xfrm>
            <a:off x="4305935" y="5579745"/>
            <a:ext cx="5773976" cy="768350"/>
            <a:chOff x="4321810" y="3860165"/>
            <a:chExt cx="5773976" cy="768350"/>
          </a:xfrm>
        </p:grpSpPr>
        <p:sp>
          <p:nvSpPr>
            <p:cNvPr id="8" name="文本框 7"/>
            <p:cNvSpPr txBox="1"/>
            <p:nvPr/>
          </p:nvSpPr>
          <p:spPr>
            <a:xfrm>
              <a:off x="5807709" y="3933190"/>
              <a:ext cx="4288077" cy="64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36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效果展示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21810" y="3860165"/>
              <a:ext cx="95377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800" b="1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  <a:tileRect/>
                  </a:gradFill>
                </a:defRPr>
              </a:lvl1pPr>
            </a:lstStyle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78A713-068D-184E-0809-18F72069E736}"/>
              </a:ext>
            </a:extLst>
          </p:cNvPr>
          <p:cNvSpPr txBox="1"/>
          <p:nvPr/>
        </p:nvSpPr>
        <p:spPr bwMode="auto">
          <a:xfrm>
            <a:off x="-19049" y="987224"/>
            <a:ext cx="6572252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5: newidle balance for runnable interactive task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EA224C-8926-1342-E0CE-628DC19A9463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方案拆解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D36010-8307-E359-312B-634320E7FE4B}"/>
              </a:ext>
            </a:extLst>
          </p:cNvPr>
          <p:cNvSpPr txBox="1"/>
          <p:nvPr/>
        </p:nvSpPr>
        <p:spPr bwMode="auto">
          <a:xfrm>
            <a:off x="524320" y="1324247"/>
            <a:ext cx="5943600" cy="16778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方案描述：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当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即将进入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idle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时触发；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将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other </a:t>
            </a:r>
            <a:r>
              <a:rPr lang="en-US" altLang="zh-CN" sz="1200" b="1" dirty="0" err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cpus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runnable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超时的任务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PULL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到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local </a:t>
            </a:r>
            <a:r>
              <a:rPr lang="en-US" altLang="zh-CN" sz="1200" b="1" dirty="0" err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适用于“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normal migration</a:t>
            </a: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”选核模型；</a:t>
            </a:r>
            <a:endParaRPr lang="en-US" altLang="zh-CN" sz="12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优点：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触发粒度细、反应快；</a:t>
            </a:r>
            <a:endParaRPr lang="en-US" altLang="zh-CN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E6A4BA-43A0-7B57-E710-85353F1C4B0F}"/>
              </a:ext>
            </a:extLst>
          </p:cNvPr>
          <p:cNvGrpSpPr/>
          <p:nvPr/>
        </p:nvGrpSpPr>
        <p:grpSpPr>
          <a:xfrm>
            <a:off x="-19049" y="2999828"/>
            <a:ext cx="12100228" cy="3736916"/>
            <a:chOff x="-19049" y="3121084"/>
            <a:chExt cx="12100228" cy="373691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6FE1BA2-C27B-4385-2873-2E6729D1DDB2}"/>
                </a:ext>
              </a:extLst>
            </p:cNvPr>
            <p:cNvGrpSpPr/>
            <p:nvPr/>
          </p:nvGrpSpPr>
          <p:grpSpPr>
            <a:xfrm>
              <a:off x="9028164" y="3137606"/>
              <a:ext cx="2885834" cy="1033112"/>
              <a:chOff x="-40785" y="5325216"/>
              <a:chExt cx="2885834" cy="1033112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A8F978-F2AF-E4E4-314A-68BD139D8942}"/>
                  </a:ext>
                </a:extLst>
              </p:cNvPr>
              <p:cNvSpPr txBox="1"/>
              <p:nvPr/>
            </p:nvSpPr>
            <p:spPr bwMode="auto">
              <a:xfrm>
                <a:off x="73909" y="5325216"/>
                <a:ext cx="2771140" cy="422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pPr marL="0" marR="0" indent="0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b="1" i="1" dirty="0">
                    <a:solidFill>
                      <a:schemeClr val="bg1">
                        <a:lumMod val="50000"/>
                      </a:schemeClr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缺点：</a:t>
                </a:r>
                <a:endParaRPr lang="en-US" altLang="zh-CN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F6ACED-7CD5-7A95-B691-06C661444F44}"/>
                  </a:ext>
                </a:extLst>
              </p:cNvPr>
              <p:cNvSpPr txBox="1"/>
              <p:nvPr/>
            </p:nvSpPr>
            <p:spPr bwMode="auto">
              <a:xfrm>
                <a:off x="-40785" y="5786618"/>
                <a:ext cx="2608323" cy="571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pPr marL="171450" marR="0" indent="-171450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触发频繁，引入开销</a:t>
                </a:r>
                <a:endPara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endParaRPr>
              </a:p>
              <a:p>
                <a:pPr marL="171450" marR="0" indent="-171450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高负载场景下无法触发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OPPO Sans" panose="00020600040101010101" pitchFamily="18" charset="-122"/>
                    <a:ea typeface="OPPO Sans" panose="00020600040101010101" pitchFamily="18" charset="-122"/>
                  </a:rPr>
                  <a:t>newidle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5843636-C7C5-2899-DEC4-8EC5506DDBD4}"/>
                </a:ext>
              </a:extLst>
            </p:cNvPr>
            <p:cNvSpPr txBox="1"/>
            <p:nvPr/>
          </p:nvSpPr>
          <p:spPr bwMode="auto">
            <a:xfrm>
              <a:off x="-19049" y="3121084"/>
              <a:ext cx="1616447" cy="2463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可解决的问题：</a:t>
              </a:r>
              <a:endPara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A1954D-A385-D4E7-E37F-E08ABBFCF30F}"/>
                </a:ext>
              </a:extLst>
            </p:cNvPr>
            <p:cNvSpPr txBox="1"/>
            <p:nvPr/>
          </p:nvSpPr>
          <p:spPr bwMode="auto">
            <a:xfrm>
              <a:off x="53820" y="3567037"/>
              <a:ext cx="2251866" cy="2463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171450" indent="-171450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普通线程长时间关抢占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171450" indent="-171450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同时选核导致“互斥”失败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431636-E3A8-9966-3B0B-85659BD14937}"/>
                </a:ext>
              </a:extLst>
            </p:cNvPr>
            <p:cNvSpPr txBox="1"/>
            <p:nvPr/>
          </p:nvSpPr>
          <p:spPr bwMode="auto">
            <a:xfrm>
              <a:off x="4112260" y="3613240"/>
              <a:ext cx="3860464" cy="422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频繁被高优先级线程打断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53DDCA-E971-119B-7CD3-7B4DE2C4F60E}"/>
                </a:ext>
              </a:extLst>
            </p:cNvPr>
            <p:cNvSpPr txBox="1"/>
            <p:nvPr/>
          </p:nvSpPr>
          <p:spPr bwMode="auto">
            <a:xfrm>
              <a:off x="4169410" y="3137606"/>
              <a:ext cx="1616447" cy="2463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无法解决的问题：</a:t>
              </a:r>
              <a:endPara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2580E69-E094-2A3F-BF0B-5420C8D38F86}"/>
                </a:ext>
              </a:extLst>
            </p:cNvPr>
            <p:cNvSpPr/>
            <p:nvPr/>
          </p:nvSpPr>
          <p:spPr>
            <a:xfrm>
              <a:off x="64348" y="3504366"/>
              <a:ext cx="12016831" cy="3353633"/>
            </a:xfrm>
            <a:prstGeom prst="rect">
              <a:avLst/>
            </a:prstGeom>
            <a:noFill/>
            <a:ln w="12700">
              <a:solidFill>
                <a:srgbClr val="005FA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E59D6C9-8E6F-212D-5502-F9C632332608}"/>
                </a:ext>
              </a:extLst>
            </p:cNvPr>
            <p:cNvCxnSpPr>
              <a:cxnSpLocks/>
            </p:cNvCxnSpPr>
            <p:nvPr/>
          </p:nvCxnSpPr>
          <p:spPr>
            <a:xfrm>
              <a:off x="4112260" y="3504367"/>
              <a:ext cx="0" cy="335363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561F333-C49B-39EF-89C6-DE29EECF5405}"/>
                </a:ext>
              </a:extLst>
            </p:cNvPr>
            <p:cNvCxnSpPr>
              <a:cxnSpLocks/>
            </p:cNvCxnSpPr>
            <p:nvPr/>
          </p:nvCxnSpPr>
          <p:spPr>
            <a:xfrm>
              <a:off x="9028164" y="3528937"/>
              <a:ext cx="0" cy="332906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E25A9AE-F33B-D6FB-849B-04ABD3A8340C}"/>
                </a:ext>
              </a:extLst>
            </p:cNvPr>
            <p:cNvCxnSpPr>
              <a:cxnSpLocks/>
            </p:cNvCxnSpPr>
            <p:nvPr/>
          </p:nvCxnSpPr>
          <p:spPr>
            <a:xfrm>
              <a:off x="270827" y="3813356"/>
              <a:ext cx="16627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E518D97-256A-3123-74C8-463CCAEE9DEE}"/>
                </a:ext>
              </a:extLst>
            </p:cNvPr>
            <p:cNvCxnSpPr>
              <a:cxnSpLocks/>
            </p:cNvCxnSpPr>
            <p:nvPr/>
          </p:nvCxnSpPr>
          <p:spPr>
            <a:xfrm>
              <a:off x="270827" y="4124529"/>
              <a:ext cx="1857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6DE5DA8-1AEE-428D-E88D-CF54C3FAB9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8829" y="3884863"/>
              <a:ext cx="1857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B8EFA84-9DEB-B80D-1DEB-BDB633EE16C5}"/>
                </a:ext>
              </a:extLst>
            </p:cNvPr>
            <p:cNvCxnSpPr>
              <a:cxnSpLocks/>
            </p:cNvCxnSpPr>
            <p:nvPr/>
          </p:nvCxnSpPr>
          <p:spPr>
            <a:xfrm>
              <a:off x="9209533" y="3846763"/>
              <a:ext cx="14965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6BD3CE1-E15F-85C1-B367-5F56C9B446B4}"/>
                </a:ext>
              </a:extLst>
            </p:cNvPr>
            <p:cNvCxnSpPr>
              <a:cxnSpLocks/>
            </p:cNvCxnSpPr>
            <p:nvPr/>
          </p:nvCxnSpPr>
          <p:spPr>
            <a:xfrm>
              <a:off x="9209533" y="4153506"/>
              <a:ext cx="21728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2706B20-C9D8-F24C-E824-64314986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471" y="4185883"/>
            <a:ext cx="4201444" cy="24438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DB25764-6855-C5C5-D3D5-BF87F218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24" y="3909096"/>
            <a:ext cx="4983178" cy="25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2D1AF5-7B5F-DA19-6EF8-42A001C7FB4D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总结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7B9016-9EAF-CB1F-4BCC-7923DB76ED3D}"/>
              </a:ext>
            </a:extLst>
          </p:cNvPr>
          <p:cNvSpPr txBox="1"/>
          <p:nvPr/>
        </p:nvSpPr>
        <p:spPr bwMode="auto">
          <a:xfrm>
            <a:off x="2294901" y="6188093"/>
            <a:ext cx="76021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讨论：高负载场景下，关键线程的调度延迟怎么保证？</a:t>
            </a:r>
            <a:endParaRPr lang="en-US" altLang="zh-CN" sz="2400" b="1" i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13FA77-3C9E-1EEC-29AA-C4F9873751EB}"/>
              </a:ext>
            </a:extLst>
          </p:cNvPr>
          <p:cNvGrpSpPr/>
          <p:nvPr/>
        </p:nvGrpSpPr>
        <p:grpSpPr>
          <a:xfrm>
            <a:off x="699334" y="1205820"/>
            <a:ext cx="10611428" cy="4761460"/>
            <a:chOff x="520995" y="1426689"/>
            <a:chExt cx="10611428" cy="476146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E042263-9EFF-B73E-F99A-101FE4CBDDBF}"/>
                </a:ext>
              </a:extLst>
            </p:cNvPr>
            <p:cNvSpPr txBox="1"/>
            <p:nvPr/>
          </p:nvSpPr>
          <p:spPr bwMode="auto">
            <a:xfrm>
              <a:off x="933631" y="1549180"/>
              <a:ext cx="1864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fork/wakeup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953594-E3D0-CD08-0C83-434F17AF6474}"/>
                </a:ext>
              </a:extLst>
            </p:cNvPr>
            <p:cNvSpPr txBox="1"/>
            <p:nvPr/>
          </p:nvSpPr>
          <p:spPr bwMode="auto">
            <a:xfrm>
              <a:off x="4949392" y="1546498"/>
              <a:ext cx="1864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tick balance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05E1E21-01EE-76FA-01DD-F69E2DA91BD9}"/>
                </a:ext>
              </a:extLst>
            </p:cNvPr>
            <p:cNvSpPr txBox="1"/>
            <p:nvPr/>
          </p:nvSpPr>
          <p:spPr bwMode="auto">
            <a:xfrm>
              <a:off x="8598783" y="1575400"/>
              <a:ext cx="23328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newidle balance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1A3481-C540-8266-CA76-86D930F7F19D}"/>
                </a:ext>
              </a:extLst>
            </p:cNvPr>
            <p:cNvSpPr txBox="1"/>
            <p:nvPr/>
          </p:nvSpPr>
          <p:spPr bwMode="auto">
            <a:xfrm>
              <a:off x="699334" y="2263842"/>
              <a:ext cx="233282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可解决的问题</a:t>
              </a:r>
              <a:endParaRPr lang="en-US" altLang="zh-CN" b="1" i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避免选择算力弱的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</a:t>
              </a:r>
              <a:endPara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跳过深睡眠的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</a:t>
              </a:r>
              <a:endParaRPr lang="zh-CN" altLang="en-US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和其他高优先级线程互斥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0485C1-3432-F4A1-A1BB-BC2E83A36C6A}"/>
                </a:ext>
              </a:extLst>
            </p:cNvPr>
            <p:cNvSpPr txBox="1"/>
            <p:nvPr/>
          </p:nvSpPr>
          <p:spPr bwMode="auto">
            <a:xfrm>
              <a:off x="731805" y="4028288"/>
              <a:ext cx="233282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失效原因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线程负载突变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高负载时无大核可用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被高优先级绑核线程抢占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无法应对同时选核的场景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无法在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fork/wakeup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时对是否关抢占进行判断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E24BB1-5B6A-4CFD-D075-76969FB9CBF8}"/>
                </a:ext>
              </a:extLst>
            </p:cNvPr>
            <p:cNvSpPr txBox="1"/>
            <p:nvPr/>
          </p:nvSpPr>
          <p:spPr bwMode="auto">
            <a:xfrm>
              <a:off x="4690328" y="2264386"/>
              <a:ext cx="23328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可解决的问题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把长时间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running/runnable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的线程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PUSH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到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other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cpus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0DBC28A-25A4-E54F-14C2-64882CFC901D}"/>
                </a:ext>
              </a:extLst>
            </p:cNvPr>
            <p:cNvSpPr txBox="1"/>
            <p:nvPr/>
          </p:nvSpPr>
          <p:spPr bwMode="auto">
            <a:xfrm>
              <a:off x="8598783" y="2275911"/>
              <a:ext cx="23328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优点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弥补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tick balance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的不足，触发粒度较细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B17F8D-BAAC-5825-9E02-FCB68E146601}"/>
                </a:ext>
              </a:extLst>
            </p:cNvPr>
            <p:cNvSpPr txBox="1"/>
            <p:nvPr/>
          </p:nvSpPr>
          <p:spPr bwMode="auto">
            <a:xfrm>
              <a:off x="4715095" y="4028288"/>
              <a:ext cx="23328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缺点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粒度太粗，识别到异常时已经造成卡顿</a:t>
              </a:r>
              <a:r>
                <a:rPr lang="en-US" altLang="zh-CN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/</a:t>
              </a: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卡音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2B587B-8CD9-0B99-2609-BE711920C0B2}"/>
                </a:ext>
              </a:extLst>
            </p:cNvPr>
            <p:cNvSpPr txBox="1"/>
            <p:nvPr/>
          </p:nvSpPr>
          <p:spPr bwMode="auto">
            <a:xfrm>
              <a:off x="8598783" y="3973054"/>
              <a:ext cx="233282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i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缺点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高负载场景下不会触发</a:t>
              </a:r>
            </a:p>
            <a:p>
              <a:pPr marL="171450" marR="0" indent="-171450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</a:pPr>
              <a:r>
                <a:rPr lang="zh-CN" altLang="en-US" sz="12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频繁触发引入额外开销</a:t>
              </a:r>
              <a:endPara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E524CC4-079E-53AA-3E03-03CF13771B26}"/>
                </a:ext>
              </a:extLst>
            </p:cNvPr>
            <p:cNvCxnSpPr>
              <a:cxnSpLocks/>
            </p:cNvCxnSpPr>
            <p:nvPr/>
          </p:nvCxnSpPr>
          <p:spPr>
            <a:xfrm>
              <a:off x="1121793" y="1956934"/>
              <a:ext cx="1460340" cy="14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C1398D2-F712-E815-C5DB-5A9E1C26D6B5}"/>
                </a:ext>
              </a:extLst>
            </p:cNvPr>
            <p:cNvCxnSpPr>
              <a:cxnSpLocks/>
            </p:cNvCxnSpPr>
            <p:nvPr/>
          </p:nvCxnSpPr>
          <p:spPr>
            <a:xfrm>
              <a:off x="5212888" y="1925443"/>
              <a:ext cx="1360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2BD5095-4AE1-4437-9920-15C092F86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4638" y="1936693"/>
              <a:ext cx="1907409" cy="8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A235442-0BE3-3707-A9A1-F788E1D8700B}"/>
                </a:ext>
              </a:extLst>
            </p:cNvPr>
            <p:cNvSpPr/>
            <p:nvPr/>
          </p:nvSpPr>
          <p:spPr>
            <a:xfrm>
              <a:off x="520995" y="1426689"/>
              <a:ext cx="2734453" cy="4761460"/>
            </a:xfrm>
            <a:prstGeom prst="round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69FFA-9890-AC3E-937A-45ABF21A4C9B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520995" y="3807419"/>
              <a:ext cx="2734453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4FE8591-94FD-9744-9EA2-B7AE04A4BE4B}"/>
                </a:ext>
              </a:extLst>
            </p:cNvPr>
            <p:cNvSpPr/>
            <p:nvPr/>
          </p:nvSpPr>
          <p:spPr>
            <a:xfrm>
              <a:off x="4489515" y="1426689"/>
              <a:ext cx="2734453" cy="4761460"/>
            </a:xfrm>
            <a:prstGeom prst="round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E774920-28BE-274D-57B3-942F1ACFA71D}"/>
                </a:ext>
              </a:extLst>
            </p:cNvPr>
            <p:cNvSpPr/>
            <p:nvPr/>
          </p:nvSpPr>
          <p:spPr>
            <a:xfrm>
              <a:off x="8397970" y="1426689"/>
              <a:ext cx="2734453" cy="4761460"/>
            </a:xfrm>
            <a:prstGeom prst="round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7ABB1E5-4265-6D9D-D74C-43114EA3137B}"/>
                </a:ext>
              </a:extLst>
            </p:cNvPr>
            <p:cNvCxnSpPr/>
            <p:nvPr/>
          </p:nvCxnSpPr>
          <p:spPr>
            <a:xfrm>
              <a:off x="4489515" y="3807419"/>
              <a:ext cx="2734453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E10854-A1D7-F13D-DE9D-693ED63291F3}"/>
                </a:ext>
              </a:extLst>
            </p:cNvPr>
            <p:cNvCxnSpPr/>
            <p:nvPr/>
          </p:nvCxnSpPr>
          <p:spPr>
            <a:xfrm>
              <a:off x="8397970" y="3807419"/>
              <a:ext cx="2734453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50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65" y="3602625"/>
            <a:ext cx="326243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收益展示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Three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444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-1">
            <a:extLst>
              <a:ext uri="{FF2B5EF4-FFF2-40B4-BE49-F238E27FC236}">
                <a16:creationId xmlns:a16="http://schemas.microsoft.com/office/drawing/2014/main" id="{17DC963E-EC35-10CD-7994-BD4DF53EC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078650"/>
              </p:ext>
            </p:extLst>
          </p:nvPr>
        </p:nvGraphicFramePr>
        <p:xfrm>
          <a:off x="1924050" y="1487581"/>
          <a:ext cx="8420100" cy="169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14068345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120320318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384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用户面指标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应用启动平均时间</a:t>
                      </a:r>
                    </a:p>
                  </a:txBody>
                  <a:tcPr marL="115442" marR="115442" marT="57721" marB="57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指标</a:t>
                      </a:r>
                    </a:p>
                  </a:txBody>
                  <a:tcPr marL="115442" marR="115442" marT="57721" marB="57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4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应用类别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APP1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APP2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APP3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APP4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APP5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APP6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测试模型</a:t>
                      </a: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测试模型</a:t>
                      </a: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测试模型</a:t>
                      </a: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8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原始版本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1,074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431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390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1,687</a:t>
                      </a:r>
                      <a:endParaRPr lang="zh-CN" altLang="en-US" sz="2300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393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352</a:t>
                      </a:r>
                      <a:endParaRPr lang="zh-CN" altLang="en-US" sz="2300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877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296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20,816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4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整合版本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1,015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395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374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1,588</a:t>
                      </a:r>
                      <a:endParaRPr lang="zh-CN" altLang="en-US" sz="2300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372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335</a:t>
                      </a:r>
                      <a:endParaRPr lang="zh-CN" altLang="en-US" sz="2300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754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228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17,181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4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对比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5.46%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8.26%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4.13%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5.86%</a:t>
                      </a:r>
                      <a:endParaRPr lang="zh-CN" altLang="en-US" sz="2300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5.50%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4.96%</a:t>
                      </a:r>
                      <a:endParaRPr lang="zh-CN" altLang="en-US" sz="2300" dirty="0">
                        <a:solidFill>
                          <a:schemeClr val="bg1"/>
                        </a:solidFill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highlight>
                            <a:srgbClr val="00B050"/>
                          </a:highlight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14.03%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highlight>
                          <a:srgbClr val="00B050"/>
                        </a:highlight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highlight>
                            <a:srgbClr val="00B050"/>
                          </a:highlight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22.97%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highlight>
                          <a:srgbClr val="00B050"/>
                        </a:highlight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300" b="0" u="none" dirty="0">
                          <a:solidFill>
                            <a:schemeClr val="bg1"/>
                          </a:solidFill>
                          <a:highlight>
                            <a:srgbClr val="00B050"/>
                          </a:highlight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17.46%</a:t>
                      </a:r>
                      <a:endParaRPr lang="zh-CN" altLang="en-US" sz="1300" b="0" u="none" dirty="0">
                        <a:solidFill>
                          <a:schemeClr val="bg1"/>
                        </a:solidFill>
                        <a:highlight>
                          <a:srgbClr val="00B050"/>
                        </a:highlight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A6BB7550-E2A9-413B-0288-35681B6BFCC2}"/>
              </a:ext>
            </a:extLst>
          </p:cNvPr>
          <p:cNvSpPr/>
          <p:nvPr/>
        </p:nvSpPr>
        <p:spPr>
          <a:xfrm>
            <a:off x="429260" y="1073096"/>
            <a:ext cx="1385228" cy="395972"/>
          </a:xfrm>
          <a:prstGeom prst="homePlate">
            <a:avLst/>
          </a:prstGeom>
          <a:solidFill>
            <a:srgbClr val="4D4494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PO Sans" panose="00020600040101010101" pitchFamily="18" charset="-122"/>
                <a:ea typeface="OPPO Sans" panose="00020600040101010101" pitchFamily="18" charset="-122"/>
                <a:cs typeface="+mn-cs"/>
              </a:rPr>
              <a:t>实验室数据</a:t>
            </a:r>
            <a:endParaRPr lang="zh-CN" altLang="en-US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0BBC0CE1-E8AA-D913-6B58-BEB7AFDE3F51}"/>
              </a:ext>
            </a:extLst>
          </p:cNvPr>
          <p:cNvSpPr/>
          <p:nvPr/>
        </p:nvSpPr>
        <p:spPr>
          <a:xfrm>
            <a:off x="429260" y="3545284"/>
            <a:ext cx="1385228" cy="395972"/>
          </a:xfrm>
          <a:prstGeom prst="homePlate">
            <a:avLst/>
          </a:prstGeom>
          <a:solidFill>
            <a:srgbClr val="4B4290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监控指标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C1876A-031F-DF30-6A6B-B9960C680284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收益展示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7ED2723-6F3E-B422-C39D-C07E87944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509698"/>
              </p:ext>
            </p:extLst>
          </p:nvPr>
        </p:nvGraphicFramePr>
        <p:xfrm>
          <a:off x="8195717" y="4127132"/>
          <a:ext cx="3598306" cy="215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F3A9A0C6-0B42-490F-B602-5CFFB82AC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775971"/>
              </p:ext>
            </p:extLst>
          </p:nvPr>
        </p:nvGraphicFramePr>
        <p:xfrm>
          <a:off x="235099" y="4127132"/>
          <a:ext cx="3737144" cy="224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394BD7A8-4CBE-4C18-8050-FA18CDFE8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599351"/>
              </p:ext>
            </p:extLst>
          </p:nvPr>
        </p:nvGraphicFramePr>
        <p:xfrm>
          <a:off x="4231244" y="4136633"/>
          <a:ext cx="3705472" cy="2223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942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64" y="3602625"/>
            <a:ext cx="3262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社区现状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375446-2462-CC08-760E-9083121C52F7}"/>
              </a:ext>
            </a:extLst>
          </p:cNvPr>
          <p:cNvSpPr txBox="1"/>
          <p:nvPr/>
        </p:nvSpPr>
        <p:spPr bwMode="auto">
          <a:xfrm>
            <a:off x="5056906" y="590770"/>
            <a:ext cx="1365531" cy="357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术语介绍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6C1E96-8CC5-D71B-EFC4-FC651488D6EB}"/>
              </a:ext>
            </a:extLst>
          </p:cNvPr>
          <p:cNvSpPr/>
          <p:nvPr/>
        </p:nvSpPr>
        <p:spPr>
          <a:xfrm>
            <a:off x="438752" y="1443235"/>
            <a:ext cx="1752634" cy="3128765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Runnable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AAC5896-D3C2-C8F6-DD84-63E68181BF69}"/>
              </a:ext>
            </a:extLst>
          </p:cNvPr>
          <p:cNvCxnSpPr/>
          <p:nvPr/>
        </p:nvCxnSpPr>
        <p:spPr>
          <a:xfrm>
            <a:off x="533400" y="2006917"/>
            <a:ext cx="151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A6C3A57-AC61-450B-48EA-178E81A95024}"/>
              </a:ext>
            </a:extLst>
          </p:cNvPr>
          <p:cNvSpPr/>
          <p:nvPr/>
        </p:nvSpPr>
        <p:spPr>
          <a:xfrm>
            <a:off x="2825415" y="1443235"/>
            <a:ext cx="1752634" cy="3128765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AC53E0-95AF-02B7-DFCA-E6CC536508B9}"/>
              </a:ext>
            </a:extLst>
          </p:cNvPr>
          <p:cNvSpPr/>
          <p:nvPr/>
        </p:nvSpPr>
        <p:spPr>
          <a:xfrm>
            <a:off x="5212078" y="1443235"/>
            <a:ext cx="1752634" cy="3128765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调度延迟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A5E0E14-850C-6E7D-D85A-1CCBDBCFC2EE}"/>
              </a:ext>
            </a:extLst>
          </p:cNvPr>
          <p:cNvSpPr/>
          <p:nvPr/>
        </p:nvSpPr>
        <p:spPr>
          <a:xfrm>
            <a:off x="7598741" y="1443235"/>
            <a:ext cx="1752634" cy="3128765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吞吐量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0F448AB-7039-CC69-95C3-AF4273311EF2}"/>
              </a:ext>
            </a:extLst>
          </p:cNvPr>
          <p:cNvSpPr/>
          <p:nvPr/>
        </p:nvSpPr>
        <p:spPr>
          <a:xfrm>
            <a:off x="9985404" y="1443235"/>
            <a:ext cx="1752634" cy="3128765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响应速度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8556B5-11BD-5754-AC5E-172A557E2016}"/>
              </a:ext>
            </a:extLst>
          </p:cNvPr>
          <p:cNvCxnSpPr/>
          <p:nvPr/>
        </p:nvCxnSpPr>
        <p:spPr>
          <a:xfrm>
            <a:off x="2932822" y="2008800"/>
            <a:ext cx="151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D807CB6-6862-55B4-4272-505A2276C73F}"/>
              </a:ext>
            </a:extLst>
          </p:cNvPr>
          <p:cNvCxnSpPr/>
          <p:nvPr/>
        </p:nvCxnSpPr>
        <p:spPr>
          <a:xfrm>
            <a:off x="5329010" y="2008800"/>
            <a:ext cx="151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131EC5B-85E3-7D2E-CF70-6F1F49B9997A}"/>
              </a:ext>
            </a:extLst>
          </p:cNvPr>
          <p:cNvCxnSpPr/>
          <p:nvPr/>
        </p:nvCxnSpPr>
        <p:spPr>
          <a:xfrm>
            <a:off x="7689078" y="2006917"/>
            <a:ext cx="151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9FC6A1-B23A-5E0F-9F33-ED353BCC8B61}"/>
              </a:ext>
            </a:extLst>
          </p:cNvPr>
          <p:cNvCxnSpPr/>
          <p:nvPr/>
        </p:nvCxnSpPr>
        <p:spPr>
          <a:xfrm>
            <a:off x="10083286" y="2008800"/>
            <a:ext cx="151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C86103-99E6-020E-F3F7-C2413735DA82}"/>
              </a:ext>
            </a:extLst>
          </p:cNvPr>
          <p:cNvSpPr txBox="1"/>
          <p:nvPr/>
        </p:nvSpPr>
        <p:spPr>
          <a:xfrm>
            <a:off x="689255" y="2282400"/>
            <a:ext cx="1263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任务已经挂入</a:t>
            </a:r>
            <a:r>
              <a:rPr lang="en-US" altLang="zh-CN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的运行队列，但是还没有获得</a:t>
            </a:r>
            <a:r>
              <a:rPr lang="en-US" altLang="zh-CN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资源运行，需要等待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25FBE3-E88F-A378-C283-038ACC10B497}"/>
              </a:ext>
            </a:extLst>
          </p:cNvPr>
          <p:cNvSpPr txBox="1"/>
          <p:nvPr/>
        </p:nvSpPr>
        <p:spPr>
          <a:xfrm>
            <a:off x="3047122" y="2282400"/>
            <a:ext cx="1263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任务已经获得</a:t>
            </a:r>
            <a:r>
              <a:rPr lang="en-US" altLang="zh-CN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资源，正在</a:t>
            </a:r>
            <a:r>
              <a:rPr lang="en-US" altLang="zh-CN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上运行，已经开始取指执行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C5953E-5CE7-597E-E494-66C6835DADB8}"/>
              </a:ext>
            </a:extLst>
          </p:cNvPr>
          <p:cNvSpPr txBox="1"/>
          <p:nvPr/>
        </p:nvSpPr>
        <p:spPr>
          <a:xfrm>
            <a:off x="5456709" y="2281918"/>
            <a:ext cx="1263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从任务挂入</a:t>
            </a:r>
            <a:r>
              <a:rPr lang="en-US" altLang="zh-CN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的运行队列到真正获取到</a:t>
            </a:r>
            <a:r>
              <a:rPr lang="en-US" altLang="zh-CN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资源的时间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C5E8D0-79B3-7DA3-F75A-FFAE6813D609}"/>
              </a:ext>
            </a:extLst>
          </p:cNvPr>
          <p:cNvSpPr txBox="1"/>
          <p:nvPr/>
        </p:nvSpPr>
        <p:spPr>
          <a:xfrm>
            <a:off x="7843373" y="2282400"/>
            <a:ext cx="1263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站在整个系统视角，关注指定时间内完成的工作数量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C0303A-7F56-B459-5A72-E7E6AECBA241}"/>
              </a:ext>
            </a:extLst>
          </p:cNvPr>
          <p:cNvSpPr txBox="1"/>
          <p:nvPr/>
        </p:nvSpPr>
        <p:spPr>
          <a:xfrm>
            <a:off x="10230036" y="2282400"/>
            <a:ext cx="1263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站在特定任务视角，关注特定任务的响应时间，必要时可以牺牲其他任务的性能为代价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AC977E0-79EA-DD71-5B98-D25958E8B7D0}"/>
              </a:ext>
            </a:extLst>
          </p:cNvPr>
          <p:cNvGrpSpPr/>
          <p:nvPr/>
        </p:nvGrpSpPr>
        <p:grpSpPr>
          <a:xfrm>
            <a:off x="3379200" y="4572000"/>
            <a:ext cx="6086475" cy="1750444"/>
            <a:chOff x="2701557" y="4575591"/>
            <a:chExt cx="6086475" cy="1750444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B9BE9A2-F84C-F08F-D4DB-20CF7F41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1557" y="4575591"/>
              <a:ext cx="6086475" cy="139065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0EB6748-A7F8-5A51-E41D-02A5F68E5B27}"/>
                </a:ext>
              </a:extLst>
            </p:cNvPr>
            <p:cNvSpPr txBox="1"/>
            <p:nvPr/>
          </p:nvSpPr>
          <p:spPr>
            <a:xfrm>
              <a:off x="3443150" y="6018258"/>
              <a:ext cx="3764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>
                      <a:lumMod val="95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schedule_latency</a:t>
              </a:r>
              <a:r>
                <a:rPr lang="en-US" altLang="zh-CN" sz="1400" b="1" dirty="0">
                  <a:solidFill>
                    <a:schemeClr val="bg1">
                      <a:lumMod val="95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 = Runnable1 + Runnable2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4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2A434A-0B6E-4994-8442-93A5F092C57B}"/>
              </a:ext>
            </a:extLst>
          </p:cNvPr>
          <p:cNvSpPr/>
          <p:nvPr/>
        </p:nvSpPr>
        <p:spPr>
          <a:xfrm rot="16200000">
            <a:off x="3997064" y="-2478182"/>
            <a:ext cx="4216920" cy="11839796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endParaRPr lang="en-US" altLang="zh-CN" sz="16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ctr"/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16DC21-E1ED-9E20-B53F-6FF880EBAAF4}"/>
              </a:ext>
            </a:extLst>
          </p:cNvPr>
          <p:cNvSpPr txBox="1"/>
          <p:nvPr/>
        </p:nvSpPr>
        <p:spPr>
          <a:xfrm>
            <a:off x="787232" y="3123705"/>
            <a:ext cx="1254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</a:t>
            </a:r>
            <a:r>
              <a:rPr lang="en-US" altLang="zh-CN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ice</a:t>
            </a:r>
          </a:p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∨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优先级 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∨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vruntime</a:t>
            </a:r>
          </a:p>
          <a:p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F3BE1B-08F1-0F3C-FA44-640C2C6D65D3}"/>
              </a:ext>
            </a:extLst>
          </p:cNvPr>
          <p:cNvSpPr txBox="1"/>
          <p:nvPr/>
        </p:nvSpPr>
        <p:spPr>
          <a:xfrm>
            <a:off x="3458092" y="2212899"/>
            <a:ext cx="17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latency_nice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933CBC-BA30-8C50-DFEA-42C912AE048B}"/>
              </a:ext>
            </a:extLst>
          </p:cNvPr>
          <p:cNvSpPr txBox="1"/>
          <p:nvPr/>
        </p:nvSpPr>
        <p:spPr>
          <a:xfrm>
            <a:off x="6062230" y="2188737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vruntime</a:t>
            </a:r>
            <a:r>
              <a:rPr lang="zh-CN" altLang="en-US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补偿</a:t>
            </a:r>
            <a:endParaRPr lang="en-US" altLang="zh-CN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CD4AB6-D835-6A8A-E77D-542F6BCE6A01}"/>
              </a:ext>
            </a:extLst>
          </p:cNvPr>
          <p:cNvSpPr txBox="1"/>
          <p:nvPr/>
        </p:nvSpPr>
        <p:spPr>
          <a:xfrm>
            <a:off x="8690809" y="2213944"/>
            <a:ext cx="3440196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EEVDF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0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(Earliest Eligible Virtual Deadline First)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A4E349-E549-6734-FAD1-71C75A05A48F}"/>
              </a:ext>
            </a:extLst>
          </p:cNvPr>
          <p:cNvSpPr txBox="1"/>
          <p:nvPr/>
        </p:nvSpPr>
        <p:spPr>
          <a:xfrm>
            <a:off x="1167640" y="2211572"/>
            <a:ext cx="7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nice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4DA675-E8EC-CC34-20EB-E63E7649BBEE}"/>
              </a:ext>
            </a:extLst>
          </p:cNvPr>
          <p:cNvSpPr txBox="1"/>
          <p:nvPr/>
        </p:nvSpPr>
        <p:spPr>
          <a:xfrm>
            <a:off x="3580547" y="3104235"/>
            <a:ext cx="13580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唤醒保护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优先</a:t>
            </a:r>
            <a:r>
              <a:rPr lang="en-US" altLang="zh-CN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pick</a:t>
            </a:r>
          </a:p>
          <a:p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4BFCAD-1FA0-E5E2-7807-8D2ADFE1B757}"/>
              </a:ext>
            </a:extLst>
          </p:cNvPr>
          <p:cNvSpPr txBox="1"/>
          <p:nvPr/>
        </p:nvSpPr>
        <p:spPr>
          <a:xfrm>
            <a:off x="5860177" y="3111429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仅对刚唤醒的任务有效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A92C31-A441-F734-8927-6330F1BBB815}"/>
              </a:ext>
            </a:extLst>
          </p:cNvPr>
          <p:cNvSpPr txBox="1"/>
          <p:nvPr/>
        </p:nvSpPr>
        <p:spPr>
          <a:xfrm>
            <a:off x="8939645" y="3125570"/>
            <a:ext cx="308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承诺在</a:t>
            </a:r>
            <a:r>
              <a:rPr lang="en-US" altLang="zh-CN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virtual deadline</a:t>
            </a:r>
            <a:r>
              <a:rPr lang="zh-CN" altLang="en-US" sz="1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之前获得所有的时间片</a:t>
            </a: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CE4ECBF-F678-1A24-CAA0-54984E8B5DAA}"/>
              </a:ext>
            </a:extLst>
          </p:cNvPr>
          <p:cNvCxnSpPr>
            <a:cxnSpLocks/>
          </p:cNvCxnSpPr>
          <p:nvPr/>
        </p:nvCxnSpPr>
        <p:spPr>
          <a:xfrm>
            <a:off x="2894698" y="1341282"/>
            <a:ext cx="0" cy="4208894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BE95192-648C-6669-3C48-193B84FA82BC}"/>
              </a:ext>
            </a:extLst>
          </p:cNvPr>
          <p:cNvCxnSpPr>
            <a:cxnSpLocks/>
          </p:cNvCxnSpPr>
          <p:nvPr/>
        </p:nvCxnSpPr>
        <p:spPr>
          <a:xfrm>
            <a:off x="5754593" y="1341282"/>
            <a:ext cx="0" cy="4208894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DACB3C-E5E1-E50C-B7E4-5657BCBE024F}"/>
              </a:ext>
            </a:extLst>
          </p:cNvPr>
          <p:cNvCxnSpPr>
            <a:cxnSpLocks/>
          </p:cNvCxnSpPr>
          <p:nvPr/>
        </p:nvCxnSpPr>
        <p:spPr>
          <a:xfrm>
            <a:off x="8802627" y="1324553"/>
            <a:ext cx="0" cy="4208894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3DDEB4C-09F2-C0E0-4C9B-45EC2F4F7371}"/>
              </a:ext>
            </a:extLst>
          </p:cNvPr>
          <p:cNvCxnSpPr/>
          <p:nvPr/>
        </p:nvCxnSpPr>
        <p:spPr>
          <a:xfrm>
            <a:off x="660991" y="2575169"/>
            <a:ext cx="151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990980B-976D-A811-C48E-63F480FCD2DC}"/>
              </a:ext>
            </a:extLst>
          </p:cNvPr>
          <p:cNvCxnSpPr>
            <a:cxnSpLocks/>
          </p:cNvCxnSpPr>
          <p:nvPr/>
        </p:nvCxnSpPr>
        <p:spPr>
          <a:xfrm>
            <a:off x="3447131" y="2574492"/>
            <a:ext cx="1599650" cy="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24C5079-0F7D-E913-08C1-D9B56281F926}"/>
              </a:ext>
            </a:extLst>
          </p:cNvPr>
          <p:cNvCxnSpPr>
            <a:cxnSpLocks/>
          </p:cNvCxnSpPr>
          <p:nvPr/>
        </p:nvCxnSpPr>
        <p:spPr>
          <a:xfrm>
            <a:off x="6474922" y="2566771"/>
            <a:ext cx="1599650" cy="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9A08247-9093-5705-DF5E-EA246B2EA241}"/>
              </a:ext>
            </a:extLst>
          </p:cNvPr>
          <p:cNvCxnSpPr>
            <a:cxnSpLocks/>
          </p:cNvCxnSpPr>
          <p:nvPr/>
        </p:nvCxnSpPr>
        <p:spPr>
          <a:xfrm>
            <a:off x="9290091" y="2594561"/>
            <a:ext cx="2296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02EC4F8-DE24-A23D-9E35-C21BF9DFD933}"/>
              </a:ext>
            </a:extLst>
          </p:cNvPr>
          <p:cNvSpPr/>
          <p:nvPr/>
        </p:nvSpPr>
        <p:spPr>
          <a:xfrm>
            <a:off x="1243888" y="1184226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PO Sans" panose="00020600040101010101" pitchFamily="18" charset="-122"/>
                <a:ea typeface="OPPO Sans" panose="00020600040101010101" pitchFamily="18" charset="-122"/>
              </a:rPr>
              <a:t>1</a:t>
            </a:r>
            <a:endParaRPr lang="zh-CN" alt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7B8DD3-765D-1F8D-D226-84EC7125AADE}"/>
              </a:ext>
            </a:extLst>
          </p:cNvPr>
          <p:cNvSpPr/>
          <p:nvPr/>
        </p:nvSpPr>
        <p:spPr>
          <a:xfrm>
            <a:off x="3987176" y="1181659"/>
            <a:ext cx="591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PO Sans" panose="00020600040101010101" pitchFamily="18" charset="-122"/>
                <a:ea typeface="OPPO Sans" panose="00020600040101010101" pitchFamily="18" charset="-122"/>
              </a:rPr>
              <a:t>2</a:t>
            </a:r>
            <a:endParaRPr lang="zh-CN" alt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DDA03D-BE02-3E15-6C7C-A1A7BA765D50}"/>
              </a:ext>
            </a:extLst>
          </p:cNvPr>
          <p:cNvSpPr/>
          <p:nvPr/>
        </p:nvSpPr>
        <p:spPr>
          <a:xfrm>
            <a:off x="7019126" y="1180176"/>
            <a:ext cx="511242" cy="9258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PO Sans" panose="00020600040101010101" pitchFamily="18" charset="-122"/>
                <a:ea typeface="OPPO Sans" panose="00020600040101010101" pitchFamily="18" charset="-122"/>
              </a:rPr>
              <a:t>3</a:t>
            </a:r>
            <a:endParaRPr lang="zh-CN" alt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A1B1CC-99C0-EF5A-2000-73DD98E5FEF5}"/>
              </a:ext>
            </a:extLst>
          </p:cNvPr>
          <p:cNvSpPr/>
          <p:nvPr/>
        </p:nvSpPr>
        <p:spPr>
          <a:xfrm>
            <a:off x="10158404" y="1181659"/>
            <a:ext cx="511242" cy="9258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PO Sans" panose="00020600040101010101" pitchFamily="18" charset="-122"/>
                <a:ea typeface="OPPO Sans" panose="00020600040101010101" pitchFamily="18" charset="-122"/>
              </a:rPr>
              <a:t>4</a:t>
            </a:r>
            <a:endParaRPr lang="zh-CN" alt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B0D5AB-89B1-4FC2-41A1-C677F500E4C1}"/>
              </a:ext>
            </a:extLst>
          </p:cNvPr>
          <p:cNvSpPr txBox="1"/>
          <p:nvPr/>
        </p:nvSpPr>
        <p:spPr bwMode="auto">
          <a:xfrm>
            <a:off x="4947722" y="785182"/>
            <a:ext cx="1534719" cy="4518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社区的尝试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2B9FEA-F8A6-AF45-0FE2-DB1F96E730EE}"/>
              </a:ext>
            </a:extLst>
          </p:cNvPr>
          <p:cNvSpPr txBox="1"/>
          <p:nvPr/>
        </p:nvSpPr>
        <p:spPr bwMode="auto">
          <a:xfrm>
            <a:off x="707383" y="5654420"/>
            <a:ext cx="4976753" cy="1021548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共同点：</a:t>
            </a:r>
            <a:endParaRPr lang="en-US" altLang="zh-CN" sz="20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通过修改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vruntime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影响线程的唤醒和抢占行为；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仅对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CFS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线程有效；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DEFEE2F-5AF8-66D9-CAAA-F3D1046E7DAC}"/>
              </a:ext>
            </a:extLst>
          </p:cNvPr>
          <p:cNvSpPr txBox="1"/>
          <p:nvPr/>
        </p:nvSpPr>
        <p:spPr bwMode="auto">
          <a:xfrm>
            <a:off x="6507865" y="5676487"/>
            <a:ext cx="5201166" cy="1021548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效果：</a:t>
            </a:r>
            <a:endParaRPr lang="en-US" altLang="zh-CN" sz="20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无法解决高优先级抢占低优先级任务的情况；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高负载场景下效果无法得到保障；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6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E621A4-5F04-5D42-EC77-85A34A130B22}"/>
              </a:ext>
            </a:extLst>
          </p:cNvPr>
          <p:cNvSpPr/>
          <p:nvPr/>
        </p:nvSpPr>
        <p:spPr>
          <a:xfrm>
            <a:off x="53909" y="1352317"/>
            <a:ext cx="12042805" cy="5309990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78A713-068D-184E-0809-18F72069E736}"/>
              </a:ext>
            </a:extLst>
          </p:cNvPr>
          <p:cNvSpPr txBox="1"/>
          <p:nvPr/>
        </p:nvSpPr>
        <p:spPr bwMode="auto">
          <a:xfrm>
            <a:off x="5153660" y="885045"/>
            <a:ext cx="1161417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痛点问题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91E779-B7F9-C854-F3AC-F8D4F0AF7397}"/>
              </a:ext>
            </a:extLst>
          </p:cNvPr>
          <p:cNvSpPr txBox="1"/>
          <p:nvPr/>
        </p:nvSpPr>
        <p:spPr bwMode="auto">
          <a:xfrm>
            <a:off x="53909" y="4720579"/>
            <a:ext cx="3580316" cy="1368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影响：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造成关键任务长时间运行，规定时间之内无法完成所有工作；</a:t>
            </a:r>
            <a:endParaRPr lang="en-US" altLang="zh-CN" sz="1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64D0AB-FB21-E663-3602-6913F2AFE87D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社区现状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F79DDC-1B0A-FA23-5B18-F5BC5014DB9B}"/>
              </a:ext>
            </a:extLst>
          </p:cNvPr>
          <p:cNvSpPr txBox="1"/>
          <p:nvPr/>
        </p:nvSpPr>
        <p:spPr bwMode="auto">
          <a:xfrm>
            <a:off x="3859971" y="4738095"/>
            <a:ext cx="3498523" cy="1368646"/>
          </a:xfrm>
          <a:prstGeom prst="rect">
            <a:avLst/>
          </a:prstGeom>
          <a:solidFill>
            <a:srgbClr val="190D35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影响：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退出延迟长，无法及时获取到</a:t>
            </a:r>
            <a:r>
              <a:rPr lang="en-US" altLang="zh-CN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资源；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873CFF-7641-02E9-DDE8-611360706287}"/>
              </a:ext>
            </a:extLst>
          </p:cNvPr>
          <p:cNvSpPr txBox="1"/>
          <p:nvPr/>
        </p:nvSpPr>
        <p:spPr bwMode="auto">
          <a:xfrm>
            <a:off x="883784" y="1511559"/>
            <a:ext cx="1824134" cy="331438"/>
          </a:xfrm>
          <a:prstGeom prst="rect">
            <a:avLst/>
          </a:prstGeom>
          <a:solidFill>
            <a:srgbClr val="190D3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选到算力较弱的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7DED36-8C97-36C6-0D58-6B36AE7D7548}"/>
              </a:ext>
            </a:extLst>
          </p:cNvPr>
          <p:cNvSpPr txBox="1"/>
          <p:nvPr/>
        </p:nvSpPr>
        <p:spPr bwMode="auto">
          <a:xfrm>
            <a:off x="4760289" y="1511559"/>
            <a:ext cx="1670991" cy="331438"/>
          </a:xfrm>
          <a:prstGeom prst="rect">
            <a:avLst/>
          </a:prstGeom>
          <a:solidFill>
            <a:srgbClr val="190D3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选择深睡眠的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D96550-F566-6C74-3377-68D0532EEEAA}"/>
              </a:ext>
            </a:extLst>
          </p:cNvPr>
          <p:cNvSpPr txBox="1"/>
          <p:nvPr/>
        </p:nvSpPr>
        <p:spPr bwMode="auto">
          <a:xfrm>
            <a:off x="8710757" y="1511559"/>
            <a:ext cx="1907735" cy="331438"/>
          </a:xfrm>
          <a:prstGeom prst="rect">
            <a:avLst/>
          </a:prstGeom>
          <a:solidFill>
            <a:srgbClr val="190D3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被高优先级线程打断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F124BEE-8E68-DAEB-54F6-139F416161AC}"/>
              </a:ext>
            </a:extLst>
          </p:cNvPr>
          <p:cNvSpPr txBox="1"/>
          <p:nvPr/>
        </p:nvSpPr>
        <p:spPr bwMode="auto">
          <a:xfrm>
            <a:off x="7758317" y="4748255"/>
            <a:ext cx="3869125" cy="1368646"/>
          </a:xfrm>
          <a:prstGeom prst="rect">
            <a:avLst/>
          </a:prstGeom>
          <a:solidFill>
            <a:srgbClr val="190D35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影响：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累积的</a:t>
            </a:r>
            <a:r>
              <a:rPr lang="en-US" altLang="zh-CN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runnable</a:t>
            </a:r>
            <a:r>
              <a:rPr lang="zh-CN" altLang="en-US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时间长；</a:t>
            </a:r>
            <a:endParaRPr lang="en-US" altLang="zh-CN" sz="1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FC5F922-D3F8-1A65-7A66-80BADDC0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57" y="2417996"/>
            <a:ext cx="4462856" cy="1443037"/>
          </a:xfrm>
          <a:prstGeom prst="rect">
            <a:avLst/>
          </a:prstGeom>
          <a:solidFill>
            <a:srgbClr val="190D35"/>
          </a:solidFill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2842FB9-5956-4BF7-1976-2629D926E138}"/>
              </a:ext>
            </a:extLst>
          </p:cNvPr>
          <p:cNvCxnSpPr>
            <a:cxnSpLocks/>
          </p:cNvCxnSpPr>
          <p:nvPr/>
        </p:nvCxnSpPr>
        <p:spPr>
          <a:xfrm>
            <a:off x="3638977" y="1352317"/>
            <a:ext cx="0" cy="4648433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103730-B94A-EA1B-5FEF-51860205E4BA}"/>
              </a:ext>
            </a:extLst>
          </p:cNvPr>
          <p:cNvCxnSpPr>
            <a:cxnSpLocks/>
          </p:cNvCxnSpPr>
          <p:nvPr/>
        </p:nvCxnSpPr>
        <p:spPr>
          <a:xfrm>
            <a:off x="7586659" y="1338322"/>
            <a:ext cx="0" cy="4648433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8E5215C-FC3B-7223-4837-F89FDBC878E0}"/>
              </a:ext>
            </a:extLst>
          </p:cNvPr>
          <p:cNvCxnSpPr>
            <a:cxnSpLocks/>
          </p:cNvCxnSpPr>
          <p:nvPr/>
        </p:nvCxnSpPr>
        <p:spPr>
          <a:xfrm>
            <a:off x="390525" y="1853420"/>
            <a:ext cx="2800350" cy="0"/>
          </a:xfrm>
          <a:prstGeom prst="line">
            <a:avLst/>
          </a:prstGeom>
          <a:solidFill>
            <a:srgbClr val="190D35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FD5B4BB-24C4-FDE4-37C3-CBFC8D561877}"/>
              </a:ext>
            </a:extLst>
          </p:cNvPr>
          <p:cNvCxnSpPr>
            <a:cxnSpLocks/>
          </p:cNvCxnSpPr>
          <p:nvPr/>
        </p:nvCxnSpPr>
        <p:spPr>
          <a:xfrm>
            <a:off x="4181475" y="1853420"/>
            <a:ext cx="2800350" cy="0"/>
          </a:xfrm>
          <a:prstGeom prst="line">
            <a:avLst/>
          </a:prstGeom>
          <a:solidFill>
            <a:srgbClr val="190D35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69F97AE-0D08-B2B2-E3B3-6693E55C31FA}"/>
              </a:ext>
            </a:extLst>
          </p:cNvPr>
          <p:cNvCxnSpPr>
            <a:cxnSpLocks/>
          </p:cNvCxnSpPr>
          <p:nvPr/>
        </p:nvCxnSpPr>
        <p:spPr>
          <a:xfrm>
            <a:off x="8258175" y="1853420"/>
            <a:ext cx="2800350" cy="0"/>
          </a:xfrm>
          <a:prstGeom prst="line">
            <a:avLst/>
          </a:prstGeom>
          <a:solidFill>
            <a:srgbClr val="190D35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6A29ABE-9FFE-54D3-AE30-F4811058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3" y="2417995"/>
            <a:ext cx="3434589" cy="19694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F7C48A-123D-4F9C-0233-BE0A4F75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873" y="2417994"/>
            <a:ext cx="3867063" cy="17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7D5278-7C18-41F8-A5A9-D9255703238A}"/>
              </a:ext>
            </a:extLst>
          </p:cNvPr>
          <p:cNvSpPr/>
          <p:nvPr/>
        </p:nvSpPr>
        <p:spPr>
          <a:xfrm>
            <a:off x="60235" y="1502889"/>
            <a:ext cx="12064821" cy="5193186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91E779-B7F9-C854-F3AC-F8D4F0AF7397}"/>
              </a:ext>
            </a:extLst>
          </p:cNvPr>
          <p:cNvSpPr txBox="1"/>
          <p:nvPr/>
        </p:nvSpPr>
        <p:spPr bwMode="auto">
          <a:xfrm>
            <a:off x="506613" y="5050949"/>
            <a:ext cx="5273385" cy="6589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影响：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造成资源相互抢占；</a:t>
            </a:r>
            <a:endParaRPr lang="en-US" altLang="zh-CN" sz="1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F79DDC-1B0A-FA23-5B18-F5BC5014DB9B}"/>
              </a:ext>
            </a:extLst>
          </p:cNvPr>
          <p:cNvSpPr txBox="1"/>
          <p:nvPr/>
        </p:nvSpPr>
        <p:spPr bwMode="auto">
          <a:xfrm>
            <a:off x="6422992" y="5050948"/>
            <a:ext cx="5273385" cy="65897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影响：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需等到开抢占后关键线程才可能运行；</a:t>
            </a:r>
            <a:endParaRPr lang="en-US" altLang="zh-CN" sz="1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0C682D-8CB8-537D-5955-78F933B18960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社区现状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C136A61-D566-D6C1-E6C3-5AF1F2DC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546" y="2459800"/>
            <a:ext cx="6010276" cy="199072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E3ACA14-F817-5EB7-C706-13EFDD62E1C0}"/>
              </a:ext>
            </a:extLst>
          </p:cNvPr>
          <p:cNvSpPr txBox="1"/>
          <p:nvPr/>
        </p:nvSpPr>
        <p:spPr bwMode="auto">
          <a:xfrm>
            <a:off x="1835534" y="1655165"/>
            <a:ext cx="2137026" cy="331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同时选核导致互斥失败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1496CC-2008-178A-A827-F23144791278}"/>
              </a:ext>
            </a:extLst>
          </p:cNvPr>
          <p:cNvSpPr txBox="1"/>
          <p:nvPr/>
        </p:nvSpPr>
        <p:spPr bwMode="auto">
          <a:xfrm>
            <a:off x="7856134" y="1681835"/>
            <a:ext cx="2334346" cy="331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选到长时间关抢占的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18211DA-87C4-587E-5EA7-4A02FF9D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7" y="2239832"/>
            <a:ext cx="5346340" cy="245233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28393F-9C49-FF31-D64F-71F50FA16083}"/>
              </a:ext>
            </a:extLst>
          </p:cNvPr>
          <p:cNvCxnSpPr>
            <a:cxnSpLocks/>
          </p:cNvCxnSpPr>
          <p:nvPr/>
        </p:nvCxnSpPr>
        <p:spPr>
          <a:xfrm>
            <a:off x="5921196" y="1502889"/>
            <a:ext cx="0" cy="5193186"/>
          </a:xfrm>
          <a:prstGeom prst="line">
            <a:avLst/>
          </a:prstGeom>
          <a:solidFill>
            <a:srgbClr val="190D35"/>
          </a:solidFill>
          <a:ln w="19050">
            <a:solidFill>
              <a:srgbClr val="2A1558"/>
            </a:solidFill>
          </a:ln>
          <a:effectLst>
            <a:glow rad="101600">
              <a:srgbClr val="281451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AF656A-AABB-D501-196C-673426B71B06}"/>
              </a:ext>
            </a:extLst>
          </p:cNvPr>
          <p:cNvCxnSpPr>
            <a:cxnSpLocks/>
          </p:cNvCxnSpPr>
          <p:nvPr/>
        </p:nvCxnSpPr>
        <p:spPr>
          <a:xfrm>
            <a:off x="1385988" y="2045719"/>
            <a:ext cx="314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8E429AB-FB94-6CAA-C315-A88922B452AF}"/>
              </a:ext>
            </a:extLst>
          </p:cNvPr>
          <p:cNvCxnSpPr>
            <a:cxnSpLocks/>
          </p:cNvCxnSpPr>
          <p:nvPr/>
        </p:nvCxnSpPr>
        <p:spPr>
          <a:xfrm>
            <a:off x="7334535" y="2044800"/>
            <a:ext cx="314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F7D6727-35DC-4075-C304-FAD3ACA281E9}"/>
              </a:ext>
            </a:extLst>
          </p:cNvPr>
          <p:cNvSpPr txBox="1"/>
          <p:nvPr/>
        </p:nvSpPr>
        <p:spPr bwMode="auto">
          <a:xfrm>
            <a:off x="5340487" y="1049894"/>
            <a:ext cx="1161417" cy="4222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痛点问题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9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8765" y="3602625"/>
            <a:ext cx="326243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优化方案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Two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6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117B5E20-9518-F170-5AC0-F74B304E7616}"/>
              </a:ext>
            </a:extLst>
          </p:cNvPr>
          <p:cNvSpPr/>
          <p:nvPr/>
        </p:nvSpPr>
        <p:spPr>
          <a:xfrm>
            <a:off x="702048" y="1175888"/>
            <a:ext cx="10767957" cy="323699"/>
          </a:xfrm>
          <a:prstGeom prst="rect">
            <a:avLst/>
          </a:prstGeom>
          <a:noFill/>
          <a:ln w="19050">
            <a:solidFill>
              <a:srgbClr val="005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1730CD-672F-08BA-DF12-4D0B589864A8}"/>
              </a:ext>
            </a:extLst>
          </p:cNvPr>
          <p:cNvSpPr/>
          <p:nvPr/>
        </p:nvSpPr>
        <p:spPr>
          <a:xfrm>
            <a:off x="2749916" y="1656659"/>
            <a:ext cx="2369149" cy="4314826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8ED5F2-8457-D325-3F2B-88199587D2A0}"/>
              </a:ext>
            </a:extLst>
          </p:cNvPr>
          <p:cNvGrpSpPr/>
          <p:nvPr/>
        </p:nvGrpSpPr>
        <p:grpSpPr>
          <a:xfrm>
            <a:off x="3381377" y="2166379"/>
            <a:ext cx="1189998" cy="1156168"/>
            <a:chOff x="3276600" y="2000249"/>
            <a:chExt cx="1304925" cy="126782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32CD531-452E-3EA2-AC9E-351E6342F381}"/>
                </a:ext>
              </a:extLst>
            </p:cNvPr>
            <p:cNvSpPr/>
            <p:nvPr/>
          </p:nvSpPr>
          <p:spPr>
            <a:xfrm>
              <a:off x="3276600" y="2000249"/>
              <a:ext cx="1304925" cy="1267829"/>
            </a:xfrm>
            <a:prstGeom prst="round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05686B2-496B-9C14-1F7B-14810103188E}"/>
                </a:ext>
              </a:extLst>
            </p:cNvPr>
            <p:cNvSpPr txBox="1"/>
            <p:nvPr/>
          </p:nvSpPr>
          <p:spPr>
            <a:xfrm>
              <a:off x="3426414" y="2143126"/>
              <a:ext cx="990002" cy="810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线程识别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---------</a:t>
              </a:r>
            </a:p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时间统计</a:t>
              </a:r>
              <a:endParaRPr lang="zh-CN" altLang="en-US" sz="1400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90483C-79F6-D616-D17A-7BF408E9758D}"/>
              </a:ext>
            </a:extLst>
          </p:cNvPr>
          <p:cNvGrpSpPr/>
          <p:nvPr/>
        </p:nvGrpSpPr>
        <p:grpSpPr>
          <a:xfrm>
            <a:off x="3364528" y="3455161"/>
            <a:ext cx="1189722" cy="1155898"/>
            <a:chOff x="3276600" y="2000249"/>
            <a:chExt cx="1304925" cy="126782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FE24D57-9C48-A3F7-665A-93EAE2EE6AFC}"/>
                </a:ext>
              </a:extLst>
            </p:cNvPr>
            <p:cNvSpPr/>
            <p:nvPr/>
          </p:nvSpPr>
          <p:spPr>
            <a:xfrm>
              <a:off x="3276600" y="2000249"/>
              <a:ext cx="1304925" cy="1267829"/>
            </a:xfrm>
            <a:prstGeom prst="round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DCDF1B-AC7B-6CEC-76FA-0BC967F42AA9}"/>
                </a:ext>
              </a:extLst>
            </p:cNvPr>
            <p:cNvSpPr txBox="1"/>
            <p:nvPr/>
          </p:nvSpPr>
          <p:spPr>
            <a:xfrm>
              <a:off x="3426299" y="2143125"/>
              <a:ext cx="990232" cy="810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决策模型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---------</a:t>
              </a:r>
            </a:p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方案匹配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9B3F5B4-4390-C0EE-DB0C-5182D28F2415}"/>
              </a:ext>
            </a:extLst>
          </p:cNvPr>
          <p:cNvGrpSpPr/>
          <p:nvPr/>
        </p:nvGrpSpPr>
        <p:grpSpPr>
          <a:xfrm>
            <a:off x="3347057" y="4733740"/>
            <a:ext cx="1206463" cy="1124953"/>
            <a:chOff x="3276600" y="2000249"/>
            <a:chExt cx="1304925" cy="126782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AF88B5-4F94-8FB4-2666-4B5A3DAE4A98}"/>
                </a:ext>
              </a:extLst>
            </p:cNvPr>
            <p:cNvSpPr/>
            <p:nvPr/>
          </p:nvSpPr>
          <p:spPr>
            <a:xfrm>
              <a:off x="3276600" y="2000249"/>
              <a:ext cx="1304925" cy="1267829"/>
            </a:xfrm>
            <a:prstGeom prst="round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CA3395-CF75-5DDD-6270-3266B157A071}"/>
                </a:ext>
              </a:extLst>
            </p:cNvPr>
            <p:cNvSpPr txBox="1"/>
            <p:nvPr/>
          </p:nvSpPr>
          <p:spPr>
            <a:xfrm>
              <a:off x="3433170" y="2143125"/>
              <a:ext cx="976491" cy="832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选核模型</a:t>
              </a:r>
              <a:endPara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---------</a:t>
              </a: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…</a:t>
              </a:r>
              <a:endPara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04A04FE-C9C1-B74F-8C76-FF3D0F566CBC}"/>
              </a:ext>
            </a:extLst>
          </p:cNvPr>
          <p:cNvSpPr txBox="1"/>
          <p:nvPr/>
        </p:nvSpPr>
        <p:spPr>
          <a:xfrm>
            <a:off x="6515463" y="4719832"/>
            <a:ext cx="48339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1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将这些关键线程放到哪个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上运行；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B30A58-8B13-FCB2-AEA3-96A2747668A1}"/>
              </a:ext>
            </a:extLst>
          </p:cNvPr>
          <p:cNvSpPr/>
          <p:nvPr/>
        </p:nvSpPr>
        <p:spPr>
          <a:xfrm>
            <a:off x="6431280" y="4590864"/>
            <a:ext cx="4919663" cy="1267829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40DA3-CDFA-6B4A-6DFA-6A33BE6138DA}"/>
              </a:ext>
            </a:extLst>
          </p:cNvPr>
          <p:cNvSpPr txBox="1"/>
          <p:nvPr/>
        </p:nvSpPr>
        <p:spPr>
          <a:xfrm>
            <a:off x="6515463" y="2107388"/>
            <a:ext cx="45434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识别与交互相关的关键线程；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关键线程是否存在长时间</a:t>
            </a: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running/runnable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5C275C-76E9-5ADF-2BE7-34696EF82A10}"/>
              </a:ext>
            </a:extLst>
          </p:cNvPr>
          <p:cNvSpPr txBox="1"/>
          <p:nvPr/>
        </p:nvSpPr>
        <p:spPr>
          <a:xfrm>
            <a:off x="6481285" y="3346030"/>
            <a:ext cx="49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是否要对这个关键线程进行迁核；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在什么时机对这个线程进行迁核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      wakeup/tick balance/newidle balance</a:t>
            </a:r>
            <a:r>
              <a:rPr lang="zh-CN" altLang="en-US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；</a:t>
            </a:r>
            <a:endParaRPr lang="en-US" altLang="zh-CN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9CB90DE-EC80-AAB5-8364-E2154457644A}"/>
              </a:ext>
            </a:extLst>
          </p:cNvPr>
          <p:cNvSpPr/>
          <p:nvPr/>
        </p:nvSpPr>
        <p:spPr>
          <a:xfrm>
            <a:off x="6431277" y="3194489"/>
            <a:ext cx="4919663" cy="1239167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1EBB071-20ED-809B-13FC-DB06B569D167}"/>
              </a:ext>
            </a:extLst>
          </p:cNvPr>
          <p:cNvSpPr/>
          <p:nvPr/>
        </p:nvSpPr>
        <p:spPr>
          <a:xfrm>
            <a:off x="6431280" y="1758143"/>
            <a:ext cx="4919663" cy="130909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E6BCFEE1-E851-B949-5646-4DC57B5AE5C0}"/>
              </a:ext>
            </a:extLst>
          </p:cNvPr>
          <p:cNvSpPr/>
          <p:nvPr/>
        </p:nvSpPr>
        <p:spPr>
          <a:xfrm>
            <a:off x="4764571" y="2344132"/>
            <a:ext cx="1580820" cy="238125"/>
          </a:xfrm>
          <a:prstGeom prst="righ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09CA99F-CCFF-D4A5-837E-E36360915BD3}"/>
              </a:ext>
            </a:extLst>
          </p:cNvPr>
          <p:cNvSpPr/>
          <p:nvPr/>
        </p:nvSpPr>
        <p:spPr>
          <a:xfrm>
            <a:off x="4764571" y="3696349"/>
            <a:ext cx="1580820" cy="238125"/>
          </a:xfrm>
          <a:prstGeom prst="righ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5FB7F855-A14D-CAFB-62EB-D0EE9AD3ADF5}"/>
              </a:ext>
            </a:extLst>
          </p:cNvPr>
          <p:cNvSpPr/>
          <p:nvPr/>
        </p:nvSpPr>
        <p:spPr>
          <a:xfrm>
            <a:off x="4769499" y="5105715"/>
            <a:ext cx="1580820" cy="238125"/>
          </a:xfrm>
          <a:prstGeom prst="righ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C4BEB21-B487-FAA5-4BC3-D14179FF1156}"/>
              </a:ext>
            </a:extLst>
          </p:cNvPr>
          <p:cNvSpPr/>
          <p:nvPr/>
        </p:nvSpPr>
        <p:spPr>
          <a:xfrm>
            <a:off x="506729" y="1656659"/>
            <a:ext cx="2181279" cy="4314826"/>
          </a:xfrm>
          <a:prstGeom prst="roundRect">
            <a:avLst/>
          </a:prstGeom>
          <a:solidFill>
            <a:srgbClr val="190D35"/>
          </a:solidFill>
          <a:ln w="127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Normal Task </a:t>
            </a:r>
            <a:r>
              <a:rPr lang="en-US" altLang="zh-CN" sz="1200" b="1" dirty="0" err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Blancer</a:t>
            </a:r>
            <a:r>
              <a:rPr lang="en-US" altLang="zh-CN" sz="12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7F047C8-B0AC-7643-0AB4-7C6511D7122C}"/>
              </a:ext>
            </a:extLst>
          </p:cNvPr>
          <p:cNvSpPr txBox="1"/>
          <p:nvPr/>
        </p:nvSpPr>
        <p:spPr>
          <a:xfrm>
            <a:off x="5269297" y="2069953"/>
            <a:ext cx="85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Who</a:t>
            </a:r>
            <a:endParaRPr lang="zh-CN" altLang="en-US" sz="20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101FE7-B09F-2675-62DE-E96FC320E172}"/>
              </a:ext>
            </a:extLst>
          </p:cNvPr>
          <p:cNvSpPr txBox="1"/>
          <p:nvPr/>
        </p:nvSpPr>
        <p:spPr>
          <a:xfrm>
            <a:off x="5219292" y="3394672"/>
            <a:ext cx="96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When</a:t>
            </a:r>
            <a:endParaRPr lang="zh-CN" altLang="en-US" sz="20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57E77D2-9512-048C-AB49-437D430D6CDB}"/>
              </a:ext>
            </a:extLst>
          </p:cNvPr>
          <p:cNvSpPr txBox="1"/>
          <p:nvPr/>
        </p:nvSpPr>
        <p:spPr>
          <a:xfrm>
            <a:off x="5200026" y="4809142"/>
            <a:ext cx="96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Which</a:t>
            </a:r>
            <a:endParaRPr lang="zh-CN" altLang="en-US" sz="20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95FB373-BAD1-6F2A-E6D1-6EB0988D9045}"/>
              </a:ext>
            </a:extLst>
          </p:cNvPr>
          <p:cNvCxnSpPr>
            <a:cxnSpLocks/>
          </p:cNvCxnSpPr>
          <p:nvPr/>
        </p:nvCxnSpPr>
        <p:spPr>
          <a:xfrm>
            <a:off x="868680" y="6246244"/>
            <a:ext cx="106203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BE5D3C2-D798-55E3-E8AB-84645DC69B66}"/>
              </a:ext>
            </a:extLst>
          </p:cNvPr>
          <p:cNvSpPr txBox="1"/>
          <p:nvPr/>
        </p:nvSpPr>
        <p:spPr>
          <a:xfrm>
            <a:off x="5325787" y="1146276"/>
            <a:ext cx="136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scheduler</a:t>
            </a:r>
            <a:endParaRPr lang="zh-CN" altLang="en-US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E52580A-DCA9-C30E-147C-3CA711B7E250}"/>
              </a:ext>
            </a:extLst>
          </p:cNvPr>
          <p:cNvGrpSpPr/>
          <p:nvPr/>
        </p:nvGrpSpPr>
        <p:grpSpPr>
          <a:xfrm>
            <a:off x="1269163" y="6320369"/>
            <a:ext cx="816249" cy="402617"/>
            <a:chOff x="933883" y="6309479"/>
            <a:chExt cx="816249" cy="402617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98DE56A-ADAF-4930-C8C8-638998E52919}"/>
                </a:ext>
              </a:extLst>
            </p:cNvPr>
            <p:cNvSpPr/>
            <p:nvPr/>
          </p:nvSpPr>
          <p:spPr>
            <a:xfrm>
              <a:off x="933883" y="6309479"/>
              <a:ext cx="679161" cy="402617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CCB9241-2616-74AE-6BEB-3A1FB7BEF90C}"/>
                </a:ext>
              </a:extLst>
            </p:cNvPr>
            <p:cNvSpPr txBox="1"/>
            <p:nvPr/>
          </p:nvSpPr>
          <p:spPr>
            <a:xfrm>
              <a:off x="933883" y="632612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CPU0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419A1F-89AD-3917-2B3A-9DA259FDD441}"/>
              </a:ext>
            </a:extLst>
          </p:cNvPr>
          <p:cNvGrpSpPr/>
          <p:nvPr/>
        </p:nvGrpSpPr>
        <p:grpSpPr>
          <a:xfrm>
            <a:off x="2868726" y="6326121"/>
            <a:ext cx="769763" cy="402617"/>
            <a:chOff x="933883" y="6309479"/>
            <a:chExt cx="769763" cy="402617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CBBBF6AF-E0C7-C065-0267-8154FA97753F}"/>
                </a:ext>
              </a:extLst>
            </p:cNvPr>
            <p:cNvSpPr/>
            <p:nvPr/>
          </p:nvSpPr>
          <p:spPr>
            <a:xfrm>
              <a:off x="933883" y="6309479"/>
              <a:ext cx="679161" cy="402617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146AFA-6B16-1E7F-EE52-7022A9DCC8E0}"/>
                </a:ext>
              </a:extLst>
            </p:cNvPr>
            <p:cNvSpPr txBox="1"/>
            <p:nvPr/>
          </p:nvSpPr>
          <p:spPr>
            <a:xfrm>
              <a:off x="933883" y="632612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CPU1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5CEA5FC-157A-17CB-E1DB-57F3BF3B2ABC}"/>
              </a:ext>
            </a:extLst>
          </p:cNvPr>
          <p:cNvGrpSpPr/>
          <p:nvPr/>
        </p:nvGrpSpPr>
        <p:grpSpPr>
          <a:xfrm>
            <a:off x="4526928" y="6318705"/>
            <a:ext cx="806631" cy="402617"/>
            <a:chOff x="933883" y="6309479"/>
            <a:chExt cx="806631" cy="402617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C70F649-F780-161A-6C74-2C71E169054E}"/>
                </a:ext>
              </a:extLst>
            </p:cNvPr>
            <p:cNvSpPr/>
            <p:nvPr/>
          </p:nvSpPr>
          <p:spPr>
            <a:xfrm>
              <a:off x="933883" y="6309479"/>
              <a:ext cx="679161" cy="402617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609E314-3951-71FA-5785-17EAB8B0A84A}"/>
                </a:ext>
              </a:extLst>
            </p:cNvPr>
            <p:cNvSpPr txBox="1"/>
            <p:nvPr/>
          </p:nvSpPr>
          <p:spPr>
            <a:xfrm>
              <a:off x="933883" y="6326121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CPU2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7003EA9-D9AE-95B4-A161-9C06336064ED}"/>
              </a:ext>
            </a:extLst>
          </p:cNvPr>
          <p:cNvGrpSpPr/>
          <p:nvPr/>
        </p:nvGrpSpPr>
        <p:grpSpPr>
          <a:xfrm>
            <a:off x="6204177" y="6326121"/>
            <a:ext cx="803425" cy="402617"/>
            <a:chOff x="933883" y="6309479"/>
            <a:chExt cx="803425" cy="402617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97350AE-70E8-98B8-039D-314B401B10FB}"/>
                </a:ext>
              </a:extLst>
            </p:cNvPr>
            <p:cNvSpPr/>
            <p:nvPr/>
          </p:nvSpPr>
          <p:spPr>
            <a:xfrm>
              <a:off x="933883" y="6309479"/>
              <a:ext cx="679161" cy="402617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AF894E1-3442-142D-5B79-7BE2B88A9D31}"/>
                </a:ext>
              </a:extLst>
            </p:cNvPr>
            <p:cNvSpPr txBox="1"/>
            <p:nvPr/>
          </p:nvSpPr>
          <p:spPr>
            <a:xfrm>
              <a:off x="933883" y="6326121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CPU3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4E9D3B-3B1E-B5EC-122A-8830EDB383BD}"/>
              </a:ext>
            </a:extLst>
          </p:cNvPr>
          <p:cNvGrpSpPr/>
          <p:nvPr/>
        </p:nvGrpSpPr>
        <p:grpSpPr>
          <a:xfrm>
            <a:off x="7862379" y="6314932"/>
            <a:ext cx="816249" cy="402617"/>
            <a:chOff x="933883" y="6309479"/>
            <a:chExt cx="816249" cy="402617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F82DEAF5-E989-AF03-5C9A-AB3F4A6C1460}"/>
                </a:ext>
              </a:extLst>
            </p:cNvPr>
            <p:cNvSpPr/>
            <p:nvPr/>
          </p:nvSpPr>
          <p:spPr>
            <a:xfrm>
              <a:off x="933883" y="6309479"/>
              <a:ext cx="679161" cy="402617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7FBE329-4608-E3AB-FF17-36A4355AAB8B}"/>
                </a:ext>
              </a:extLst>
            </p:cNvPr>
            <p:cNvSpPr txBox="1"/>
            <p:nvPr/>
          </p:nvSpPr>
          <p:spPr>
            <a:xfrm>
              <a:off x="933883" y="632612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CPU4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FF55F07-04F0-1C8B-6180-C1D30873CF0F}"/>
              </a:ext>
            </a:extLst>
          </p:cNvPr>
          <p:cNvGrpSpPr/>
          <p:nvPr/>
        </p:nvGrpSpPr>
        <p:grpSpPr>
          <a:xfrm>
            <a:off x="9520581" y="6314932"/>
            <a:ext cx="958824" cy="402617"/>
            <a:chOff x="933883" y="6309479"/>
            <a:chExt cx="847965" cy="40261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73BAD8C0-E708-AF07-8934-E0CB3D9FFCD7}"/>
                </a:ext>
              </a:extLst>
            </p:cNvPr>
            <p:cNvSpPr/>
            <p:nvPr/>
          </p:nvSpPr>
          <p:spPr>
            <a:xfrm>
              <a:off x="933883" y="6309479"/>
              <a:ext cx="679161" cy="402617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F447862-01B4-3484-82FE-F1BEC56B87A0}"/>
                </a:ext>
              </a:extLst>
            </p:cNvPr>
            <p:cNvSpPr txBox="1"/>
            <p:nvPr/>
          </p:nvSpPr>
          <p:spPr>
            <a:xfrm>
              <a:off x="933883" y="6326121"/>
              <a:ext cx="847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OPPO Sans" panose="00020600040101010101" pitchFamily="18" charset="-122"/>
                  <a:ea typeface="OPPO Sans" panose="00020600040101010101" pitchFamily="18" charset="-122"/>
                </a:rPr>
                <a:t>CPU…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47A9EA9E-31E2-C0C3-003A-8D16FD96CA76}"/>
              </a:ext>
            </a:extLst>
          </p:cNvPr>
          <p:cNvSpPr txBox="1"/>
          <p:nvPr/>
        </p:nvSpPr>
        <p:spPr>
          <a:xfrm>
            <a:off x="2881205" y="1760154"/>
            <a:ext cx="233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Latency-Based Balancer</a:t>
            </a:r>
            <a:endParaRPr lang="zh-CN" altLang="en-US" sz="14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AE2EF7-E8EC-19B0-794A-159B8FB03300}"/>
              </a:ext>
            </a:extLst>
          </p:cNvPr>
          <p:cNvSpPr txBox="1"/>
          <p:nvPr/>
        </p:nvSpPr>
        <p:spPr bwMode="auto">
          <a:xfrm>
            <a:off x="2305686" y="478520"/>
            <a:ext cx="3333114" cy="5406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整体框架</a:t>
            </a:r>
            <a:endParaRPr lang="en-US" altLang="zh-CN" sz="2800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8993</TotalTime>
  <Words>1808</Words>
  <Application>Microsoft Office PowerPoint</Application>
  <PresentationFormat>宽屏</PresentationFormat>
  <Paragraphs>389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OPPO Sans</vt:lpstr>
      <vt:lpstr>Arial</vt:lpstr>
      <vt:lpstr>Wingdings</vt:lpstr>
      <vt:lpstr>Office 主题​​</vt:lpstr>
      <vt:lpstr>1_Office 主题​​</vt:lpstr>
      <vt:lpstr>基于任务调度延迟的balance方案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陈秋澜</cp:lastModifiedBy>
  <cp:revision>269</cp:revision>
  <dcterms:created xsi:type="dcterms:W3CDTF">2023-10-17T07:31:33Z</dcterms:created>
  <dcterms:modified xsi:type="dcterms:W3CDTF">2023-10-26T02:41:40Z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2052-5.1.1.7662</vt:lpwstr>
  </property>
</Properties>
</file>