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60" r:id="rId3"/>
    <p:sldId id="265" r:id="rId4"/>
    <p:sldId id="261" r:id="rId5"/>
    <p:sldId id="264" r:id="rId6"/>
    <p:sldId id="286" r:id="rId7"/>
    <p:sldId id="287" r:id="rId8"/>
    <p:sldId id="288" r:id="rId9"/>
    <p:sldId id="289" r:id="rId10"/>
    <p:sldId id="291" r:id="rId11"/>
    <p:sldId id="290" r:id="rId12"/>
    <p:sldId id="262" r:id="rId13"/>
    <p:sldId id="292" r:id="rId14"/>
    <p:sldId id="278" r:id="rId15"/>
  </p:sldIdLst>
  <p:sldSz cx="9144000" cy="5143500" type="screen16x9"/>
  <p:notesSz cx="6858000" cy="9144000"/>
  <p:embeddedFontLst>
    <p:embeddedFont>
      <p:font typeface="Lexend Deca"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776B70-FF2A-43F9-9F17-ED9B4B77D5FF}">
  <a:tblStyle styleId="{64776B70-FF2A-43F9-9F17-ED9B4B77D5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994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106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173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39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275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05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610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6"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417751" y="1296086"/>
            <a:ext cx="45390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Perbandingan</a:t>
            </a:r>
            <a:br>
              <a:rPr lang="en" dirty="0"/>
            </a:br>
            <a:r>
              <a:rPr lang="en" dirty="0"/>
              <a:t>Compression</a:t>
            </a:r>
            <a:endParaRPr dirty="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9" name="Google Shape;95;p17">
            <a:extLst>
              <a:ext uri="{FF2B5EF4-FFF2-40B4-BE49-F238E27FC236}">
                <a16:creationId xmlns:a16="http://schemas.microsoft.com/office/drawing/2014/main" id="{DD6967F6-2DAB-4999-982B-3C8BA60F9DE8}"/>
              </a:ext>
            </a:extLst>
          </p:cNvPr>
          <p:cNvSpPr txBox="1">
            <a:spLocks/>
          </p:cNvSpPr>
          <p:nvPr/>
        </p:nvSpPr>
        <p:spPr>
          <a:xfrm>
            <a:off x="417751" y="2839639"/>
            <a:ext cx="5396948" cy="7848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60B4AC"/>
              </a:buClr>
              <a:buSzPts val="2400"/>
              <a:buFont typeface="Titillium Web Light"/>
              <a:buNone/>
              <a:tabLst/>
              <a:defRPr/>
            </a:pPr>
            <a:r>
              <a:rPr kumimoji="0" lang="en-US" b="0" i="0" u="none" strike="noStrike" kern="0" cap="none" spc="0" normalizeH="0" baseline="0" noProof="0" dirty="0">
                <a:ln>
                  <a:noFill/>
                </a:ln>
                <a:solidFill>
                  <a:schemeClr val="accent4"/>
                </a:solidFill>
                <a:effectLst/>
                <a:uLnTx/>
                <a:uFillTx/>
                <a:latin typeface="Muli"/>
                <a:sym typeface="Titillium Web Light"/>
              </a:rPr>
              <a:t>Made By :</a:t>
            </a:r>
          </a:p>
          <a:p>
            <a:pPr marL="0" marR="0" lvl="0" indent="0" algn="l" defTabSz="914400" rtl="0" eaLnBrk="1" fontAlgn="auto" latinLnBrk="0" hangingPunct="1">
              <a:lnSpc>
                <a:spcPct val="100000"/>
              </a:lnSpc>
              <a:spcBef>
                <a:spcPts val="0"/>
              </a:spcBef>
              <a:spcAft>
                <a:spcPts val="0"/>
              </a:spcAft>
              <a:buClr>
                <a:srgbClr val="60B4AC"/>
              </a:buClr>
              <a:buSzPts val="2400"/>
              <a:buFont typeface="Titillium Web Light"/>
              <a:buNone/>
              <a:tabLst/>
              <a:defRPr/>
            </a:pPr>
            <a:r>
              <a:rPr lang="en-US" dirty="0">
                <a:solidFill>
                  <a:schemeClr val="accent4"/>
                </a:solidFill>
                <a:latin typeface="Muli"/>
                <a:sym typeface="Titillium Web Light"/>
              </a:rPr>
              <a:t>Bryan Yehuda </a:t>
            </a:r>
            <a:r>
              <a:rPr lang="en-US" dirty="0" err="1">
                <a:solidFill>
                  <a:schemeClr val="accent4"/>
                </a:solidFill>
                <a:latin typeface="Muli"/>
                <a:sym typeface="Titillium Web Light"/>
              </a:rPr>
              <a:t>Mannuel</a:t>
            </a:r>
            <a:endParaRPr lang="en-US" dirty="0">
              <a:solidFill>
                <a:schemeClr val="accent4"/>
              </a:solidFill>
              <a:latin typeface="Muli"/>
              <a:sym typeface="Titillium Web Light"/>
            </a:endParaRPr>
          </a:p>
          <a:p>
            <a:pPr marL="0" marR="0" lvl="0" indent="0" algn="l" defTabSz="914400" rtl="0" eaLnBrk="1" fontAlgn="auto" latinLnBrk="0" hangingPunct="1">
              <a:lnSpc>
                <a:spcPct val="100000"/>
              </a:lnSpc>
              <a:spcBef>
                <a:spcPts val="0"/>
              </a:spcBef>
              <a:spcAft>
                <a:spcPts val="0"/>
              </a:spcAft>
              <a:buClr>
                <a:srgbClr val="60B4AC"/>
              </a:buClr>
              <a:buSzPts val="2400"/>
              <a:buFont typeface="Titillium Web Light"/>
              <a:buNone/>
              <a:tabLst/>
              <a:defRPr/>
            </a:pPr>
            <a:r>
              <a:rPr kumimoji="0" lang="en-US" b="0" i="0" u="none" strike="noStrike" kern="0" cap="none" spc="0" normalizeH="0" baseline="0" noProof="0" dirty="0">
                <a:ln>
                  <a:noFill/>
                </a:ln>
                <a:solidFill>
                  <a:schemeClr val="accent4"/>
                </a:solidFill>
                <a:effectLst/>
                <a:uLnTx/>
                <a:uFillTx/>
                <a:latin typeface="Muli"/>
                <a:sym typeface="Titillium Web Light"/>
              </a:rPr>
              <a:t>05311940000021</a:t>
            </a:r>
          </a:p>
          <a:p>
            <a:pPr marL="0" marR="0" lvl="0" indent="0" algn="l" defTabSz="914400" rtl="0" eaLnBrk="1" fontAlgn="auto" latinLnBrk="0" hangingPunct="1">
              <a:lnSpc>
                <a:spcPct val="100000"/>
              </a:lnSpc>
              <a:spcBef>
                <a:spcPts val="0"/>
              </a:spcBef>
              <a:spcAft>
                <a:spcPts val="0"/>
              </a:spcAft>
              <a:buClr>
                <a:srgbClr val="60B4AC"/>
              </a:buClr>
              <a:buSzPts val="2400"/>
              <a:buFont typeface="Titillium Web Light"/>
              <a:buNone/>
              <a:tabLst/>
              <a:defRPr/>
            </a:pPr>
            <a:r>
              <a:rPr lang="en-US" dirty="0" err="1">
                <a:solidFill>
                  <a:schemeClr val="accent4"/>
                </a:solidFill>
                <a:latin typeface="Muli"/>
                <a:sym typeface="Titillium Web Light"/>
              </a:rPr>
              <a:t>Departemen</a:t>
            </a:r>
            <a:r>
              <a:rPr lang="en-US" dirty="0">
                <a:solidFill>
                  <a:schemeClr val="accent4"/>
                </a:solidFill>
                <a:latin typeface="Muli"/>
                <a:sym typeface="Titillium Web Light"/>
              </a:rPr>
              <a:t> </a:t>
            </a:r>
            <a:r>
              <a:rPr lang="en-US" dirty="0" err="1">
                <a:solidFill>
                  <a:schemeClr val="accent4"/>
                </a:solidFill>
                <a:latin typeface="Muli"/>
                <a:sym typeface="Titillium Web Light"/>
              </a:rPr>
              <a:t>Teknologi</a:t>
            </a:r>
            <a:r>
              <a:rPr lang="en-US" dirty="0">
                <a:solidFill>
                  <a:schemeClr val="accent4"/>
                </a:solidFill>
                <a:latin typeface="Muli"/>
                <a:sym typeface="Titillium Web Light"/>
              </a:rPr>
              <a:t> </a:t>
            </a:r>
            <a:r>
              <a:rPr lang="en-US" dirty="0" err="1">
                <a:solidFill>
                  <a:schemeClr val="accent4"/>
                </a:solidFill>
                <a:latin typeface="Muli"/>
                <a:sym typeface="Titillium Web Light"/>
              </a:rPr>
              <a:t>Informasi</a:t>
            </a:r>
            <a:r>
              <a:rPr lang="en-US" dirty="0">
                <a:solidFill>
                  <a:schemeClr val="accent4"/>
                </a:solidFill>
                <a:latin typeface="Muli"/>
                <a:sym typeface="Titillium Web Light"/>
              </a:rPr>
              <a:t> ITS 2019</a:t>
            </a:r>
            <a:endParaRPr kumimoji="0" lang="en-US" b="0" i="0" u="none" strike="noStrike" kern="0" cap="none" spc="0" normalizeH="0" baseline="0" noProof="0" dirty="0">
              <a:ln>
                <a:noFill/>
              </a:ln>
              <a:solidFill>
                <a:schemeClr val="accent4"/>
              </a:solidFill>
              <a:effectLst/>
              <a:uLnTx/>
              <a:uFillTx/>
              <a:latin typeface="Muli"/>
              <a:sym typeface="Titillium Web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ctrTitle" idx="4294967295"/>
          </p:nvPr>
        </p:nvSpPr>
        <p:spPr>
          <a:xfrm>
            <a:off x="685800" y="1675445"/>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0</a:t>
            </a:r>
            <a:endParaRPr sz="4000" dirty="0"/>
          </a:p>
        </p:txBody>
      </p:sp>
      <p:sp>
        <p:nvSpPr>
          <p:cNvPr id="262" name="Google Shape;262;p29"/>
          <p:cNvSpPr txBox="1">
            <a:spLocks noGrp="1"/>
          </p:cNvSpPr>
          <p:nvPr>
            <p:ph type="subTitle" idx="4294967295"/>
          </p:nvPr>
        </p:nvSpPr>
        <p:spPr>
          <a:xfrm>
            <a:off x="685800" y="2387197"/>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dirty="0"/>
              <a:t>Mean Squared Error (MSE)</a:t>
            </a:r>
            <a:endParaRPr sz="2400" dirty="0"/>
          </a:p>
        </p:txBody>
      </p:sp>
      <p:sp>
        <p:nvSpPr>
          <p:cNvPr id="263" name="Google Shape;263;p29"/>
          <p:cNvSpPr txBox="1">
            <a:spLocks noGrp="1"/>
          </p:cNvSpPr>
          <p:nvPr>
            <p:ph type="ctrTitle" idx="4294967295"/>
          </p:nvPr>
        </p:nvSpPr>
        <p:spPr>
          <a:xfrm>
            <a:off x="685800" y="3449748"/>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100 dB</a:t>
            </a:r>
            <a:endParaRPr sz="4000" dirty="0"/>
          </a:p>
        </p:txBody>
      </p:sp>
      <p:sp>
        <p:nvSpPr>
          <p:cNvPr id="264" name="Google Shape;264;p29"/>
          <p:cNvSpPr txBox="1">
            <a:spLocks noGrp="1"/>
          </p:cNvSpPr>
          <p:nvPr>
            <p:ph type="subTitle" idx="4294967295"/>
          </p:nvPr>
        </p:nvSpPr>
        <p:spPr>
          <a:xfrm>
            <a:off x="685800" y="4192609"/>
            <a:ext cx="7772400" cy="463200"/>
          </a:xfrm>
          <a:prstGeom prst="rect">
            <a:avLst/>
          </a:prstGeom>
        </p:spPr>
        <p:txBody>
          <a:bodyPr spcFirstLastPara="1" wrap="square" lIns="0" tIns="0" rIns="0" bIns="0" anchor="t" anchorCtr="0">
            <a:noAutofit/>
          </a:bodyPr>
          <a:lstStyle/>
          <a:p>
            <a:pPr marL="0" indent="0">
              <a:buNone/>
            </a:pPr>
            <a:r>
              <a:rPr lang="en" sz="2400" dirty="0"/>
              <a:t>Peak </a:t>
            </a:r>
            <a:r>
              <a:rPr lang="en-US" sz="2400" dirty="0"/>
              <a:t>Signal-to-Noise Ratio (PSNR)</a:t>
            </a:r>
          </a:p>
          <a:p>
            <a:pPr marL="0" lvl="0" indent="0" algn="l" rtl="0">
              <a:spcBef>
                <a:spcPts val="600"/>
              </a:spcBef>
              <a:spcAft>
                <a:spcPts val="0"/>
              </a:spcAft>
              <a:buNone/>
            </a:pPr>
            <a:endParaRPr sz="2400" dirty="0"/>
          </a:p>
        </p:txBody>
      </p:sp>
      <p:sp>
        <p:nvSpPr>
          <p:cNvPr id="265" name="Google Shape;265;p29"/>
          <p:cNvSpPr txBox="1">
            <a:spLocks noGrp="1"/>
          </p:cNvSpPr>
          <p:nvPr>
            <p:ph type="ctrTitle" idx="4294967295"/>
          </p:nvPr>
        </p:nvSpPr>
        <p:spPr>
          <a:xfrm>
            <a:off x="685800" y="2554848"/>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100 dB</a:t>
            </a:r>
            <a:endParaRPr sz="4000" dirty="0"/>
          </a:p>
        </p:txBody>
      </p:sp>
      <p:sp>
        <p:nvSpPr>
          <p:cNvPr id="266" name="Google Shape;266;p29"/>
          <p:cNvSpPr txBox="1">
            <a:spLocks noGrp="1"/>
          </p:cNvSpPr>
          <p:nvPr>
            <p:ph type="subTitle" idx="4294967295"/>
          </p:nvPr>
        </p:nvSpPr>
        <p:spPr>
          <a:xfrm>
            <a:off x="685800" y="3282350"/>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dirty="0"/>
              <a:t>Signal-to-Noise Ratio (SNR)</a:t>
            </a:r>
            <a:endParaRPr sz="2400" dirty="0"/>
          </a:p>
        </p:txBody>
      </p:sp>
      <p:sp>
        <p:nvSpPr>
          <p:cNvPr id="267" name="Google Shape;267;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2" name="Google Shape;261;p29">
            <a:extLst>
              <a:ext uri="{FF2B5EF4-FFF2-40B4-BE49-F238E27FC236}">
                <a16:creationId xmlns:a16="http://schemas.microsoft.com/office/drawing/2014/main" id="{27AE91D5-CDE6-482B-AA29-FAA600DE4895}"/>
              </a:ext>
            </a:extLst>
          </p:cNvPr>
          <p:cNvSpPr txBox="1">
            <a:spLocks/>
          </p:cNvSpPr>
          <p:nvPr/>
        </p:nvSpPr>
        <p:spPr>
          <a:xfrm>
            <a:off x="685800" y="40241"/>
            <a:ext cx="7772400" cy="894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 sz="4800" dirty="0"/>
              <a:t>Lossless Compression</a:t>
            </a:r>
          </a:p>
        </p:txBody>
      </p:sp>
      <p:pic>
        <p:nvPicPr>
          <p:cNvPr id="4" name="Picture 3">
            <a:extLst>
              <a:ext uri="{FF2B5EF4-FFF2-40B4-BE49-F238E27FC236}">
                <a16:creationId xmlns:a16="http://schemas.microsoft.com/office/drawing/2014/main" id="{E1B5A2CF-014A-48C4-8DAE-08A319CD8A28}"/>
              </a:ext>
            </a:extLst>
          </p:cNvPr>
          <p:cNvPicPr>
            <a:picLocks noChangeAspect="1"/>
          </p:cNvPicPr>
          <p:nvPr/>
        </p:nvPicPr>
        <p:blipFill>
          <a:blip r:embed="rId3"/>
          <a:stretch>
            <a:fillRect/>
          </a:stretch>
        </p:blipFill>
        <p:spPr>
          <a:xfrm>
            <a:off x="685800" y="1006684"/>
            <a:ext cx="2488558" cy="894900"/>
          </a:xfrm>
          <a:prstGeom prst="rect">
            <a:avLst/>
          </a:prstGeom>
        </p:spPr>
      </p:pic>
    </p:spTree>
    <p:extLst>
      <p:ext uri="{BB962C8B-B14F-4D97-AF65-F5344CB8AC3E}">
        <p14:creationId xmlns:p14="http://schemas.microsoft.com/office/powerpoint/2010/main" val="344249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ctrTitle" idx="4294967295"/>
          </p:nvPr>
        </p:nvSpPr>
        <p:spPr>
          <a:xfrm>
            <a:off x="685800" y="1675445"/>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3.40245675</a:t>
            </a:r>
            <a:endParaRPr sz="4000" dirty="0"/>
          </a:p>
        </p:txBody>
      </p:sp>
      <p:sp>
        <p:nvSpPr>
          <p:cNvPr id="262" name="Google Shape;262;p29"/>
          <p:cNvSpPr txBox="1">
            <a:spLocks noGrp="1"/>
          </p:cNvSpPr>
          <p:nvPr>
            <p:ph type="subTitle" idx="4294967295"/>
          </p:nvPr>
        </p:nvSpPr>
        <p:spPr>
          <a:xfrm>
            <a:off x="685800" y="2387197"/>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dirty="0"/>
              <a:t>Mean Squared Error (MSE)</a:t>
            </a:r>
            <a:endParaRPr sz="2400" dirty="0"/>
          </a:p>
        </p:txBody>
      </p:sp>
      <p:sp>
        <p:nvSpPr>
          <p:cNvPr id="263" name="Google Shape;263;p29"/>
          <p:cNvSpPr txBox="1">
            <a:spLocks noGrp="1"/>
          </p:cNvSpPr>
          <p:nvPr>
            <p:ph type="ctrTitle" idx="4294967295"/>
          </p:nvPr>
        </p:nvSpPr>
        <p:spPr>
          <a:xfrm>
            <a:off x="685800" y="3449748"/>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42.812877474497675 dB</a:t>
            </a:r>
            <a:endParaRPr sz="4000" dirty="0"/>
          </a:p>
        </p:txBody>
      </p:sp>
      <p:sp>
        <p:nvSpPr>
          <p:cNvPr id="264" name="Google Shape;264;p29"/>
          <p:cNvSpPr txBox="1">
            <a:spLocks noGrp="1"/>
          </p:cNvSpPr>
          <p:nvPr>
            <p:ph type="subTitle" idx="4294967295"/>
          </p:nvPr>
        </p:nvSpPr>
        <p:spPr>
          <a:xfrm>
            <a:off x="685800" y="4192609"/>
            <a:ext cx="7772400" cy="463200"/>
          </a:xfrm>
          <a:prstGeom prst="rect">
            <a:avLst/>
          </a:prstGeom>
        </p:spPr>
        <p:txBody>
          <a:bodyPr spcFirstLastPara="1" wrap="square" lIns="0" tIns="0" rIns="0" bIns="0" anchor="t" anchorCtr="0">
            <a:noAutofit/>
          </a:bodyPr>
          <a:lstStyle/>
          <a:p>
            <a:pPr marL="0" indent="0">
              <a:buNone/>
            </a:pPr>
            <a:r>
              <a:rPr lang="en" sz="2400" dirty="0"/>
              <a:t>Peak </a:t>
            </a:r>
            <a:r>
              <a:rPr lang="en-US" sz="2400" dirty="0"/>
              <a:t>Signal-to-Noise Ratio (PSNR)</a:t>
            </a:r>
          </a:p>
          <a:p>
            <a:pPr marL="0" lvl="0" indent="0" algn="l" rtl="0">
              <a:spcBef>
                <a:spcPts val="600"/>
              </a:spcBef>
              <a:spcAft>
                <a:spcPts val="0"/>
              </a:spcAft>
              <a:buNone/>
            </a:pPr>
            <a:endParaRPr sz="2400" dirty="0"/>
          </a:p>
        </p:txBody>
      </p:sp>
      <p:sp>
        <p:nvSpPr>
          <p:cNvPr id="265" name="Google Shape;265;p29"/>
          <p:cNvSpPr txBox="1">
            <a:spLocks noGrp="1"/>
          </p:cNvSpPr>
          <p:nvPr>
            <p:ph type="ctrTitle" idx="4294967295"/>
          </p:nvPr>
        </p:nvSpPr>
        <p:spPr>
          <a:xfrm>
            <a:off x="685800" y="2554848"/>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30.114244601711 dB</a:t>
            </a:r>
            <a:endParaRPr sz="4000" dirty="0"/>
          </a:p>
        </p:txBody>
      </p:sp>
      <p:sp>
        <p:nvSpPr>
          <p:cNvPr id="266" name="Google Shape;266;p29"/>
          <p:cNvSpPr txBox="1">
            <a:spLocks noGrp="1"/>
          </p:cNvSpPr>
          <p:nvPr>
            <p:ph type="subTitle" idx="4294967295"/>
          </p:nvPr>
        </p:nvSpPr>
        <p:spPr>
          <a:xfrm>
            <a:off x="685800" y="3282350"/>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dirty="0"/>
              <a:t>Signal-to-Noise Ratio (SNR)</a:t>
            </a:r>
            <a:endParaRPr sz="2400" dirty="0"/>
          </a:p>
        </p:txBody>
      </p:sp>
      <p:sp>
        <p:nvSpPr>
          <p:cNvPr id="267" name="Google Shape;267;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a:extLst>
              <a:ext uri="{FF2B5EF4-FFF2-40B4-BE49-F238E27FC236}">
                <a16:creationId xmlns:a16="http://schemas.microsoft.com/office/drawing/2014/main" id="{99B8D951-F7A6-4B13-93BC-FBC30A70D4A4}"/>
              </a:ext>
            </a:extLst>
          </p:cNvPr>
          <p:cNvPicPr>
            <a:picLocks noChangeAspect="1"/>
          </p:cNvPicPr>
          <p:nvPr/>
        </p:nvPicPr>
        <p:blipFill>
          <a:blip r:embed="rId3"/>
          <a:stretch>
            <a:fillRect/>
          </a:stretch>
        </p:blipFill>
        <p:spPr>
          <a:xfrm>
            <a:off x="685800" y="1031909"/>
            <a:ext cx="3959304" cy="839509"/>
          </a:xfrm>
          <a:prstGeom prst="rect">
            <a:avLst/>
          </a:prstGeom>
        </p:spPr>
      </p:pic>
      <p:sp>
        <p:nvSpPr>
          <p:cNvPr id="12" name="Google Shape;261;p29">
            <a:extLst>
              <a:ext uri="{FF2B5EF4-FFF2-40B4-BE49-F238E27FC236}">
                <a16:creationId xmlns:a16="http://schemas.microsoft.com/office/drawing/2014/main" id="{27AE91D5-CDE6-482B-AA29-FAA600DE4895}"/>
              </a:ext>
            </a:extLst>
          </p:cNvPr>
          <p:cNvSpPr txBox="1">
            <a:spLocks/>
          </p:cNvSpPr>
          <p:nvPr/>
        </p:nvSpPr>
        <p:spPr>
          <a:xfrm>
            <a:off x="685800" y="40241"/>
            <a:ext cx="7772400" cy="894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 sz="4800" dirty="0"/>
              <a:t>Lossy Compression</a:t>
            </a:r>
          </a:p>
        </p:txBody>
      </p:sp>
    </p:spTree>
    <p:extLst>
      <p:ext uri="{BB962C8B-B14F-4D97-AF65-F5344CB8AC3E}">
        <p14:creationId xmlns:p14="http://schemas.microsoft.com/office/powerpoint/2010/main" val="300630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956005" y="2311429"/>
            <a:ext cx="2017495" cy="1209250"/>
          </a:xfrm>
          <a:prstGeom prst="rect">
            <a:avLst/>
          </a:prstGeom>
          <a:noFill/>
          <a:ln>
            <a:noFill/>
          </a:ln>
        </p:spPr>
      </p:pic>
      <p:sp>
        <p:nvSpPr>
          <p:cNvPr id="111" name="Google Shape;111;p19"/>
          <p:cNvSpPr txBox="1">
            <a:spLocks noGrp="1"/>
          </p:cNvSpPr>
          <p:nvPr>
            <p:ph type="ctrTitle" idx="4294967295"/>
          </p:nvPr>
        </p:nvSpPr>
        <p:spPr>
          <a:xfrm>
            <a:off x="259629" y="160309"/>
            <a:ext cx="4439702" cy="198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000" dirty="0"/>
              <a:t>Kesimpulan</a:t>
            </a:r>
            <a:endParaRPr sz="6000" dirty="0"/>
          </a:p>
        </p:txBody>
      </p:sp>
      <p:sp>
        <p:nvSpPr>
          <p:cNvPr id="112" name="Google Shape;112;p19"/>
          <p:cNvSpPr txBox="1">
            <a:spLocks noGrp="1"/>
          </p:cNvSpPr>
          <p:nvPr>
            <p:ph type="subTitle" idx="4294967295"/>
          </p:nvPr>
        </p:nvSpPr>
        <p:spPr>
          <a:xfrm>
            <a:off x="317730" y="1038205"/>
            <a:ext cx="4414961" cy="1097400"/>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 sz="1600" dirty="0"/>
              <a:t>Bisa dilihat pada perbandingan di slide sebelumnya bahwa semua nilai MSE, SNR, dan juga PSNR dari Lossless Compression lebih besar dari Lossy Compression menggunakan data input image yang sama dengan format yang sama. </a:t>
            </a:r>
          </a:p>
          <a:p>
            <a:pPr marL="0" lvl="0" indent="0" algn="just" rtl="0">
              <a:spcBef>
                <a:spcPts val="600"/>
              </a:spcBef>
              <a:spcAft>
                <a:spcPts val="0"/>
              </a:spcAft>
              <a:buNone/>
            </a:pPr>
            <a:r>
              <a:rPr lang="en" sz="1600" dirty="0"/>
              <a:t>Hal ini menunjukkan bahwa kualitas data hasil dekompresi milik Lossless Compression jauh lebih baik dari milik Lossy Compression dikarenakan tidak adanya data yang hilang sama sekali. </a:t>
            </a:r>
          </a:p>
          <a:p>
            <a:pPr marL="0" lvl="0" indent="0" algn="just" rtl="0">
              <a:spcBef>
                <a:spcPts val="600"/>
              </a:spcBef>
              <a:spcAft>
                <a:spcPts val="0"/>
              </a:spcAft>
              <a:buNone/>
            </a:pPr>
            <a:r>
              <a:rPr lang="en" sz="1600" dirty="0"/>
              <a:t>Namun, jangan lupa bahwa Lossless Compression memiliki rasio pengecilan data hanya 11:12 dimana Lossy Compression memiliki rasio 1:2 yang jauh lebih kecil. </a:t>
            </a:r>
            <a:endParaRPr sz="16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14" name="Google Shape;114;p19"/>
          <p:cNvPicPr preferRelativeResize="0"/>
          <p:nvPr/>
        </p:nvPicPr>
        <p:blipFill>
          <a:blip r:embed="rId4">
            <a:alphaModFix/>
          </a:blip>
          <a:stretch>
            <a:fillRect/>
          </a:stretch>
        </p:blipFill>
        <p:spPr>
          <a:xfrm>
            <a:off x="5132544" y="1534837"/>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5315273" y="1656530"/>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6399614" y="2270505"/>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6399614" y="1877939"/>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6332600" y="856607"/>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8125891" y="1767129"/>
            <a:ext cx="848475" cy="555275"/>
          </a:xfrm>
          <a:prstGeom prst="rect">
            <a:avLst/>
          </a:prstGeom>
          <a:noFill/>
          <a:ln>
            <a:noFill/>
          </a:ln>
        </p:spPr>
      </p:pic>
      <p:cxnSp>
        <p:nvCxnSpPr>
          <p:cNvPr id="120" name="Google Shape;120;p19"/>
          <p:cNvCxnSpPr/>
          <p:nvPr/>
        </p:nvCxnSpPr>
        <p:spPr>
          <a:xfrm>
            <a:off x="7704414" y="3357655"/>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5656164" y="2135605"/>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8448627" y="1471083"/>
            <a:ext cx="190716" cy="555275"/>
          </a:xfrm>
          <a:prstGeom prst="rect">
            <a:avLst/>
          </a:prstGeom>
          <a:noFill/>
          <a:ln>
            <a:noFill/>
          </a:ln>
        </p:spPr>
      </p:pic>
      <p:cxnSp>
        <p:nvCxnSpPr>
          <p:cNvPr id="123" name="Google Shape;123;p19"/>
          <p:cNvCxnSpPr/>
          <p:nvPr/>
        </p:nvCxnSpPr>
        <p:spPr>
          <a:xfrm flipH="1">
            <a:off x="5147783" y="3194340"/>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7655814" y="2211805"/>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5168452" y="2833363"/>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8406305" y="3388361"/>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546040" y="3520269"/>
            <a:ext cx="430025" cy="599150"/>
          </a:xfrm>
          <a:prstGeom prst="rect">
            <a:avLst/>
          </a:prstGeom>
          <a:noFill/>
          <a:ln>
            <a:noFill/>
          </a:ln>
        </p:spPr>
      </p:pic>
      <p:sp>
        <p:nvSpPr>
          <p:cNvPr id="128" name="Google Shape;128;p19"/>
          <p:cNvSpPr/>
          <p:nvPr/>
        </p:nvSpPr>
        <p:spPr>
          <a:xfrm>
            <a:off x="6859939" y="1745617"/>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956005" y="2311429"/>
            <a:ext cx="2017495" cy="1209250"/>
          </a:xfrm>
          <a:prstGeom prst="rect">
            <a:avLst/>
          </a:prstGeom>
          <a:noFill/>
          <a:ln>
            <a:noFill/>
          </a:ln>
        </p:spPr>
      </p:pic>
      <p:sp>
        <p:nvSpPr>
          <p:cNvPr id="111" name="Google Shape;111;p19"/>
          <p:cNvSpPr txBox="1">
            <a:spLocks noGrp="1"/>
          </p:cNvSpPr>
          <p:nvPr>
            <p:ph type="ctrTitle" idx="4294967295"/>
          </p:nvPr>
        </p:nvSpPr>
        <p:spPr>
          <a:xfrm>
            <a:off x="259629" y="160309"/>
            <a:ext cx="4439702" cy="198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000" dirty="0"/>
              <a:t>Kesimpulan</a:t>
            </a:r>
            <a:endParaRPr sz="6000" dirty="0"/>
          </a:p>
        </p:txBody>
      </p:sp>
      <p:sp>
        <p:nvSpPr>
          <p:cNvPr id="112" name="Google Shape;112;p19"/>
          <p:cNvSpPr txBox="1">
            <a:spLocks noGrp="1"/>
          </p:cNvSpPr>
          <p:nvPr>
            <p:ph type="subTitle" idx="4294967295"/>
          </p:nvPr>
        </p:nvSpPr>
        <p:spPr>
          <a:xfrm>
            <a:off x="317730" y="1038205"/>
            <a:ext cx="4414961" cy="1097400"/>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 sz="1600" dirty="0"/>
              <a:t>Dari sini kita bisa belajar, bahwa jika anda lebih memilih hasil kualitas dekompresi data dibanding kecilnya rasio kompresi, maka gunakanlah Lossless Compression yang memastikan anda mendapatkan kualitas dekompresi data terbaik karena tidak kehilangan data apapun dalam prosesnya.</a:t>
            </a:r>
          </a:p>
          <a:p>
            <a:pPr marL="0" lvl="0" indent="0" algn="just" rtl="0">
              <a:spcBef>
                <a:spcPts val="600"/>
              </a:spcBef>
              <a:spcAft>
                <a:spcPts val="0"/>
              </a:spcAft>
              <a:buNone/>
            </a:pPr>
            <a:endParaRPr lang="en" sz="1600" dirty="0"/>
          </a:p>
          <a:p>
            <a:pPr marL="0" lvl="0" indent="0" algn="just" rtl="0">
              <a:spcBef>
                <a:spcPts val="600"/>
              </a:spcBef>
              <a:spcAft>
                <a:spcPts val="0"/>
              </a:spcAft>
              <a:buNone/>
            </a:pPr>
            <a:r>
              <a:rPr lang="en" sz="1600" dirty="0"/>
              <a:t>Namun jika anda lebih memilih kecilnya rasio kompresi dibanding hasil kualitas dekompresi  data, maka gunakanlah Lossy Compression yang memastikan anda mendapatkan data dengan ukuran terkecil.</a:t>
            </a:r>
            <a:endParaRPr sz="16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14" name="Google Shape;114;p19"/>
          <p:cNvPicPr preferRelativeResize="0"/>
          <p:nvPr/>
        </p:nvPicPr>
        <p:blipFill>
          <a:blip r:embed="rId4">
            <a:alphaModFix/>
          </a:blip>
          <a:stretch>
            <a:fillRect/>
          </a:stretch>
        </p:blipFill>
        <p:spPr>
          <a:xfrm>
            <a:off x="5132544" y="1534837"/>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5315273" y="1656530"/>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6399614" y="2270505"/>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6399614" y="1877939"/>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6332600" y="856607"/>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8125891" y="1767129"/>
            <a:ext cx="848475" cy="555275"/>
          </a:xfrm>
          <a:prstGeom prst="rect">
            <a:avLst/>
          </a:prstGeom>
          <a:noFill/>
          <a:ln>
            <a:noFill/>
          </a:ln>
        </p:spPr>
      </p:pic>
      <p:cxnSp>
        <p:nvCxnSpPr>
          <p:cNvPr id="120" name="Google Shape;120;p19"/>
          <p:cNvCxnSpPr/>
          <p:nvPr/>
        </p:nvCxnSpPr>
        <p:spPr>
          <a:xfrm>
            <a:off x="7704414" y="3357655"/>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5656164" y="2135605"/>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8448627" y="1471083"/>
            <a:ext cx="190716" cy="555275"/>
          </a:xfrm>
          <a:prstGeom prst="rect">
            <a:avLst/>
          </a:prstGeom>
          <a:noFill/>
          <a:ln>
            <a:noFill/>
          </a:ln>
        </p:spPr>
      </p:pic>
      <p:cxnSp>
        <p:nvCxnSpPr>
          <p:cNvPr id="123" name="Google Shape;123;p19"/>
          <p:cNvCxnSpPr/>
          <p:nvPr/>
        </p:nvCxnSpPr>
        <p:spPr>
          <a:xfrm flipH="1">
            <a:off x="5147783" y="3194340"/>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7655814" y="2211805"/>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5168452" y="2833363"/>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8406305" y="3388361"/>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546040" y="3520269"/>
            <a:ext cx="430025" cy="599150"/>
          </a:xfrm>
          <a:prstGeom prst="rect">
            <a:avLst/>
          </a:prstGeom>
          <a:noFill/>
          <a:ln>
            <a:noFill/>
          </a:ln>
        </p:spPr>
      </p:pic>
      <p:sp>
        <p:nvSpPr>
          <p:cNvPr id="128" name="Google Shape;128;p19"/>
          <p:cNvSpPr/>
          <p:nvPr/>
        </p:nvSpPr>
        <p:spPr>
          <a:xfrm>
            <a:off x="6859939" y="1745617"/>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759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351" name="Google Shape;351;p35"/>
          <p:cNvSpPr txBox="1">
            <a:spLocks noGrp="1"/>
          </p:cNvSpPr>
          <p:nvPr>
            <p:ph type="ctrTitle" idx="4294967295"/>
          </p:nvPr>
        </p:nvSpPr>
        <p:spPr>
          <a:xfrm>
            <a:off x="865644" y="191822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t>Terima Kasih!</a:t>
            </a:r>
            <a:endParaRPr sz="7200" dirty="0"/>
          </a:p>
        </p:txBody>
      </p:sp>
      <p:sp>
        <p:nvSpPr>
          <p:cNvPr id="352" name="Google Shape;352;p35"/>
          <p:cNvSpPr txBox="1">
            <a:spLocks noGrp="1"/>
          </p:cNvSpPr>
          <p:nvPr>
            <p:ph type="subTitle" idx="4294967295"/>
          </p:nvPr>
        </p:nvSpPr>
        <p:spPr>
          <a:xfrm>
            <a:off x="865644" y="287851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dirty="0">
                <a:latin typeface="Muli"/>
                <a:ea typeface="Muli"/>
                <a:cs typeface="Muli"/>
                <a:sym typeface="Muli"/>
              </a:rPr>
              <a:t>Ada pertanyaan?</a:t>
            </a:r>
            <a:endParaRPr sz="1800" b="1" dirty="0">
              <a:latin typeface="Muli"/>
              <a:ea typeface="Muli"/>
              <a:cs typeface="Muli"/>
              <a:sym typeface="Muli"/>
            </a:endParaRPr>
          </a:p>
          <a:p>
            <a:pPr marL="0" lvl="0" indent="0" algn="l" rtl="0">
              <a:spcBef>
                <a:spcPts val="600"/>
              </a:spcBef>
              <a:spcAft>
                <a:spcPts val="0"/>
              </a:spcAft>
              <a:buNone/>
            </a:pPr>
            <a:r>
              <a:rPr lang="en-US" sz="1800" dirty="0" err="1"/>
              <a:t>Presentasi</a:t>
            </a:r>
            <a:r>
              <a:rPr lang="en-US" sz="1800" dirty="0"/>
              <a:t> </a:t>
            </a:r>
            <a:r>
              <a:rPr lang="en-US" sz="1800" dirty="0" err="1"/>
              <a:t>ini</a:t>
            </a:r>
            <a:r>
              <a:rPr lang="en-US" sz="1800" dirty="0"/>
              <a:t> </a:t>
            </a:r>
            <a:r>
              <a:rPr lang="en-US" sz="1800" dirty="0" err="1"/>
              <a:t>dibuat</a:t>
            </a:r>
            <a:r>
              <a:rPr lang="en-US" sz="1800" dirty="0"/>
              <a:t> oleh:</a:t>
            </a:r>
          </a:p>
          <a:p>
            <a:pPr marL="0" lvl="0" indent="0" algn="l" rtl="0">
              <a:spcBef>
                <a:spcPts val="600"/>
              </a:spcBef>
              <a:spcAft>
                <a:spcPts val="0"/>
              </a:spcAft>
              <a:buNone/>
            </a:pPr>
            <a:r>
              <a:rPr lang="en-US" sz="1800" dirty="0"/>
              <a:t>Bryan Yehuda </a:t>
            </a:r>
            <a:r>
              <a:rPr lang="en-US" sz="1800" dirty="0" err="1"/>
              <a:t>Mannuel</a:t>
            </a:r>
            <a:endParaRPr lang="en-US" sz="1800" dirty="0"/>
          </a:p>
          <a:p>
            <a:pPr marL="0" lvl="0" indent="0" algn="l" rtl="0">
              <a:spcBef>
                <a:spcPts val="600"/>
              </a:spcBef>
              <a:spcAft>
                <a:spcPts val="0"/>
              </a:spcAft>
              <a:buNone/>
            </a:pPr>
            <a:r>
              <a:rPr lang="en-US" sz="1800" dirty="0"/>
              <a:t>05311940000021</a:t>
            </a:r>
            <a:endParaRPr sz="1800" dirty="0"/>
          </a:p>
        </p:txBody>
      </p:sp>
      <p:pic>
        <p:nvPicPr>
          <p:cNvPr id="353" name="Google Shape;353;p35"/>
          <p:cNvPicPr preferRelativeResize="0"/>
          <p:nvPr/>
        </p:nvPicPr>
        <p:blipFill>
          <a:blip r:embed="rId3">
            <a:alphaModFix/>
          </a:blip>
          <a:stretch>
            <a:fillRect/>
          </a:stretch>
        </p:blipFill>
        <p:spPr>
          <a:xfrm>
            <a:off x="5309260" y="2710897"/>
            <a:ext cx="3171324" cy="1889775"/>
          </a:xfrm>
          <a:prstGeom prst="rect">
            <a:avLst/>
          </a:prstGeom>
          <a:noFill/>
          <a:ln>
            <a:noFill/>
          </a:ln>
        </p:spPr>
      </p:pic>
      <p:pic>
        <p:nvPicPr>
          <p:cNvPr id="354" name="Google Shape;354;p35"/>
          <p:cNvPicPr preferRelativeResize="0"/>
          <p:nvPr/>
        </p:nvPicPr>
        <p:blipFill>
          <a:blip r:embed="rId4">
            <a:alphaModFix/>
          </a:blip>
          <a:stretch>
            <a:fillRect/>
          </a:stretch>
        </p:blipFill>
        <p:spPr>
          <a:xfrm>
            <a:off x="6544374" y="1944852"/>
            <a:ext cx="548700" cy="1597701"/>
          </a:xfrm>
          <a:prstGeom prst="rect">
            <a:avLst/>
          </a:prstGeom>
          <a:noFill/>
          <a:ln>
            <a:noFill/>
          </a:ln>
        </p:spPr>
      </p:pic>
      <p:pic>
        <p:nvPicPr>
          <p:cNvPr id="8" name="Google Shape;387;p38">
            <a:extLst>
              <a:ext uri="{FF2B5EF4-FFF2-40B4-BE49-F238E27FC236}">
                <a16:creationId xmlns:a16="http://schemas.microsoft.com/office/drawing/2014/main" id="{067751F4-9D15-45B6-AD13-4C7F9A4D3832}"/>
              </a:ext>
            </a:extLst>
          </p:cNvPr>
          <p:cNvPicPr preferRelativeResize="0"/>
          <p:nvPr/>
        </p:nvPicPr>
        <p:blipFill>
          <a:blip r:embed="rId5">
            <a:alphaModFix/>
          </a:blip>
          <a:stretch>
            <a:fillRect/>
          </a:stretch>
        </p:blipFill>
        <p:spPr>
          <a:xfrm>
            <a:off x="6403169" y="960695"/>
            <a:ext cx="831110" cy="9114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a:t>
            </a:r>
            <a:endParaRPr dirty="0"/>
          </a:p>
          <a:p>
            <a:pPr marL="0" lvl="0" indent="0" algn="l" rtl="0">
              <a:spcBef>
                <a:spcPts val="0"/>
              </a:spcBef>
              <a:spcAft>
                <a:spcPts val="0"/>
              </a:spcAft>
              <a:buNone/>
            </a:pPr>
            <a:r>
              <a:rPr lang="en" dirty="0"/>
              <a:t>Glossary</a:t>
            </a:r>
            <a:endParaRPr dirty="0"/>
          </a:p>
        </p:txBody>
      </p:sp>
      <p:sp>
        <p:nvSpPr>
          <p:cNvPr id="95" name="Google Shape;95;p17"/>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Sebelum kita lakukan perbandingan, kita cari tahu terlebih dahulu ilmu yang dibutuhkan</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7" name="Google Shape;387;p38">
            <a:extLst>
              <a:ext uri="{FF2B5EF4-FFF2-40B4-BE49-F238E27FC236}">
                <a16:creationId xmlns:a16="http://schemas.microsoft.com/office/drawing/2014/main" id="{16CAA02C-E597-4F35-B94F-97A4FF92A66C}"/>
              </a:ext>
            </a:extLst>
          </p:cNvPr>
          <p:cNvPicPr preferRelativeResize="0"/>
          <p:nvPr/>
        </p:nvPicPr>
        <p:blipFill>
          <a:blip r:embed="rId5">
            <a:alphaModFix/>
          </a:blip>
          <a:stretch>
            <a:fillRect/>
          </a:stretch>
        </p:blipFill>
        <p:spPr>
          <a:xfrm>
            <a:off x="6353328" y="1659550"/>
            <a:ext cx="831110" cy="9114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395683" y="431998"/>
            <a:ext cx="4021800"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Apa itu Compression?</a:t>
            </a:r>
            <a:endParaRPr dirty="0"/>
          </a:p>
        </p:txBody>
      </p:sp>
      <p:sp>
        <p:nvSpPr>
          <p:cNvPr id="151" name="Google Shape;151;p22"/>
          <p:cNvSpPr txBox="1">
            <a:spLocks noGrp="1"/>
          </p:cNvSpPr>
          <p:nvPr>
            <p:ph type="body" idx="1"/>
          </p:nvPr>
        </p:nvSpPr>
        <p:spPr>
          <a:xfrm>
            <a:off x="329668" y="1423525"/>
            <a:ext cx="4115532" cy="2149500"/>
          </a:xfrm>
          <a:prstGeom prst="rect">
            <a:avLst/>
          </a:prstGeom>
        </p:spPr>
        <p:txBody>
          <a:bodyPr spcFirstLastPara="1" wrap="square" lIns="0" tIns="0" rIns="0" bIns="0" anchor="t" anchorCtr="0">
            <a:noAutofit/>
          </a:bodyPr>
          <a:lstStyle/>
          <a:p>
            <a:pPr marL="76200" lvl="0" indent="0" algn="l" rtl="0">
              <a:spcBef>
                <a:spcPts val="600"/>
              </a:spcBef>
              <a:spcAft>
                <a:spcPts val="0"/>
              </a:spcAft>
              <a:buSzPts val="2400"/>
              <a:buNone/>
            </a:pPr>
            <a:r>
              <a:rPr lang="en-US" dirty="0"/>
              <a:t>Compression </a:t>
            </a:r>
            <a:r>
              <a:rPr lang="en-US" dirty="0" err="1"/>
              <a:t>adalah</a:t>
            </a:r>
            <a:r>
              <a:rPr lang="en-US" dirty="0"/>
              <a:t> </a:t>
            </a:r>
            <a:r>
              <a:rPr lang="en-US" dirty="0" err="1"/>
              <a:t>sebuah</a:t>
            </a:r>
            <a:r>
              <a:rPr lang="en-US" dirty="0"/>
              <a:t> </a:t>
            </a:r>
            <a:r>
              <a:rPr lang="en-US" dirty="0" err="1"/>
              <a:t>cara</a:t>
            </a:r>
            <a:r>
              <a:rPr lang="en-US" dirty="0"/>
              <a:t> </a:t>
            </a:r>
            <a:r>
              <a:rPr lang="en-US" dirty="0" err="1"/>
              <a:t>memadatkan</a:t>
            </a:r>
            <a:r>
              <a:rPr lang="en-US" dirty="0"/>
              <a:t> data </a:t>
            </a:r>
            <a:r>
              <a:rPr lang="en-US" dirty="0" err="1"/>
              <a:t>sehingga</a:t>
            </a:r>
            <a:r>
              <a:rPr lang="en-US" dirty="0"/>
              <a:t> </a:t>
            </a:r>
            <a:r>
              <a:rPr lang="en-US" dirty="0" err="1"/>
              <a:t>hanya</a:t>
            </a:r>
            <a:r>
              <a:rPr lang="en-US" dirty="0"/>
              <a:t> </a:t>
            </a:r>
            <a:r>
              <a:rPr lang="en-US" dirty="0" err="1"/>
              <a:t>memerlukan</a:t>
            </a:r>
            <a:r>
              <a:rPr lang="en-US" dirty="0"/>
              <a:t> </a:t>
            </a:r>
            <a:r>
              <a:rPr lang="en-US" dirty="0" err="1"/>
              <a:t>ruangan</a:t>
            </a:r>
            <a:r>
              <a:rPr lang="en-US" dirty="0"/>
              <a:t> </a:t>
            </a:r>
            <a:r>
              <a:rPr lang="en-US" dirty="0" err="1"/>
              <a:t>penyimpanan</a:t>
            </a:r>
            <a:r>
              <a:rPr lang="en-US" dirty="0"/>
              <a:t> </a:t>
            </a:r>
            <a:r>
              <a:rPr lang="en-US" dirty="0" err="1"/>
              <a:t>lebih</a:t>
            </a:r>
            <a:r>
              <a:rPr lang="en-US" dirty="0"/>
              <a:t> </a:t>
            </a:r>
            <a:r>
              <a:rPr lang="en-US" dirty="0" err="1"/>
              <a:t>kecil</a:t>
            </a:r>
            <a:r>
              <a:rPr lang="en-US" dirty="0"/>
              <a:t> </a:t>
            </a:r>
            <a:r>
              <a:rPr lang="en-US" dirty="0" err="1"/>
              <a:t>sehingga</a:t>
            </a:r>
            <a:r>
              <a:rPr lang="en-US" dirty="0"/>
              <a:t> </a:t>
            </a:r>
            <a:r>
              <a:rPr lang="en-US" dirty="0" err="1"/>
              <a:t>lebih</a:t>
            </a:r>
            <a:r>
              <a:rPr lang="en-US" dirty="0"/>
              <a:t> </a:t>
            </a:r>
            <a:r>
              <a:rPr lang="en-US" dirty="0" err="1"/>
              <a:t>efisien</a:t>
            </a:r>
            <a:r>
              <a:rPr lang="en-US" dirty="0"/>
              <a:t> </a:t>
            </a:r>
            <a:r>
              <a:rPr lang="en-US" dirty="0" err="1"/>
              <a:t>dalam</a:t>
            </a:r>
            <a:r>
              <a:rPr lang="en-US" dirty="0"/>
              <a:t> </a:t>
            </a:r>
            <a:r>
              <a:rPr lang="en-US" dirty="0" err="1"/>
              <a:t>menyimpannya</a:t>
            </a:r>
            <a:r>
              <a:rPr lang="en-US" dirty="0"/>
              <a:t> </a:t>
            </a:r>
            <a:r>
              <a:rPr lang="en-US" dirty="0" err="1"/>
              <a:t>atau</a:t>
            </a:r>
            <a:r>
              <a:rPr lang="en-US" dirty="0"/>
              <a:t> </a:t>
            </a:r>
            <a:r>
              <a:rPr lang="en-US" dirty="0" err="1"/>
              <a:t>mempersingkat</a:t>
            </a:r>
            <a:r>
              <a:rPr lang="en-US" dirty="0"/>
              <a:t> </a:t>
            </a:r>
            <a:r>
              <a:rPr lang="en-US" dirty="0" err="1"/>
              <a:t>waktu</a:t>
            </a:r>
            <a:r>
              <a:rPr lang="en-US" dirty="0"/>
              <a:t> </a:t>
            </a:r>
            <a:r>
              <a:rPr lang="en-US" dirty="0" err="1"/>
              <a:t>pertukaran</a:t>
            </a:r>
            <a:r>
              <a:rPr lang="en-US" dirty="0"/>
              <a:t> data </a:t>
            </a:r>
            <a:r>
              <a:rPr lang="en-US" dirty="0" err="1"/>
              <a:t>tersebut</a:t>
            </a:r>
            <a:endParaRPr lang="en-US"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6" name="Google Shape;110;p19">
            <a:extLst>
              <a:ext uri="{FF2B5EF4-FFF2-40B4-BE49-F238E27FC236}">
                <a16:creationId xmlns:a16="http://schemas.microsoft.com/office/drawing/2014/main" id="{6CD48F0D-F8E4-4F56-A2A5-99717871A663}"/>
              </a:ext>
            </a:extLst>
          </p:cNvPr>
          <p:cNvPicPr preferRelativeResize="0"/>
          <p:nvPr/>
        </p:nvPicPr>
        <p:blipFill>
          <a:blip r:embed="rId3">
            <a:alphaModFix/>
          </a:blip>
          <a:stretch>
            <a:fillRect/>
          </a:stretch>
        </p:blipFill>
        <p:spPr>
          <a:xfrm>
            <a:off x="5729956" y="2417447"/>
            <a:ext cx="2017495" cy="1209250"/>
          </a:xfrm>
          <a:prstGeom prst="rect">
            <a:avLst/>
          </a:prstGeom>
          <a:noFill/>
          <a:ln>
            <a:noFill/>
          </a:ln>
        </p:spPr>
      </p:pic>
      <p:pic>
        <p:nvPicPr>
          <p:cNvPr id="7" name="Google Shape;114;p19">
            <a:extLst>
              <a:ext uri="{FF2B5EF4-FFF2-40B4-BE49-F238E27FC236}">
                <a16:creationId xmlns:a16="http://schemas.microsoft.com/office/drawing/2014/main" id="{F7C79D53-E3B3-4C25-932E-02351C076C78}"/>
              </a:ext>
            </a:extLst>
          </p:cNvPr>
          <p:cNvPicPr preferRelativeResize="0"/>
          <p:nvPr/>
        </p:nvPicPr>
        <p:blipFill>
          <a:blip r:embed="rId4">
            <a:alphaModFix/>
          </a:blip>
          <a:stretch>
            <a:fillRect/>
          </a:stretch>
        </p:blipFill>
        <p:spPr>
          <a:xfrm>
            <a:off x="4906495" y="1640855"/>
            <a:ext cx="481900" cy="555275"/>
          </a:xfrm>
          <a:prstGeom prst="rect">
            <a:avLst/>
          </a:prstGeom>
          <a:noFill/>
          <a:ln>
            <a:noFill/>
          </a:ln>
        </p:spPr>
      </p:pic>
      <p:pic>
        <p:nvPicPr>
          <p:cNvPr id="8" name="Google Shape;115;p19">
            <a:extLst>
              <a:ext uri="{FF2B5EF4-FFF2-40B4-BE49-F238E27FC236}">
                <a16:creationId xmlns:a16="http://schemas.microsoft.com/office/drawing/2014/main" id="{8C644D87-91D9-46B0-862C-2F4941ED3445}"/>
              </a:ext>
            </a:extLst>
          </p:cNvPr>
          <p:cNvPicPr preferRelativeResize="0"/>
          <p:nvPr/>
        </p:nvPicPr>
        <p:blipFill>
          <a:blip r:embed="rId5">
            <a:alphaModFix/>
          </a:blip>
          <a:stretch>
            <a:fillRect/>
          </a:stretch>
        </p:blipFill>
        <p:spPr>
          <a:xfrm>
            <a:off x="5089224" y="1762548"/>
            <a:ext cx="481900" cy="555275"/>
          </a:xfrm>
          <a:prstGeom prst="rect">
            <a:avLst/>
          </a:prstGeom>
          <a:noFill/>
          <a:ln>
            <a:noFill/>
          </a:ln>
        </p:spPr>
      </p:pic>
      <p:pic>
        <p:nvPicPr>
          <p:cNvPr id="9" name="Google Shape;116;p19">
            <a:extLst>
              <a:ext uri="{FF2B5EF4-FFF2-40B4-BE49-F238E27FC236}">
                <a16:creationId xmlns:a16="http://schemas.microsoft.com/office/drawing/2014/main" id="{DF814BCC-290B-4EA3-BBEE-76A0C7CCF6A9}"/>
              </a:ext>
            </a:extLst>
          </p:cNvPr>
          <p:cNvPicPr preferRelativeResize="0"/>
          <p:nvPr/>
        </p:nvPicPr>
        <p:blipFill>
          <a:blip r:embed="rId6">
            <a:alphaModFix/>
          </a:blip>
          <a:stretch>
            <a:fillRect/>
          </a:stretch>
        </p:blipFill>
        <p:spPr>
          <a:xfrm>
            <a:off x="6173565" y="2376523"/>
            <a:ext cx="1111472" cy="961913"/>
          </a:xfrm>
          <a:prstGeom prst="rect">
            <a:avLst/>
          </a:prstGeom>
          <a:noFill/>
          <a:ln>
            <a:noFill/>
          </a:ln>
        </p:spPr>
      </p:pic>
      <p:pic>
        <p:nvPicPr>
          <p:cNvPr id="10" name="Google Shape;117;p19">
            <a:extLst>
              <a:ext uri="{FF2B5EF4-FFF2-40B4-BE49-F238E27FC236}">
                <a16:creationId xmlns:a16="http://schemas.microsoft.com/office/drawing/2014/main" id="{73C3223F-2DB9-4A67-A589-47664E7B9754}"/>
              </a:ext>
            </a:extLst>
          </p:cNvPr>
          <p:cNvPicPr preferRelativeResize="0"/>
          <p:nvPr/>
        </p:nvPicPr>
        <p:blipFill>
          <a:blip r:embed="rId6">
            <a:alphaModFix/>
          </a:blip>
          <a:stretch>
            <a:fillRect/>
          </a:stretch>
        </p:blipFill>
        <p:spPr>
          <a:xfrm>
            <a:off x="6173565" y="1983957"/>
            <a:ext cx="1111472" cy="961913"/>
          </a:xfrm>
          <a:prstGeom prst="rect">
            <a:avLst/>
          </a:prstGeom>
          <a:noFill/>
          <a:ln>
            <a:noFill/>
          </a:ln>
        </p:spPr>
      </p:pic>
      <p:pic>
        <p:nvPicPr>
          <p:cNvPr id="11" name="Google Shape;118;p19">
            <a:extLst>
              <a:ext uri="{FF2B5EF4-FFF2-40B4-BE49-F238E27FC236}">
                <a16:creationId xmlns:a16="http://schemas.microsoft.com/office/drawing/2014/main" id="{3CF7CCD6-5F73-4869-AD43-EB3A6B19F71D}"/>
              </a:ext>
            </a:extLst>
          </p:cNvPr>
          <p:cNvPicPr preferRelativeResize="0"/>
          <p:nvPr/>
        </p:nvPicPr>
        <p:blipFill>
          <a:blip r:embed="rId7">
            <a:alphaModFix/>
          </a:blip>
          <a:stretch>
            <a:fillRect/>
          </a:stretch>
        </p:blipFill>
        <p:spPr>
          <a:xfrm>
            <a:off x="6106551" y="962625"/>
            <a:ext cx="1245500" cy="799942"/>
          </a:xfrm>
          <a:prstGeom prst="rect">
            <a:avLst/>
          </a:prstGeom>
          <a:noFill/>
          <a:ln>
            <a:noFill/>
          </a:ln>
        </p:spPr>
      </p:pic>
      <p:pic>
        <p:nvPicPr>
          <p:cNvPr id="12" name="Google Shape;119;p19">
            <a:extLst>
              <a:ext uri="{FF2B5EF4-FFF2-40B4-BE49-F238E27FC236}">
                <a16:creationId xmlns:a16="http://schemas.microsoft.com/office/drawing/2014/main" id="{624A7DC4-6FA3-49D0-95FB-710C61C6110B}"/>
              </a:ext>
            </a:extLst>
          </p:cNvPr>
          <p:cNvPicPr preferRelativeResize="0"/>
          <p:nvPr/>
        </p:nvPicPr>
        <p:blipFill>
          <a:blip r:embed="rId8">
            <a:alphaModFix/>
          </a:blip>
          <a:stretch>
            <a:fillRect/>
          </a:stretch>
        </p:blipFill>
        <p:spPr>
          <a:xfrm>
            <a:off x="7899842" y="1873147"/>
            <a:ext cx="848475" cy="555275"/>
          </a:xfrm>
          <a:prstGeom prst="rect">
            <a:avLst/>
          </a:prstGeom>
          <a:noFill/>
          <a:ln>
            <a:noFill/>
          </a:ln>
        </p:spPr>
      </p:pic>
      <p:cxnSp>
        <p:nvCxnSpPr>
          <p:cNvPr id="13" name="Google Shape;120;p19">
            <a:extLst>
              <a:ext uri="{FF2B5EF4-FFF2-40B4-BE49-F238E27FC236}">
                <a16:creationId xmlns:a16="http://schemas.microsoft.com/office/drawing/2014/main" id="{14CC0FA8-491F-4B7B-B503-D6B97D523E9F}"/>
              </a:ext>
            </a:extLst>
          </p:cNvPr>
          <p:cNvCxnSpPr/>
          <p:nvPr/>
        </p:nvCxnSpPr>
        <p:spPr>
          <a:xfrm>
            <a:off x="7478365" y="3463673"/>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4" name="Google Shape;121;p19">
            <a:extLst>
              <a:ext uri="{FF2B5EF4-FFF2-40B4-BE49-F238E27FC236}">
                <a16:creationId xmlns:a16="http://schemas.microsoft.com/office/drawing/2014/main" id="{961511AB-F95E-4B73-A6CC-15436C3CE653}"/>
              </a:ext>
            </a:extLst>
          </p:cNvPr>
          <p:cNvCxnSpPr/>
          <p:nvPr/>
        </p:nvCxnSpPr>
        <p:spPr>
          <a:xfrm>
            <a:off x="5430115" y="2241623"/>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5" name="Google Shape;122;p19">
            <a:extLst>
              <a:ext uri="{FF2B5EF4-FFF2-40B4-BE49-F238E27FC236}">
                <a16:creationId xmlns:a16="http://schemas.microsoft.com/office/drawing/2014/main" id="{DAE58FEC-905B-4CFC-8867-FAC60DBFCDA9}"/>
              </a:ext>
            </a:extLst>
          </p:cNvPr>
          <p:cNvPicPr preferRelativeResize="0"/>
          <p:nvPr/>
        </p:nvPicPr>
        <p:blipFill>
          <a:blip r:embed="rId9">
            <a:alphaModFix/>
          </a:blip>
          <a:stretch>
            <a:fillRect/>
          </a:stretch>
        </p:blipFill>
        <p:spPr>
          <a:xfrm>
            <a:off x="8222578" y="1577101"/>
            <a:ext cx="190716" cy="555275"/>
          </a:xfrm>
          <a:prstGeom prst="rect">
            <a:avLst/>
          </a:prstGeom>
          <a:noFill/>
          <a:ln>
            <a:noFill/>
          </a:ln>
        </p:spPr>
      </p:pic>
      <p:cxnSp>
        <p:nvCxnSpPr>
          <p:cNvPr id="16" name="Google Shape;123;p19">
            <a:extLst>
              <a:ext uri="{FF2B5EF4-FFF2-40B4-BE49-F238E27FC236}">
                <a16:creationId xmlns:a16="http://schemas.microsoft.com/office/drawing/2014/main" id="{750263A7-B9B2-4E70-9876-789D8AF13722}"/>
              </a:ext>
            </a:extLst>
          </p:cNvPr>
          <p:cNvCxnSpPr/>
          <p:nvPr/>
        </p:nvCxnSpPr>
        <p:spPr>
          <a:xfrm flipH="1">
            <a:off x="5157115" y="3387473"/>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7" name="Google Shape;124;p19">
            <a:extLst>
              <a:ext uri="{FF2B5EF4-FFF2-40B4-BE49-F238E27FC236}">
                <a16:creationId xmlns:a16="http://schemas.microsoft.com/office/drawing/2014/main" id="{1E24604B-5C39-418C-9F6F-7B9EF1276197}"/>
              </a:ext>
            </a:extLst>
          </p:cNvPr>
          <p:cNvCxnSpPr/>
          <p:nvPr/>
        </p:nvCxnSpPr>
        <p:spPr>
          <a:xfrm flipH="1">
            <a:off x="7429765" y="2317823"/>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8" name="Google Shape;125;p19">
            <a:extLst>
              <a:ext uri="{FF2B5EF4-FFF2-40B4-BE49-F238E27FC236}">
                <a16:creationId xmlns:a16="http://schemas.microsoft.com/office/drawing/2014/main" id="{5FF8098F-98EB-495C-B727-8D1CDEA6D71A}"/>
              </a:ext>
            </a:extLst>
          </p:cNvPr>
          <p:cNvPicPr preferRelativeResize="0"/>
          <p:nvPr/>
        </p:nvPicPr>
        <p:blipFill>
          <a:blip r:embed="rId10">
            <a:alphaModFix/>
          </a:blip>
          <a:stretch>
            <a:fillRect/>
          </a:stretch>
        </p:blipFill>
        <p:spPr>
          <a:xfrm>
            <a:off x="4942403" y="2939381"/>
            <a:ext cx="1019495" cy="1122001"/>
          </a:xfrm>
          <a:prstGeom prst="rect">
            <a:avLst/>
          </a:prstGeom>
          <a:noFill/>
          <a:ln>
            <a:noFill/>
          </a:ln>
        </p:spPr>
      </p:pic>
      <p:pic>
        <p:nvPicPr>
          <p:cNvPr id="19" name="Google Shape;126;p19">
            <a:extLst>
              <a:ext uri="{FF2B5EF4-FFF2-40B4-BE49-F238E27FC236}">
                <a16:creationId xmlns:a16="http://schemas.microsoft.com/office/drawing/2014/main" id="{726D8EC3-6AEA-4E4E-9114-580CC7ECE668}"/>
              </a:ext>
            </a:extLst>
          </p:cNvPr>
          <p:cNvPicPr preferRelativeResize="0"/>
          <p:nvPr/>
        </p:nvPicPr>
        <p:blipFill>
          <a:blip r:embed="rId11">
            <a:alphaModFix/>
          </a:blip>
          <a:stretch>
            <a:fillRect/>
          </a:stretch>
        </p:blipFill>
        <p:spPr>
          <a:xfrm>
            <a:off x="8180256" y="3494379"/>
            <a:ext cx="430025" cy="599150"/>
          </a:xfrm>
          <a:prstGeom prst="rect">
            <a:avLst/>
          </a:prstGeom>
          <a:noFill/>
          <a:ln>
            <a:noFill/>
          </a:ln>
        </p:spPr>
      </p:pic>
      <p:pic>
        <p:nvPicPr>
          <p:cNvPr id="20" name="Google Shape;127;p19">
            <a:extLst>
              <a:ext uri="{FF2B5EF4-FFF2-40B4-BE49-F238E27FC236}">
                <a16:creationId xmlns:a16="http://schemas.microsoft.com/office/drawing/2014/main" id="{1D188CE9-3DB7-4B98-8E11-C78001B1C45E}"/>
              </a:ext>
            </a:extLst>
          </p:cNvPr>
          <p:cNvPicPr preferRelativeResize="0"/>
          <p:nvPr/>
        </p:nvPicPr>
        <p:blipFill>
          <a:blip r:embed="rId12">
            <a:alphaModFix/>
          </a:blip>
          <a:stretch>
            <a:fillRect/>
          </a:stretch>
        </p:blipFill>
        <p:spPr>
          <a:xfrm>
            <a:off x="8372063" y="3673642"/>
            <a:ext cx="430025" cy="599150"/>
          </a:xfrm>
          <a:prstGeom prst="rect">
            <a:avLst/>
          </a:prstGeom>
          <a:noFill/>
          <a:ln>
            <a:noFill/>
          </a:ln>
        </p:spPr>
      </p:pic>
      <p:sp>
        <p:nvSpPr>
          <p:cNvPr id="21" name="Google Shape;128;p19">
            <a:extLst>
              <a:ext uri="{FF2B5EF4-FFF2-40B4-BE49-F238E27FC236}">
                <a16:creationId xmlns:a16="http://schemas.microsoft.com/office/drawing/2014/main" id="{F6A17A12-A9A8-4F2D-B916-AF967027DC57}"/>
              </a:ext>
            </a:extLst>
          </p:cNvPr>
          <p:cNvSpPr/>
          <p:nvPr/>
        </p:nvSpPr>
        <p:spPr>
          <a:xfrm>
            <a:off x="6633890" y="1851635"/>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Ada 2 Tipe Compression</a:t>
            </a:r>
            <a:endParaRPr dirty="0"/>
          </a:p>
        </p:txBody>
      </p:sp>
      <p:sp>
        <p:nvSpPr>
          <p:cNvPr id="104" name="Google Shape;104;p18"/>
          <p:cNvSpPr txBox="1">
            <a:spLocks noGrp="1"/>
          </p:cNvSpPr>
          <p:nvPr>
            <p:ph type="body" idx="1"/>
          </p:nvPr>
        </p:nvSpPr>
        <p:spPr>
          <a:xfrm>
            <a:off x="580550" y="1186898"/>
            <a:ext cx="6014400" cy="3161700"/>
          </a:xfrm>
          <a:prstGeom prst="rect">
            <a:avLst/>
          </a:prstGeom>
        </p:spPr>
        <p:txBody>
          <a:bodyPr spcFirstLastPara="1" wrap="square" lIns="0" tIns="0" rIns="0" bIns="0" anchor="t" anchorCtr="0">
            <a:noAutofit/>
          </a:bodyPr>
          <a:lstStyle/>
          <a:p>
            <a:r>
              <a:rPr lang="en-US" sz="2000" dirty="0"/>
              <a:t>Lossless Compression = </a:t>
            </a:r>
            <a:r>
              <a:rPr lang="en-GB" sz="2000" dirty="0" err="1"/>
              <a:t>metode</a:t>
            </a:r>
            <a:r>
              <a:rPr lang="en-GB" sz="2000" dirty="0"/>
              <a:t> </a:t>
            </a:r>
            <a:r>
              <a:rPr lang="en-GB" sz="2000" dirty="0" err="1"/>
              <a:t>kompresi</a:t>
            </a:r>
            <a:r>
              <a:rPr lang="en-GB" sz="2000" dirty="0"/>
              <a:t> yang </a:t>
            </a:r>
            <a:r>
              <a:rPr lang="en-GB" sz="2000" dirty="0" err="1"/>
              <a:t>melakukan</a:t>
            </a:r>
            <a:r>
              <a:rPr lang="en-GB" sz="2000" dirty="0"/>
              <a:t> </a:t>
            </a:r>
            <a:r>
              <a:rPr lang="en-GB" sz="2000" dirty="0" err="1"/>
              <a:t>perubahan</a:t>
            </a:r>
            <a:r>
              <a:rPr lang="en-GB" sz="2000" dirty="0"/>
              <a:t> </a:t>
            </a:r>
            <a:r>
              <a:rPr lang="en-GB" sz="2000" dirty="0" err="1"/>
              <a:t>nilai</a:t>
            </a:r>
            <a:r>
              <a:rPr lang="en-GB" sz="2000" dirty="0"/>
              <a:t> </a:t>
            </a:r>
            <a:r>
              <a:rPr lang="en-GB" sz="2000" dirty="0" err="1"/>
              <a:t>tanpa</a:t>
            </a:r>
            <a:r>
              <a:rPr lang="en-GB" sz="2000" dirty="0"/>
              <a:t> </a:t>
            </a:r>
            <a:r>
              <a:rPr lang="en-GB" sz="2000" dirty="0" err="1"/>
              <a:t>mengubah</a:t>
            </a:r>
            <a:r>
              <a:rPr lang="en-GB" sz="2000" dirty="0"/>
              <a:t> </a:t>
            </a:r>
            <a:r>
              <a:rPr lang="en-GB" sz="2000" dirty="0" err="1"/>
              <a:t>makna</a:t>
            </a:r>
            <a:r>
              <a:rPr lang="en-GB" sz="2000" dirty="0"/>
              <a:t> </a:t>
            </a:r>
            <a:r>
              <a:rPr lang="en-GB" sz="2000" dirty="0" err="1"/>
              <a:t>informasi</a:t>
            </a:r>
            <a:r>
              <a:rPr lang="en-GB" sz="2000" dirty="0"/>
              <a:t> data </a:t>
            </a:r>
            <a:r>
              <a:rPr lang="en-GB" sz="2000" dirty="0" err="1"/>
              <a:t>berdasarkan</a:t>
            </a:r>
            <a:r>
              <a:rPr lang="en-GB" sz="2000" dirty="0"/>
              <a:t> </a:t>
            </a:r>
            <a:r>
              <a:rPr lang="en-GB" sz="2000" dirty="0" err="1"/>
              <a:t>persepsi</a:t>
            </a:r>
            <a:r>
              <a:rPr lang="en-GB" sz="2000" dirty="0"/>
              <a:t> </a:t>
            </a:r>
            <a:r>
              <a:rPr lang="en-GB" sz="2000" dirty="0" err="1"/>
              <a:t>mata</a:t>
            </a:r>
            <a:r>
              <a:rPr lang="en-GB" sz="2000" dirty="0"/>
              <a:t> </a:t>
            </a:r>
            <a:r>
              <a:rPr lang="en-GB" sz="2000" dirty="0" err="1"/>
              <a:t>manusia</a:t>
            </a:r>
            <a:r>
              <a:rPr lang="en-GB" sz="2000" dirty="0"/>
              <a:t> (low compression, high quality)</a:t>
            </a:r>
            <a:endParaRPr sz="2000" dirty="0"/>
          </a:p>
          <a:p>
            <a:pPr marL="457200" lvl="0" indent="-381000" algn="l" rtl="0">
              <a:spcBef>
                <a:spcPts val="0"/>
              </a:spcBef>
              <a:spcAft>
                <a:spcPts val="0"/>
              </a:spcAft>
              <a:buSzPts val="2400"/>
              <a:buChar char="⬡"/>
            </a:pPr>
            <a:r>
              <a:rPr lang="en-US" sz="2000" dirty="0"/>
              <a:t>Lossy Compression = </a:t>
            </a:r>
            <a:r>
              <a:rPr lang="en-GB" sz="2000" dirty="0" err="1"/>
              <a:t>metode</a:t>
            </a:r>
            <a:r>
              <a:rPr lang="en-GB" sz="2000" dirty="0"/>
              <a:t> </a:t>
            </a:r>
            <a:r>
              <a:rPr lang="en-GB" sz="2000" dirty="0" err="1"/>
              <a:t>kompresi</a:t>
            </a:r>
            <a:r>
              <a:rPr lang="en-GB" sz="2000" dirty="0"/>
              <a:t> yang </a:t>
            </a:r>
            <a:r>
              <a:rPr lang="en-GB" sz="2000" dirty="0" err="1"/>
              <a:t>tidak</a:t>
            </a:r>
            <a:r>
              <a:rPr lang="en-GB" sz="2000" dirty="0"/>
              <a:t> </a:t>
            </a:r>
            <a:r>
              <a:rPr lang="en-GB" sz="2000" dirty="0" err="1"/>
              <a:t>dapat</a:t>
            </a:r>
            <a:r>
              <a:rPr lang="en-GB" sz="2000" dirty="0"/>
              <a:t> </a:t>
            </a:r>
            <a:r>
              <a:rPr lang="en-GB" sz="2000" dirty="0" err="1"/>
              <a:t>dikembalikan</a:t>
            </a:r>
            <a:r>
              <a:rPr lang="en-GB" sz="2000" dirty="0"/>
              <a:t> </a:t>
            </a:r>
            <a:r>
              <a:rPr lang="en-GB" sz="2000" dirty="0" err="1"/>
              <a:t>sepenuhnya</a:t>
            </a:r>
            <a:r>
              <a:rPr lang="en-GB" sz="2000" dirty="0"/>
              <a:t> </a:t>
            </a:r>
            <a:r>
              <a:rPr lang="en-GB" sz="2000" dirty="0" err="1"/>
              <a:t>ke</a:t>
            </a:r>
            <a:r>
              <a:rPr lang="en-GB" sz="2000" dirty="0"/>
              <a:t> data </a:t>
            </a:r>
            <a:r>
              <a:rPr lang="en-GB" sz="2000" dirty="0" err="1"/>
              <a:t>aslinya</a:t>
            </a:r>
            <a:r>
              <a:rPr lang="en-GB" sz="2000" dirty="0"/>
              <a:t> </a:t>
            </a:r>
            <a:r>
              <a:rPr lang="en-GB" sz="2000" dirty="0" err="1"/>
              <a:t>karena</a:t>
            </a:r>
            <a:r>
              <a:rPr lang="en-GB" sz="2000" dirty="0"/>
              <a:t> </a:t>
            </a:r>
            <a:r>
              <a:rPr lang="en-GB" sz="2000" dirty="0" err="1"/>
              <a:t>ada</a:t>
            </a:r>
            <a:r>
              <a:rPr lang="en-GB" sz="2000" dirty="0"/>
              <a:t> </a:t>
            </a:r>
            <a:r>
              <a:rPr lang="en-GB" sz="2000" dirty="0" err="1"/>
              <a:t>sebagian</a:t>
            </a:r>
            <a:r>
              <a:rPr lang="en-GB" sz="2000" dirty="0"/>
              <a:t> bit data yang </a:t>
            </a:r>
            <a:r>
              <a:rPr lang="en-GB" sz="2000" dirty="0" err="1"/>
              <a:t>dihilangkan</a:t>
            </a:r>
            <a:r>
              <a:rPr lang="en-GB" sz="2000" dirty="0"/>
              <a:t> </a:t>
            </a:r>
            <a:r>
              <a:rPr lang="en-GB" sz="2000" dirty="0" err="1"/>
              <a:t>atau</a:t>
            </a:r>
            <a:r>
              <a:rPr lang="en-GB" sz="2000" dirty="0"/>
              <a:t> </a:t>
            </a:r>
            <a:r>
              <a:rPr lang="en-GB" sz="2000" dirty="0" err="1"/>
              <a:t>diubah</a:t>
            </a:r>
            <a:r>
              <a:rPr lang="en-GB" sz="2000" dirty="0"/>
              <a:t> (high compression, low quality)</a:t>
            </a:r>
            <a:endParaRPr sz="20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5" name="Google Shape;380;p38">
            <a:extLst>
              <a:ext uri="{FF2B5EF4-FFF2-40B4-BE49-F238E27FC236}">
                <a16:creationId xmlns:a16="http://schemas.microsoft.com/office/drawing/2014/main" id="{780F66FE-1FBA-4A95-B821-00907FCE6ECA}"/>
              </a:ext>
            </a:extLst>
          </p:cNvPr>
          <p:cNvPicPr preferRelativeResize="0"/>
          <p:nvPr/>
        </p:nvPicPr>
        <p:blipFill>
          <a:blip r:embed="rId3">
            <a:alphaModFix/>
          </a:blip>
          <a:stretch>
            <a:fillRect/>
          </a:stretch>
        </p:blipFill>
        <p:spPr>
          <a:xfrm>
            <a:off x="7427035" y="1529500"/>
            <a:ext cx="715886" cy="2084500"/>
          </a:xfrm>
          <a:prstGeom prst="rect">
            <a:avLst/>
          </a:prstGeom>
          <a:noFill/>
          <a:ln>
            <a:noFill/>
          </a:ln>
        </p:spPr>
      </p:pic>
      <p:pic>
        <p:nvPicPr>
          <p:cNvPr id="6" name="Google Shape;382;p38">
            <a:extLst>
              <a:ext uri="{FF2B5EF4-FFF2-40B4-BE49-F238E27FC236}">
                <a16:creationId xmlns:a16="http://schemas.microsoft.com/office/drawing/2014/main" id="{434563F1-5C1D-4A58-8F97-9DD86652F084}"/>
              </a:ext>
            </a:extLst>
          </p:cNvPr>
          <p:cNvPicPr preferRelativeResize="0"/>
          <p:nvPr/>
        </p:nvPicPr>
        <p:blipFill>
          <a:blip r:embed="rId4">
            <a:alphaModFix/>
          </a:blip>
          <a:stretch>
            <a:fillRect/>
          </a:stretch>
        </p:blipFill>
        <p:spPr>
          <a:xfrm>
            <a:off x="7024650" y="3158275"/>
            <a:ext cx="1520655" cy="911450"/>
          </a:xfrm>
          <a:prstGeom prst="rect">
            <a:avLst/>
          </a:prstGeom>
          <a:noFill/>
          <a:ln>
            <a:noFill/>
          </a:ln>
        </p:spPr>
      </p:pic>
      <p:pic>
        <p:nvPicPr>
          <p:cNvPr id="7" name="Google Shape;389;p38">
            <a:extLst>
              <a:ext uri="{FF2B5EF4-FFF2-40B4-BE49-F238E27FC236}">
                <a16:creationId xmlns:a16="http://schemas.microsoft.com/office/drawing/2014/main" id="{E6E1A00D-6A61-45DA-AF09-90F0A8AC6BBD}"/>
              </a:ext>
            </a:extLst>
          </p:cNvPr>
          <p:cNvPicPr preferRelativeResize="0"/>
          <p:nvPr/>
        </p:nvPicPr>
        <p:blipFill>
          <a:blip r:embed="rId5">
            <a:alphaModFix/>
          </a:blip>
          <a:stretch>
            <a:fillRect/>
          </a:stretch>
        </p:blipFill>
        <p:spPr>
          <a:xfrm>
            <a:off x="7784977" y="865063"/>
            <a:ext cx="778473" cy="9114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580544" y="-131992"/>
            <a:ext cx="64056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Distortion Measure</a:t>
            </a:r>
            <a:endParaRPr dirty="0"/>
          </a:p>
        </p:txBody>
      </p:sp>
      <p:sp>
        <p:nvSpPr>
          <p:cNvPr id="142" name="Google Shape;142;p21"/>
          <p:cNvSpPr txBox="1">
            <a:spLocks noGrp="1"/>
          </p:cNvSpPr>
          <p:nvPr>
            <p:ph type="body" idx="1"/>
          </p:nvPr>
        </p:nvSpPr>
        <p:spPr>
          <a:xfrm>
            <a:off x="464267" y="1663678"/>
            <a:ext cx="2321676" cy="3202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US" b="1" dirty="0"/>
              <a:t>Mean Squared Error (MSE)</a:t>
            </a:r>
            <a:endParaRPr b="1" dirty="0"/>
          </a:p>
          <a:p>
            <a:pPr marL="0" lvl="0" indent="0" algn="ctr" rtl="0">
              <a:spcBef>
                <a:spcPts val="600"/>
              </a:spcBef>
              <a:spcAft>
                <a:spcPts val="0"/>
              </a:spcAft>
              <a:buNone/>
            </a:pPr>
            <a:r>
              <a:rPr lang="en-GB" dirty="0" err="1"/>
              <a:t>M</a:t>
            </a:r>
            <a:r>
              <a:rPr lang="en-GB" sz="1600" dirty="0" err="1"/>
              <a:t>engukur</a:t>
            </a:r>
            <a:r>
              <a:rPr lang="en-GB" sz="1600" dirty="0"/>
              <a:t> </a:t>
            </a:r>
            <a:r>
              <a:rPr lang="en-GB" sz="1600" dirty="0" err="1"/>
              <a:t>besarnya</a:t>
            </a:r>
            <a:r>
              <a:rPr lang="en-GB" sz="1600" dirty="0"/>
              <a:t> </a:t>
            </a:r>
            <a:r>
              <a:rPr lang="en-GB" sz="1600" dirty="0" err="1"/>
              <a:t>perbedaan</a:t>
            </a:r>
            <a:r>
              <a:rPr lang="en-GB" sz="1600" dirty="0"/>
              <a:t> </a:t>
            </a:r>
            <a:r>
              <a:rPr lang="en-GB" sz="1600" dirty="0" err="1"/>
              <a:t>antara</a:t>
            </a:r>
            <a:r>
              <a:rPr lang="en-GB" sz="1600" dirty="0"/>
              <a:t> data input (original) </a:t>
            </a:r>
            <a:r>
              <a:rPr lang="en-GB" sz="1600" dirty="0" err="1"/>
              <a:t>dengan</a:t>
            </a:r>
            <a:r>
              <a:rPr lang="en-GB" sz="1600" dirty="0"/>
              <a:t> data </a:t>
            </a:r>
            <a:r>
              <a:rPr lang="en-GB" sz="1600" dirty="0" err="1"/>
              <a:t>hasil</a:t>
            </a:r>
            <a:r>
              <a:rPr lang="en-GB" sz="1600" dirty="0"/>
              <a:t> </a:t>
            </a:r>
            <a:r>
              <a:rPr lang="en-GB" sz="1600" dirty="0" err="1"/>
              <a:t>dekompresi</a:t>
            </a:r>
            <a:r>
              <a:rPr lang="en-GB" sz="1600" dirty="0"/>
              <a:t>. </a:t>
            </a:r>
            <a:r>
              <a:rPr lang="en-GB" sz="1600" dirty="0" err="1"/>
              <a:t>Semakin</a:t>
            </a:r>
            <a:r>
              <a:rPr lang="en-GB" sz="1600" dirty="0"/>
              <a:t> </a:t>
            </a:r>
            <a:r>
              <a:rPr lang="en-GB" sz="1600" dirty="0" err="1"/>
              <a:t>mendekati</a:t>
            </a:r>
            <a:r>
              <a:rPr lang="en-GB" sz="1600" dirty="0"/>
              <a:t> 0 </a:t>
            </a:r>
            <a:r>
              <a:rPr lang="en-GB" sz="1600" dirty="0" err="1"/>
              <a:t>maka</a:t>
            </a:r>
            <a:r>
              <a:rPr lang="en-GB" sz="1600" dirty="0"/>
              <a:t> </a:t>
            </a:r>
            <a:r>
              <a:rPr lang="en-GB" sz="1600" dirty="0" err="1"/>
              <a:t>semakin</a:t>
            </a:r>
            <a:r>
              <a:rPr lang="en-GB" sz="1600" dirty="0"/>
              <a:t> </a:t>
            </a:r>
            <a:r>
              <a:rPr lang="en-GB" sz="1600" dirty="0" err="1"/>
              <a:t>baik</a:t>
            </a:r>
            <a:r>
              <a:rPr lang="en-GB" sz="1600" dirty="0"/>
              <a:t> </a:t>
            </a:r>
            <a:r>
              <a:rPr lang="en-GB" sz="1600" dirty="0" err="1"/>
              <a:t>kualitas</a:t>
            </a:r>
            <a:r>
              <a:rPr lang="en-GB" sz="1600" dirty="0"/>
              <a:t> data </a:t>
            </a:r>
            <a:r>
              <a:rPr lang="en-GB" sz="1600" dirty="0" err="1"/>
              <a:t>hasil</a:t>
            </a:r>
            <a:r>
              <a:rPr lang="en-GB" sz="1600" dirty="0"/>
              <a:t> </a:t>
            </a:r>
            <a:r>
              <a:rPr lang="en-GB" sz="1600" dirty="0" err="1"/>
              <a:t>kompresinya</a:t>
            </a:r>
            <a:endParaRPr dirty="0"/>
          </a:p>
        </p:txBody>
      </p:sp>
      <p:sp>
        <p:nvSpPr>
          <p:cNvPr id="143" name="Google Shape;143;p21"/>
          <p:cNvSpPr txBox="1">
            <a:spLocks noGrp="1"/>
          </p:cNvSpPr>
          <p:nvPr>
            <p:ph type="body" idx="2"/>
          </p:nvPr>
        </p:nvSpPr>
        <p:spPr>
          <a:xfrm>
            <a:off x="3189300" y="1663678"/>
            <a:ext cx="2532845" cy="3202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US" b="1" dirty="0"/>
              <a:t>Signal-to-Noise Ratio (SNR)</a:t>
            </a:r>
            <a:endParaRPr b="1" dirty="0"/>
          </a:p>
          <a:p>
            <a:pPr marL="127000" indent="0" algn="ctr">
              <a:buNone/>
            </a:pPr>
            <a:r>
              <a:rPr lang="en-GB" dirty="0" err="1"/>
              <a:t>Perbandingan</a:t>
            </a:r>
            <a:r>
              <a:rPr lang="en-GB" dirty="0"/>
              <a:t> </a:t>
            </a:r>
            <a:r>
              <a:rPr lang="en-GB" dirty="0" err="1"/>
              <a:t>antara</a:t>
            </a:r>
            <a:r>
              <a:rPr lang="en-GB" dirty="0"/>
              <a:t> data input (original) </a:t>
            </a:r>
            <a:r>
              <a:rPr lang="en-GB" dirty="0" err="1"/>
              <a:t>dengan</a:t>
            </a:r>
            <a:r>
              <a:rPr lang="en-GB" dirty="0"/>
              <a:t> data noise (MSE) </a:t>
            </a:r>
            <a:r>
              <a:rPr lang="en-GB" dirty="0" err="1"/>
              <a:t>dalam</a:t>
            </a:r>
            <a:r>
              <a:rPr lang="en-GB" dirty="0"/>
              <a:t> </a:t>
            </a:r>
            <a:r>
              <a:rPr lang="en-GB" dirty="0" err="1"/>
              <a:t>satuan</a:t>
            </a:r>
            <a:r>
              <a:rPr lang="en-GB" dirty="0"/>
              <a:t> decibel (dB). </a:t>
            </a:r>
            <a:r>
              <a:rPr lang="en-GB" dirty="0" err="1"/>
              <a:t>Semakin</a:t>
            </a:r>
            <a:r>
              <a:rPr lang="en-GB" dirty="0"/>
              <a:t> </a:t>
            </a:r>
            <a:r>
              <a:rPr lang="en-GB" dirty="0" err="1"/>
              <a:t>besar</a:t>
            </a:r>
            <a:r>
              <a:rPr lang="en-GB" dirty="0"/>
              <a:t> </a:t>
            </a:r>
            <a:r>
              <a:rPr lang="en-GB" dirty="0" err="1"/>
              <a:t>nilai</a:t>
            </a:r>
            <a:r>
              <a:rPr lang="en-GB" dirty="0"/>
              <a:t> SNR, </a:t>
            </a:r>
            <a:r>
              <a:rPr lang="en-GB" dirty="0" err="1"/>
              <a:t>maka</a:t>
            </a:r>
            <a:r>
              <a:rPr lang="en-GB" dirty="0"/>
              <a:t> </a:t>
            </a:r>
            <a:r>
              <a:rPr lang="en-GB" dirty="0" err="1"/>
              <a:t>semakin</a:t>
            </a:r>
            <a:r>
              <a:rPr lang="en-GB" dirty="0"/>
              <a:t> </a:t>
            </a:r>
            <a:r>
              <a:rPr lang="en-GB" dirty="0" err="1"/>
              <a:t>baik</a:t>
            </a:r>
            <a:r>
              <a:rPr lang="en-GB" dirty="0"/>
              <a:t> </a:t>
            </a:r>
            <a:r>
              <a:rPr lang="en-GB" dirty="0" err="1"/>
              <a:t>kualitas</a:t>
            </a:r>
            <a:r>
              <a:rPr lang="en-GB" dirty="0"/>
              <a:t> data </a:t>
            </a:r>
            <a:r>
              <a:rPr lang="en-GB" dirty="0" err="1"/>
              <a:t>hasil</a:t>
            </a:r>
            <a:r>
              <a:rPr lang="en-GB" dirty="0"/>
              <a:t> </a:t>
            </a:r>
            <a:r>
              <a:rPr lang="en-GB" dirty="0" err="1"/>
              <a:t>kompresinya</a:t>
            </a:r>
            <a:r>
              <a:rPr lang="en-GB" dirty="0"/>
              <a:t>.</a:t>
            </a:r>
          </a:p>
        </p:txBody>
      </p:sp>
      <p:sp>
        <p:nvSpPr>
          <p:cNvPr id="144" name="Google Shape;144;p21"/>
          <p:cNvSpPr txBox="1">
            <a:spLocks noGrp="1"/>
          </p:cNvSpPr>
          <p:nvPr>
            <p:ph type="body" idx="3"/>
          </p:nvPr>
        </p:nvSpPr>
        <p:spPr>
          <a:xfrm>
            <a:off x="6125500" y="1663678"/>
            <a:ext cx="2711235" cy="3202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US" b="1" dirty="0"/>
              <a:t>Peak Signal-to-Noise Ratio (PSNR)</a:t>
            </a:r>
          </a:p>
          <a:p>
            <a:pPr marL="0" lvl="0" indent="0" algn="ctr" rtl="0">
              <a:spcBef>
                <a:spcPts val="600"/>
              </a:spcBef>
              <a:spcAft>
                <a:spcPts val="0"/>
              </a:spcAft>
              <a:buNone/>
            </a:pPr>
            <a:r>
              <a:rPr lang="en-GB" dirty="0" err="1"/>
              <a:t>Perbandingan</a:t>
            </a:r>
            <a:r>
              <a:rPr lang="en-GB" dirty="0"/>
              <a:t> </a:t>
            </a:r>
            <a:r>
              <a:rPr lang="en-GB" dirty="0" err="1"/>
              <a:t>antara</a:t>
            </a:r>
            <a:r>
              <a:rPr lang="en-GB" dirty="0"/>
              <a:t> data peak (</a:t>
            </a:r>
            <a:r>
              <a:rPr lang="en-GB" dirty="0" err="1"/>
              <a:t>jika</a:t>
            </a:r>
            <a:r>
              <a:rPr lang="en-GB" dirty="0"/>
              <a:t> </a:t>
            </a:r>
            <a:r>
              <a:rPr lang="en-GB" dirty="0" err="1"/>
              <a:t>menggunakan</a:t>
            </a:r>
            <a:r>
              <a:rPr lang="en-GB" dirty="0"/>
              <a:t> data 8-bit </a:t>
            </a:r>
            <a:r>
              <a:rPr lang="en-GB" dirty="0" err="1"/>
              <a:t>maka</a:t>
            </a:r>
            <a:r>
              <a:rPr lang="en-GB" dirty="0"/>
              <a:t> peak </a:t>
            </a:r>
            <a:r>
              <a:rPr lang="en-GB" dirty="0" err="1"/>
              <a:t>adalah</a:t>
            </a:r>
            <a:r>
              <a:rPr lang="en-GB" dirty="0"/>
              <a:t> 255) </a:t>
            </a:r>
            <a:r>
              <a:rPr lang="en-GB" dirty="0" err="1"/>
              <a:t>dari</a:t>
            </a:r>
            <a:r>
              <a:rPr lang="en-GB" dirty="0"/>
              <a:t> data input (original) </a:t>
            </a:r>
            <a:r>
              <a:rPr lang="en-GB" dirty="0" err="1"/>
              <a:t>dengan</a:t>
            </a:r>
            <a:r>
              <a:rPr lang="en-GB" dirty="0"/>
              <a:t> data noise (MSE) </a:t>
            </a:r>
            <a:r>
              <a:rPr lang="en-GB" dirty="0" err="1"/>
              <a:t>dalam</a:t>
            </a:r>
            <a:r>
              <a:rPr lang="en-GB" dirty="0"/>
              <a:t> </a:t>
            </a:r>
            <a:r>
              <a:rPr lang="en-GB" dirty="0" err="1"/>
              <a:t>satuan</a:t>
            </a:r>
            <a:r>
              <a:rPr lang="en-GB" dirty="0"/>
              <a:t> decibel (dB)</a:t>
            </a:r>
          </a:p>
          <a:p>
            <a:pPr marL="0" lvl="0" indent="0" algn="l" rtl="0">
              <a:spcBef>
                <a:spcPts val="600"/>
              </a:spcBef>
              <a:spcAft>
                <a:spcPts val="0"/>
              </a:spcAft>
              <a:buNone/>
            </a:pPr>
            <a:endParaRPr dirty="0"/>
          </a:p>
        </p:txBody>
      </p:sp>
      <p:sp>
        <p:nvSpPr>
          <p:cNvPr id="145" name="Google Shape;145;p21"/>
          <p:cNvSpPr txBox="1">
            <a:spLocks noGrp="1"/>
          </p:cNvSpPr>
          <p:nvPr>
            <p:ph type="sldNum" idx="12"/>
          </p:nvPr>
        </p:nvSpPr>
        <p:spPr>
          <a:xfrm>
            <a:off x="8458157" y="4791142"/>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7" name="Google Shape;104;p18">
            <a:extLst>
              <a:ext uri="{FF2B5EF4-FFF2-40B4-BE49-F238E27FC236}">
                <a16:creationId xmlns:a16="http://schemas.microsoft.com/office/drawing/2014/main" id="{63179AE0-E9B4-47BD-9B16-098E20E737D6}"/>
              </a:ext>
            </a:extLst>
          </p:cNvPr>
          <p:cNvSpPr txBox="1">
            <a:spLocks/>
          </p:cNvSpPr>
          <p:nvPr/>
        </p:nvSpPr>
        <p:spPr>
          <a:xfrm>
            <a:off x="580544" y="725408"/>
            <a:ext cx="8256191" cy="93827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accent5"/>
              </a:buClr>
              <a:buSzPts val="1600"/>
              <a:buFont typeface="Muli"/>
              <a:buChar char="⬡"/>
              <a:defRPr sz="1600" b="0" i="0" u="none" strike="noStrike" cap="none">
                <a:solidFill>
                  <a:schemeClr val="lt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lt1"/>
                </a:solidFill>
                <a:latin typeface="Muli"/>
                <a:ea typeface="Muli"/>
                <a:cs typeface="Muli"/>
                <a:sym typeface="Muli"/>
              </a:defRPr>
            </a:lvl2pPr>
            <a:lvl3pPr marL="1371600" marR="0" lvl="2" indent="-330200" algn="l" rtl="0">
              <a:lnSpc>
                <a:spcPct val="115000"/>
              </a:lnSpc>
              <a:spcBef>
                <a:spcPts val="0"/>
              </a:spcBef>
              <a:spcAft>
                <a:spcPts val="0"/>
              </a:spcAft>
              <a:buClr>
                <a:schemeClr val="accent5"/>
              </a:buClr>
              <a:buSzPts val="1600"/>
              <a:buFont typeface="Muli"/>
              <a:buChar char="∙"/>
              <a:defRPr sz="1600" b="0" i="0" u="none" strike="noStrike" cap="none">
                <a:solidFill>
                  <a:schemeClr val="lt1"/>
                </a:solidFill>
                <a:latin typeface="Muli"/>
                <a:ea typeface="Muli"/>
                <a:cs typeface="Muli"/>
                <a:sym typeface="Muli"/>
              </a:defRPr>
            </a:lvl3pPr>
            <a:lvl4pPr marL="1828800" marR="0" lvl="3"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4pPr>
            <a:lvl5pPr marL="2286000" marR="0" lvl="4"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5pPr>
            <a:lvl6pPr marL="2743200" marR="0" lvl="5"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6pPr>
            <a:lvl7pPr marL="3200400" marR="0" lvl="6"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7pPr>
            <a:lvl8pPr marL="3657600" marR="0" lvl="7"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8pPr>
            <a:lvl9pPr marL="4114800" marR="0" lvl="8"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9pPr>
          </a:lstStyle>
          <a:p>
            <a:r>
              <a:rPr lang="en-US" sz="1800" dirty="0" err="1"/>
              <a:t>Adalah</a:t>
            </a:r>
            <a:r>
              <a:rPr lang="en-US" sz="1800" dirty="0"/>
              <a:t> </a:t>
            </a:r>
            <a:r>
              <a:rPr lang="en-US" sz="1800" dirty="0" err="1"/>
              <a:t>metode</a:t>
            </a:r>
            <a:r>
              <a:rPr lang="en-US" sz="1800" dirty="0"/>
              <a:t> </a:t>
            </a:r>
            <a:r>
              <a:rPr lang="en-US" sz="1800" dirty="0" err="1"/>
              <a:t>untuk</a:t>
            </a:r>
            <a:r>
              <a:rPr lang="en-US" sz="1800" dirty="0"/>
              <a:t> </a:t>
            </a:r>
            <a:r>
              <a:rPr lang="en-GB" sz="1800" dirty="0" err="1"/>
              <a:t>mengukur</a:t>
            </a:r>
            <a:r>
              <a:rPr lang="en-GB" sz="1800" dirty="0"/>
              <a:t> </a:t>
            </a:r>
            <a:r>
              <a:rPr lang="en-GB" sz="1800" dirty="0" err="1"/>
              <a:t>kualitas</a:t>
            </a:r>
            <a:r>
              <a:rPr lang="en-GB" sz="1800" dirty="0"/>
              <a:t> data </a:t>
            </a:r>
            <a:r>
              <a:rPr lang="en-GB" sz="1800" dirty="0" err="1"/>
              <a:t>hasil</a:t>
            </a:r>
            <a:r>
              <a:rPr lang="en-GB" sz="1800" dirty="0"/>
              <a:t> </a:t>
            </a:r>
            <a:r>
              <a:rPr lang="en-GB" sz="1800" dirty="0" err="1"/>
              <a:t>dari</a:t>
            </a:r>
            <a:r>
              <a:rPr lang="en-GB" sz="1800" dirty="0"/>
              <a:t> proses </a:t>
            </a:r>
            <a:r>
              <a:rPr lang="en-GB" sz="1800" dirty="0" err="1"/>
              <a:t>dekompresi</a:t>
            </a:r>
            <a:r>
              <a:rPr lang="en-GB" sz="1800" dirty="0"/>
              <a:t> </a:t>
            </a:r>
            <a:r>
              <a:rPr lang="en-GB" sz="1800" dirty="0" err="1"/>
              <a:t>dengan</a:t>
            </a:r>
            <a:r>
              <a:rPr lang="en-GB" sz="1800" dirty="0"/>
              <a:t> </a:t>
            </a:r>
            <a:r>
              <a:rPr lang="en-GB" sz="1800" dirty="0" err="1"/>
              <a:t>mengukur</a:t>
            </a:r>
            <a:r>
              <a:rPr lang="en-GB" sz="1800" dirty="0"/>
              <a:t> </a:t>
            </a:r>
            <a:r>
              <a:rPr lang="en-GB" sz="1800" dirty="0" err="1"/>
              <a:t>kemiripan</a:t>
            </a:r>
            <a:r>
              <a:rPr lang="en-GB" sz="1800" dirty="0"/>
              <a:t> image </a:t>
            </a:r>
            <a:r>
              <a:rPr lang="en-GB" sz="1800" dirty="0" err="1"/>
              <a:t>hasil</a:t>
            </a:r>
            <a:r>
              <a:rPr lang="en-GB" sz="1800" dirty="0"/>
              <a:t> </a:t>
            </a:r>
            <a:r>
              <a:rPr lang="en-GB" sz="1800" dirty="0" err="1"/>
              <a:t>dekompresi</a:t>
            </a:r>
            <a:r>
              <a:rPr lang="en-GB" sz="1800" dirty="0"/>
              <a:t> </a:t>
            </a:r>
            <a:r>
              <a:rPr lang="en-GB" sz="1800" dirty="0" err="1"/>
              <a:t>dengan</a:t>
            </a:r>
            <a:r>
              <a:rPr lang="en-GB" sz="1800" dirty="0"/>
              <a:t> image </a:t>
            </a:r>
            <a:r>
              <a:rPr lang="en-GB" sz="1800" dirty="0" err="1"/>
              <a:t>asli</a:t>
            </a:r>
            <a:r>
              <a:rPr lang="en-GB" sz="1800" dirty="0"/>
              <a:t> </a:t>
            </a:r>
            <a:r>
              <a:rPr lang="en-GB" sz="1800" dirty="0" err="1"/>
              <a:t>secara</a:t>
            </a:r>
            <a:r>
              <a:rPr lang="en-GB" sz="1800" dirty="0"/>
              <a:t> </a:t>
            </a:r>
            <a:r>
              <a:rPr lang="en-GB" sz="1800" dirty="0" err="1"/>
              <a:t>matematis</a:t>
            </a:r>
            <a:endParaRPr lang="en-GB" sz="1800" dirty="0"/>
          </a:p>
          <a:p>
            <a:endParaRPr lang="en-US" sz="1800" dirty="0"/>
          </a:p>
        </p:txBody>
      </p:sp>
      <p:pic>
        <p:nvPicPr>
          <p:cNvPr id="8" name="Picture 7">
            <a:extLst>
              <a:ext uri="{FF2B5EF4-FFF2-40B4-BE49-F238E27FC236}">
                <a16:creationId xmlns:a16="http://schemas.microsoft.com/office/drawing/2014/main" id="{5EAF0C41-3F91-4714-ABCA-06436E597CBD}"/>
              </a:ext>
            </a:extLst>
          </p:cNvPr>
          <p:cNvPicPr>
            <a:picLocks noChangeAspect="1"/>
          </p:cNvPicPr>
          <p:nvPr/>
        </p:nvPicPr>
        <p:blipFill rotWithShape="1">
          <a:blip r:embed="rId3"/>
          <a:srcRect l="25456"/>
          <a:stretch/>
        </p:blipFill>
        <p:spPr>
          <a:xfrm>
            <a:off x="795198" y="4115376"/>
            <a:ext cx="1659813" cy="831275"/>
          </a:xfrm>
          <a:prstGeom prst="rect">
            <a:avLst/>
          </a:prstGeom>
        </p:spPr>
      </p:pic>
      <p:pic>
        <p:nvPicPr>
          <p:cNvPr id="9" name="Picture 8">
            <a:extLst>
              <a:ext uri="{FF2B5EF4-FFF2-40B4-BE49-F238E27FC236}">
                <a16:creationId xmlns:a16="http://schemas.microsoft.com/office/drawing/2014/main" id="{D7F1053B-64D0-458E-9D63-EBAD594EA355}"/>
              </a:ext>
            </a:extLst>
          </p:cNvPr>
          <p:cNvPicPr>
            <a:picLocks noChangeAspect="1"/>
          </p:cNvPicPr>
          <p:nvPr/>
        </p:nvPicPr>
        <p:blipFill>
          <a:blip r:embed="rId4"/>
          <a:stretch>
            <a:fillRect/>
          </a:stretch>
        </p:blipFill>
        <p:spPr>
          <a:xfrm>
            <a:off x="3425694" y="4074083"/>
            <a:ext cx="2060055" cy="913859"/>
          </a:xfrm>
          <a:prstGeom prst="rect">
            <a:avLst/>
          </a:prstGeom>
        </p:spPr>
      </p:pic>
      <p:pic>
        <p:nvPicPr>
          <p:cNvPr id="10" name="Picture 9">
            <a:extLst>
              <a:ext uri="{FF2B5EF4-FFF2-40B4-BE49-F238E27FC236}">
                <a16:creationId xmlns:a16="http://schemas.microsoft.com/office/drawing/2014/main" id="{3952AF85-E1C7-42A8-B8C2-856AF5B18FAA}"/>
              </a:ext>
            </a:extLst>
          </p:cNvPr>
          <p:cNvPicPr>
            <a:picLocks noChangeAspect="1"/>
          </p:cNvPicPr>
          <p:nvPr/>
        </p:nvPicPr>
        <p:blipFill>
          <a:blip r:embed="rId5"/>
          <a:stretch>
            <a:fillRect/>
          </a:stretch>
        </p:blipFill>
        <p:spPr>
          <a:xfrm>
            <a:off x="6295622" y="4115376"/>
            <a:ext cx="2370989" cy="8929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a:t>
            </a:r>
            <a:endParaRPr dirty="0"/>
          </a:p>
          <a:p>
            <a:pPr marL="0" lvl="0" indent="0" algn="l" rtl="0">
              <a:spcBef>
                <a:spcPts val="0"/>
              </a:spcBef>
              <a:spcAft>
                <a:spcPts val="0"/>
              </a:spcAft>
              <a:buNone/>
            </a:pPr>
            <a:r>
              <a:rPr lang="en" dirty="0"/>
              <a:t>Image dan Code</a:t>
            </a:r>
            <a:endParaRPr dirty="0"/>
          </a:p>
        </p:txBody>
      </p:sp>
      <p:sp>
        <p:nvSpPr>
          <p:cNvPr id="95" name="Google Shape;95;p17"/>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Mari kita lihat persiapan kita untuk dapat mengerjakan tugas ini</a:t>
            </a:r>
            <a:endParaRPr dirty="0"/>
          </a:p>
        </p:txBody>
      </p:sp>
      <p:pic>
        <p:nvPicPr>
          <p:cNvPr id="7" name="Google Shape;378;p38">
            <a:extLst>
              <a:ext uri="{FF2B5EF4-FFF2-40B4-BE49-F238E27FC236}">
                <a16:creationId xmlns:a16="http://schemas.microsoft.com/office/drawing/2014/main" id="{33844045-6554-4A04-9893-EE1ADB2DADC1}"/>
              </a:ext>
            </a:extLst>
          </p:cNvPr>
          <p:cNvPicPr preferRelativeResize="0"/>
          <p:nvPr/>
        </p:nvPicPr>
        <p:blipFill>
          <a:blip r:embed="rId3">
            <a:alphaModFix/>
          </a:blip>
          <a:stretch>
            <a:fillRect/>
          </a:stretch>
        </p:blipFill>
        <p:spPr>
          <a:xfrm>
            <a:off x="5959903" y="1379943"/>
            <a:ext cx="1718974" cy="1847253"/>
          </a:xfrm>
          <a:prstGeom prst="rect">
            <a:avLst/>
          </a:prstGeom>
          <a:noFill/>
          <a:ln>
            <a:noFill/>
          </a:ln>
        </p:spPr>
      </p:pic>
      <p:pic>
        <p:nvPicPr>
          <p:cNvPr id="8" name="Google Shape;383;p38">
            <a:extLst>
              <a:ext uri="{FF2B5EF4-FFF2-40B4-BE49-F238E27FC236}">
                <a16:creationId xmlns:a16="http://schemas.microsoft.com/office/drawing/2014/main" id="{B16B8E68-7EDB-4F31-84C2-CEDC446C4CD4}"/>
              </a:ext>
            </a:extLst>
          </p:cNvPr>
          <p:cNvPicPr preferRelativeResize="0"/>
          <p:nvPr/>
        </p:nvPicPr>
        <p:blipFill>
          <a:blip r:embed="rId4">
            <a:alphaModFix/>
          </a:blip>
          <a:stretch>
            <a:fillRect/>
          </a:stretch>
        </p:blipFill>
        <p:spPr>
          <a:xfrm>
            <a:off x="7070009" y="2571750"/>
            <a:ext cx="493125" cy="687052"/>
          </a:xfrm>
          <a:prstGeom prst="rect">
            <a:avLst/>
          </a:prstGeom>
          <a:noFill/>
          <a:ln>
            <a:noFill/>
          </a:ln>
        </p:spPr>
      </p:pic>
      <p:pic>
        <p:nvPicPr>
          <p:cNvPr id="9" name="Google Shape;385;p38">
            <a:extLst>
              <a:ext uri="{FF2B5EF4-FFF2-40B4-BE49-F238E27FC236}">
                <a16:creationId xmlns:a16="http://schemas.microsoft.com/office/drawing/2014/main" id="{BCC5EA30-02D5-469E-93FF-2ACD37E2485B}"/>
              </a:ext>
            </a:extLst>
          </p:cNvPr>
          <p:cNvPicPr preferRelativeResize="0"/>
          <p:nvPr/>
        </p:nvPicPr>
        <p:blipFill>
          <a:blip r:embed="rId5">
            <a:alphaModFix/>
          </a:blip>
          <a:stretch>
            <a:fillRect/>
          </a:stretch>
        </p:blipFill>
        <p:spPr>
          <a:xfrm>
            <a:off x="5910310" y="1796046"/>
            <a:ext cx="673199" cy="775704"/>
          </a:xfrm>
          <a:prstGeom prst="rect">
            <a:avLst/>
          </a:prstGeom>
          <a:noFill/>
          <a:ln>
            <a:noFill/>
          </a:ln>
        </p:spPr>
      </p:pic>
    </p:spTree>
    <p:extLst>
      <p:ext uri="{BB962C8B-B14F-4D97-AF65-F5344CB8AC3E}">
        <p14:creationId xmlns:p14="http://schemas.microsoft.com/office/powerpoint/2010/main" val="182066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580544" y="-131992"/>
            <a:ext cx="64056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Image Yang Digunakan</a:t>
            </a:r>
            <a:endParaRPr dirty="0"/>
          </a:p>
        </p:txBody>
      </p:sp>
      <p:sp>
        <p:nvSpPr>
          <p:cNvPr id="145" name="Google Shape;145;p21"/>
          <p:cNvSpPr txBox="1">
            <a:spLocks noGrp="1"/>
          </p:cNvSpPr>
          <p:nvPr>
            <p:ph type="sldNum" idx="12"/>
          </p:nvPr>
        </p:nvSpPr>
        <p:spPr>
          <a:xfrm>
            <a:off x="8458157" y="4791142"/>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7" name="Google Shape;104;p18">
            <a:extLst>
              <a:ext uri="{FF2B5EF4-FFF2-40B4-BE49-F238E27FC236}">
                <a16:creationId xmlns:a16="http://schemas.microsoft.com/office/drawing/2014/main" id="{63179AE0-E9B4-47BD-9B16-098E20E737D6}"/>
              </a:ext>
            </a:extLst>
          </p:cNvPr>
          <p:cNvSpPr txBox="1">
            <a:spLocks/>
          </p:cNvSpPr>
          <p:nvPr/>
        </p:nvSpPr>
        <p:spPr>
          <a:xfrm>
            <a:off x="580544" y="725408"/>
            <a:ext cx="8344795" cy="93827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accent5"/>
              </a:buClr>
              <a:buSzPts val="1600"/>
              <a:buFont typeface="Muli"/>
              <a:buChar char="⬡"/>
              <a:defRPr sz="1600" b="0" i="0" u="none" strike="noStrike" cap="none">
                <a:solidFill>
                  <a:schemeClr val="lt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lt1"/>
                </a:solidFill>
                <a:latin typeface="Muli"/>
                <a:ea typeface="Muli"/>
                <a:cs typeface="Muli"/>
                <a:sym typeface="Muli"/>
              </a:defRPr>
            </a:lvl2pPr>
            <a:lvl3pPr marL="1371600" marR="0" lvl="2" indent="-330200" algn="l" rtl="0">
              <a:lnSpc>
                <a:spcPct val="115000"/>
              </a:lnSpc>
              <a:spcBef>
                <a:spcPts val="0"/>
              </a:spcBef>
              <a:spcAft>
                <a:spcPts val="0"/>
              </a:spcAft>
              <a:buClr>
                <a:schemeClr val="accent5"/>
              </a:buClr>
              <a:buSzPts val="1600"/>
              <a:buFont typeface="Muli"/>
              <a:buChar char="∙"/>
              <a:defRPr sz="1600" b="0" i="0" u="none" strike="noStrike" cap="none">
                <a:solidFill>
                  <a:schemeClr val="lt1"/>
                </a:solidFill>
                <a:latin typeface="Muli"/>
                <a:ea typeface="Muli"/>
                <a:cs typeface="Muli"/>
                <a:sym typeface="Muli"/>
              </a:defRPr>
            </a:lvl3pPr>
            <a:lvl4pPr marL="1828800" marR="0" lvl="3"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4pPr>
            <a:lvl5pPr marL="2286000" marR="0" lvl="4"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5pPr>
            <a:lvl6pPr marL="2743200" marR="0" lvl="5"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6pPr>
            <a:lvl7pPr marL="3200400" marR="0" lvl="6"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7pPr>
            <a:lvl8pPr marL="3657600" marR="0" lvl="7"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8pPr>
            <a:lvl9pPr marL="4114800" marR="0" lvl="8"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9pPr>
          </a:lstStyle>
          <a:p>
            <a:r>
              <a:rPr lang="en-US" sz="1800" dirty="0" err="1"/>
              <a:t>Berikut</a:t>
            </a:r>
            <a:r>
              <a:rPr lang="en-US" sz="1800" dirty="0"/>
              <a:t> </a:t>
            </a:r>
            <a:r>
              <a:rPr lang="en-US" sz="1800" dirty="0" err="1"/>
              <a:t>adalah</a:t>
            </a:r>
            <a:r>
              <a:rPr lang="en-US" sz="1800" dirty="0"/>
              <a:t> image yang </a:t>
            </a:r>
            <a:r>
              <a:rPr lang="en-US" sz="1800" dirty="0" err="1"/>
              <a:t>akan</a:t>
            </a:r>
            <a:r>
              <a:rPr lang="en-US" sz="1800" dirty="0"/>
              <a:t> </a:t>
            </a:r>
            <a:r>
              <a:rPr lang="en-US" sz="1800" dirty="0" err="1"/>
              <a:t>digunakan</a:t>
            </a:r>
            <a:r>
              <a:rPr lang="en-US" sz="1800" dirty="0"/>
              <a:t> </a:t>
            </a:r>
            <a:r>
              <a:rPr lang="en-US" sz="1800" dirty="0" err="1"/>
              <a:t>untuk</a:t>
            </a:r>
            <a:r>
              <a:rPr lang="en-US" sz="1800" dirty="0"/>
              <a:t> </a:t>
            </a:r>
            <a:r>
              <a:rPr lang="en-US" sz="1800" dirty="0" err="1"/>
              <a:t>kita</a:t>
            </a:r>
            <a:r>
              <a:rPr lang="en-US" sz="1800" dirty="0"/>
              <a:t> </a:t>
            </a:r>
            <a:r>
              <a:rPr lang="en-US" sz="1800" dirty="0" err="1"/>
              <a:t>lakukan</a:t>
            </a:r>
            <a:r>
              <a:rPr lang="en-US" sz="1800" dirty="0"/>
              <a:t> </a:t>
            </a:r>
            <a:r>
              <a:rPr lang="en-US" sz="1800" dirty="0" err="1"/>
              <a:t>analisis</a:t>
            </a:r>
            <a:r>
              <a:rPr lang="en-US" sz="1800" dirty="0"/>
              <a:t> </a:t>
            </a:r>
            <a:r>
              <a:rPr lang="en-US" sz="1800" dirty="0" err="1"/>
              <a:t>perbandingan</a:t>
            </a:r>
            <a:r>
              <a:rPr lang="en-US" sz="1800" dirty="0"/>
              <a:t> </a:t>
            </a:r>
            <a:r>
              <a:rPr lang="en-US" sz="1800" dirty="0" err="1"/>
              <a:t>metode</a:t>
            </a:r>
            <a:r>
              <a:rPr lang="en-US" sz="1800" dirty="0"/>
              <a:t> compression. Gambar yang </a:t>
            </a:r>
            <a:r>
              <a:rPr lang="en-US" sz="1800" dirty="0" err="1"/>
              <a:t>sama</a:t>
            </a:r>
            <a:r>
              <a:rPr lang="en-US" sz="1800" dirty="0"/>
              <a:t> </a:t>
            </a:r>
            <a:r>
              <a:rPr lang="en-US" sz="1800" dirty="0" err="1"/>
              <a:t>akan</a:t>
            </a:r>
            <a:r>
              <a:rPr lang="en-US" sz="1800" dirty="0"/>
              <a:t> </a:t>
            </a:r>
            <a:r>
              <a:rPr lang="en-US" sz="1800" dirty="0" err="1"/>
              <a:t>kita</a:t>
            </a:r>
            <a:r>
              <a:rPr lang="en-US" sz="1800" dirty="0"/>
              <a:t> </a:t>
            </a:r>
            <a:r>
              <a:rPr lang="en-US" sz="1800" dirty="0" err="1"/>
              <a:t>terapkan</a:t>
            </a:r>
            <a:r>
              <a:rPr lang="en-US" sz="1800" dirty="0"/>
              <a:t> 2 </a:t>
            </a:r>
            <a:r>
              <a:rPr lang="en-US" sz="1800" dirty="0" err="1"/>
              <a:t>metode</a:t>
            </a:r>
            <a:r>
              <a:rPr lang="en-US" sz="1800" dirty="0"/>
              <a:t> compression yang </a:t>
            </a:r>
            <a:r>
              <a:rPr lang="en-US" sz="1800" dirty="0" err="1"/>
              <a:t>berbeda</a:t>
            </a:r>
            <a:r>
              <a:rPr lang="en-US" sz="1800" dirty="0"/>
              <a:t> </a:t>
            </a:r>
            <a:r>
              <a:rPr lang="en-US" sz="1800" dirty="0" err="1"/>
              <a:t>yaitu</a:t>
            </a:r>
            <a:r>
              <a:rPr lang="en-US" sz="1800" dirty="0"/>
              <a:t>, lossless dan lossy </a:t>
            </a:r>
            <a:r>
              <a:rPr lang="en-US" sz="1800" dirty="0" err="1"/>
              <a:t>menggunakan</a:t>
            </a:r>
            <a:r>
              <a:rPr lang="en-US" sz="1800" dirty="0"/>
              <a:t> </a:t>
            </a:r>
            <a:r>
              <a:rPr lang="en-US" sz="1800" dirty="0" err="1"/>
              <a:t>algoritma</a:t>
            </a:r>
            <a:r>
              <a:rPr lang="en-US" sz="1800" dirty="0"/>
              <a:t> yang </a:t>
            </a:r>
            <a:r>
              <a:rPr lang="en-US" sz="1800" dirty="0" err="1"/>
              <a:t>sudah</a:t>
            </a:r>
            <a:r>
              <a:rPr lang="en-US" sz="1800" dirty="0"/>
              <a:t> </a:t>
            </a:r>
            <a:r>
              <a:rPr lang="en-US" sz="1800" dirty="0" err="1"/>
              <a:t>diajarkan</a:t>
            </a:r>
            <a:endParaRPr lang="en-GB" sz="1800" dirty="0"/>
          </a:p>
          <a:p>
            <a:endParaRPr lang="en-US" sz="1800" dirty="0"/>
          </a:p>
        </p:txBody>
      </p:sp>
      <p:pic>
        <p:nvPicPr>
          <p:cNvPr id="13" name="Picture 12">
            <a:extLst>
              <a:ext uri="{FF2B5EF4-FFF2-40B4-BE49-F238E27FC236}">
                <a16:creationId xmlns:a16="http://schemas.microsoft.com/office/drawing/2014/main" id="{CF754AD9-9CC9-4AC4-A9A9-69AAB7759246}"/>
              </a:ext>
            </a:extLst>
          </p:cNvPr>
          <p:cNvPicPr>
            <a:picLocks noChangeAspect="1"/>
          </p:cNvPicPr>
          <p:nvPr/>
        </p:nvPicPr>
        <p:blipFill>
          <a:blip r:embed="rId3"/>
          <a:stretch>
            <a:fillRect/>
          </a:stretch>
        </p:blipFill>
        <p:spPr>
          <a:xfrm>
            <a:off x="560666" y="1922629"/>
            <a:ext cx="2053172" cy="2053172"/>
          </a:xfrm>
          <a:prstGeom prst="rect">
            <a:avLst/>
          </a:prstGeom>
        </p:spPr>
      </p:pic>
      <p:sp>
        <p:nvSpPr>
          <p:cNvPr id="19" name="Google Shape;142;p21">
            <a:extLst>
              <a:ext uri="{FF2B5EF4-FFF2-40B4-BE49-F238E27FC236}">
                <a16:creationId xmlns:a16="http://schemas.microsoft.com/office/drawing/2014/main" id="{21443D89-D3C1-4413-B5DF-2F8A762618D7}"/>
              </a:ext>
            </a:extLst>
          </p:cNvPr>
          <p:cNvSpPr txBox="1">
            <a:spLocks noGrp="1"/>
          </p:cNvSpPr>
          <p:nvPr>
            <p:ph type="body" idx="1"/>
          </p:nvPr>
        </p:nvSpPr>
        <p:spPr>
          <a:xfrm>
            <a:off x="426414" y="3975801"/>
            <a:ext cx="2321676" cy="450044"/>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US" b="1" dirty="0"/>
              <a:t>raw.png (1268kb)</a:t>
            </a:r>
          </a:p>
          <a:p>
            <a:pPr marL="0" lvl="0" indent="0" algn="ctr" rtl="0">
              <a:spcBef>
                <a:spcPts val="600"/>
              </a:spcBef>
              <a:spcAft>
                <a:spcPts val="0"/>
              </a:spcAft>
              <a:buNone/>
            </a:pPr>
            <a:r>
              <a:rPr lang="en-US" dirty="0"/>
              <a:t>Gambar </a:t>
            </a:r>
            <a:r>
              <a:rPr lang="en-US" dirty="0" err="1"/>
              <a:t>sebelum</a:t>
            </a:r>
            <a:r>
              <a:rPr lang="en-US" dirty="0"/>
              <a:t> </a:t>
            </a:r>
            <a:r>
              <a:rPr lang="en-US" dirty="0" err="1"/>
              <a:t>dikompresi</a:t>
            </a:r>
            <a:endParaRPr dirty="0"/>
          </a:p>
        </p:txBody>
      </p:sp>
      <p:pic>
        <p:nvPicPr>
          <p:cNvPr id="15" name="Picture 14">
            <a:extLst>
              <a:ext uri="{FF2B5EF4-FFF2-40B4-BE49-F238E27FC236}">
                <a16:creationId xmlns:a16="http://schemas.microsoft.com/office/drawing/2014/main" id="{12A039FC-A4C1-4FAE-A705-9FA5F469D3BC}"/>
              </a:ext>
            </a:extLst>
          </p:cNvPr>
          <p:cNvPicPr>
            <a:picLocks noChangeAspect="1"/>
          </p:cNvPicPr>
          <p:nvPr/>
        </p:nvPicPr>
        <p:blipFill>
          <a:blip r:embed="rId4"/>
          <a:stretch>
            <a:fillRect/>
          </a:stretch>
        </p:blipFill>
        <p:spPr>
          <a:xfrm>
            <a:off x="3525536" y="1922629"/>
            <a:ext cx="2053172" cy="2053172"/>
          </a:xfrm>
          <a:prstGeom prst="rect">
            <a:avLst/>
          </a:prstGeom>
        </p:spPr>
      </p:pic>
      <p:sp>
        <p:nvSpPr>
          <p:cNvPr id="22" name="Google Shape;142;p21">
            <a:extLst>
              <a:ext uri="{FF2B5EF4-FFF2-40B4-BE49-F238E27FC236}">
                <a16:creationId xmlns:a16="http://schemas.microsoft.com/office/drawing/2014/main" id="{DDE29128-EE7E-4991-9B81-372E7D907C0A}"/>
              </a:ext>
            </a:extLst>
          </p:cNvPr>
          <p:cNvSpPr txBox="1">
            <a:spLocks/>
          </p:cNvSpPr>
          <p:nvPr/>
        </p:nvSpPr>
        <p:spPr>
          <a:xfrm>
            <a:off x="3391284" y="3975801"/>
            <a:ext cx="2321676" cy="45004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accent5"/>
              </a:buClr>
              <a:buSzPts val="1600"/>
              <a:buFont typeface="Muli"/>
              <a:buChar char="⬡"/>
              <a:defRPr sz="1600" b="0" i="0" u="none" strike="noStrike" cap="none">
                <a:solidFill>
                  <a:schemeClr val="lt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lt1"/>
                </a:solidFill>
                <a:latin typeface="Muli"/>
                <a:ea typeface="Muli"/>
                <a:cs typeface="Muli"/>
                <a:sym typeface="Muli"/>
              </a:defRPr>
            </a:lvl2pPr>
            <a:lvl3pPr marL="1371600" marR="0" lvl="2" indent="-330200" algn="l" rtl="0">
              <a:lnSpc>
                <a:spcPct val="115000"/>
              </a:lnSpc>
              <a:spcBef>
                <a:spcPts val="0"/>
              </a:spcBef>
              <a:spcAft>
                <a:spcPts val="0"/>
              </a:spcAft>
              <a:buClr>
                <a:schemeClr val="accent5"/>
              </a:buClr>
              <a:buSzPts val="1600"/>
              <a:buFont typeface="Muli"/>
              <a:buChar char="∙"/>
              <a:defRPr sz="1600" b="0" i="0" u="none" strike="noStrike" cap="none">
                <a:solidFill>
                  <a:schemeClr val="lt1"/>
                </a:solidFill>
                <a:latin typeface="Muli"/>
                <a:ea typeface="Muli"/>
                <a:cs typeface="Muli"/>
                <a:sym typeface="Muli"/>
              </a:defRPr>
            </a:lvl3pPr>
            <a:lvl4pPr marL="1828800" marR="0" lvl="3"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4pPr>
            <a:lvl5pPr marL="2286000" marR="0" lvl="4"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5pPr>
            <a:lvl6pPr marL="2743200" marR="0" lvl="5"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6pPr>
            <a:lvl7pPr marL="3200400" marR="0" lvl="6"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7pPr>
            <a:lvl8pPr marL="3657600" marR="0" lvl="7"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8pPr>
            <a:lvl9pPr marL="4114800" marR="0" lvl="8"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9pPr>
          </a:lstStyle>
          <a:p>
            <a:pPr marL="0" indent="0" algn="ctr">
              <a:buFont typeface="Muli"/>
              <a:buNone/>
            </a:pPr>
            <a:r>
              <a:rPr lang="sv-SE" b="1" dirty="0"/>
              <a:t>lossless.png (1100kb)</a:t>
            </a:r>
          </a:p>
          <a:p>
            <a:pPr marL="0" indent="0" algn="ctr">
              <a:buFont typeface="Muli"/>
              <a:buNone/>
            </a:pPr>
            <a:r>
              <a:rPr lang="sv-SE" dirty="0"/>
              <a:t>Gambar setelah kompresi lossless</a:t>
            </a:r>
          </a:p>
        </p:txBody>
      </p:sp>
      <p:pic>
        <p:nvPicPr>
          <p:cNvPr id="17" name="Picture 16">
            <a:extLst>
              <a:ext uri="{FF2B5EF4-FFF2-40B4-BE49-F238E27FC236}">
                <a16:creationId xmlns:a16="http://schemas.microsoft.com/office/drawing/2014/main" id="{CC945008-EB36-4268-A9E7-2DDE5C059116}"/>
              </a:ext>
            </a:extLst>
          </p:cNvPr>
          <p:cNvPicPr>
            <a:picLocks noChangeAspect="1"/>
          </p:cNvPicPr>
          <p:nvPr/>
        </p:nvPicPr>
        <p:blipFill>
          <a:blip r:embed="rId5"/>
          <a:stretch>
            <a:fillRect/>
          </a:stretch>
        </p:blipFill>
        <p:spPr>
          <a:xfrm>
            <a:off x="6624658" y="1922629"/>
            <a:ext cx="2053171" cy="2053171"/>
          </a:xfrm>
          <a:prstGeom prst="rect">
            <a:avLst/>
          </a:prstGeom>
        </p:spPr>
      </p:pic>
      <p:sp>
        <p:nvSpPr>
          <p:cNvPr id="25" name="Google Shape;142;p21">
            <a:extLst>
              <a:ext uri="{FF2B5EF4-FFF2-40B4-BE49-F238E27FC236}">
                <a16:creationId xmlns:a16="http://schemas.microsoft.com/office/drawing/2014/main" id="{7347013F-1FC3-4873-921F-C204654569D4}"/>
              </a:ext>
            </a:extLst>
          </p:cNvPr>
          <p:cNvSpPr txBox="1">
            <a:spLocks/>
          </p:cNvSpPr>
          <p:nvPr/>
        </p:nvSpPr>
        <p:spPr>
          <a:xfrm>
            <a:off x="6490406" y="3975801"/>
            <a:ext cx="2321676" cy="45004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accent5"/>
              </a:buClr>
              <a:buSzPts val="1600"/>
              <a:buFont typeface="Muli"/>
              <a:buChar char="⬡"/>
              <a:defRPr sz="1600" b="0" i="0" u="none" strike="noStrike" cap="none">
                <a:solidFill>
                  <a:schemeClr val="lt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lt1"/>
                </a:solidFill>
                <a:latin typeface="Muli"/>
                <a:ea typeface="Muli"/>
                <a:cs typeface="Muli"/>
                <a:sym typeface="Muli"/>
              </a:defRPr>
            </a:lvl2pPr>
            <a:lvl3pPr marL="1371600" marR="0" lvl="2" indent="-330200" algn="l" rtl="0">
              <a:lnSpc>
                <a:spcPct val="115000"/>
              </a:lnSpc>
              <a:spcBef>
                <a:spcPts val="0"/>
              </a:spcBef>
              <a:spcAft>
                <a:spcPts val="0"/>
              </a:spcAft>
              <a:buClr>
                <a:schemeClr val="accent5"/>
              </a:buClr>
              <a:buSzPts val="1600"/>
              <a:buFont typeface="Muli"/>
              <a:buChar char="∙"/>
              <a:defRPr sz="1600" b="0" i="0" u="none" strike="noStrike" cap="none">
                <a:solidFill>
                  <a:schemeClr val="lt1"/>
                </a:solidFill>
                <a:latin typeface="Muli"/>
                <a:ea typeface="Muli"/>
                <a:cs typeface="Muli"/>
                <a:sym typeface="Muli"/>
              </a:defRPr>
            </a:lvl3pPr>
            <a:lvl4pPr marL="1828800" marR="0" lvl="3"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4pPr>
            <a:lvl5pPr marL="2286000" marR="0" lvl="4"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5pPr>
            <a:lvl6pPr marL="2743200" marR="0" lvl="5"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6pPr>
            <a:lvl7pPr marL="3200400" marR="0" lvl="6"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7pPr>
            <a:lvl8pPr marL="3657600" marR="0" lvl="7"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8pPr>
            <a:lvl9pPr marL="4114800" marR="0" lvl="8"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9pPr>
          </a:lstStyle>
          <a:p>
            <a:pPr marL="0" indent="0" algn="ctr">
              <a:buFont typeface="Muli"/>
              <a:buNone/>
            </a:pPr>
            <a:r>
              <a:rPr lang="sv-SE" b="1" dirty="0"/>
              <a:t>lossy.png (507kb)</a:t>
            </a:r>
          </a:p>
          <a:p>
            <a:pPr marL="0" indent="0" algn="ctr">
              <a:buFont typeface="Muli"/>
              <a:buNone/>
            </a:pPr>
            <a:r>
              <a:rPr lang="sv-SE" dirty="0"/>
              <a:t>Gambar setelah kompresi lossy</a:t>
            </a:r>
          </a:p>
        </p:txBody>
      </p:sp>
    </p:spTree>
    <p:extLst>
      <p:ext uri="{BB962C8B-B14F-4D97-AF65-F5344CB8AC3E}">
        <p14:creationId xmlns:p14="http://schemas.microsoft.com/office/powerpoint/2010/main" val="370038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580544" y="-131992"/>
            <a:ext cx="64056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Code Yang Digunakan</a:t>
            </a:r>
            <a:endParaRPr dirty="0"/>
          </a:p>
        </p:txBody>
      </p:sp>
      <p:sp>
        <p:nvSpPr>
          <p:cNvPr id="145" name="Google Shape;145;p21"/>
          <p:cNvSpPr txBox="1">
            <a:spLocks noGrp="1"/>
          </p:cNvSpPr>
          <p:nvPr>
            <p:ph type="sldNum" idx="12"/>
          </p:nvPr>
        </p:nvSpPr>
        <p:spPr>
          <a:xfrm>
            <a:off x="8458157" y="4791142"/>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7" name="Google Shape;104;p18">
            <a:extLst>
              <a:ext uri="{FF2B5EF4-FFF2-40B4-BE49-F238E27FC236}">
                <a16:creationId xmlns:a16="http://schemas.microsoft.com/office/drawing/2014/main" id="{63179AE0-E9B4-47BD-9B16-098E20E737D6}"/>
              </a:ext>
            </a:extLst>
          </p:cNvPr>
          <p:cNvSpPr txBox="1">
            <a:spLocks/>
          </p:cNvSpPr>
          <p:nvPr/>
        </p:nvSpPr>
        <p:spPr>
          <a:xfrm>
            <a:off x="490330" y="811547"/>
            <a:ext cx="4711148" cy="93827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accent5"/>
              </a:buClr>
              <a:buSzPts val="1600"/>
              <a:buFont typeface="Muli"/>
              <a:buChar char="⬡"/>
              <a:defRPr sz="1600" b="0" i="0" u="none" strike="noStrike" cap="none">
                <a:solidFill>
                  <a:schemeClr val="lt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lt1"/>
                </a:solidFill>
                <a:latin typeface="Muli"/>
                <a:ea typeface="Muli"/>
                <a:cs typeface="Muli"/>
                <a:sym typeface="Muli"/>
              </a:defRPr>
            </a:lvl2pPr>
            <a:lvl3pPr marL="1371600" marR="0" lvl="2" indent="-330200" algn="l" rtl="0">
              <a:lnSpc>
                <a:spcPct val="115000"/>
              </a:lnSpc>
              <a:spcBef>
                <a:spcPts val="0"/>
              </a:spcBef>
              <a:spcAft>
                <a:spcPts val="0"/>
              </a:spcAft>
              <a:buClr>
                <a:schemeClr val="accent5"/>
              </a:buClr>
              <a:buSzPts val="1600"/>
              <a:buFont typeface="Muli"/>
              <a:buChar char="∙"/>
              <a:defRPr sz="1600" b="0" i="0" u="none" strike="noStrike" cap="none">
                <a:solidFill>
                  <a:schemeClr val="lt1"/>
                </a:solidFill>
                <a:latin typeface="Muli"/>
                <a:ea typeface="Muli"/>
                <a:cs typeface="Muli"/>
                <a:sym typeface="Muli"/>
              </a:defRPr>
            </a:lvl3pPr>
            <a:lvl4pPr marL="1828800" marR="0" lvl="3"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4pPr>
            <a:lvl5pPr marL="2286000" marR="0" lvl="4"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5pPr>
            <a:lvl6pPr marL="2743200" marR="0" lvl="5"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6pPr>
            <a:lvl7pPr marL="3200400" marR="0" lvl="6"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7pPr>
            <a:lvl8pPr marL="3657600" marR="0" lvl="7"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8pPr>
            <a:lvl9pPr marL="4114800" marR="0" lvl="8" indent="-330200" algn="l" rtl="0">
              <a:lnSpc>
                <a:spcPct val="115000"/>
              </a:lnSpc>
              <a:spcBef>
                <a:spcPts val="0"/>
              </a:spcBef>
              <a:spcAft>
                <a:spcPts val="0"/>
              </a:spcAft>
              <a:buClr>
                <a:schemeClr val="lt1"/>
              </a:buClr>
              <a:buSzPts val="1600"/>
              <a:buFont typeface="Muli"/>
              <a:buChar char="■"/>
              <a:defRPr sz="1600" b="0" i="0" u="none" strike="noStrike" cap="none">
                <a:solidFill>
                  <a:schemeClr val="lt1"/>
                </a:solidFill>
                <a:latin typeface="Muli"/>
                <a:ea typeface="Muli"/>
                <a:cs typeface="Muli"/>
                <a:sym typeface="Muli"/>
              </a:defRPr>
            </a:lvl9pPr>
          </a:lstStyle>
          <a:p>
            <a:pPr marL="127000" indent="0" algn="just">
              <a:buNone/>
            </a:pPr>
            <a:r>
              <a:rPr lang="en-US" sz="1800" dirty="0" err="1"/>
              <a:t>Berikut</a:t>
            </a:r>
            <a:r>
              <a:rPr lang="en-US" sz="1800" dirty="0"/>
              <a:t> </a:t>
            </a:r>
            <a:r>
              <a:rPr lang="en-US" sz="1800" dirty="0" err="1"/>
              <a:t>adalah</a:t>
            </a:r>
            <a:r>
              <a:rPr lang="en-US" sz="1800" dirty="0"/>
              <a:t> </a:t>
            </a:r>
            <a:r>
              <a:rPr lang="en-US" sz="1800" dirty="0" err="1"/>
              <a:t>gambar</a:t>
            </a:r>
            <a:r>
              <a:rPr lang="en-US" sz="1800" dirty="0"/>
              <a:t> </a:t>
            </a:r>
            <a:r>
              <a:rPr lang="en-US" sz="1800" dirty="0" err="1"/>
              <a:t>dari</a:t>
            </a:r>
            <a:r>
              <a:rPr lang="en-US" sz="1800" dirty="0"/>
              <a:t> code yang </a:t>
            </a:r>
            <a:r>
              <a:rPr lang="en-US" sz="1800" dirty="0" err="1"/>
              <a:t>akan</a:t>
            </a:r>
            <a:r>
              <a:rPr lang="en-US" sz="1800" dirty="0"/>
              <a:t> </a:t>
            </a:r>
            <a:r>
              <a:rPr lang="en-US" sz="1800" dirty="0" err="1"/>
              <a:t>kita</a:t>
            </a:r>
            <a:r>
              <a:rPr lang="en-US" sz="1800" dirty="0"/>
              <a:t> </a:t>
            </a:r>
            <a:r>
              <a:rPr lang="en-US" sz="1800" dirty="0" err="1"/>
              <a:t>gunakan</a:t>
            </a:r>
            <a:r>
              <a:rPr lang="en-US" sz="1800" dirty="0"/>
              <a:t> </a:t>
            </a:r>
            <a:r>
              <a:rPr lang="en-US" sz="1800" dirty="0" err="1"/>
              <a:t>untuk</a:t>
            </a:r>
            <a:r>
              <a:rPr lang="en-US" sz="1800" dirty="0"/>
              <a:t> </a:t>
            </a:r>
            <a:r>
              <a:rPr lang="en-US" sz="1800" dirty="0" err="1"/>
              <a:t>melakukan</a:t>
            </a:r>
            <a:r>
              <a:rPr lang="en-US" sz="1800" dirty="0"/>
              <a:t> </a:t>
            </a:r>
            <a:r>
              <a:rPr lang="en-US" sz="1800" dirty="0" err="1"/>
              <a:t>analisis</a:t>
            </a:r>
            <a:r>
              <a:rPr lang="en-US" sz="1800" dirty="0"/>
              <a:t> </a:t>
            </a:r>
            <a:r>
              <a:rPr lang="en-US" sz="1800" dirty="0" err="1"/>
              <a:t>perbandingan</a:t>
            </a:r>
            <a:r>
              <a:rPr lang="en-US" sz="1800" dirty="0"/>
              <a:t> </a:t>
            </a:r>
            <a:r>
              <a:rPr lang="en-US" sz="1800" dirty="0" err="1"/>
              <a:t>dari</a:t>
            </a:r>
            <a:r>
              <a:rPr lang="en-US" sz="1800" dirty="0"/>
              <a:t> </a:t>
            </a:r>
            <a:r>
              <a:rPr lang="en-US" sz="1800" dirty="0" err="1"/>
              <a:t>gambar-gambar</a:t>
            </a:r>
            <a:r>
              <a:rPr lang="en-US" sz="1800" dirty="0"/>
              <a:t> </a:t>
            </a:r>
            <a:r>
              <a:rPr lang="en-US" sz="1800" dirty="0" err="1"/>
              <a:t>tadi</a:t>
            </a:r>
            <a:r>
              <a:rPr lang="en-US" sz="1800" dirty="0"/>
              <a:t>. Bisa </a:t>
            </a:r>
            <a:r>
              <a:rPr lang="en-US" sz="1800" dirty="0" err="1"/>
              <a:t>dilihat</a:t>
            </a:r>
            <a:r>
              <a:rPr lang="en-US" sz="1800" dirty="0"/>
              <a:t> code </a:t>
            </a:r>
            <a:r>
              <a:rPr lang="en-US" sz="1800" dirty="0" err="1"/>
              <a:t>ini</a:t>
            </a:r>
            <a:r>
              <a:rPr lang="en-US" sz="1800" dirty="0"/>
              <a:t> </a:t>
            </a:r>
            <a:r>
              <a:rPr lang="en-US" sz="1800" dirty="0" err="1"/>
              <a:t>menggunakan</a:t>
            </a:r>
            <a:r>
              <a:rPr lang="en-US" sz="1800" dirty="0"/>
              <a:t> Bahasa Python dan </a:t>
            </a:r>
            <a:r>
              <a:rPr lang="en-US" sz="1800" dirty="0" err="1"/>
              <a:t>membutuhkan</a:t>
            </a:r>
            <a:r>
              <a:rPr lang="en-US" sz="1800" dirty="0"/>
              <a:t> 3 library </a:t>
            </a:r>
            <a:r>
              <a:rPr lang="en-US" sz="1800" dirty="0" err="1"/>
              <a:t>yaitu</a:t>
            </a:r>
            <a:r>
              <a:rPr lang="en-US" sz="1800" dirty="0"/>
              <a:t> math, cv2, dan </a:t>
            </a:r>
            <a:r>
              <a:rPr lang="en-US" sz="1800" dirty="0" err="1"/>
              <a:t>numpy</a:t>
            </a:r>
            <a:r>
              <a:rPr lang="en-US" sz="1800" dirty="0"/>
              <a:t>.</a:t>
            </a:r>
          </a:p>
          <a:p>
            <a:pPr marL="127000" indent="0" algn="just">
              <a:buNone/>
            </a:pPr>
            <a:endParaRPr lang="en-US" sz="1800" dirty="0"/>
          </a:p>
          <a:p>
            <a:pPr marL="127000" indent="0" algn="just">
              <a:buNone/>
            </a:pPr>
            <a:r>
              <a:rPr lang="en-US" sz="1800" dirty="0"/>
              <a:t>Kita </a:t>
            </a:r>
            <a:r>
              <a:rPr lang="en-US" sz="1800" dirty="0" err="1"/>
              <a:t>memiliki</a:t>
            </a:r>
            <a:r>
              <a:rPr lang="en-US" sz="1800" dirty="0"/>
              <a:t> 2 function </a:t>
            </a:r>
            <a:r>
              <a:rPr lang="en-US" sz="1800" dirty="0" err="1"/>
              <a:t>yaitu</a:t>
            </a:r>
            <a:r>
              <a:rPr lang="en-US" sz="1800" dirty="0"/>
              <a:t> PSNR dan SNR yang masing-masing </a:t>
            </a:r>
            <a:r>
              <a:rPr lang="en-US" sz="1800" dirty="0" err="1"/>
              <a:t>akan</a:t>
            </a:r>
            <a:r>
              <a:rPr lang="en-US" sz="1800" dirty="0"/>
              <a:t> </a:t>
            </a:r>
            <a:r>
              <a:rPr lang="en-US" sz="1800" dirty="0" err="1"/>
              <a:t>kita</a:t>
            </a:r>
            <a:r>
              <a:rPr lang="en-US" sz="1800" dirty="0"/>
              <a:t> </a:t>
            </a:r>
            <a:r>
              <a:rPr lang="en-US" sz="1800" dirty="0" err="1"/>
              <a:t>gunakan</a:t>
            </a:r>
            <a:r>
              <a:rPr lang="en-US" sz="1800" dirty="0"/>
              <a:t> </a:t>
            </a:r>
            <a:r>
              <a:rPr lang="en-US" sz="1800" dirty="0" err="1"/>
              <a:t>untuk</a:t>
            </a:r>
            <a:r>
              <a:rPr lang="en-US" sz="1800" dirty="0"/>
              <a:t> </a:t>
            </a:r>
            <a:r>
              <a:rPr lang="en-US" sz="1800" dirty="0" err="1"/>
              <a:t>melakukan</a:t>
            </a:r>
            <a:r>
              <a:rPr lang="en-US" sz="1800" dirty="0"/>
              <a:t> </a:t>
            </a:r>
            <a:r>
              <a:rPr lang="en-US" sz="1800" dirty="0" err="1"/>
              <a:t>penghitungan</a:t>
            </a:r>
            <a:r>
              <a:rPr lang="en-US" sz="1800" dirty="0"/>
              <a:t> PSNR dan SNR. </a:t>
            </a:r>
            <a:r>
              <a:rPr lang="en-US" sz="1800" dirty="0" err="1"/>
              <a:t>Sedankan</a:t>
            </a:r>
            <a:r>
              <a:rPr lang="en-US" sz="1800" dirty="0"/>
              <a:t> </a:t>
            </a:r>
            <a:r>
              <a:rPr lang="en-US" sz="1800" dirty="0" err="1"/>
              <a:t>untuk</a:t>
            </a:r>
            <a:r>
              <a:rPr lang="en-US" sz="1800" dirty="0"/>
              <a:t> MSE </a:t>
            </a:r>
            <a:r>
              <a:rPr lang="en-US" sz="1800" dirty="0" err="1"/>
              <a:t>akan</a:t>
            </a:r>
            <a:r>
              <a:rPr lang="en-US" sz="1800" dirty="0"/>
              <a:t> </a:t>
            </a:r>
            <a:r>
              <a:rPr lang="en-US" sz="1800" dirty="0" err="1"/>
              <a:t>langsung</a:t>
            </a:r>
            <a:r>
              <a:rPr lang="en-US" sz="1800" dirty="0"/>
              <a:t> </a:t>
            </a:r>
            <a:r>
              <a:rPr lang="en-US" sz="1800" dirty="0" err="1"/>
              <a:t>kita</a:t>
            </a:r>
            <a:r>
              <a:rPr lang="en-US" sz="1800" dirty="0"/>
              <a:t> </a:t>
            </a:r>
            <a:r>
              <a:rPr lang="en-US" sz="1800" dirty="0" err="1"/>
              <a:t>terapkan</a:t>
            </a:r>
            <a:r>
              <a:rPr lang="en-US" sz="1800" dirty="0"/>
              <a:t> </a:t>
            </a:r>
            <a:r>
              <a:rPr lang="en-US" sz="1800" dirty="0" err="1"/>
              <a:t>rumusnya</a:t>
            </a:r>
            <a:r>
              <a:rPr lang="en-US" sz="1800" dirty="0"/>
              <a:t> </a:t>
            </a:r>
            <a:r>
              <a:rPr lang="en-US" sz="1800" dirty="0" err="1"/>
              <a:t>tanpa</a:t>
            </a:r>
            <a:r>
              <a:rPr lang="en-US" sz="1800" dirty="0"/>
              <a:t> </a:t>
            </a:r>
            <a:r>
              <a:rPr lang="en-US" sz="1800" dirty="0" err="1"/>
              <a:t>menggunakan</a:t>
            </a:r>
            <a:r>
              <a:rPr lang="en-US" sz="1800" dirty="0"/>
              <a:t> function.</a:t>
            </a:r>
            <a:endParaRPr lang="en-GB" sz="1800" dirty="0"/>
          </a:p>
          <a:p>
            <a:pPr algn="just"/>
            <a:endParaRPr lang="en-US" sz="1800" dirty="0"/>
          </a:p>
        </p:txBody>
      </p:sp>
      <p:pic>
        <p:nvPicPr>
          <p:cNvPr id="5" name="Picture 4">
            <a:extLst>
              <a:ext uri="{FF2B5EF4-FFF2-40B4-BE49-F238E27FC236}">
                <a16:creationId xmlns:a16="http://schemas.microsoft.com/office/drawing/2014/main" id="{CF2DD705-6D68-4C26-B5D5-7E2F2283D764}"/>
              </a:ext>
            </a:extLst>
          </p:cNvPr>
          <p:cNvPicPr>
            <a:picLocks noChangeAspect="1"/>
          </p:cNvPicPr>
          <p:nvPr/>
        </p:nvPicPr>
        <p:blipFill>
          <a:blip r:embed="rId3"/>
          <a:stretch>
            <a:fillRect/>
          </a:stretch>
        </p:blipFill>
        <p:spPr>
          <a:xfrm>
            <a:off x="5600942" y="314739"/>
            <a:ext cx="3131565" cy="4514022"/>
          </a:xfrm>
          <a:prstGeom prst="rect">
            <a:avLst/>
          </a:prstGeom>
        </p:spPr>
      </p:pic>
    </p:spTree>
    <p:extLst>
      <p:ext uri="{BB962C8B-B14F-4D97-AF65-F5344CB8AC3E}">
        <p14:creationId xmlns:p14="http://schemas.microsoft.com/office/powerpoint/2010/main" val="8841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a:t>
            </a:r>
            <a:endParaRPr dirty="0"/>
          </a:p>
          <a:p>
            <a:pPr marL="0" lvl="0" indent="0" algn="l" rtl="0">
              <a:spcBef>
                <a:spcPts val="0"/>
              </a:spcBef>
              <a:spcAft>
                <a:spcPts val="0"/>
              </a:spcAft>
              <a:buNone/>
            </a:pPr>
            <a:r>
              <a:rPr lang="en" dirty="0"/>
              <a:t>Output dan Kesimpulan</a:t>
            </a:r>
            <a:endParaRPr dirty="0"/>
          </a:p>
        </p:txBody>
      </p:sp>
      <p:sp>
        <p:nvSpPr>
          <p:cNvPr id="95" name="Google Shape;95;p17"/>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Mari kita lihat hasil dari analisis perbandingan dari project ini</a:t>
            </a:r>
            <a:endParaRPr dirty="0"/>
          </a:p>
        </p:txBody>
      </p:sp>
      <p:pic>
        <p:nvPicPr>
          <p:cNvPr id="9" name="Google Shape;392;p38">
            <a:extLst>
              <a:ext uri="{FF2B5EF4-FFF2-40B4-BE49-F238E27FC236}">
                <a16:creationId xmlns:a16="http://schemas.microsoft.com/office/drawing/2014/main" id="{01DDB523-20E5-478C-839B-C1865DC4B70B}"/>
              </a:ext>
            </a:extLst>
          </p:cNvPr>
          <p:cNvPicPr preferRelativeResize="0"/>
          <p:nvPr/>
        </p:nvPicPr>
        <p:blipFill>
          <a:blip r:embed="rId3">
            <a:alphaModFix/>
          </a:blip>
          <a:stretch>
            <a:fillRect/>
          </a:stretch>
        </p:blipFill>
        <p:spPr>
          <a:xfrm>
            <a:off x="5792839" y="1839105"/>
            <a:ext cx="1622123" cy="1229089"/>
          </a:xfrm>
          <a:prstGeom prst="rect">
            <a:avLst/>
          </a:prstGeom>
          <a:noFill/>
          <a:ln>
            <a:noFill/>
          </a:ln>
        </p:spPr>
      </p:pic>
      <p:pic>
        <p:nvPicPr>
          <p:cNvPr id="8" name="Google Shape;388;p38">
            <a:extLst>
              <a:ext uri="{FF2B5EF4-FFF2-40B4-BE49-F238E27FC236}">
                <a16:creationId xmlns:a16="http://schemas.microsoft.com/office/drawing/2014/main" id="{207390B8-9336-4C11-A5E8-127ED9D79417}"/>
              </a:ext>
            </a:extLst>
          </p:cNvPr>
          <p:cNvPicPr preferRelativeResize="0"/>
          <p:nvPr/>
        </p:nvPicPr>
        <p:blipFill>
          <a:blip r:embed="rId4">
            <a:alphaModFix/>
          </a:blip>
          <a:stretch>
            <a:fillRect/>
          </a:stretch>
        </p:blipFill>
        <p:spPr>
          <a:xfrm>
            <a:off x="6282383" y="1429762"/>
            <a:ext cx="836651" cy="911453"/>
          </a:xfrm>
          <a:prstGeom prst="rect">
            <a:avLst/>
          </a:prstGeom>
          <a:noFill/>
          <a:ln>
            <a:noFill/>
          </a:ln>
        </p:spPr>
      </p:pic>
      <p:pic>
        <p:nvPicPr>
          <p:cNvPr id="10" name="Google Shape;386;p38">
            <a:extLst>
              <a:ext uri="{FF2B5EF4-FFF2-40B4-BE49-F238E27FC236}">
                <a16:creationId xmlns:a16="http://schemas.microsoft.com/office/drawing/2014/main" id="{9A1DDD1B-5649-4214-B330-8266638A8420}"/>
              </a:ext>
            </a:extLst>
          </p:cNvPr>
          <p:cNvPicPr preferRelativeResize="0"/>
          <p:nvPr/>
        </p:nvPicPr>
        <p:blipFill>
          <a:blip r:embed="rId5">
            <a:alphaModFix/>
          </a:blip>
          <a:stretch>
            <a:fillRect/>
          </a:stretch>
        </p:blipFill>
        <p:spPr>
          <a:xfrm>
            <a:off x="6885011" y="2186653"/>
            <a:ext cx="1019495" cy="1122001"/>
          </a:xfrm>
          <a:prstGeom prst="rect">
            <a:avLst/>
          </a:prstGeom>
          <a:noFill/>
          <a:ln>
            <a:noFill/>
          </a:ln>
        </p:spPr>
      </p:pic>
    </p:spTree>
    <p:extLst>
      <p:ext uri="{BB962C8B-B14F-4D97-AF65-F5344CB8AC3E}">
        <p14:creationId xmlns:p14="http://schemas.microsoft.com/office/powerpoint/2010/main" val="4067065308"/>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642</Words>
  <Application>Microsoft Office PowerPoint</Application>
  <PresentationFormat>On-screen Show (16:9)</PresentationFormat>
  <Paragraphs>76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Muli</vt:lpstr>
      <vt:lpstr>Lexend Deca</vt:lpstr>
      <vt:lpstr>Arial</vt:lpstr>
      <vt:lpstr>Titillium Web Light</vt:lpstr>
      <vt:lpstr>Aliena template</vt:lpstr>
      <vt:lpstr>Perbandingan Compression</vt:lpstr>
      <vt:lpstr>1. Glossary</vt:lpstr>
      <vt:lpstr>Apa itu Compression?</vt:lpstr>
      <vt:lpstr>Ada 2 Tipe Compression</vt:lpstr>
      <vt:lpstr>Distortion Measure</vt:lpstr>
      <vt:lpstr>2. Image dan Code</vt:lpstr>
      <vt:lpstr>Image Yang Digunakan</vt:lpstr>
      <vt:lpstr>Code Yang Digunakan</vt:lpstr>
      <vt:lpstr>3. Output dan Kesimpulan</vt:lpstr>
      <vt:lpstr>0</vt:lpstr>
      <vt:lpstr>3.40245675</vt:lpstr>
      <vt:lpstr>Kesimpulan</vt:lpstr>
      <vt:lpstr>Kesimpulan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 Tree Lanjutan</dc:title>
  <dc:creator>Bryan Yehuda</dc:creator>
  <cp:lastModifiedBy>BRYAN YEHUDA MANNUEL(575839)</cp:lastModifiedBy>
  <cp:revision>12</cp:revision>
  <dcterms:modified xsi:type="dcterms:W3CDTF">2021-06-09T17:00:52Z</dcterms:modified>
</cp:coreProperties>
</file>