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9AA8-5063-5842-34E6-BFA63F776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E159F-2F5E-77E0-2D15-E5312E23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3797D3-46EB-5307-14B9-02C64129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24D9D-8FD0-C91B-E78D-F190FF4B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EF8D13-C764-9B62-F3BF-9F4CC8DF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1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39BEF-5AC3-1D4A-D70E-007D8E67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A1A909-6698-E716-EE03-43812374A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7FCAD3-7119-14B0-932D-204A01C5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A686B-6963-12DF-EF97-AC0E4A97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F7909-A4C3-F82B-5BFB-89DEAC86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0403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B4621-4C6D-2B7E-93A2-E9CADC8B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431097-C0D1-C23B-27A2-F7D6D8CF5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78C86-E477-B9F4-79DA-60CE09B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CBA977-2276-CF15-926F-467A57B8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39B625-BB7D-296F-8848-5BBF8CE7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802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7211F-6B5A-AA8B-00AF-48A1767C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8B072-F31F-530B-6FAC-940D7BA9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B95E3C-B137-8ECA-DF5A-D639924C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5B4FC-48ED-B66E-7ED7-21604F1A0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FE059-B685-B9FA-9E2E-D9B21F48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551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DC005-6737-6792-FDD0-4B0C4E64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12A8C6-5DD4-2921-46A6-C9E4CFD79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DF088-B09E-F8FF-4D3F-D38FCF51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489B40-04F7-698D-5322-48E4D8E7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51ACD-C07A-BB31-BE80-2DEF0F4A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168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5CE27-E896-C2B9-55EA-6CCAF9E48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01D2F-63DB-6CBC-5DD6-8A076B84C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5F5589-9A4C-D593-1640-945CC4F3A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CAF811-6FD8-C9C6-9B67-98BD1914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DE6BAB-D1F2-1330-5F7D-CEB4CBF7F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132B74-36DC-A5F2-1757-A0DE32BF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29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3FA30-0920-B9D1-422F-589BBD3D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E412E1-8468-8C48-2848-D10BEC22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6426A6-1248-E598-3949-1C64A3241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8D6A43-5B46-46E1-DA50-158AEE8FC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A365D3-C5D1-AD8B-62D0-08978543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1A5F22-36C7-C587-4F96-AB763E4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1B0B07-3AF3-675E-7AD6-265FF71F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761209-63F3-116E-351A-B75D1BE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129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0A8F1-228A-FA6A-2CA0-D1C7D571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51D9A8-0D08-752F-EBA9-FD9AA7A5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AC41F2-5E89-549F-D59D-885FAF82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5CD76A-FFAD-8D07-281D-814B863C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0445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1407BC-DE10-F4F9-0B98-BF8F0A01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8463E2-3679-0E17-17B6-127726BA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E2CD1B-218C-F3C4-3856-112EC5D5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8828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63F7-A027-5EF0-DEC1-4939F7D5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BB1CDD-8B09-169E-10A4-1A065FB7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58486E-96F8-13B4-7C58-20114E923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FF22E-9605-ADDB-24BF-8DEA868F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4727E2-861C-99F8-C54E-88F79FA9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BFBF76-8B7E-D830-3C6F-F5CC8427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819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07954-1297-7CEB-60E0-2F3C184C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75345-047F-89DD-2FE5-2988F6678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F8365E-9285-490F-A615-71674EC92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AD53A-E40C-565F-073B-C7F5D847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B3F024-C824-0C06-66B5-C4C448CE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A4C5FE-3F0F-2E6D-0517-F6B94E8E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9325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E7BE61-5293-BF12-7DA2-336668FF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69ECE-BEE6-5F0F-E5C6-AF0A18A28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A46A1-BDA0-C849-7815-25C11DA1A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8C81-71A0-4109-BBCA-C870C71FB538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A2CA7-ECC7-1747-364B-3BBBF466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DC6834-C7F6-9E8F-9DEF-6CEDF676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17AD-0544-4BBD-8FF9-9DFFC3AE78A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5952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2759F-E43F-CCD0-20BB-D8755CBCB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2363334"/>
            <a:ext cx="9144000" cy="2387600"/>
          </a:xfrm>
        </p:spPr>
        <p:txBody>
          <a:bodyPr>
            <a:noAutofit/>
          </a:bodyPr>
          <a:lstStyle/>
          <a:p>
            <a:r>
              <a:rPr lang="es-ES" sz="8000" b="1" dirty="0">
                <a:latin typeface="Aptos" panose="020B0004020202020204" pitchFamily="34" charset="0"/>
              </a:rPr>
              <a:t>PARADIGMAS </a:t>
            </a:r>
            <a:br>
              <a:rPr lang="es-ES" sz="8000" b="1" dirty="0">
                <a:latin typeface="Aptos" panose="020B0004020202020204" pitchFamily="34" charset="0"/>
              </a:rPr>
            </a:br>
            <a:r>
              <a:rPr lang="es-ES" sz="8000" b="1" dirty="0">
                <a:latin typeface="Aptos" panose="020B0004020202020204" pitchFamily="34" charset="0"/>
              </a:rPr>
              <a:t>DE INTELIGENCIA</a:t>
            </a:r>
            <a:br>
              <a:rPr lang="es-ES" sz="8000" b="1" dirty="0">
                <a:latin typeface="Aptos" panose="020B0004020202020204" pitchFamily="34" charset="0"/>
              </a:rPr>
            </a:br>
            <a:r>
              <a:rPr lang="es-ES" sz="8000" b="1" dirty="0">
                <a:latin typeface="Aptos" panose="020B0004020202020204" pitchFamily="34" charset="0"/>
              </a:rPr>
              <a:t>ARTIFICIAL</a:t>
            </a:r>
            <a:endParaRPr lang="es-419" sz="80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09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ED4E7D4-3D0F-3199-2470-A6ACAADE30E9}"/>
              </a:ext>
            </a:extLst>
          </p:cNvPr>
          <p:cNvSpPr txBox="1"/>
          <p:nvPr/>
        </p:nvSpPr>
        <p:spPr>
          <a:xfrm>
            <a:off x="1306287" y="373224"/>
            <a:ext cx="9573208" cy="4864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Mergeable Nervous Systems for Robots: Un </a:t>
            </a:r>
            <a:r>
              <a:rPr lang="en-US" sz="3200" b="1" kern="100" dirty="0" err="1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Enfoque</a:t>
            </a:r>
            <a:r>
              <a:rPr lang="en-US" sz="3200" b="1" kern="100" dirty="0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Bioinspirado</a:t>
            </a:r>
            <a:endParaRPr lang="es-419" sz="32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El proyecto "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Mergeable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Nervous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Systems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for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Robots" desarrollado por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Nithin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Mathews,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Anders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Lyhne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Christensen,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Rehan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O’Grady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Francesco Mondada y Marco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Dorigo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propone una nueva clase de robots modulares capaces de fusionar y dividir tanto sus cuerpos físicos como sus sistemas de control de manera dinámica. Este sistema permite que múltiples robots individuales se unan para formar estructuras más grandes y complejas, compartiendo una única red de control como si fueran un solo organismo.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Estos robots pueden reorganizarse en tiempo real, adaptándose a distintas tareas y entornos. Además, la capacidad de dividirse y fusionarse les otorga ventajas como la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autorreparación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y la reconfiguración según la necesidad de la misión. Esta flexibilidad se logra mediante un sistema nervioso sintético que permite la integración y redistribución de los recursos computacionales y sensoriales en la estructura combinada.</a:t>
            </a:r>
          </a:p>
        </p:txBody>
      </p:sp>
    </p:spTree>
    <p:extLst>
      <p:ext uri="{BB962C8B-B14F-4D97-AF65-F5344CB8AC3E}">
        <p14:creationId xmlns:p14="http://schemas.microsoft.com/office/powerpoint/2010/main" val="30245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29DE2-8170-B6CB-CDC6-6A63F724D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892564"/>
            <a:ext cx="10515600" cy="435133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kern="100" spc="75" dirty="0">
                <a:solidFill>
                  <a:srgbClr val="595959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Aplicación del Paradigma </a:t>
            </a:r>
            <a:r>
              <a:rPr lang="es-419" kern="100" spc="75" dirty="0" err="1">
                <a:solidFill>
                  <a:srgbClr val="595959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Bioinspirado</a:t>
            </a:r>
            <a:r>
              <a:rPr lang="es-419" kern="100" dirty="0">
                <a:effectLst/>
                <a:latin typeface="Arial Black" panose="020B0A040201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endParaRPr lang="es-419" kern="1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El paradigma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bioinspirado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se basa en la observación y replicación de principios biológicos para el desarrollo de tecnologías innovadoras. En el caso de los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Mergeable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Nervous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Systems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la inspiración proviene de organismos multicelulares y sistemas biológicos que se comunican y coordinan a través de redes nerviosas compartidas.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Los robots de este sistema imitan la forma en que las células y los organismos multicelulares colaboran para realizar funciones complejas. Al igual que los organismos vivos pueden crecer, dividirse o adaptarse según las necesidades del entorno, estos robots modulares pueden reorganizarse y compartir su sistema de control para optimizar el rendimiento colectivo. Esta estrategia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bioinspirada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les permite operar de manera descentralizada cuando están separados y de forma centralizada cuando están fusionados, proporcionando una gran flexibilidad y eficiencia.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455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0CF2E-41F3-6A61-3248-50BEFDB3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24" y="640636"/>
            <a:ext cx="10515600" cy="6058744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4200" kern="100" spc="75" dirty="0">
                <a:solidFill>
                  <a:srgbClr val="595959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Beneficios y Limitaciones del Paradigma </a:t>
            </a:r>
            <a:r>
              <a:rPr lang="es-419" sz="4200" kern="100" spc="75" dirty="0" err="1">
                <a:solidFill>
                  <a:srgbClr val="595959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Bioinspirado</a:t>
            </a:r>
            <a:r>
              <a:rPr lang="es-419" sz="4200" kern="100" spc="75" dirty="0">
                <a:solidFill>
                  <a:srgbClr val="595959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en el Proyecto</a:t>
            </a:r>
            <a:endParaRPr lang="es-419" sz="4200" kern="100" spc="75" dirty="0">
              <a:solidFill>
                <a:srgbClr val="595959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2800" i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Beneficios:</a:t>
            </a:r>
            <a:endParaRPr lang="es-419" sz="2800" kern="1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Adaptabilidad y Flexibilidad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La capacidad de los robots para fusionarse y dividirse les permite adaptarse a diferentes tareas y entornos, optimizando su desempeño en misiones variables.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Resiliencia y </a:t>
            </a:r>
            <a:r>
              <a:rPr lang="es-419" sz="2800" b="1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Autorreparación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La posibilidad de reorganizarse y sustituir módulos defectuosos mejora la durabilidad y vida útil del sistema.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Eficiencia en Recursos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Compartir un único sistema de control permite una mejor distribución de los recursos computacionales y energéticos, reduciendo el desperdicio de energía y maximizando la funcionalidad del sistema.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Inspiración en la Naturaleza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La replicación de estrategias biológicas probadas por la evolución puede llevar al desarrollo de sistemas más robustos y eficientes.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2800" i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Limitaciones:</a:t>
            </a:r>
            <a:endParaRPr lang="es-419" sz="2800" kern="1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Complejidad en la Implementación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Diseñar y programar un sistema que permita una fusión y separación fluida entre módulos requiere algoritmos avanzados y hardware especializado.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Retos en la Comunicación y Coordinación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Asegurar una transición eficiente entre modos de control descentralizados y centralizados sin pérdida de datos ni fallos operativos es un desafío tecnológico significativo.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Limitaciones Físicas y Energéticas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Aunque la fusión modular optimiza los recursos, sigue existiendo un límite en cuanto a la cantidad de módulos que pueden operar eficientemente sin comprometer la estabilidad del sistema.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2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Aplicaciones Restringidas</a:t>
            </a:r>
            <a:r>
              <a:rPr lang="es-419" sz="2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Si bien este paradigma es ideal para ciertos entornos dinámicos, su implementación en aplicaciones comerciales convencionales aún es limitada debido a su complejidad y costos asociados.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5979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B9E5AEA-3334-5E70-D753-8670A2FCD97B}"/>
              </a:ext>
            </a:extLst>
          </p:cNvPr>
          <p:cNvSpPr txBox="1"/>
          <p:nvPr/>
        </p:nvSpPr>
        <p:spPr>
          <a:xfrm>
            <a:off x="1446245" y="665809"/>
            <a:ext cx="8948057" cy="422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s-419" sz="3200" b="1" kern="100" dirty="0" err="1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DeepMind’s</a:t>
            </a:r>
            <a:r>
              <a:rPr lang="es-419" sz="3200" b="1" kern="100" dirty="0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3200" b="1" kern="100" dirty="0" err="1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3200" b="1" kern="100" dirty="0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Inteligencia Artificial en el Juego de </a:t>
            </a:r>
            <a:r>
              <a:rPr lang="es-419" sz="3200" b="1" kern="100" dirty="0" err="1">
                <a:solidFill>
                  <a:srgbClr val="2F5496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Go</a:t>
            </a:r>
            <a:endParaRPr lang="es-419" sz="32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es un sistema de inteligencia artificial desarrollado por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DeepMind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una subsidiaria de Google, con el objetivo de jugar al juego de mesa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a un nivel superhumano. Este proyecto ganó notoriedad en 2016 cuando derrotó al campeón mundial Lee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Sedol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marcando un hito en la historia de la inteligencia artificial.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 diferencia de los enfoques tradicionales basados en reglas explícitas,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combina aprendizaje profundo con técnicas de búsqueda de Monte Carlo para evaluar posiciones y seleccionar movimientos óptimos. Utiliza redes neuronales profundas entrenadas con partidas humanas y autoaprendizaje mediante juegos contra sí mismo, lo que le permite mejorar continuamente sin intervención humana directa.</a:t>
            </a:r>
          </a:p>
        </p:txBody>
      </p:sp>
    </p:spTree>
    <p:extLst>
      <p:ext uri="{BB962C8B-B14F-4D97-AF65-F5344CB8AC3E}">
        <p14:creationId xmlns:p14="http://schemas.microsoft.com/office/powerpoint/2010/main" val="29630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53F1-E210-DCF0-DC9F-068640F2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kern="100" spc="75" dirty="0">
                <a:solidFill>
                  <a:srgbClr val="595959"/>
                </a:solidFill>
                <a:effectLst/>
                <a:latin typeface="Arial Black" panose="020B0A040201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Aplicación del Paradigma Simbólico y Conexionista</a:t>
            </a:r>
            <a:br>
              <a:rPr lang="es-419" sz="1800" kern="100" spc="75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F0083-E5B7-62A7-4858-DE2D7EF7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i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Paradigma Simbólico: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El paradigma simbólico en inteligencia artificial se basa en la manipulación de símbolos y reglas explícitas para representar el conocimiento y la toma de decisiones. En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este enfoque está presente en el uso del algoritmo de búsqueda de Monte Carlo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Tree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Search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(MCTS), que permite evaluar posibles secuencias de jugadas basándose en cálculos probabilísticos y reglas predefinidas del juego. Este método proporciona una estructura lógica para explorar y seleccionar los movimientos más prometedores, funcionando como un componente esencial en la estrategia del sistema.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419" sz="1800" i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Paradigma Conexionista: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El paradigma conexionista, basado en redes neuronales artificiales, juega un papel crucial en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. El sistema utiliza redes neuronales profundas para evaluar posiciones en el tablero y predecir jugadas con base en patrones aprendidos. Estas redes están compuestas por múltiples capas que procesan la información de manera similar a las neuronas en el cerebro humano, lo que permite al sistema mejorar su desempeño con la experiencia. Mediante el aprendizaje supervisado (a partir de partidas humanas) y el aprendizaje por refuerzo (mediante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autojuegos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),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refina su estrategia y toma de decisiones sin depender de reglas preprogramadas.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5003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68121-16BD-E5B6-72D0-142E65B9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804"/>
            <a:ext cx="10515600" cy="5924939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29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Beneficios y Limitaciones del Uso de Estos Paradigmas en </a:t>
            </a:r>
            <a:r>
              <a:rPr lang="es-419" sz="2900" b="1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endParaRPr lang="es-419" sz="2900" kern="1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i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Beneficios:</a:t>
            </a:r>
            <a:endParaRPr lang="es-419" sz="1800" kern="1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Capacidad de Aprendizaje y Mejora Continua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Gracias al paradigma conexionista,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puede entrenarse con grandes volúmenes de datos y mejorar mediante autoaprendizaje, superando incluso a los mejores jugadores humanos.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Flexibilidad en la Toma de Decisiones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La combinación del paradigma simbólico y conexionista permite que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no solo siga reglas lógicas, sino que también identifique patrones complejos y tome decisiones creativas.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Generalización del Conocimiento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A través del aprendizaje profundo, el sistema puede adaptarse a diferentes estilos de juego y estrategias, en lugar de depender exclusivamente de reglas predefinidas.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Innovación en la Inteligencia Artificial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demostró que el aprendizaje profundo puede resolver problemas complejos más allá de lo que se pensaba posible, inspirando el desarrollo de nuevas aplicaciones en otras áreas.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i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Limitaciones:</a:t>
            </a:r>
            <a:endParaRPr lang="es-419" sz="1800" kern="100" dirty="0">
              <a:effectLst/>
              <a:latin typeface="Calibri" panose="020F050202020403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Requiere Enormes Recursos Computacionales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Entrenar y ejecutar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demanda un poder de cómputo significativo, lo que limita su accesibilidad y aplicabilidad fuera de entornos altamente especializados.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Falta de </a:t>
            </a:r>
            <a:r>
              <a:rPr lang="es-419" sz="1800" b="1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Explicabilidad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Aunque el paradigma simbólico permite cierto nivel de interpretabilidad en la toma de decisiones, las redes neuronales profundas funcionan como una "caja negra", lo que dificulta entender exactamente por qué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elige ciertos movimientos.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Dependencia de Grandes Conjuntos de Datos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necesita una gran cantidad de datos y simulaciones para alcanzar su nivel de desempeño, lo que puede ser una limitación en problemas con menos datos disponibles.</a:t>
            </a:r>
          </a:p>
          <a:p>
            <a:pPr marL="342900" lvl="0" indent="-342900" algn="just">
              <a:lnSpc>
                <a:spcPct val="106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419" sz="1800" b="1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Aplicación Específica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: Aunque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AlphaGo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es excepcional en </a:t>
            </a:r>
            <a:r>
              <a:rPr lang="es-419" sz="1800" kern="100" dirty="0" err="1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Go</a:t>
            </a:r>
            <a:r>
              <a:rPr lang="es-419" sz="1800" kern="100" dirty="0">
                <a:effectLst/>
                <a:latin typeface="Calibri" panose="020F050202020403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, su enfoque no es fácilmente transferible a otros dominios sin una adaptación significativa del modelo y los datos de entrenamiento.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492161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Arial</vt:lpstr>
      <vt:lpstr>Arial Black</vt:lpstr>
      <vt:lpstr>Calibri</vt:lpstr>
      <vt:lpstr>Calibri Light</vt:lpstr>
      <vt:lpstr>Tema de Office</vt:lpstr>
      <vt:lpstr>PARADIGMAS  DE INTELIGENCIA ARTIFICIAL</vt:lpstr>
      <vt:lpstr>Presentación de PowerPoint</vt:lpstr>
      <vt:lpstr>Presentación de PowerPoint</vt:lpstr>
      <vt:lpstr>Presentación de PowerPoint</vt:lpstr>
      <vt:lpstr>Presentación de PowerPoint</vt:lpstr>
      <vt:lpstr>Aplicación del Paradigma Simbólico y Conexionista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JAVIER ANGULO SANDOVAL</dc:creator>
  <cp:lastModifiedBy>BRYAN JAVIER ANGULO SANDOVAL</cp:lastModifiedBy>
  <cp:revision>1</cp:revision>
  <dcterms:created xsi:type="dcterms:W3CDTF">2025-03-10T06:57:22Z</dcterms:created>
  <dcterms:modified xsi:type="dcterms:W3CDTF">2025-03-10T06:57:27Z</dcterms:modified>
</cp:coreProperties>
</file>