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6" r:id="rId6"/>
    <p:sldId id="258" r:id="rId7"/>
    <p:sldId id="262" r:id="rId8"/>
    <p:sldId id="263" r:id="rId9"/>
    <p:sldId id="261" r:id="rId10"/>
    <p:sldId id="264" r:id="rId11"/>
    <p:sldId id="268" r:id="rId12"/>
    <p:sldId id="265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69913"/>
  </p:normalViewPr>
  <p:slideViewPr>
    <p:cSldViewPr snapToGrid="0" snapToObjects="1">
      <p:cViewPr varScale="1">
        <p:scale>
          <a:sx n="67" d="100"/>
          <a:sy n="67" d="100"/>
        </p:scale>
        <p:origin x="1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505D9-0EF0-6449-AB3C-5CEF78D97551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B03DB-D2D6-7F4A-BB6A-6ECD82C1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2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secure-shell-app/pnhechapfaindjhompbnflcldabbghjo" TargetMode="External"/><Relationship Id="rId4" Type="http://schemas.openxmlformats.org/officeDocument/2006/relationships/hyperlink" Target="https://addons.mozilla.org/en-US/firefox/addon/sshgate-ssh-client-terminal/?src=search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a command, hit enter, something happens, waits for you to do something</a:t>
            </a:r>
            <a:r>
              <a:rPr lang="en-US" baseline="0" dirty="0" smtClean="0"/>
              <a:t> 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B03DB-D2D6-7F4A-BB6A-6ECD82C16F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6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Cygwin</a:t>
            </a:r>
          </a:p>
          <a:p>
            <a:r>
              <a:rPr lang="en-US" dirty="0" smtClean="0"/>
              <a:t>Putty</a:t>
            </a:r>
          </a:p>
          <a:p>
            <a:endParaRPr lang="en-US" dirty="0" smtClean="0"/>
          </a:p>
          <a:p>
            <a:r>
              <a:rPr lang="en-US" dirty="0" smtClean="0"/>
              <a:t>Chrom</a:t>
            </a:r>
            <a:r>
              <a:rPr lang="en-US" baseline="0" dirty="0" smtClean="0"/>
              <a:t>e </a:t>
            </a:r>
            <a:r>
              <a:rPr lang="en-US" baseline="0" dirty="0" err="1" smtClean="0"/>
              <a:t>ssh</a:t>
            </a:r>
            <a:r>
              <a:rPr lang="en-US" baseline="0" dirty="0" smtClean="0"/>
              <a:t> -&gt;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>
                <a:hlinkClick r:id="rId3"/>
              </a:rPr>
              <a:t>https://chrome.google.com/webstore/detail/secure-shell-app/pnhechapfaindjhompbnflcldabbghjo</a:t>
            </a:r>
            <a:endParaRPr lang="en-US" baseline="0" dirty="0" smtClean="0"/>
          </a:p>
          <a:p>
            <a:r>
              <a:rPr lang="en-US" baseline="0" dirty="0" smtClean="0"/>
              <a:t>Firefox </a:t>
            </a:r>
            <a:r>
              <a:rPr lang="en-US" baseline="0" dirty="0" err="1" smtClean="0"/>
              <a:t>ssh</a:t>
            </a:r>
            <a:r>
              <a:rPr lang="en-US" baseline="0" dirty="0" smtClean="0"/>
              <a:t> -&gt; </a:t>
            </a:r>
            <a:r>
              <a:rPr lang="en-US" dirty="0" smtClean="0">
                <a:hlinkClick r:id="rId4"/>
              </a:rPr>
              <a:t>https://addons.mozilla.org/en-US/firefox/addon/sshgate-ssh-client-terminal/?src=search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B03DB-D2D6-7F4A-BB6A-6ECD82C16F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B03DB-D2D6-7F4A-BB6A-6ECD82C16F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74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what if no spaces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line interface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(CLI) the choices are combinations of commands and parameters, more like words in a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B03DB-D2D6-7F4A-BB6A-6ECD82C16F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584F-46FD-F842-A870-8D1E5FB91886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448E-D91D-6E46-A47E-5E5DEB36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2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584F-46FD-F842-A870-8D1E5FB91886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448E-D91D-6E46-A47E-5E5DEB36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584F-46FD-F842-A870-8D1E5FB91886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448E-D91D-6E46-A47E-5E5DEB36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584F-46FD-F842-A870-8D1E5FB91886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448E-D91D-6E46-A47E-5E5DEB36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4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584F-46FD-F842-A870-8D1E5FB91886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448E-D91D-6E46-A47E-5E5DEB36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584F-46FD-F842-A870-8D1E5FB91886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448E-D91D-6E46-A47E-5E5DEB36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584F-46FD-F842-A870-8D1E5FB91886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448E-D91D-6E46-A47E-5E5DEB36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1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584F-46FD-F842-A870-8D1E5FB91886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448E-D91D-6E46-A47E-5E5DEB36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584F-46FD-F842-A870-8D1E5FB91886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448E-D91D-6E46-A47E-5E5DEB36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584F-46FD-F842-A870-8D1E5FB91886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448E-D91D-6E46-A47E-5E5DEB36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8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584F-46FD-F842-A870-8D1E5FB91886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448E-D91D-6E46-A47E-5E5DEB36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584F-46FD-F842-A870-8D1E5FB91886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1448E-D91D-6E46-A47E-5E5DEB36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0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offman2.idre.ucla.edu/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offman2.idre.ucla.edu/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ffman2.idre.ucla.edu/access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>
                <a:latin typeface="+mn-lt"/>
              </a:rPr>
              <a:t>Welcome to Hoffman2</a:t>
            </a:r>
            <a:endParaRPr lang="en-US" sz="6600" dirty="0">
              <a:latin typeface="+mn-lt"/>
            </a:endParaRP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Week1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19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What </a:t>
            </a:r>
            <a:r>
              <a:rPr lang="en-US" dirty="0" smtClean="0">
                <a:latin typeface="+mn-lt"/>
              </a:rPr>
              <a:t>in </a:t>
            </a:r>
            <a:r>
              <a:rPr lang="en-US" dirty="0" smtClean="0">
                <a:latin typeface="+mn-lt"/>
              </a:rPr>
              <a:t>the heck do I do now?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a compute node</a:t>
            </a:r>
          </a:p>
          <a:p>
            <a:pPr marL="457200" lvl="1" indent="0">
              <a:buNone/>
            </a:pPr>
            <a:r>
              <a:rPr lang="en-US" sz="3200" dirty="0" smtClean="0"/>
              <a:t>	$ </a:t>
            </a:r>
            <a:r>
              <a:rPr lang="en-US" sz="3200" dirty="0" err="1" smtClean="0"/>
              <a:t>qrsh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5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0"/>
            <a:ext cx="968566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1" y="1257300"/>
            <a:ext cx="1976677" cy="11412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1250" y="734080"/>
            <a:ext cx="4780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Do not linger in the Login node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82030" y="1827911"/>
            <a:ext cx="866220" cy="1410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18409" y="2240817"/>
            <a:ext cx="928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6"/>
                </a:solidFill>
              </a:rPr>
              <a:t>qrsh</a:t>
            </a:r>
            <a:endParaRPr lang="en-US" sz="3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0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What </a:t>
            </a:r>
            <a:r>
              <a:rPr lang="en-US" dirty="0" smtClean="0">
                <a:latin typeface="+mn-lt"/>
              </a:rPr>
              <a:t>in </a:t>
            </a:r>
            <a:r>
              <a:rPr lang="en-US" dirty="0" smtClean="0">
                <a:latin typeface="+mn-lt"/>
              </a:rPr>
              <a:t>the heck do I do now?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out a compute node</a:t>
            </a:r>
          </a:p>
          <a:p>
            <a:pPr marL="0" indent="0">
              <a:buNone/>
            </a:pPr>
            <a:r>
              <a:rPr lang="en-US" sz="3200" dirty="0" smtClean="0"/>
              <a:t>	$ </a:t>
            </a:r>
            <a:r>
              <a:rPr lang="en-US" sz="3200" dirty="0" err="1" smtClean="0"/>
              <a:t>qrsh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$ </a:t>
            </a:r>
            <a:r>
              <a:rPr lang="en-US" sz="3200" dirty="0" err="1" smtClean="0"/>
              <a:t>myjob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$ </a:t>
            </a:r>
            <a:r>
              <a:rPr lang="en-US" sz="3200" dirty="0" err="1" smtClean="0"/>
              <a:t>qstat</a:t>
            </a:r>
            <a:r>
              <a:rPr lang="en-US" sz="3200" dirty="0" smtClean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u &lt;username&gt;</a:t>
            </a:r>
            <a:endParaRPr lang="en-US" sz="32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191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What </a:t>
            </a:r>
            <a:r>
              <a:rPr lang="en-US" dirty="0" smtClean="0">
                <a:latin typeface="+mn-lt"/>
              </a:rPr>
              <a:t>in </a:t>
            </a:r>
            <a:r>
              <a:rPr lang="en-US" dirty="0" smtClean="0">
                <a:latin typeface="+mn-lt"/>
              </a:rPr>
              <a:t>the heck do I do now?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out a compute node</a:t>
            </a:r>
          </a:p>
          <a:p>
            <a:pPr marL="0" indent="0">
              <a:buNone/>
            </a:pPr>
            <a:r>
              <a:rPr lang="en-US" sz="3200" dirty="0" smtClean="0"/>
              <a:t>	$ </a:t>
            </a:r>
            <a:r>
              <a:rPr lang="en-US" sz="3200" dirty="0" err="1" smtClean="0"/>
              <a:t>qrsh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$ </a:t>
            </a:r>
            <a:r>
              <a:rPr lang="en-US" sz="3200" dirty="0" err="1" smtClean="0"/>
              <a:t>myjob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$ </a:t>
            </a:r>
            <a:r>
              <a:rPr lang="en-US" sz="3200" dirty="0" err="1" smtClean="0"/>
              <a:t>qstat</a:t>
            </a:r>
            <a:r>
              <a:rPr lang="en-US" sz="3200" dirty="0" smtClean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u &lt;username&gt;</a:t>
            </a:r>
            <a:endParaRPr lang="en-US" sz="3200" dirty="0"/>
          </a:p>
          <a:p>
            <a:endParaRPr lang="en-US" dirty="0" smtClean="0"/>
          </a:p>
          <a:p>
            <a:r>
              <a:rPr lang="en-US" dirty="0" smtClean="0"/>
              <a:t>Basic navigation in the shell</a:t>
            </a:r>
            <a:r>
              <a:rPr lang="mr-IN" dirty="0" smtClean="0"/>
              <a:t>…</a:t>
            </a:r>
            <a:r>
              <a:rPr lang="en-US" dirty="0" smtClean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3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 I use the Shell?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0"/>
            <a:ext cx="968566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1" y="1257300"/>
            <a:ext cx="1976677" cy="11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0250" y="171450"/>
            <a:ext cx="8068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hlinkClick r:id="rId2"/>
              </a:rPr>
              <a:t>https://www.hoffman2.idre.ucla.edu/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6" y="1043609"/>
            <a:ext cx="11144250" cy="581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9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0250" y="171450"/>
            <a:ext cx="8068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hlinkClick r:id="rId2"/>
              </a:rPr>
              <a:t>https://www.hoffman2.idre.ucla.edu/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6" y="1043609"/>
            <a:ext cx="11144250" cy="58143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28700" y="3124200"/>
            <a:ext cx="226695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2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the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language </a:t>
            </a:r>
            <a:r>
              <a:rPr lang="en-US" dirty="0" smtClean="0"/>
              <a:t>with </a:t>
            </a:r>
            <a:r>
              <a:rPr lang="en-US" dirty="0"/>
              <a:t>a </a:t>
            </a:r>
            <a:r>
              <a:rPr lang="en-US" b="1" dirty="0"/>
              <a:t>command-line interface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b="1" dirty="0" smtClean="0"/>
              <a:t>read-evaluate-print loop</a:t>
            </a:r>
            <a:endParaRPr lang="en-US" dirty="0" smtClean="0"/>
          </a:p>
          <a:p>
            <a:r>
              <a:rPr lang="en-US" dirty="0" smtClean="0"/>
              <a:t>primary purpose is to read commands and run other programs</a:t>
            </a:r>
          </a:p>
          <a:p>
            <a:r>
              <a:rPr lang="en-US" dirty="0" smtClean="0"/>
              <a:t>good for automating repetitive tasks</a:t>
            </a:r>
          </a:p>
          <a:p>
            <a:r>
              <a:rPr lang="en-US" dirty="0" smtClean="0"/>
              <a:t>Used to access networked machines (e.g. HOffman2)</a:t>
            </a:r>
          </a:p>
        </p:txBody>
      </p:sp>
    </p:spTree>
    <p:extLst>
      <p:ext uri="{BB962C8B-B14F-4D97-AF65-F5344CB8AC3E}">
        <p14:creationId xmlns:p14="http://schemas.microsoft.com/office/powerpoint/2010/main" val="163350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5406" y="188413"/>
            <a:ext cx="5453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How do I access Hoffman2?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3769567" y="6304774"/>
            <a:ext cx="442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3"/>
              </a:rPr>
              <a:t>https://www.hoffman2.idre.ucla.edu/access/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22" y="1656409"/>
            <a:ext cx="3313145" cy="23017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67" y="4495320"/>
            <a:ext cx="4204967" cy="1809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145" y="1781753"/>
            <a:ext cx="4624305" cy="19826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12994" y="5255285"/>
            <a:ext cx="2653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212529"/>
                </a:solidFill>
                <a:effectLst/>
              </a:rPr>
              <a:t>web-based SSH 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27873" y="1287077"/>
            <a:ext cx="3313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212529"/>
                </a:solidFill>
                <a:effectLst/>
              </a:rPr>
              <a:t>Terminal Mac/Unix and </a:t>
            </a:r>
            <a:r>
              <a:rPr lang="en-US" b="1" dirty="0">
                <a:solidFill>
                  <a:srgbClr val="212529"/>
                </a:solidFill>
              </a:rPr>
              <a:t>L</a:t>
            </a:r>
            <a:r>
              <a:rPr lang="en-US" b="1" i="0" dirty="0" smtClean="0">
                <a:solidFill>
                  <a:srgbClr val="212529"/>
                </a:solidFill>
                <a:effectLst/>
              </a:rPr>
              <a:t>inux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200780" y="1328485"/>
            <a:ext cx="2653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212529"/>
                </a:solidFill>
                <a:effectLst/>
              </a:rPr>
              <a:t>SSH Client for PC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70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0" y="1327150"/>
            <a:ext cx="7416800" cy="483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0746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How do I login to Hoffman2?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2777623" y="3515667"/>
            <a:ext cx="6636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err="1" smtClean="0">
                <a:solidFill>
                  <a:srgbClr val="000000"/>
                </a:solidFill>
                <a:effectLst/>
                <a:latin typeface="Courier New" charset="0"/>
              </a:rPr>
              <a:t>ssh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Courier New" charset="0"/>
              </a:rPr>
              <a:t> login_id@hoffman2.idre.ucla.edu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847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0746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How do I login to Hoffman2?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50" y="1111250"/>
            <a:ext cx="74803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0746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Fingerprint the first time you connect...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2533650" y="1461344"/>
            <a:ext cx="6896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i="0" dirty="0" smtClean="0">
              <a:solidFill>
                <a:srgbClr val="000000"/>
              </a:solidFill>
              <a:effectLst/>
              <a:latin typeface="ProximaNov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ProximaNova" charset="0"/>
              </a:rPr>
              <a:t>SHA256:</a:t>
            </a:r>
          </a:p>
          <a:p>
            <a:r>
              <a:rPr lang="en-US" b="1" i="0" dirty="0" smtClean="0">
                <a:solidFill>
                  <a:srgbClr val="000000"/>
                </a:solidFill>
                <a:effectLst/>
                <a:latin typeface="ProximaNova" charset="0"/>
              </a:rPr>
              <a:t>kah9BJwSzrlFnVp9Tg+El2IdcCN7JgN5+Ur2RyIdvwM</a:t>
            </a:r>
            <a:endParaRPr lang="en-US" b="0" i="0" dirty="0" smtClean="0">
              <a:solidFill>
                <a:srgbClr val="000000"/>
              </a:solidFill>
              <a:effectLst/>
              <a:latin typeface="ProximaNova" charset="0"/>
            </a:endParaRPr>
          </a:p>
          <a:p>
            <a:endParaRPr lang="en-US" b="0" i="0" dirty="0" smtClean="0">
              <a:solidFill>
                <a:srgbClr val="000000"/>
              </a:solidFill>
              <a:effectLst/>
              <a:latin typeface="ProximaNov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ProximaNova" charset="0"/>
              </a:rPr>
              <a:t>RSA key:</a:t>
            </a:r>
          </a:p>
          <a:p>
            <a:r>
              <a:rPr lang="en-US" b="1" i="0" dirty="0" smtClean="0">
                <a:solidFill>
                  <a:srgbClr val="000000"/>
                </a:solidFill>
                <a:effectLst/>
                <a:latin typeface="ProximaNova" charset="0"/>
              </a:rPr>
              <a:t>xotov-buget-sigyv-gozac-derel-dabaz-ryfep-tohyl-pacoc-pukot-zoxex</a:t>
            </a:r>
            <a:endParaRPr lang="en-US" dirty="0">
              <a:solidFill>
                <a:srgbClr val="000000"/>
              </a:solidFill>
              <a:latin typeface="ProximaNova" charset="0"/>
            </a:endParaRPr>
          </a:p>
          <a:p>
            <a:r>
              <a:rPr lang="en-US" b="1" i="0" dirty="0" smtClean="0">
                <a:solidFill>
                  <a:srgbClr val="000000"/>
                </a:solidFill>
                <a:effectLst/>
                <a:latin typeface="ProximaNova" charset="0"/>
              </a:rPr>
              <a:t>3c:9c:67:d8:c5:a4:ae:77:07:5f:10:2f:20:4a:75:0f</a:t>
            </a:r>
            <a:endParaRPr lang="en-US" b="0" i="0" dirty="0" smtClean="0">
              <a:solidFill>
                <a:srgbClr val="000000"/>
              </a:solidFill>
              <a:effectLst/>
              <a:latin typeface="ProximaNova" charset="0"/>
            </a:endParaRPr>
          </a:p>
          <a:p>
            <a:endParaRPr lang="en-US" b="0" i="0" dirty="0" smtClean="0">
              <a:solidFill>
                <a:srgbClr val="000000"/>
              </a:solidFill>
              <a:effectLst/>
              <a:latin typeface="ProximaNov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ProximaNova" charset="0"/>
              </a:rPr>
              <a:t>RSA1 key:</a:t>
            </a:r>
          </a:p>
          <a:p>
            <a:r>
              <a:rPr lang="en-US" b="1" i="0" dirty="0" smtClean="0">
                <a:solidFill>
                  <a:srgbClr val="000000"/>
                </a:solidFill>
                <a:effectLst/>
                <a:latin typeface="ProximaNova" charset="0"/>
              </a:rPr>
              <a:t>xocen-pufiz-folal-haruf-bahid-fusyg-cihon-merul-mecyn-laton-poxix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ProximaNova" charset="0"/>
              </a:rPr>
              <a:t/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ProximaNova" charset="0"/>
              </a:rPr>
            </a:br>
            <a:r>
              <a:rPr lang="en-US" b="1" i="0" dirty="0" smtClean="0">
                <a:solidFill>
                  <a:srgbClr val="000000"/>
                </a:solidFill>
                <a:effectLst/>
                <a:latin typeface="ProximaNova" charset="0"/>
              </a:rPr>
              <a:t>e5:75:a2:e8:07:a4:52:c4:c1:10:40:bd:bc:55:ed:3a</a:t>
            </a:r>
            <a:endParaRPr lang="en-US" b="0" i="0" dirty="0" smtClean="0">
              <a:solidFill>
                <a:srgbClr val="000000"/>
              </a:solidFill>
              <a:effectLst/>
              <a:latin typeface="ProximaNova" charset="0"/>
            </a:endParaRPr>
          </a:p>
          <a:p>
            <a:endParaRPr lang="en-US" b="0" i="0" dirty="0" smtClean="0">
              <a:solidFill>
                <a:srgbClr val="000000"/>
              </a:solidFill>
              <a:effectLst/>
              <a:latin typeface="ProximaNov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ProximaNova" charset="0"/>
              </a:rPr>
              <a:t>DSA key:</a:t>
            </a:r>
          </a:p>
          <a:p>
            <a:r>
              <a:rPr lang="en-US" b="1" i="0" dirty="0" smtClean="0">
                <a:solidFill>
                  <a:srgbClr val="000000"/>
                </a:solidFill>
                <a:effectLst/>
                <a:latin typeface="ProximaNova" charset="0"/>
              </a:rPr>
              <a:t>xuher-gizaf-kedap-labif-mihiz-silys-hosih-hefez-pagiz-baguk-zexux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ProximaNova" charset="0"/>
              </a:rPr>
              <a:t/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ProximaNova" charset="0"/>
              </a:rPr>
            </a:br>
            <a:r>
              <a:rPr lang="en-US" b="1" i="0" dirty="0" smtClean="0">
                <a:solidFill>
                  <a:srgbClr val="000000"/>
                </a:solidFill>
                <a:effectLst/>
                <a:latin typeface="ProximaNova" charset="0"/>
              </a:rPr>
              <a:t>09:43:5d:54:01:67:f0:ee:6e:be:20:e3:d4:ec:45:ac</a:t>
            </a:r>
            <a:endParaRPr lang="en-US" b="0" i="0" dirty="0">
              <a:solidFill>
                <a:srgbClr val="000000"/>
              </a:solidFill>
              <a:effectLst/>
              <a:latin typeface="Proxima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9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169</Words>
  <Application>Microsoft Macintosh PowerPoint</Application>
  <PresentationFormat>Widescreen</PresentationFormat>
  <Paragraphs>62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Courier New</vt:lpstr>
      <vt:lpstr>Mangal</vt:lpstr>
      <vt:lpstr>ProximaNova</vt:lpstr>
      <vt:lpstr>Arial</vt:lpstr>
      <vt:lpstr>Office Theme</vt:lpstr>
      <vt:lpstr>Welcome to Hoffman2</vt:lpstr>
      <vt:lpstr>PowerPoint Presentation</vt:lpstr>
      <vt:lpstr>PowerPoint Presentation</vt:lpstr>
      <vt:lpstr>PowerPoint Presentation</vt:lpstr>
      <vt:lpstr>What is the Shell</vt:lpstr>
      <vt:lpstr>PowerPoint Presentation</vt:lpstr>
      <vt:lpstr>PowerPoint Presentation</vt:lpstr>
      <vt:lpstr>PowerPoint Presentation</vt:lpstr>
      <vt:lpstr>PowerPoint Presentation</vt:lpstr>
      <vt:lpstr>What in the heck do I do now?</vt:lpstr>
      <vt:lpstr>PowerPoint Presentation</vt:lpstr>
      <vt:lpstr>What in the heck do I do now?</vt:lpstr>
      <vt:lpstr>What in the heck do I do now?</vt:lpstr>
      <vt:lpstr>How do I use the Shell?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Curd</dc:creator>
  <cp:lastModifiedBy>Emily Curd</cp:lastModifiedBy>
  <cp:revision>19</cp:revision>
  <dcterms:created xsi:type="dcterms:W3CDTF">2019-03-22T20:21:28Z</dcterms:created>
  <dcterms:modified xsi:type="dcterms:W3CDTF">2019-04-01T14:37:33Z</dcterms:modified>
</cp:coreProperties>
</file>