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53" r:id="rId4"/>
    <p:sldId id="271" r:id="rId5"/>
    <p:sldId id="258" r:id="rId6"/>
    <p:sldId id="279" r:id="rId7"/>
    <p:sldId id="291" r:id="rId8"/>
    <p:sldId id="261" r:id="rId9"/>
    <p:sldId id="273" r:id="rId10"/>
    <p:sldId id="280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278" r:id="rId21"/>
    <p:sldId id="272" r:id="rId22"/>
    <p:sldId id="274" r:id="rId23"/>
    <p:sldId id="276" r:id="rId24"/>
    <p:sldId id="275" r:id="rId25"/>
    <p:sldId id="281" r:id="rId26"/>
    <p:sldId id="277" r:id="rId27"/>
    <p:sldId id="315" r:id="rId28"/>
    <p:sldId id="305" r:id="rId29"/>
    <p:sldId id="306" r:id="rId30"/>
    <p:sldId id="312" r:id="rId31"/>
    <p:sldId id="283" r:id="rId32"/>
    <p:sldId id="304" r:id="rId33"/>
    <p:sldId id="282" r:id="rId34"/>
    <p:sldId id="295" r:id="rId35"/>
    <p:sldId id="284" r:id="rId36"/>
    <p:sldId id="297" r:id="rId37"/>
    <p:sldId id="285" r:id="rId38"/>
    <p:sldId id="314" r:id="rId39"/>
    <p:sldId id="296" r:id="rId40"/>
    <p:sldId id="313" r:id="rId41"/>
    <p:sldId id="286" r:id="rId42"/>
    <p:sldId id="311" r:id="rId43"/>
    <p:sldId id="287" r:id="rId44"/>
    <p:sldId id="288" r:id="rId45"/>
    <p:sldId id="292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1852A7E-DB94-4D1C-A2A7-64A55011B845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00C1DD5-B3AC-441C-BDF4-18DEB7449D6B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A7E-DB94-4D1C-A2A7-64A55011B845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1DD5-B3AC-441C-BDF4-18DEB7449D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A7E-DB94-4D1C-A2A7-64A55011B845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1DD5-B3AC-441C-BDF4-18DEB7449D6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A7E-DB94-4D1C-A2A7-64A55011B845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1DD5-B3AC-441C-BDF4-18DEB7449D6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1852A7E-DB94-4D1C-A2A7-64A55011B845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00C1DD5-B3AC-441C-BDF4-18DEB7449D6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A7E-DB94-4D1C-A2A7-64A55011B845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1DD5-B3AC-441C-BDF4-18DEB7449D6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A7E-DB94-4D1C-A2A7-64A55011B845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1DD5-B3AC-441C-BDF4-18DEB7449D6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A7E-DB94-4D1C-A2A7-64A55011B845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1DD5-B3AC-441C-BDF4-18DEB7449D6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A7E-DB94-4D1C-A2A7-64A55011B845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1DD5-B3AC-441C-BDF4-18DEB7449D6B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A7E-DB94-4D1C-A2A7-64A55011B845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1DD5-B3AC-441C-BDF4-18DEB7449D6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A7E-DB94-4D1C-A2A7-64A55011B845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1DD5-B3AC-441C-BDF4-18DEB7449D6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852A7E-DB94-4D1C-A2A7-64A55011B845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0C1DD5-B3AC-441C-BDF4-18DEB7449D6B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Компьютерные сети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Курс читает Рогозин Н.О.</a:t>
            </a:r>
            <a:r>
              <a:rPr lang="en-US" sz="2400" dirty="0" smtClean="0"/>
              <a:t>, </a:t>
            </a:r>
            <a:r>
              <a:rPr lang="ru-RU" sz="2400" dirty="0" smtClean="0"/>
              <a:t>кафедра ИУ-7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Специализированный компьютер</a:t>
            </a:r>
            <a:r>
              <a:rPr lang="ru-RU" dirty="0"/>
              <a:t> и/или </a:t>
            </a:r>
            <a:r>
              <a:rPr lang="ru-RU" i="1" dirty="0"/>
              <a:t>специализированное оборудование</a:t>
            </a:r>
            <a:r>
              <a:rPr lang="ru-RU" dirty="0"/>
              <a:t> для выполнения на нём сервисного программного обеспечения (в том числе </a:t>
            </a:r>
            <a:r>
              <a:rPr lang="ru-RU" i="1" dirty="0"/>
              <a:t>серверов</a:t>
            </a:r>
            <a:r>
              <a:rPr lang="ru-RU" dirty="0"/>
              <a:t> тех или иных задач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3313947"/>
            <a:ext cx="6120681" cy="29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Многотерминальные системы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0000"/>
          </a:bodyPr>
          <a:lstStyle/>
          <a:p>
            <a:r>
              <a:rPr lang="ru-RU" altLang="en-US"/>
              <a:t>Компьютерные сети, называемые также сетями передачи данных, являются логическим результатом эволюции двух важнейших научно-технических отраслей современной цивилизации — компьютерных и телекоммуникационных технологий.</a:t>
            </a:r>
          </a:p>
          <a:p>
            <a:r>
              <a:rPr lang="ru-RU" altLang="en-US"/>
              <a:t>В истоках компьютерного корня сетей - системы пакетной обработки данных. строились на базе мэйнфрейма — мощного и надежного компьютера универсального назначения. </a:t>
            </a:r>
          </a:p>
          <a:p>
            <a:r>
              <a:rPr lang="ru-RU" altLang="en-US"/>
              <a:t>Пользователи подготавливали перфокарты, содержащие данные и команды программ, и передавали их в ВЦ. Операторы вводили эти карты в компьютер, а распечатанные результаты пользователи получали обычно только на следующий день. Неверно набитая карта означала как минимум суточную задержку. </a:t>
            </a:r>
          </a:p>
          <a:p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ea"/>
                <a:cs typeface="+mj-ea"/>
              </a:rPr>
              <a:t>История</a:t>
            </a:r>
            <a:r>
              <a:rPr lang="en-US" dirty="0">
                <a:latin typeface="+mj-ea"/>
                <a:cs typeface="+mj-ea"/>
              </a:rPr>
              <a:t>, ARPANET</a:t>
            </a:r>
            <a:endParaRPr lang="ru-RU" dirty="0">
              <a:latin typeface="+mj-ea"/>
              <a:cs typeface="+mj-ea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/>
              <a:t>ARPANET</a:t>
            </a:r>
            <a:r>
              <a:rPr lang="ru-RU" dirty="0"/>
              <a:t> (от англ. </a:t>
            </a:r>
            <a:r>
              <a:rPr lang="ru-RU" b="1" i="1" dirty="0" err="1"/>
              <a:t>A</a:t>
            </a:r>
            <a:r>
              <a:rPr lang="ru-RU" i="1" dirty="0" err="1"/>
              <a:t>dvanced</a:t>
            </a:r>
            <a:r>
              <a:rPr lang="ru-RU" i="1" dirty="0"/>
              <a:t> </a:t>
            </a:r>
            <a:r>
              <a:rPr lang="ru-RU" b="1" i="1" dirty="0" err="1"/>
              <a:t>R</a:t>
            </a:r>
            <a:r>
              <a:rPr lang="ru-RU" i="1" dirty="0" err="1"/>
              <a:t>esearch</a:t>
            </a:r>
            <a:r>
              <a:rPr lang="ru-RU" i="1" dirty="0"/>
              <a:t> </a:t>
            </a:r>
            <a:r>
              <a:rPr lang="ru-RU" b="1" i="1" dirty="0" err="1"/>
              <a:t>P</a:t>
            </a:r>
            <a:r>
              <a:rPr lang="ru-RU" i="1" dirty="0" err="1"/>
              <a:t>rojects</a:t>
            </a:r>
            <a:r>
              <a:rPr lang="ru-RU" i="1" dirty="0"/>
              <a:t> </a:t>
            </a:r>
            <a:r>
              <a:rPr lang="ru-RU" b="1" i="1" dirty="0" err="1"/>
              <a:t>A</a:t>
            </a:r>
            <a:r>
              <a:rPr lang="ru-RU" i="1" dirty="0" err="1"/>
              <a:t>gency</a:t>
            </a:r>
            <a:r>
              <a:rPr lang="ru-RU" i="1" dirty="0"/>
              <a:t> </a:t>
            </a:r>
            <a:r>
              <a:rPr lang="ru-RU" b="1" i="1" dirty="0" err="1"/>
              <a:t>Net</a:t>
            </a:r>
            <a:r>
              <a:rPr lang="ru-RU" i="1" dirty="0" err="1"/>
              <a:t>work</a:t>
            </a:r>
            <a:r>
              <a:rPr lang="ru-RU" dirty="0"/>
              <a:t>) — компьютерная сеть, созданная в 1969 году в США Агентством Министерства обороны США по перспективным исследованиям (DARPA) и явившаяся прототипом сети Интернет. </a:t>
            </a:r>
          </a:p>
          <a:p>
            <a:endParaRPr lang="ru-RU" dirty="0"/>
          </a:p>
        </p:txBody>
      </p:sp>
      <p:pic>
        <p:nvPicPr>
          <p:cNvPr id="4" name="Picture 2" descr="Image result for dar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73524"/>
            <a:ext cx="4608512" cy="297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r>
              <a:rPr lang="en-US" dirty="0" smtClean="0"/>
              <a:t>, ARPANET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августе </a:t>
            </a:r>
            <a:r>
              <a:rPr lang="en-US" dirty="0" smtClean="0"/>
              <a:t>1962 </a:t>
            </a:r>
            <a:r>
              <a:rPr lang="ru-RU" dirty="0" smtClean="0"/>
              <a:t>г. Дж. К. Р. </a:t>
            </a:r>
            <a:r>
              <a:rPr lang="ru-RU" dirty="0" err="1" smtClean="0"/>
              <a:t>Ликлайдер</a:t>
            </a:r>
            <a:r>
              <a:rPr lang="ru-RU" dirty="0" smtClean="0"/>
              <a:t> пишет серию заметок</a:t>
            </a:r>
            <a:r>
              <a:rPr lang="en-US" dirty="0" smtClean="0"/>
              <a:t>, </a:t>
            </a:r>
            <a:r>
              <a:rPr lang="ru-RU" dirty="0" smtClean="0"/>
              <a:t>в которых обсуждает концепцию </a:t>
            </a:r>
            <a:r>
              <a:rPr lang="en-US" dirty="0" smtClean="0"/>
              <a:t>“</a:t>
            </a:r>
            <a:r>
              <a:rPr lang="ru-RU" dirty="0" smtClean="0"/>
              <a:t>Галактической сети</a:t>
            </a:r>
            <a:r>
              <a:rPr lang="en-US" dirty="0" smtClean="0"/>
              <a:t>”</a:t>
            </a:r>
            <a:r>
              <a:rPr lang="ru-RU" dirty="0" smtClean="0"/>
              <a:t>. В статье предсказывается появление глобальной взаимосвязанной сети компьютеров.</a:t>
            </a:r>
          </a:p>
          <a:p>
            <a:r>
              <a:rPr lang="ru-RU" dirty="0" err="1" smtClean="0"/>
              <a:t>Ликлайдер</a:t>
            </a:r>
            <a:r>
              <a:rPr lang="ru-RU" dirty="0" smtClean="0"/>
              <a:t> </a:t>
            </a:r>
            <a:r>
              <a:rPr lang="ru-RU" dirty="0"/>
              <a:t>первым возглавил научно-исследовательскую компьютерную программу в агентстве DARPA</a:t>
            </a:r>
            <a:r>
              <a:rPr lang="ru-RU" dirty="0" smtClean="0"/>
              <a:t>,</a:t>
            </a:r>
            <a:r>
              <a:rPr lang="ru-RU" dirty="0"/>
              <a:t> начиная с октября 1962 г. </a:t>
            </a:r>
            <a:endParaRPr lang="ru-RU" dirty="0" smtClean="0"/>
          </a:p>
          <a:p>
            <a:r>
              <a:rPr lang="ru-RU" dirty="0" smtClean="0"/>
              <a:t>Работая </a:t>
            </a:r>
            <a:r>
              <a:rPr lang="ru-RU" dirty="0"/>
              <a:t>в DARPA, он убедил своих последователей в DARPA Ивана Сазерленда, Боба Тейлора и ученого из MIT Лоренса Дж. Робертса в важности этой концепции сети.</a:t>
            </a:r>
            <a:endParaRPr lang="ru-RU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r>
              <a:rPr lang="en-US" dirty="0"/>
              <a:t>, ARPANET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Леонард </a:t>
            </a:r>
            <a:r>
              <a:rPr lang="ru-RU" dirty="0" err="1"/>
              <a:t>Клейнрок</a:t>
            </a:r>
            <a:r>
              <a:rPr lang="ru-RU" dirty="0"/>
              <a:t> в MIT опубликовал первую статью по теории пакетной коммутации в июле 1961 г. и первую книгу по данной теме в 1964 г. </a:t>
            </a:r>
            <a:r>
              <a:rPr lang="ru-RU" dirty="0" err="1"/>
              <a:t>Клейнрок</a:t>
            </a:r>
            <a:r>
              <a:rPr lang="ru-RU" dirty="0"/>
              <a:t> убедил Робертса в теоретической возможности связи с использованием пакетов вместо цепей, что стало важным шагом в области развития компьютерных сетей. </a:t>
            </a:r>
            <a:endParaRPr lang="ru-RU" dirty="0" smtClean="0"/>
          </a:p>
          <a:p>
            <a:r>
              <a:rPr lang="ru-RU" dirty="0" smtClean="0"/>
              <a:t>Другой </a:t>
            </a:r>
            <a:r>
              <a:rPr lang="ru-RU" dirty="0"/>
              <a:t>важный шаг состоял в том, чтобы заставить компьютеры общаться друг с другом. Для изучения этого вопроса в 1965 г., работая вместе с Томасом </a:t>
            </a:r>
            <a:r>
              <a:rPr lang="ru-RU" dirty="0" err="1"/>
              <a:t>Мерриллом</a:t>
            </a:r>
            <a:r>
              <a:rPr lang="ru-RU" dirty="0"/>
              <a:t>, Робертс подключил компьютер TX-2, находящийся в штате Массачусетс, к компьютеру Q-32 в Калифорнии с использованием низкоскоростной телефонной линии.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результате этого была создана первая (пусть и небольшая) широкомасштабная компьютерная сеть.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r>
              <a:rPr lang="en-US" dirty="0"/>
              <a:t>, ARPANET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августе 1968 </a:t>
            </a:r>
            <a:r>
              <a:rPr lang="ru-RU" dirty="0" err="1" smtClean="0"/>
              <a:t>г.DARPA</a:t>
            </a:r>
            <a:r>
              <a:rPr lang="ru-RU" dirty="0" smtClean="0"/>
              <a:t> </a:t>
            </a:r>
            <a:r>
              <a:rPr lang="ru-RU" dirty="0"/>
              <a:t>опубликовала заказ на разработку одного из главных компонентов, пакетных коммутаторов, которые назывались сопрягающими процессорами сообщений (IMP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 Калифорнийском Университете </a:t>
            </a:r>
            <a:r>
              <a:rPr lang="ru-RU" dirty="0"/>
              <a:t>центр </a:t>
            </a:r>
            <a:r>
              <a:rPr lang="ru-RU" dirty="0" err="1"/>
              <a:t>Network</a:t>
            </a:r>
            <a:r>
              <a:rPr lang="ru-RU" dirty="0"/>
              <a:t> </a:t>
            </a:r>
            <a:r>
              <a:rPr lang="ru-RU" dirty="0" err="1"/>
              <a:t>Measurement</a:t>
            </a:r>
            <a:r>
              <a:rPr lang="ru-RU" dirty="0"/>
              <a:t> </a:t>
            </a:r>
            <a:r>
              <a:rPr lang="ru-RU" dirty="0" err="1"/>
              <a:t>Center</a:t>
            </a:r>
            <a:r>
              <a:rPr lang="ru-RU" dirty="0"/>
              <a:t> </a:t>
            </a:r>
            <a:r>
              <a:rPr lang="ru-RU" dirty="0" smtClean="0"/>
              <a:t>под руководством </a:t>
            </a:r>
            <a:r>
              <a:rPr lang="ru-RU" dirty="0" err="1" smtClean="0"/>
              <a:t>Клейнрока</a:t>
            </a:r>
            <a:r>
              <a:rPr lang="ru-RU" dirty="0" smtClean="0"/>
              <a:t> был </a:t>
            </a:r>
            <a:r>
              <a:rPr lang="ru-RU" dirty="0"/>
              <a:t>выбран в качестве первого узла в сети ARPANET</a:t>
            </a:r>
            <a:r>
              <a:rPr lang="ru-RU" dirty="0" smtClean="0"/>
              <a:t>.</a:t>
            </a:r>
          </a:p>
          <a:p>
            <a:r>
              <a:rPr lang="ru-RU" dirty="0"/>
              <a:t> В декабре 1970 г. </a:t>
            </a:r>
            <a:r>
              <a:rPr lang="ru-RU" dirty="0" err="1"/>
              <a:t>Network</a:t>
            </a:r>
            <a:r>
              <a:rPr lang="ru-RU" dirty="0"/>
              <a:t> </a:t>
            </a:r>
            <a:r>
              <a:rPr lang="ru-RU" dirty="0" err="1"/>
              <a:t>Working</a:t>
            </a:r>
            <a:r>
              <a:rPr lang="ru-RU" dirty="0"/>
              <a:t> </a:t>
            </a:r>
            <a:r>
              <a:rPr lang="ru-RU" dirty="0" err="1"/>
              <a:t>Group</a:t>
            </a:r>
            <a:r>
              <a:rPr lang="ru-RU" dirty="0"/>
              <a:t> (NWG), </a:t>
            </a:r>
            <a:r>
              <a:rPr lang="ru-RU" dirty="0" smtClean="0"/>
              <a:t>под </a:t>
            </a:r>
            <a:r>
              <a:rPr lang="ru-RU" dirty="0"/>
              <a:t>руководством С. </a:t>
            </a:r>
            <a:r>
              <a:rPr lang="ru-RU" dirty="0" err="1"/>
              <a:t>Крокера</a:t>
            </a:r>
            <a:r>
              <a:rPr lang="ru-RU" dirty="0"/>
              <a:t>, завершила работу над созданием первоначального протокола связи между узлами сети ARPANET. Он назывался протоколом управления сетью (NCP).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r>
              <a:rPr lang="en-US" dirty="0"/>
              <a:t>, ARPANET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dirty="0" smtClean="0"/>
              <a:t>Именно </a:t>
            </a:r>
            <a:r>
              <a:rPr lang="ru-RU" dirty="0" err="1" smtClean="0"/>
              <a:t>Крокер</a:t>
            </a:r>
            <a:r>
              <a:rPr lang="ru-RU" dirty="0" smtClean="0"/>
              <a:t> предложил формат </a:t>
            </a:r>
            <a:r>
              <a:rPr lang="en-US" b="1" dirty="0" smtClean="0"/>
              <a:t>RFC</a:t>
            </a:r>
            <a:r>
              <a:rPr lang="en-US" dirty="0" smtClean="0"/>
              <a:t> </a:t>
            </a:r>
            <a:r>
              <a:rPr lang="ru-RU" dirty="0" smtClean="0"/>
              <a:t>для сетевых стандартов</a:t>
            </a:r>
            <a:r>
              <a:rPr lang="ru-RU" dirty="0"/>
              <a:t> и он же написал первый RFC. </a:t>
            </a:r>
            <a:endParaRPr lang="ru-RU" dirty="0" smtClean="0"/>
          </a:p>
          <a:p>
            <a:r>
              <a:rPr lang="en-US" dirty="0" smtClean="0"/>
              <a:t>RFC – Request for Comments (“</a:t>
            </a:r>
            <a:r>
              <a:rPr lang="ru-RU" dirty="0" smtClean="0"/>
              <a:t>запрос на отзывы</a:t>
            </a:r>
            <a:r>
              <a:rPr lang="en-US" dirty="0" smtClean="0"/>
              <a:t>”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RFC </a:t>
            </a:r>
            <a:r>
              <a:rPr lang="ru-RU" dirty="0"/>
              <a:t>1 был опубликован 7 апреля 1969 г. и назывался </a:t>
            </a:r>
            <a:r>
              <a:rPr lang="ru-RU" i="1" dirty="0"/>
              <a:t>«</a:t>
            </a:r>
            <a:r>
              <a:rPr lang="ru-RU" i="1" dirty="0" err="1"/>
              <a:t>Host</a:t>
            </a:r>
            <a:r>
              <a:rPr lang="ru-RU" i="1" dirty="0"/>
              <a:t> </a:t>
            </a:r>
            <a:r>
              <a:rPr lang="ru-RU" i="1" dirty="0" err="1"/>
              <a:t>Software</a:t>
            </a:r>
            <a:r>
              <a:rPr lang="ru-RU" i="1" dirty="0"/>
              <a:t>»</a:t>
            </a:r>
            <a:r>
              <a:rPr lang="ru-RU" dirty="0"/>
              <a:t>. Первые RFC распространялись в печатном виде на бумаге в виде обычных писем, но уже с декабря 1969 г., когда заработали первые сегменты ARPANET, документы начали распространяться в электронном виде.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Сетевые приложения </a:t>
            </a:r>
            <a:r>
              <a:rPr lang="en-US" dirty="0" smtClean="0"/>
              <a:t>ARPANET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Электронная почта</a:t>
            </a:r>
            <a:r>
              <a:rPr lang="en-US" dirty="0" smtClean="0"/>
              <a:t>.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dirty="0"/>
              <a:t>1971, </a:t>
            </a:r>
            <a:r>
              <a:rPr lang="ru-RU" dirty="0" err="1" smtClean="0"/>
              <a:t>Рэй</a:t>
            </a:r>
            <a:r>
              <a:rPr lang="ru-RU" dirty="0" smtClean="0"/>
              <a:t> </a:t>
            </a:r>
            <a:r>
              <a:rPr lang="ru-RU" dirty="0" err="1" smtClean="0"/>
              <a:t>Томлисон</a:t>
            </a:r>
            <a:r>
              <a:rPr lang="en-US" dirty="0" smtClean="0"/>
              <a:t>, </a:t>
            </a:r>
            <a:r>
              <a:rPr lang="ru-RU" dirty="0" smtClean="0"/>
              <a:t>из</a:t>
            </a:r>
            <a:r>
              <a:rPr lang="en-US" dirty="0"/>
              <a:t> BBN </a:t>
            </a:r>
            <a:r>
              <a:rPr lang="ru-RU" dirty="0" smtClean="0"/>
              <a:t>переслал первый </a:t>
            </a:r>
            <a:r>
              <a:rPr lang="en-US" dirty="0" smtClean="0"/>
              <a:t>e-mail</a:t>
            </a:r>
            <a:r>
              <a:rPr lang="en-US" dirty="0"/>
              <a:t> (RFC 524, RFC 561</a:t>
            </a:r>
            <a:r>
              <a:rPr lang="en-US" dirty="0" smtClean="0"/>
              <a:t>).</a:t>
            </a:r>
            <a:r>
              <a:rPr lang="en-US" dirty="0"/>
              <a:t> </a:t>
            </a:r>
            <a:r>
              <a:rPr lang="ru-RU" dirty="0"/>
              <a:t>К</a:t>
            </a:r>
            <a:r>
              <a:rPr lang="en-US" dirty="0" smtClean="0"/>
              <a:t> </a:t>
            </a:r>
            <a:r>
              <a:rPr lang="en-US" dirty="0"/>
              <a:t>1973, </a:t>
            </a:r>
            <a:r>
              <a:rPr lang="ru-RU" dirty="0" smtClean="0"/>
              <a:t>электронная почта составила</a:t>
            </a:r>
            <a:r>
              <a:rPr lang="en-US" dirty="0" smtClean="0"/>
              <a:t> </a:t>
            </a:r>
            <a:r>
              <a:rPr lang="en-US" dirty="0"/>
              <a:t>75 </a:t>
            </a:r>
            <a:r>
              <a:rPr lang="ru-RU" dirty="0" smtClean="0"/>
              <a:t>процентов траффика</a:t>
            </a:r>
            <a:r>
              <a:rPr lang="en-US" dirty="0" smtClean="0"/>
              <a:t> ARPANET.</a:t>
            </a:r>
          </a:p>
          <a:p>
            <a:r>
              <a:rPr lang="ru-RU" b="1" dirty="0" smtClean="0"/>
              <a:t>Передача файлов</a:t>
            </a:r>
            <a:r>
              <a:rPr lang="en-US" b="1" dirty="0" smtClean="0"/>
              <a:t>.</a:t>
            </a:r>
            <a:r>
              <a:rPr lang="ru-RU" b="1" dirty="0" smtClean="0"/>
              <a:t> </a:t>
            </a:r>
            <a:r>
              <a:rPr lang="ru-RU" dirty="0" smtClean="0"/>
              <a:t>К 1973 году</a:t>
            </a:r>
            <a:r>
              <a:rPr lang="en-US" dirty="0" smtClean="0"/>
              <a:t>, </a:t>
            </a:r>
            <a:r>
              <a:rPr lang="ru-RU" dirty="0" smtClean="0"/>
              <a:t>была определена и реализована спецификация для </a:t>
            </a:r>
            <a:r>
              <a:rPr lang="en-US" dirty="0" smtClean="0"/>
              <a:t>FTP  </a:t>
            </a:r>
            <a:r>
              <a:rPr lang="en-US" dirty="0"/>
              <a:t>(RFC 354) 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Сетевой Голосовой Протокол</a:t>
            </a:r>
            <a:r>
              <a:rPr lang="en-US" dirty="0" smtClean="0"/>
              <a:t>. </a:t>
            </a:r>
            <a:r>
              <a:rPr lang="en-US" dirty="0"/>
              <a:t>C</a:t>
            </a:r>
            <a:r>
              <a:rPr lang="ru-RU" dirty="0" err="1" smtClean="0"/>
              <a:t>пецификации</a:t>
            </a:r>
            <a:r>
              <a:rPr lang="ru-RU" dirty="0" smtClean="0"/>
              <a:t> были определены и реализованы в</a:t>
            </a:r>
            <a:r>
              <a:rPr lang="en-US" dirty="0" smtClean="0"/>
              <a:t>1977 </a:t>
            </a:r>
            <a:r>
              <a:rPr lang="en-US" dirty="0"/>
              <a:t>(RFC 741), </a:t>
            </a:r>
            <a:r>
              <a:rPr lang="ru-RU" dirty="0" smtClean="0"/>
              <a:t>однако из-за технических ограничений интернет</a:t>
            </a:r>
            <a:r>
              <a:rPr lang="en-US" dirty="0" smtClean="0"/>
              <a:t>-</a:t>
            </a:r>
            <a:r>
              <a:rPr lang="ru-RU" dirty="0" smtClean="0"/>
              <a:t>телефония в </a:t>
            </a:r>
            <a:r>
              <a:rPr lang="en-US" dirty="0" smtClean="0"/>
              <a:t>ARPANET </a:t>
            </a:r>
            <a:r>
              <a:rPr lang="ru-RU" dirty="0" smtClean="0"/>
              <a:t>так и не заработала в полную силу.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r>
              <a:rPr lang="en-US" dirty="0" smtClean="0"/>
              <a:t>, </a:t>
            </a:r>
            <a:r>
              <a:rPr lang="ru-RU" dirty="0" smtClean="0"/>
              <a:t>создание </a:t>
            </a:r>
            <a:r>
              <a:rPr lang="en-US" dirty="0" smtClean="0"/>
              <a:t>Internet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В 1990 году сеть ARPANET прекратила своё существование, полностью проиграв конкуренцию </a:t>
            </a:r>
            <a:r>
              <a:rPr lang="ru-RU" dirty="0" err="1"/>
              <a:t>NSFNet</a:t>
            </a:r>
            <a:r>
              <a:rPr lang="ru-RU" dirty="0"/>
              <a:t>. В том же году было зафиксировано первое подключение к интернету по </a:t>
            </a:r>
            <a:r>
              <a:rPr lang="ru-RU" dirty="0" smtClean="0"/>
              <a:t>телефонной </a:t>
            </a:r>
            <a:r>
              <a:rPr lang="ru-RU" dirty="0"/>
              <a:t>линии (т. н. «</a:t>
            </a:r>
            <a:r>
              <a:rPr lang="ru-RU" dirty="0" err="1"/>
              <a:t>дозво́н</a:t>
            </a:r>
            <a:r>
              <a:rPr lang="ru-RU" dirty="0"/>
              <a:t>», </a:t>
            </a:r>
            <a:r>
              <a:rPr lang="ru-RU" dirty="0" smtClean="0"/>
              <a:t>анг</a:t>
            </a:r>
            <a:r>
              <a:rPr lang="ru-RU" dirty="0"/>
              <a:t>л</a:t>
            </a:r>
            <a:r>
              <a:rPr lang="ru-RU" dirty="0" smtClean="0"/>
              <a:t>.</a:t>
            </a:r>
            <a:r>
              <a:rPr lang="ru-RU" dirty="0"/>
              <a:t> </a:t>
            </a:r>
            <a:r>
              <a:rPr lang="ru-RU" i="1" dirty="0" err="1"/>
              <a:t>dialup</a:t>
            </a:r>
            <a:r>
              <a:rPr lang="ru-RU" i="1" dirty="0"/>
              <a:t> </a:t>
            </a:r>
            <a:r>
              <a:rPr lang="ru-RU" i="1" dirty="0" err="1"/>
              <a:t>access</a:t>
            </a:r>
            <a:r>
              <a:rPr lang="ru-RU" dirty="0" smtClean="0"/>
              <a:t>).</a:t>
            </a:r>
          </a:p>
          <a:p>
            <a:r>
              <a:rPr lang="ru-RU" dirty="0"/>
              <a:t>В 1991 году Всемирная паутина стала общедоступна в интернете, а в 1993 году появился знаменитый веб-браузер NCSA </a:t>
            </a:r>
            <a:r>
              <a:rPr lang="ru-RU" dirty="0" err="1"/>
              <a:t>Mosaic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r>
              <a:rPr lang="en-US" dirty="0" smtClean="0"/>
              <a:t>, </a:t>
            </a:r>
            <a:r>
              <a:rPr lang="ru-RU" dirty="0" smtClean="0"/>
              <a:t>создание </a:t>
            </a:r>
            <a:r>
              <a:rPr lang="en-US" dirty="0" smtClean="0"/>
              <a:t>Internet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Ведущую роль сыграли Джон </a:t>
            </a:r>
            <a:r>
              <a:rPr lang="ru-RU" dirty="0" err="1" smtClean="0"/>
              <a:t>Постел</a:t>
            </a:r>
            <a:r>
              <a:rPr lang="ru-RU" dirty="0" smtClean="0"/>
              <a:t> (автор стандартов множества ключевых протоколов</a:t>
            </a:r>
            <a:r>
              <a:rPr lang="en-US" dirty="0" smtClean="0"/>
              <a:t>, </a:t>
            </a:r>
            <a:r>
              <a:rPr lang="ru-RU" dirty="0" smtClean="0"/>
              <a:t>в </a:t>
            </a:r>
            <a:r>
              <a:rPr lang="ru-RU" dirty="0" err="1" smtClean="0"/>
              <a:t>т.ч</a:t>
            </a:r>
            <a:r>
              <a:rPr lang="ru-RU" dirty="0" smtClean="0"/>
              <a:t>. </a:t>
            </a:r>
            <a:r>
              <a:rPr lang="nl-NL" dirty="0"/>
              <a:t> IP, ICMP, TCP, UDP,Telnet, FTP, </a:t>
            </a:r>
            <a:r>
              <a:rPr lang="nl-NL" dirty="0" smtClean="0"/>
              <a:t>DNS</a:t>
            </a:r>
            <a:endParaRPr lang="ru-RU" dirty="0"/>
          </a:p>
          <a:p>
            <a:r>
              <a:rPr lang="ru-RU" dirty="0" smtClean="0"/>
              <a:t>И Тимоти Джон–</a:t>
            </a:r>
            <a:r>
              <a:rPr lang="ru-RU" dirty="0" err="1" smtClean="0"/>
              <a:t>Бернерс</a:t>
            </a:r>
            <a:r>
              <a:rPr lang="ru-RU" dirty="0"/>
              <a:t> </a:t>
            </a:r>
            <a:r>
              <a:rPr lang="ru-RU" dirty="0" smtClean="0"/>
              <a:t>Ли</a:t>
            </a:r>
            <a:r>
              <a:rPr lang="en-US" dirty="0" smtClean="0"/>
              <a:t>, </a:t>
            </a:r>
            <a:r>
              <a:rPr lang="ru-RU" dirty="0" smtClean="0"/>
              <a:t>изобретатель</a:t>
            </a:r>
            <a:r>
              <a:rPr lang="ru-RU" dirty="0"/>
              <a:t> URI, URL,HTTP, HTML, создатель Всемирной </a:t>
            </a:r>
            <a:r>
              <a:rPr lang="ru-RU" dirty="0" smtClean="0"/>
              <a:t>паутины.</a:t>
            </a:r>
            <a:endParaRPr lang="ru-RU" dirty="0"/>
          </a:p>
        </p:txBody>
      </p:sp>
      <p:pic>
        <p:nvPicPr>
          <p:cNvPr id="14338" name="Picture 2" descr="Sir Tim Berners-L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861048"/>
            <a:ext cx="3096344" cy="227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Jon Poste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2736304" cy="227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Рекомендуемая литература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30" name="Picture 6" descr="http://umo.mtuci.ru/Media/Default/images/Kompyuternye_seti._Printsypy_tekhnologii_protokoly._Olif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30" y="1669877"/>
            <a:ext cx="3077521" cy="455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hitai-gorod.ru/upload/iblock/8e5/8e59a62ae2ee23191c4f9fe9777179a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41251"/>
            <a:ext cx="3312368" cy="46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сетей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По охвату (</a:t>
            </a:r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PAN, LAN, WAN</a:t>
            </a:r>
            <a:r>
              <a:rPr lang="en-US" dirty="0" smtClean="0"/>
              <a:t> </a:t>
            </a:r>
            <a:r>
              <a:rPr lang="ru-RU" dirty="0" smtClean="0"/>
              <a:t>и т.д.)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 соотв. с технологическими признаками</a:t>
            </a:r>
            <a:r>
              <a:rPr lang="en-US" dirty="0" smtClean="0"/>
              <a:t>, </a:t>
            </a:r>
            <a:r>
              <a:rPr lang="ru-RU" dirty="0" smtClean="0"/>
              <a:t>обусловленными средой передачи (проводная и беспроводная)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 топологии (</a:t>
            </a:r>
            <a:r>
              <a:rPr lang="ru-RU" dirty="0" err="1" smtClean="0"/>
              <a:t>полносвязная</a:t>
            </a:r>
            <a:r>
              <a:rPr lang="en-US" dirty="0" smtClean="0"/>
              <a:t>, </a:t>
            </a:r>
            <a:r>
              <a:rPr lang="ru-RU" dirty="0" smtClean="0"/>
              <a:t>шина</a:t>
            </a:r>
            <a:r>
              <a:rPr lang="en-US" dirty="0" smtClean="0"/>
              <a:t>, </a:t>
            </a:r>
            <a:r>
              <a:rPr lang="ru-RU" dirty="0" smtClean="0"/>
              <a:t>звезда и т.д.)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 признаку первичности</a:t>
            </a:r>
          </a:p>
          <a:p>
            <a:pPr>
              <a:lnSpc>
                <a:spcPct val="150000"/>
              </a:lnSpc>
            </a:pPr>
            <a:r>
              <a:rPr lang="ru-RU" dirty="0"/>
              <a:t>По способу коммутации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ea"/>
                <a:cs typeface="+mj-ea"/>
              </a:rPr>
              <a:t>PAN</a:t>
            </a:r>
            <a:endParaRPr lang="ru-RU" dirty="0">
              <a:latin typeface="+mj-ea"/>
              <a:cs typeface="+mj-ea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Небольшой радиус (до 30 м) </a:t>
            </a:r>
          </a:p>
          <a:p>
            <a:r>
              <a:rPr lang="ru-RU" dirty="0" smtClean="0"/>
              <a:t>Малое число участников (до 8)</a:t>
            </a:r>
          </a:p>
          <a:p>
            <a:r>
              <a:rPr lang="ru-RU" dirty="0" smtClean="0"/>
              <a:t>Не критичность в отказоустойчивости</a:t>
            </a:r>
          </a:p>
          <a:p>
            <a:r>
              <a:rPr lang="ru-RU" dirty="0"/>
              <a:t>Высокие требования к </a:t>
            </a:r>
            <a:r>
              <a:rPr lang="ru-RU" dirty="0" smtClean="0"/>
              <a:t>безопасности. </a:t>
            </a:r>
            <a:r>
              <a:rPr lang="ru-RU" dirty="0"/>
              <a:t> П</a:t>
            </a:r>
            <a:r>
              <a:rPr lang="ru-RU" dirty="0" smtClean="0"/>
              <a:t>ротоколы </a:t>
            </a:r>
            <a:r>
              <a:rPr lang="ru-RU" dirty="0"/>
              <a:t>PAN должны обеспечивать разнообразные методы аутентификации устройств и шифрования данных в мобильной </a:t>
            </a:r>
            <a:r>
              <a:rPr lang="ru-RU" dirty="0" smtClean="0"/>
              <a:t>обстановке из-за частой смены окружения</a:t>
            </a:r>
          </a:p>
          <a:p>
            <a:r>
              <a:rPr lang="ru-RU" dirty="0" smtClean="0"/>
              <a:t>Основные </a:t>
            </a:r>
            <a:r>
              <a:rPr lang="ru-RU" dirty="0" err="1" smtClean="0"/>
              <a:t>технологиии</a:t>
            </a:r>
            <a:r>
              <a:rPr lang="en-US" dirty="0" smtClean="0"/>
              <a:t>: Bluetooth, </a:t>
            </a:r>
            <a:r>
              <a:rPr lang="en-US" dirty="0" err="1" smtClean="0"/>
              <a:t>ZigBee</a:t>
            </a:r>
            <a:r>
              <a:rPr lang="en-US" dirty="0" smtClean="0"/>
              <a:t> </a:t>
            </a:r>
            <a:r>
              <a:rPr lang="ru-RU" dirty="0" smtClean="0"/>
              <a:t>и др.</a:t>
            </a:r>
          </a:p>
          <a:p>
            <a:r>
              <a:rPr lang="ru-RU" dirty="0" smtClean="0"/>
              <a:t>Предназначены </a:t>
            </a:r>
            <a:r>
              <a:rPr lang="ru-RU" dirty="0"/>
              <a:t>для соединения устройств, принадлежащих, как правило, одному пользователю, на небольших расстояниях. Типичным примером PAN является </a:t>
            </a:r>
            <a:r>
              <a:rPr lang="ru-RU" dirty="0" smtClean="0"/>
              <a:t>беспроводное </a:t>
            </a:r>
            <a:r>
              <a:rPr lang="ru-RU" dirty="0"/>
              <a:t>соединение компьютера с периферийными устройствами, такими как принтер, наушники, мышь, клавиатура и т. п. Мобильные телефоны также используют технологию PAN для соединения со своей периферией (чаще всего это наушники)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Как небольшие домашние сети</a:t>
            </a:r>
            <a:r>
              <a:rPr lang="en-US" dirty="0" smtClean="0"/>
              <a:t>, </a:t>
            </a:r>
            <a:r>
              <a:rPr lang="ru-RU" dirty="0" smtClean="0"/>
              <a:t>так и крупные корпоративные</a:t>
            </a:r>
          </a:p>
          <a:p>
            <a:r>
              <a:rPr lang="ru-RU" dirty="0" smtClean="0"/>
              <a:t>Покрывают обычно небольшую территорию</a:t>
            </a:r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49" y="2924944"/>
            <a:ext cx="51625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3284984"/>
            <a:ext cx="219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Домашняя сеть </a:t>
            </a:r>
            <a:r>
              <a:rPr lang="en-US" dirty="0" smtClean="0"/>
              <a:t>LAN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 (cont.)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268760"/>
            <a:ext cx="5715000" cy="5018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8064" y="1988840"/>
            <a:ext cx="265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Корпоративная сеть </a:t>
            </a:r>
            <a:r>
              <a:rPr lang="en-US" dirty="0" smtClean="0"/>
              <a:t>LAN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Глобальная сеть</a:t>
            </a:r>
            <a:r>
              <a:rPr lang="en-US" dirty="0" smtClean="0"/>
              <a:t>, </a:t>
            </a:r>
            <a:r>
              <a:rPr lang="ru-RU" dirty="0" smtClean="0"/>
              <a:t>охватывающая большие расстояния</a:t>
            </a:r>
          </a:p>
          <a:p>
            <a:r>
              <a:rPr lang="ru-RU" dirty="0" smtClean="0"/>
              <a:t>Соединяет </a:t>
            </a:r>
            <a:r>
              <a:rPr lang="ru-RU" dirty="0"/>
              <a:t>несколько локальных сетей, географически удаленных друг от друга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Крупнейшие примеры</a:t>
            </a:r>
            <a:r>
              <a:rPr lang="en-US" dirty="0" smtClean="0"/>
              <a:t>: </a:t>
            </a:r>
            <a:r>
              <a:rPr lang="ru-RU" dirty="0" smtClean="0"/>
              <a:t>Интернет и </a:t>
            </a:r>
            <a:r>
              <a:rPr lang="ru-RU" dirty="0" err="1" smtClean="0"/>
              <a:t>Фидонет</a:t>
            </a:r>
            <a:r>
              <a:rPr lang="en-US" dirty="0" smtClean="0"/>
              <a:t>, </a:t>
            </a:r>
            <a:r>
              <a:rPr lang="ru-RU" dirty="0" smtClean="0"/>
              <a:t>первый до сих пор остается самой распространенной сетью в мире</a:t>
            </a:r>
            <a:r>
              <a:rPr lang="en-US" dirty="0" smtClean="0"/>
              <a:t>, </a:t>
            </a:r>
            <a:r>
              <a:rPr lang="ru-RU" dirty="0" smtClean="0"/>
              <a:t>охватывая миллионы хостов </a:t>
            </a:r>
          </a:p>
          <a:p>
            <a:r>
              <a:rPr lang="ru-RU" dirty="0" smtClean="0"/>
              <a:t>Основное отличие от локальных сетей – на физическом и канальном уровнях</a:t>
            </a:r>
          </a:p>
          <a:p>
            <a:r>
              <a:rPr lang="ru-RU" dirty="0" smtClean="0"/>
              <a:t>На узлах </a:t>
            </a:r>
            <a:r>
              <a:rPr lang="ru-RU" dirty="0"/>
              <a:t>локальной сети обычно используются службы доступа к файлам и </a:t>
            </a:r>
            <a:r>
              <a:rPr lang="ru-RU" dirty="0" smtClean="0"/>
              <a:t>принтерам, </a:t>
            </a:r>
            <a:r>
              <a:rPr lang="ru-RU" dirty="0"/>
              <a:t>на узлах глобальной сети – маршрутизаторах и службы соответствующие: VPN, маршрутизация и т.п.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точка-точка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Простейшая сеть</a:t>
            </a:r>
            <a:r>
              <a:rPr lang="en-US" dirty="0" smtClean="0"/>
              <a:t>, </a:t>
            </a:r>
            <a:r>
              <a:rPr lang="ru-RU" dirty="0" smtClean="0"/>
              <a:t>соединяет между собой только 2 компьютера</a:t>
            </a:r>
          </a:p>
          <a:p>
            <a:r>
              <a:rPr lang="ru-RU" dirty="0" smtClean="0"/>
              <a:t>Организуется для быстрой передачи данных</a:t>
            </a:r>
            <a:r>
              <a:rPr lang="en-US" dirty="0" smtClean="0"/>
              <a:t>, </a:t>
            </a:r>
            <a:r>
              <a:rPr lang="ru-RU" dirty="0" smtClean="0"/>
              <a:t>чаще всего когда другие способы сетевой коммуникации недоступны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Клиент-серверная 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етевая </a:t>
            </a:r>
            <a:r>
              <a:rPr lang="ru-RU" dirty="0"/>
              <a:t>архитектура, в которой устройства являются либо клиентами, либо серверами. Клиентом (</a:t>
            </a:r>
            <a:r>
              <a:rPr lang="ru-RU" dirty="0" err="1"/>
              <a:t>front</a:t>
            </a:r>
            <a:r>
              <a:rPr lang="ru-RU" dirty="0"/>
              <a:t> </a:t>
            </a:r>
            <a:r>
              <a:rPr lang="ru-RU" dirty="0" err="1"/>
              <a:t>end</a:t>
            </a:r>
            <a:r>
              <a:rPr lang="ru-RU" dirty="0"/>
              <a:t>) является запрашивающая машина (обычно ПК), сервером (</a:t>
            </a:r>
            <a:r>
              <a:rPr lang="ru-RU" dirty="0" err="1"/>
              <a:t>back</a:t>
            </a:r>
            <a:r>
              <a:rPr lang="ru-RU" dirty="0"/>
              <a:t> </a:t>
            </a:r>
            <a:r>
              <a:rPr lang="ru-RU" dirty="0" err="1"/>
              <a:t>end</a:t>
            </a:r>
            <a:r>
              <a:rPr lang="ru-RU" dirty="0"/>
              <a:t>) — машина, которая отвечает на запрос. </a:t>
            </a:r>
            <a:endParaRPr lang="ru-RU" dirty="0" smtClean="0"/>
          </a:p>
          <a:p>
            <a:r>
              <a:rPr lang="ru-RU" b="1" dirty="0"/>
              <a:t>Сеть с выделенным сервером</a:t>
            </a:r>
            <a:r>
              <a:rPr lang="ru-RU" dirty="0"/>
              <a:t> (</a:t>
            </a:r>
            <a:r>
              <a:rPr lang="ru-RU" i="1" dirty="0" err="1"/>
              <a:t>Сlient</a:t>
            </a:r>
            <a:r>
              <a:rPr lang="ru-RU" i="1" dirty="0"/>
              <a:t>/</a:t>
            </a:r>
            <a:r>
              <a:rPr lang="ru-RU" i="1" dirty="0" err="1"/>
              <a:t>Server</a:t>
            </a:r>
            <a:r>
              <a:rPr lang="ru-RU" i="1" dirty="0"/>
              <a:t> </a:t>
            </a:r>
            <a:r>
              <a:rPr lang="ru-RU" i="1" dirty="0" err="1"/>
              <a:t>network</a:t>
            </a:r>
            <a:r>
              <a:rPr lang="ru-RU" dirty="0"/>
              <a:t>) — это локальная вычислительная сеть (LAN), в которой сетевые устройства централизованы и управляются одним или несколькими серверами. Индивидуальные рабочие станции или клиенты (такие, как ПК) должны обращаться к ресурсам сети через сервер(ы).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Признак первичности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Первичные </a:t>
            </a:r>
            <a:r>
              <a:rPr lang="ru-RU" dirty="0"/>
              <a:t>сети </a:t>
            </a:r>
            <a:r>
              <a:rPr lang="ru-RU" dirty="0" smtClean="0"/>
              <a:t>- своего </a:t>
            </a:r>
            <a:r>
              <a:rPr lang="ru-RU" dirty="0"/>
              <a:t>рода вспомогательные сети, которые нужны для того, чтобы гибко создавать постоянные физические двухточечные каналы для других компьютерных и телефонных сетей. В соответствии с семиуровневой моделью OSI первичные сети подобно простым кабелям выполняют функции физического уровня сетей. Однако в отличие от кабелей первичные сети включают дополнительное коммуникационное оборудование, которое путем соответствующего конфигурирования позволяет прокладывать новые физические каналы между конечными точками сети. </a:t>
            </a:r>
            <a:endParaRPr lang="ru-RU" dirty="0" smtClean="0"/>
          </a:p>
          <a:p>
            <a:r>
              <a:rPr lang="ru-RU" dirty="0"/>
              <a:t>Г</a:t>
            </a:r>
            <a:r>
              <a:rPr lang="ru-RU" dirty="0" smtClean="0"/>
              <a:t>ибкая </a:t>
            </a:r>
            <a:r>
              <a:rPr lang="ru-RU" dirty="0"/>
              <a:t>среда для создания физических каналов связи.</a:t>
            </a:r>
          </a:p>
          <a:p>
            <a:r>
              <a:rPr lang="ru-RU" dirty="0"/>
              <a:t>Наложенные сети в этой классификации — это все остальные сети, которые предоставляют услуги конечным пользователям и строятся на основе каналов первичных сетей — «накладываются» поверх этих сетей. То есть и компьютерные, и телефонные, и телевизионные сети являются наложенными.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</a:t>
            </a:r>
            <a:r>
              <a:rPr lang="ru-RU" dirty="0" smtClean="0"/>
              <a:t>онфигурация </a:t>
            </a:r>
            <a:r>
              <a:rPr lang="ru-RU" dirty="0"/>
              <a:t>графа, вершинам которого соответствуют конечные узлы сети (например, компьютеры) и </a:t>
            </a:r>
            <a:r>
              <a:rPr lang="ru-RU" i="1" dirty="0"/>
              <a:t>коммуникационное оборудование</a:t>
            </a:r>
            <a:r>
              <a:rPr lang="ru-RU" dirty="0"/>
              <a:t> (например, маршрутизаторы), а </a:t>
            </a:r>
            <a:r>
              <a:rPr lang="ru-RU" i="1" dirty="0"/>
              <a:t>ребрам</a:t>
            </a:r>
            <a:r>
              <a:rPr lang="ru-RU" dirty="0"/>
              <a:t> — электрические и информационные связи между ними.</a:t>
            </a:r>
          </a:p>
          <a:p>
            <a:r>
              <a:rPr lang="ru-RU" dirty="0"/>
              <a:t>Число возможных конфигураций резко возрастает при увеличении числа связываемых устройств. Так, если три компьютера мы можем связать двумя способами, то для четырех </a:t>
            </a:r>
            <a:r>
              <a:rPr lang="ru-RU" dirty="0" smtClean="0"/>
              <a:t>компьютеров </a:t>
            </a:r>
            <a:r>
              <a:rPr lang="ru-RU" dirty="0"/>
              <a:t>можно предложить уже шесть </a:t>
            </a:r>
            <a:r>
              <a:rPr lang="ru-RU" dirty="0" err="1"/>
              <a:t>топологически</a:t>
            </a:r>
            <a:r>
              <a:rPr lang="ru-RU" dirty="0"/>
              <a:t> различных конфигураций (при условии неразличимости компьютеров).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Топология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От выбора топологии связей зависят многие характеристики сети. Например, наличие между узлами нескольких путей повышает надежность сети и делает возможной балансировку загрузки отдельных каналов. </a:t>
            </a:r>
            <a:endParaRPr lang="ru-RU" dirty="0" smtClean="0"/>
          </a:p>
          <a:p>
            <a:r>
              <a:rPr lang="ru-RU" dirty="0" smtClean="0"/>
              <a:t>Простота </a:t>
            </a:r>
            <a:r>
              <a:rPr lang="ru-RU" dirty="0"/>
              <a:t>присоединения новых узлов, свойственная некоторым топологиям, делает сеть легко расширяемой. Экономические соображения часто приводят к выбору топологий, для которых характерна минимальная суммарная длина линий связи.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Рекомендуемая литература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ru-RU" altLang="en-US" b="1"/>
              <a:t>Столлингс В. Современные компьютерные сети</a:t>
            </a:r>
            <a:r>
              <a:rPr lang="ru-RU" altLang="en-US"/>
              <a:t> : пер. с англ. / Столлингс В. - 2-е изд. - СПб. : Питер, 2003. - 782 с. - (Классика computer science). - Библиогр.: с. 754-766. - ISBN 5-94723-327-4.</a:t>
            </a:r>
          </a:p>
          <a:p>
            <a:r>
              <a:rPr lang="ru-RU" altLang="en-US" b="1"/>
              <a:t>Стивенс У. Р. UNIX: разработка сетевых приложений</a:t>
            </a:r>
            <a:r>
              <a:rPr lang="ru-RU" altLang="en-US"/>
              <a:t> : пер. с англ. / Стивенс У. Р. ; пер. Колос А., Михайлова А. - СПб. : Питер, 2003. - 1085 с. - (Мастер-класс). - Библиогр.: с. 1027-1033. - ISBN 5-318-00535-7.</a:t>
            </a:r>
          </a:p>
          <a:p>
            <a:r>
              <a:rPr lang="ru-RU" altLang="en-US" b="1"/>
              <a:t>Уолтон Ш. Создание сетевых приложений в среде Linux = Linux Socket Programming : руководство разработчика</a:t>
            </a:r>
            <a:r>
              <a:rPr lang="ru-RU" altLang="en-US"/>
              <a:t> : пер. с англ. / Уолтон Ш. - М. : Вильямс, 2001. - 463 с. : ил. - ISBN 5-8459-0193-6.</a:t>
            </a:r>
          </a:p>
          <a:p>
            <a:r>
              <a:rPr lang="en-US" b="1" dirty="0" err="1">
                <a:latin typeface="+mn-ea"/>
                <a:cs typeface="+mn-ea"/>
                <a:sym typeface="+mn-ea"/>
              </a:rPr>
              <a:t>Beej's</a:t>
            </a:r>
            <a:r>
              <a:rPr lang="en-US" b="1" dirty="0">
                <a:latin typeface="+mn-ea"/>
                <a:cs typeface="+mn-ea"/>
                <a:sym typeface="+mn-ea"/>
              </a:rPr>
              <a:t> Guide to Network Programming</a:t>
            </a:r>
            <a:endParaRPr lang="en-US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i="1" dirty="0" smtClean="0">
                <a:latin typeface="+mn-ea"/>
                <a:cs typeface="+mn-ea"/>
                <a:sym typeface="+mn-ea"/>
              </a:rPr>
              <a:t>(</a:t>
            </a:r>
            <a:r>
              <a:rPr lang="en-US" i="1" dirty="0">
                <a:latin typeface="+mn-ea"/>
                <a:cs typeface="+mn-ea"/>
                <a:sym typeface="+mn-ea"/>
              </a:rPr>
              <a:t>http://</a:t>
            </a:r>
            <a:r>
              <a:rPr lang="en-US" i="1" dirty="0" smtClean="0">
                <a:latin typeface="+mn-ea"/>
                <a:cs typeface="+mn-ea"/>
                <a:sym typeface="+mn-ea"/>
              </a:rPr>
              <a:t>beej.us/guide/bgnet/output/html/multipage/index.html)</a:t>
            </a:r>
            <a:endParaRPr lang="ru-RU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Топология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i="1" dirty="0" smtClean="0"/>
              <a:t>физическая</a:t>
            </a:r>
            <a:r>
              <a:rPr lang="ru-RU" dirty="0"/>
              <a:t> — описывает реальное расположение и связи между узлами сети.</a:t>
            </a:r>
          </a:p>
          <a:p>
            <a:r>
              <a:rPr lang="ru-RU" b="1" i="1" dirty="0" smtClean="0"/>
              <a:t>логическая</a:t>
            </a:r>
            <a:r>
              <a:rPr lang="ru-RU" i="1" dirty="0"/>
              <a:t> </a:t>
            </a:r>
            <a:r>
              <a:rPr lang="ru-RU" dirty="0"/>
              <a:t>— описывает хождение сигнала в рамках физической топологии.</a:t>
            </a:r>
          </a:p>
          <a:p>
            <a:r>
              <a:rPr lang="ru-RU" b="1" i="1" dirty="0" err="1" smtClean="0"/>
              <a:t>информационая</a:t>
            </a:r>
            <a:r>
              <a:rPr lang="ru-RU" dirty="0"/>
              <a:t> — описывает направление потоков информации, передаваемых по сети.</a:t>
            </a:r>
          </a:p>
          <a:p>
            <a:r>
              <a:rPr lang="ru-RU" b="1" i="1" dirty="0"/>
              <a:t>управления обменом</a:t>
            </a:r>
            <a:r>
              <a:rPr lang="ru-RU" dirty="0"/>
              <a:t> — это принцип передачи права на пользование сетью.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</a:t>
            </a:r>
            <a:r>
              <a:rPr lang="en-US" dirty="0" smtClean="0"/>
              <a:t>“</a:t>
            </a:r>
            <a:r>
              <a:rPr lang="ru-RU" dirty="0" err="1" smtClean="0"/>
              <a:t>Полносвязная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680585" cy="4937760"/>
          </a:xfrm>
        </p:spPr>
        <p:txBody>
          <a:bodyPr/>
          <a:lstStyle/>
          <a:p>
            <a:r>
              <a:rPr lang="ru-RU" dirty="0" smtClean="0"/>
              <a:t>Каждый </a:t>
            </a:r>
            <a:r>
              <a:rPr lang="ru-RU" dirty="0"/>
              <a:t>компьютер связан со всеми остальными. Громоздкий и неэффективный вариант, т.к. каждый компьютер должен иметь большое кол-во коммуникационных портов.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334635" y="1647190"/>
            <a:ext cx="2719705" cy="266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Топология </a:t>
            </a:r>
            <a:r>
              <a:rPr lang="en-US" dirty="0"/>
              <a:t>“</a:t>
            </a:r>
            <a:r>
              <a:rPr lang="ru-RU" dirty="0" err="1"/>
              <a:t>Полносвязная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крупных сетях применяются редко, так как для связи N узлов требуется N(N-1)/2 физических дуплексных линий связи, т.е. имеет место квадратичная зависимость. </a:t>
            </a:r>
            <a:endParaRPr lang="ru-RU" dirty="0" smtClean="0"/>
          </a:p>
          <a:p>
            <a:r>
              <a:rPr lang="ru-RU" dirty="0" smtClean="0"/>
              <a:t>Чаще </a:t>
            </a:r>
            <a:r>
              <a:rPr lang="ru-RU" dirty="0"/>
              <a:t>этот вид топологии используется в многомашинных комплексах или в сетях, объединяющих небольшое количество компьютеров.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</a:t>
            </a:r>
            <a:r>
              <a:rPr lang="en-US" dirty="0" smtClean="0"/>
              <a:t>“</a:t>
            </a:r>
            <a:r>
              <a:rPr lang="ru-RU" dirty="0" smtClean="0"/>
              <a:t>Общая шина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Компьютеры подключаются к одному коаксиальному кабелю. Данные от передающего узла сети передаются по шине в обе стороны, отражаясь от оконечных терминаторов.</a:t>
            </a:r>
          </a:p>
          <a:p>
            <a:r>
              <a:rPr lang="ru-RU" sz="2400" dirty="0"/>
              <a:t> Терминаторы предотвращают отражение сигналов, т.е. используются для гашения сигналов, которые достигают концов канала передачи данных.</a:t>
            </a:r>
          </a:p>
        </p:txBody>
      </p:sp>
      <p:graphicFrame>
        <p:nvGraphicFramePr>
          <p:cNvPr id="4" name="Замещающее содержимое 3"/>
          <p:cNvGraphicFramePr>
            <a:graphicFrameLocks noGrp="1"/>
          </p:cNvGraphicFramePr>
          <p:nvPr>
            <p:ph sz="quarter" idx="2"/>
          </p:nvPr>
        </p:nvGraphicFramePr>
        <p:xfrm>
          <a:off x="4742307" y="1956880"/>
          <a:ext cx="3821430" cy="3456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3857625" imgH="3495675" progId="Visio.Drawing.11">
                  <p:embed/>
                </p:oleObj>
              </mc:Choice>
              <mc:Fallback>
                <p:oleObj r:id="rId3" imgW="3857625" imgH="3495675" progId="Visio.Drawing.11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2307" y="1956880"/>
                        <a:ext cx="3821430" cy="3456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Топология </a:t>
            </a:r>
            <a:r>
              <a:rPr lang="en-US" dirty="0"/>
              <a:t>“</a:t>
            </a:r>
            <a:r>
              <a:rPr lang="ru-RU" dirty="0"/>
              <a:t>Общая шина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Преимущества сетей шинной топологии</a:t>
            </a:r>
            <a:r>
              <a:rPr lang="ru-RU" dirty="0"/>
              <a:t>:</a:t>
            </a:r>
          </a:p>
          <a:p>
            <a:r>
              <a:rPr lang="ru-RU" dirty="0"/>
              <a:t>отказ одного из узлов не влияет на работу сети в целом;</a:t>
            </a:r>
          </a:p>
          <a:p>
            <a:r>
              <a:rPr lang="ru-RU" dirty="0"/>
              <a:t>сеть легко настраивать и конфигурировать;</a:t>
            </a:r>
          </a:p>
          <a:p>
            <a:r>
              <a:rPr lang="ru-RU" dirty="0"/>
              <a:t>сеть устойчива к неисправностям отдельных узлов.</a:t>
            </a:r>
          </a:p>
          <a:p>
            <a:pPr marL="0" indent="0">
              <a:buNone/>
            </a:pPr>
            <a:r>
              <a:rPr lang="ru-RU" b="1" dirty="0"/>
              <a:t>Недостатки сетей шинной топологии</a:t>
            </a:r>
            <a:r>
              <a:rPr lang="ru-RU" dirty="0"/>
              <a:t>:</a:t>
            </a:r>
          </a:p>
          <a:p>
            <a:r>
              <a:rPr lang="ru-RU" dirty="0"/>
              <a:t>разрыв кабеля может повлиять на работу всей сети;</a:t>
            </a:r>
          </a:p>
          <a:p>
            <a:r>
              <a:rPr lang="ru-RU" dirty="0"/>
              <a:t>ограниченная длина кабеля и количество рабочих станций;</a:t>
            </a:r>
          </a:p>
          <a:p>
            <a:r>
              <a:rPr lang="ru-RU" dirty="0"/>
              <a:t>трудно определить дефекты соединений.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</a:t>
            </a:r>
            <a:r>
              <a:rPr lang="en-US" dirty="0" smtClean="0"/>
              <a:t>“</a:t>
            </a:r>
            <a:r>
              <a:rPr lang="ru-RU" dirty="0" smtClean="0"/>
              <a:t>Ячеистая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олучается </a:t>
            </a:r>
            <a:r>
              <a:rPr lang="ru-RU" dirty="0"/>
              <a:t>из </a:t>
            </a:r>
            <a:r>
              <a:rPr lang="ru-RU" dirty="0" err="1"/>
              <a:t>полносвязной</a:t>
            </a:r>
            <a:r>
              <a:rPr lang="ru-RU" dirty="0"/>
              <a:t> путем удаления некоторых связей. Непосредственно связываются только те компьютеры,  между которыми происходит интенсивный обмен данными. Даная топология характерна для глобальных сетей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Топология </a:t>
            </a:r>
            <a:r>
              <a:rPr lang="en-US" dirty="0"/>
              <a:t>“</a:t>
            </a:r>
            <a:r>
              <a:rPr lang="ru-RU" dirty="0"/>
              <a:t>Ячеистая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Характеризуется высокой отказоустойчивостью, сложностью настройки и </a:t>
            </a:r>
            <a:r>
              <a:rPr lang="ru-RU" dirty="0" err="1"/>
              <a:t>переизбыточным</a:t>
            </a:r>
            <a:r>
              <a:rPr lang="ru-RU" dirty="0"/>
              <a:t> расходом кабеля. </a:t>
            </a:r>
            <a:endParaRPr lang="ru-RU" dirty="0" smtClean="0"/>
          </a:p>
          <a:p>
            <a:r>
              <a:rPr lang="ru-RU" dirty="0" smtClean="0"/>
              <a:t>Каждый </a:t>
            </a:r>
            <a:r>
              <a:rPr lang="ru-RU" dirty="0"/>
              <a:t>компьютер имеет множество возможных путей соединения с другими компьютерами. Обрыв кабеля не приведёт к потере соединения между двумя компьютерами.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</a:t>
            </a:r>
            <a:r>
              <a:rPr lang="en-US" dirty="0" smtClean="0"/>
              <a:t>“</a:t>
            </a:r>
            <a:r>
              <a:rPr lang="ru-RU" dirty="0" smtClean="0"/>
              <a:t>Кольцо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Данные передаются по кольцу от одного компьютера к другому, если компьютер распознает данные как свои, он копирует их себе во внутренний буфер</a:t>
            </a:r>
            <a:r>
              <a:rPr lang="ru-RU" sz="2400" dirty="0" smtClean="0"/>
              <a:t>.</a:t>
            </a:r>
            <a:r>
              <a:rPr lang="ru-RU" sz="2400" dirty="0"/>
              <a:t> </a:t>
            </a:r>
          </a:p>
          <a:p>
            <a:r>
              <a:rPr lang="ru-RU" sz="2400" dirty="0"/>
              <a:t>Данные в кольце всегда движутся в одном и том же направлении.</a:t>
            </a:r>
          </a:p>
        </p:txBody>
      </p:sp>
      <p:graphicFrame>
        <p:nvGraphicFramePr>
          <p:cNvPr id="4" name="Замещающее содержимое 3"/>
          <p:cNvGraphicFramePr>
            <a:graphicFrameLocks noGrp="1"/>
          </p:cNvGraphicFramePr>
          <p:nvPr>
            <p:ph sz="quarter" idx="2"/>
          </p:nvPr>
        </p:nvGraphicFramePr>
        <p:xfrm>
          <a:off x="4644898" y="1409986"/>
          <a:ext cx="4041648" cy="3812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4848225" imgH="4572000" progId="Visio.Drawing.11">
                  <p:embed/>
                </p:oleObj>
              </mc:Choice>
              <mc:Fallback>
                <p:oleObj r:id="rId3" imgW="4848225" imgH="4572000" progId="Visio.Drawing.11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898" y="1409986"/>
                        <a:ext cx="4041648" cy="3812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Топология </a:t>
            </a:r>
            <a:r>
              <a:rPr lang="en-US" dirty="0"/>
              <a:t>“</a:t>
            </a:r>
            <a:r>
              <a:rPr lang="ru-RU" dirty="0"/>
              <a:t>Кольцо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dirty="0" smtClean="0"/>
              <a:t>Каждый </a:t>
            </a:r>
            <a:r>
              <a:rPr lang="ru-RU" dirty="0"/>
              <a:t>компьютер ретранслирует (возобновляет) сигнал, то есть выступает в роли повторителя, потому затухание сигнала во всем кольце не имеет никакого значения, важно только затухание между соседними компьютерами </a:t>
            </a:r>
            <a:r>
              <a:rPr lang="ru-RU" dirty="0" smtClean="0"/>
              <a:t>кольца</a:t>
            </a:r>
          </a:p>
          <a:p>
            <a:r>
              <a:rPr lang="ru-RU" dirty="0"/>
              <a:t>Четко выделенного центра в этом случае нет, все компьютеры могут быть одинаковыми. </a:t>
            </a:r>
            <a:endParaRPr lang="ru-RU" dirty="0" smtClean="0"/>
          </a:p>
          <a:p>
            <a:r>
              <a:rPr lang="ru-RU" dirty="0" smtClean="0"/>
              <a:t>Однако </a:t>
            </a:r>
            <a:r>
              <a:rPr lang="ru-RU" dirty="0"/>
              <a:t>достаточно часто в кольце выделяется специальный абонент, который управляет обменом или контролирует обмен. Понятно, что наличие такого управляющего абонента снижает надежность сети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Топология </a:t>
            </a:r>
            <a:r>
              <a:rPr lang="en-US" dirty="0"/>
              <a:t>“</a:t>
            </a:r>
            <a:r>
              <a:rPr lang="ru-RU" dirty="0"/>
              <a:t>Кольцо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u="sng" dirty="0"/>
              <a:t>Достоинства</a:t>
            </a:r>
            <a:r>
              <a:rPr lang="ru-RU" u="sng" dirty="0"/>
              <a:t>: </a:t>
            </a:r>
            <a:endParaRPr lang="ru-RU" dirty="0"/>
          </a:p>
          <a:p>
            <a:r>
              <a:rPr lang="ru-RU" dirty="0"/>
              <a:t>Простота установки;</a:t>
            </a:r>
          </a:p>
          <a:p>
            <a:r>
              <a:rPr lang="ru-RU" dirty="0"/>
              <a:t>Практически полное отсутствие дополнительного оборудования;</a:t>
            </a:r>
          </a:p>
          <a:p>
            <a:r>
              <a:rPr lang="ru-RU" dirty="0"/>
              <a:t>Возможность устойчивой работы без существенного падения скорости передачи данных при интенсивной загрузке сети, поскольку использование маркера исключает возможность возникновения коллизий.</a:t>
            </a:r>
          </a:p>
          <a:p>
            <a:pPr marL="0" indent="0">
              <a:buNone/>
            </a:pPr>
            <a:r>
              <a:rPr lang="ru-RU" b="1" u="sng" dirty="0"/>
              <a:t>Недостатки</a:t>
            </a:r>
            <a:r>
              <a:rPr lang="ru-RU" u="sng" dirty="0"/>
              <a:t>: </a:t>
            </a:r>
            <a:endParaRPr lang="ru-RU" dirty="0"/>
          </a:p>
          <a:p>
            <a:r>
              <a:rPr lang="ru-RU" dirty="0"/>
              <a:t>Выход из строя одной рабочей станции, и другие неполадки (обрыв кабеля), отражаются на работоспособности всей сети;</a:t>
            </a:r>
          </a:p>
          <a:p>
            <a:r>
              <a:rPr lang="ru-RU" dirty="0"/>
              <a:t>Сложность конфигурирования и настройки;</a:t>
            </a:r>
          </a:p>
          <a:p>
            <a:r>
              <a:rPr lang="ru-RU" dirty="0"/>
              <a:t>Сложность поиска неисправностей.</a:t>
            </a:r>
          </a:p>
          <a:p>
            <a:r>
              <a:rPr lang="ru-RU" dirty="0"/>
              <a:t>Необходимость иметь две сетевые платы, на каждой рабочей станции.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j-ea"/>
                <a:cs typeface="+mj-ea"/>
              </a:rPr>
              <a:t>Лекция </a:t>
            </a:r>
            <a:r>
              <a:rPr lang="en-US" dirty="0" smtClean="0">
                <a:latin typeface="+mj-ea"/>
                <a:cs typeface="+mj-ea"/>
              </a:rPr>
              <a:t>I</a:t>
            </a:r>
            <a:endParaRPr lang="ru-RU" dirty="0">
              <a:latin typeface="+mj-ea"/>
              <a:cs typeface="+mj-ea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1259632" y="3501008"/>
            <a:ext cx="6781800" cy="114300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+mn-ea"/>
                <a:cs typeface="+mn-ea"/>
              </a:rPr>
              <a:t>К</a:t>
            </a:r>
            <a:r>
              <a:rPr lang="ru-RU" sz="2400" dirty="0" smtClean="0">
                <a:latin typeface="+mn-ea"/>
                <a:cs typeface="+mn-ea"/>
              </a:rPr>
              <a:t>лассификация </a:t>
            </a:r>
            <a:r>
              <a:rPr lang="ru-RU" sz="2400" dirty="0">
                <a:latin typeface="+mn-ea"/>
                <a:cs typeface="+mn-ea"/>
              </a:rPr>
              <a:t>и обзор сетей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</a:t>
            </a:r>
            <a:r>
              <a:rPr lang="en-US" dirty="0" smtClean="0"/>
              <a:t>“</a:t>
            </a:r>
            <a:r>
              <a:rPr lang="ru-RU" dirty="0" smtClean="0"/>
              <a:t>Кольцо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Подключить к сети новое устройство достаточно легко, </a:t>
            </a:r>
            <a:r>
              <a:rPr lang="ru-RU" dirty="0"/>
              <a:t>хотя и требует обязательной остановки работы всей сети на время подключения. </a:t>
            </a:r>
            <a:endParaRPr lang="ru-RU" dirty="0" smtClean="0"/>
          </a:p>
          <a:p>
            <a:r>
              <a:rPr lang="ru-RU" dirty="0" smtClean="0"/>
              <a:t>Как </a:t>
            </a:r>
            <a:r>
              <a:rPr lang="ru-RU" dirty="0"/>
              <a:t>и в случае топологии «шина», максимальное количество абонентов в кольце может быть достаточно большое (1000 и больше). </a:t>
            </a:r>
            <a:endParaRPr lang="ru-RU" dirty="0" smtClean="0"/>
          </a:p>
          <a:p>
            <a:r>
              <a:rPr lang="ru-RU" dirty="0" smtClean="0"/>
              <a:t>Кольцевая </a:t>
            </a:r>
            <a:r>
              <a:rPr lang="ru-RU" dirty="0"/>
              <a:t>топология обычно является самой стойкой к перегрузкам, она обеспечивает уверенную работу с самыми большими потоками переданной по сети информации, потому что в ней, как правило, нет конфликтов (в отличие от шины), а также отсутствует центральный абонент (в отличие от звезды</a:t>
            </a:r>
            <a:r>
              <a:rPr lang="ru-RU" dirty="0" smtClean="0"/>
              <a:t>).</a:t>
            </a:r>
          </a:p>
          <a:p>
            <a:r>
              <a:rPr lang="ru-RU" dirty="0"/>
              <a:t>В чистом виде топология редко </a:t>
            </a:r>
            <a:r>
              <a:rPr lang="ru-RU" dirty="0" smtClean="0"/>
              <a:t>применяется</a:t>
            </a:r>
            <a:r>
              <a:rPr lang="en-US" dirty="0" smtClean="0"/>
              <a:t>, </a:t>
            </a:r>
            <a:r>
              <a:rPr lang="ru-RU" dirty="0" smtClean="0"/>
              <a:t>на </a:t>
            </a:r>
            <a:r>
              <a:rPr lang="ru-RU" dirty="0"/>
              <a:t>практике применяются различные ее модификации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</a:t>
            </a:r>
            <a:r>
              <a:rPr lang="en-US" dirty="0" smtClean="0"/>
              <a:t>“</a:t>
            </a:r>
            <a:r>
              <a:rPr lang="ru-RU" dirty="0" smtClean="0"/>
              <a:t>Звезда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аждый </a:t>
            </a:r>
            <a:r>
              <a:rPr lang="ru-RU" dirty="0"/>
              <a:t>компьютер отдельным кабелем подключается к общему устройству – </a:t>
            </a:r>
            <a:r>
              <a:rPr lang="ru-RU" dirty="0" smtClean="0"/>
              <a:t>концентратору или коммутатору. </a:t>
            </a:r>
          </a:p>
          <a:p>
            <a:r>
              <a:rPr lang="ru-RU" dirty="0" smtClean="0"/>
              <a:t>При этом они образуют единый физический сегмент</a:t>
            </a:r>
            <a:r>
              <a:rPr lang="en-US" dirty="0" smtClean="0"/>
              <a:t>, </a:t>
            </a:r>
            <a:r>
              <a:rPr lang="ru-RU" dirty="0" smtClean="0"/>
              <a:t>способный работать автономно.</a:t>
            </a:r>
            <a:endParaRPr lang="ru-RU" dirty="0"/>
          </a:p>
        </p:txBody>
      </p:sp>
      <p:graphicFrame>
        <p:nvGraphicFramePr>
          <p:cNvPr id="4" name="Замещающее содержимое 3"/>
          <p:cNvGraphicFramePr>
            <a:graphicFrameLocks noGrp="1"/>
          </p:cNvGraphicFramePr>
          <p:nvPr>
            <p:ph sz="quarter" idx="2"/>
          </p:nvPr>
        </p:nvGraphicFramePr>
        <p:xfrm>
          <a:off x="4652455" y="2042922"/>
          <a:ext cx="4001135" cy="328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3" imgW="4038600" imgH="3324225" progId="Visio.Drawing.11">
                  <p:embed/>
                </p:oleObj>
              </mc:Choice>
              <mc:Fallback>
                <p:oleObj r:id="rId3" imgW="4038600" imgH="3324225" progId="Visio.Drawing.11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2455" y="2042922"/>
                        <a:ext cx="4001135" cy="3284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Топология </a:t>
            </a:r>
            <a:r>
              <a:rPr lang="en-US" dirty="0"/>
              <a:t>“</a:t>
            </a:r>
            <a:r>
              <a:rPr lang="ru-RU" dirty="0"/>
              <a:t>Звезда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u="sng" dirty="0"/>
              <a:t>Достоинства:</a:t>
            </a:r>
            <a:r>
              <a:rPr lang="ru-RU" u="sng" dirty="0"/>
              <a:t> </a:t>
            </a:r>
            <a:endParaRPr lang="ru-RU" dirty="0"/>
          </a:p>
          <a:p>
            <a:r>
              <a:rPr lang="ru-RU" dirty="0"/>
              <a:t>выход из строя одной рабочей станции не отражается на работе всей сети в целом;</a:t>
            </a:r>
          </a:p>
          <a:p>
            <a:r>
              <a:rPr lang="ru-RU" dirty="0"/>
              <a:t>хорошая масштабируемость сети;</a:t>
            </a:r>
          </a:p>
          <a:p>
            <a:r>
              <a:rPr lang="ru-RU" dirty="0"/>
              <a:t>лёгкий поиск неисправностей и обрывов в сети;</a:t>
            </a:r>
          </a:p>
          <a:p>
            <a:r>
              <a:rPr lang="ru-RU" dirty="0"/>
              <a:t>высокая производительность сети (при условии правильного проектирования);</a:t>
            </a:r>
          </a:p>
          <a:p>
            <a:r>
              <a:rPr lang="ru-RU" dirty="0"/>
              <a:t>гибкие возможности администрирования.</a:t>
            </a:r>
          </a:p>
          <a:p>
            <a:pPr marL="0" indent="0">
              <a:buNone/>
            </a:pPr>
            <a:r>
              <a:rPr lang="ru-RU" b="1" u="sng" dirty="0"/>
              <a:t>Недостатки:</a:t>
            </a:r>
            <a:r>
              <a:rPr lang="ru-RU" u="sng" dirty="0"/>
              <a:t> </a:t>
            </a:r>
            <a:endParaRPr lang="ru-RU" dirty="0"/>
          </a:p>
          <a:p>
            <a:r>
              <a:rPr lang="ru-RU" dirty="0"/>
              <a:t>выход из строя центрального концентратора обернётся неработоспособностью сети (или сегмента сети) в целом;</a:t>
            </a:r>
          </a:p>
          <a:p>
            <a:r>
              <a:rPr lang="ru-RU" dirty="0"/>
              <a:t>для прокладки сети зачастую требуется больше кабеля, чем для большинства других топологий;</a:t>
            </a:r>
          </a:p>
          <a:p>
            <a:r>
              <a:rPr lang="ru-RU" dirty="0"/>
              <a:t>конечное число рабочих станций в сети (или сегменте сети) ограничено количеством портов в центральном концентраторе.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Топология </a:t>
            </a:r>
            <a:r>
              <a:rPr lang="en-US" dirty="0" smtClean="0"/>
              <a:t>“</a:t>
            </a:r>
            <a:r>
              <a:rPr lang="ru-RU" dirty="0"/>
              <a:t>Иерархическая Звезда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Также </a:t>
            </a:r>
            <a:r>
              <a:rPr lang="en-US" dirty="0" smtClean="0"/>
              <a:t>“</a:t>
            </a:r>
            <a:r>
              <a:rPr lang="ru-RU" dirty="0" smtClean="0"/>
              <a:t>Древовидная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/>
              <a:t>топология, </a:t>
            </a:r>
            <a:r>
              <a:rPr lang="en-US" dirty="0" smtClean="0"/>
              <a:t>“</a:t>
            </a:r>
            <a:r>
              <a:rPr lang="ru-RU" dirty="0" smtClean="0"/>
              <a:t>Снежинка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/>
              <a:t>– топология типа звезды, но используется несколько </a:t>
            </a:r>
            <a:r>
              <a:rPr lang="ru-RU" dirty="0" smtClean="0"/>
              <a:t>концентраторов</a:t>
            </a:r>
            <a:r>
              <a:rPr lang="en-US" dirty="0" smtClean="0"/>
              <a:t>/</a:t>
            </a:r>
            <a:r>
              <a:rPr lang="ru-RU" dirty="0" smtClean="0"/>
              <a:t>коммутаторов, </a:t>
            </a:r>
            <a:r>
              <a:rPr lang="ru-RU" dirty="0"/>
              <a:t>иерархически соединенных между собой связями типа звезда. </a:t>
            </a:r>
          </a:p>
          <a:p>
            <a:r>
              <a:rPr lang="ru-RU" dirty="0"/>
              <a:t>Самый распространенный способ связей как в локальных сетях, так и в глобальных.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04" y="3717032"/>
            <a:ext cx="7724775" cy="270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Гибридная топология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</a:t>
            </a:r>
            <a:r>
              <a:rPr lang="ru-RU" dirty="0"/>
              <a:t>звездно-шинной (</a:t>
            </a:r>
            <a:r>
              <a:rPr lang="ru-RU" dirty="0" err="1"/>
              <a:t>star-bus</a:t>
            </a:r>
            <a:r>
              <a:rPr lang="ru-RU" dirty="0"/>
              <a:t>) топологии используется комбинация шины и пассивной звезды. В этом случае к концентратору подключаются как отдельные компьютеры, так и целые шинные сегменты, то есть на самом деле реализуется физическая топология «шина», включающая все компьютеры сети. В данной топологии может использоваться и несколько концентраторов, соединенных между собой и образующих так называемую магистральную, опорную шину. К каждому из концентраторов при этом подключаются отдельные компьютеры или шинные сегменты. </a:t>
            </a:r>
            <a:endParaRPr lang="ru-RU" dirty="0" smtClean="0"/>
          </a:p>
          <a:p>
            <a:r>
              <a:rPr lang="ru-RU" dirty="0" smtClean="0"/>
              <a:t>Таким </a:t>
            </a:r>
            <a:r>
              <a:rPr lang="ru-RU" dirty="0"/>
              <a:t>образом, пользователь получает возможность гибко комбинировать преимущества шинной и звездной топологий, а также легко изменять количество компьютеров, подключенных к сети.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Гибридная топология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В случае звездно-кольцевой (</a:t>
            </a:r>
            <a:r>
              <a:rPr lang="ru-RU" dirty="0" err="1"/>
              <a:t>star-ring</a:t>
            </a:r>
            <a:r>
              <a:rPr lang="ru-RU" dirty="0"/>
              <a:t>) топологии в кольцо объединяются не сами компьютеры, а специальные концентраторы, к которым в свою очередь подключаются компьютеры с помощью звездообразных двойных линий связи.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действительности все компьютеры сети включаются в замкнутое кольцо, так как внутри концентраторов все линии связи образуют замкнутый контур. Данная топология позволяет комбинировать преимущества звездной и кольцевой топологий.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компьютерная сеть?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овокупность </a:t>
            </a:r>
            <a:r>
              <a:rPr lang="ru-RU" dirty="0"/>
              <a:t>компьютеров и других устройств, соединенных линиями связи и обменивающихся информацией между собой в соответствии с определенными правилами – протоколом.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0968"/>
            <a:ext cx="45243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Предоставление конечным узлам возможности совместного использования ресурсов</a:t>
            </a:r>
          </a:p>
          <a:p>
            <a:r>
              <a:rPr lang="ru-RU" dirty="0" smtClean="0"/>
              <a:t>Ресурсы </a:t>
            </a:r>
            <a:r>
              <a:rPr lang="ru-RU" dirty="0"/>
              <a:t>бывают трех типов: аппаратные, программные и информационные. </a:t>
            </a:r>
            <a:endParaRPr lang="ru-RU" dirty="0" smtClean="0"/>
          </a:p>
          <a:p>
            <a:r>
              <a:rPr lang="ru-RU" dirty="0" smtClean="0"/>
              <a:t>Например</a:t>
            </a:r>
            <a:r>
              <a:rPr lang="ru-RU" dirty="0"/>
              <a:t>, устройство печати (принтер) </a:t>
            </a:r>
            <a:r>
              <a:rPr lang="ru-RU" dirty="0" smtClean="0"/>
              <a:t>- </a:t>
            </a:r>
            <a:r>
              <a:rPr lang="ru-RU" dirty="0"/>
              <a:t>это аппаратный ресурс. Емкости жестких дисков </a:t>
            </a:r>
            <a:r>
              <a:rPr lang="ru-RU" dirty="0" smtClean="0"/>
              <a:t>- </a:t>
            </a:r>
            <a:r>
              <a:rPr lang="ru-RU" dirty="0"/>
              <a:t>тоже аппаратный ресурс. Когда все участники небольшой компьютерной сети пользуются одним общим принтером, это значит, что они разделяют общий аппаратный ресурс. То же можно сказать и о сети, имеющей один компьютер с увеличенной емкостью жесткого диска (файловый сервер), на котором все участники сети хранят свои архивы и результаты работы.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Кроме аппаратных ресурсов компьютерные сети позволяют совместно использовать программные ресурсы. Так, например, для выполнения очень сложных и продолжительных расчетов можно подключиться к удаленной большой ЭВМ и отправить вычислительное задание на нее, а по окончании расчетов точно так же получить результат обратно.</a:t>
            </a:r>
          </a:p>
          <a:p>
            <a:r>
              <a:rPr lang="ru-RU" dirty="0"/>
              <a:t>Данные, хранящиеся на удаленных компьютерах, образуют информационный ресурс. Роль этого ресурса сегодня видна наиболее ярко на примере Интернета, который воспринимается, прежде всего, как гигантская информационно-справочная система.</a:t>
            </a:r>
          </a:p>
          <a:p>
            <a:r>
              <a:rPr lang="ru-RU" dirty="0" smtClean="0"/>
              <a:t>При работе </a:t>
            </a:r>
            <a:r>
              <a:rPr lang="ru-RU" dirty="0"/>
              <a:t>в компьютерной сети любого типа одновременно происходит совместное использование всех типов ресурсов.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dirty="0" smtClean="0"/>
              <a:t>абор </a:t>
            </a:r>
            <a:r>
              <a:rPr lang="ru-RU" dirty="0"/>
              <a:t>соглашений </a:t>
            </a:r>
            <a:r>
              <a:rPr lang="ru-RU" dirty="0" smtClean="0"/>
              <a:t>интерфейса</a:t>
            </a:r>
            <a:r>
              <a:rPr lang="ru-RU" dirty="0"/>
              <a:t> </a:t>
            </a:r>
            <a:r>
              <a:rPr lang="ru-RU" i="1" dirty="0" smtClean="0"/>
              <a:t>логического </a:t>
            </a:r>
            <a:r>
              <a:rPr lang="ru-RU" i="1" dirty="0"/>
              <a:t>уровня</a:t>
            </a:r>
            <a:r>
              <a:rPr lang="ru-RU" dirty="0"/>
              <a:t>, которые определяют обмен данными между различными программами. Эти соглашения задают единообразный способ передачи сообщений и обработки ошибок при взаимодействии программного обеспечения разнесённой в пространстве аппаратуры, соединённой тем или иным интерфейсом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ru-RU" dirty="0" err="1" smtClean="0"/>
              <a:t>етевой</a:t>
            </a:r>
            <a:r>
              <a:rPr lang="ru-RU" dirty="0" smtClean="0"/>
              <a:t> протокол - </a:t>
            </a:r>
            <a:r>
              <a:rPr lang="ru-RU" dirty="0"/>
              <a:t>набор правил и действий (очерёдности действий), позволяющий осуществлять соединение и обмен данными между двумя и более включёнными в сеть устройствами.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Протоколы </a:t>
            </a:r>
            <a:r>
              <a:rPr lang="ru-RU" dirty="0" smtClean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cont.</a:t>
            </a:r>
            <a:r>
              <a:rPr lang="ru-RU" dirty="0" smtClean="0">
                <a:latin typeface="Calibri" panose="020F0502020204030204" charset="0"/>
                <a:cs typeface="Calibri" panose="020F0502020204030204" charset="0"/>
              </a:rPr>
              <a:t>)</a:t>
            </a:r>
            <a:endParaRPr lang="ru-RU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Аналогия – человеческая беседа</a:t>
            </a:r>
            <a:r>
              <a:rPr lang="en-US" dirty="0" smtClean="0"/>
              <a:t>, </a:t>
            </a:r>
            <a:r>
              <a:rPr lang="ru-RU" dirty="0" smtClean="0"/>
              <a:t>проходящая по определенным правилам</a:t>
            </a:r>
          </a:p>
          <a:p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58688"/>
            <a:ext cx="37719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1506</Words>
  <Application>Microsoft Office PowerPoint</Application>
  <PresentationFormat>Экран (4:3)</PresentationFormat>
  <Paragraphs>173</Paragraphs>
  <Slides>45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3" baseType="lpstr">
      <vt:lpstr>Bookman Old Style</vt:lpstr>
      <vt:lpstr>Calibri</vt:lpstr>
      <vt:lpstr>Cambria</vt:lpstr>
      <vt:lpstr>Gill Sans MT</vt:lpstr>
      <vt:lpstr>Wingdings</vt:lpstr>
      <vt:lpstr>Wingdings 3</vt:lpstr>
      <vt:lpstr>Начальная</vt:lpstr>
      <vt:lpstr>Visio.Drawing.11</vt:lpstr>
      <vt:lpstr>Компьютерные сети</vt:lpstr>
      <vt:lpstr>Рекомендуемая литература</vt:lpstr>
      <vt:lpstr>Рекомендуемая литература</vt:lpstr>
      <vt:lpstr>Лекция I</vt:lpstr>
      <vt:lpstr>Что такое компьютерная сеть?</vt:lpstr>
      <vt:lpstr>Назначение сети</vt:lpstr>
      <vt:lpstr>Назначение сети</vt:lpstr>
      <vt:lpstr>Протоколы</vt:lpstr>
      <vt:lpstr>Протоколы (cont.)</vt:lpstr>
      <vt:lpstr>Сервер</vt:lpstr>
      <vt:lpstr>Многотерминальные системы</vt:lpstr>
      <vt:lpstr>История, ARPANET</vt:lpstr>
      <vt:lpstr>История, ARPANET</vt:lpstr>
      <vt:lpstr>История, ARPANET</vt:lpstr>
      <vt:lpstr>История, ARPANET</vt:lpstr>
      <vt:lpstr>История, ARPANET</vt:lpstr>
      <vt:lpstr>Сетевые приложения ARPANET</vt:lpstr>
      <vt:lpstr>История, создание Internet</vt:lpstr>
      <vt:lpstr>История, создание Internet</vt:lpstr>
      <vt:lpstr>Классификация сетей</vt:lpstr>
      <vt:lpstr>PAN</vt:lpstr>
      <vt:lpstr>LAN</vt:lpstr>
      <vt:lpstr>LAN (cont.)</vt:lpstr>
      <vt:lpstr>WAN</vt:lpstr>
      <vt:lpstr>Сеть точка-точка</vt:lpstr>
      <vt:lpstr>Клиент-серверная архитектура</vt:lpstr>
      <vt:lpstr>Признак первичности</vt:lpstr>
      <vt:lpstr>Топология сети</vt:lpstr>
      <vt:lpstr>Топология сети</vt:lpstr>
      <vt:lpstr>Топология сети</vt:lpstr>
      <vt:lpstr>Топология “Полносвязная”</vt:lpstr>
      <vt:lpstr>Топология “Полносвязная”</vt:lpstr>
      <vt:lpstr>Топология “Общая шина”</vt:lpstr>
      <vt:lpstr>Топология “Общая шина”</vt:lpstr>
      <vt:lpstr>Топология “Ячеистая”</vt:lpstr>
      <vt:lpstr>Топология “Ячеистая”</vt:lpstr>
      <vt:lpstr>Топология “Кольцо”</vt:lpstr>
      <vt:lpstr>Топология “Кольцо”</vt:lpstr>
      <vt:lpstr>Топология “Кольцо”</vt:lpstr>
      <vt:lpstr>Топология “Кольцо”</vt:lpstr>
      <vt:lpstr>Топология “Звезда”</vt:lpstr>
      <vt:lpstr>Топология “Звезда”</vt:lpstr>
      <vt:lpstr>Топология “Иерархическая Звезда”</vt:lpstr>
      <vt:lpstr>Гибридная топология</vt:lpstr>
      <vt:lpstr>Гибридная топология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сети</dc:title>
  <dc:creator>Nick</dc:creator>
  <cp:lastModifiedBy>Екатерина Брянская</cp:lastModifiedBy>
  <cp:revision>161</cp:revision>
  <dcterms:created xsi:type="dcterms:W3CDTF">2016-08-18T07:00:00Z</dcterms:created>
  <dcterms:modified xsi:type="dcterms:W3CDTF">2021-10-27T10:36:53Z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1049-11.2.0.9635</vt:lpwstr>
  </property>
</Properties>
</file>