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2" r:id="rId6"/>
    <p:sldId id="265" r:id="rId7"/>
    <p:sldId id="273" r:id="rId8"/>
    <p:sldId id="277" r:id="rId9"/>
    <p:sldId id="284" r:id="rId10"/>
    <p:sldId id="275" r:id="rId11"/>
    <p:sldId id="267" r:id="rId12"/>
    <p:sldId id="269" r:id="rId13"/>
    <p:sldId id="285" r:id="rId14"/>
    <p:sldId id="286" r:id="rId15"/>
    <p:sldId id="288" r:id="rId16"/>
    <p:sldId id="289" r:id="rId1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>
      <p:cViewPr varScale="1">
        <p:scale>
          <a:sx n="113" d="100"/>
          <a:sy n="113" d="100"/>
        </p:scale>
        <p:origin x="372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Шаг сетки</c:v>
                </c:pt>
              </c:strCache>
            </c:strRef>
          </c:tx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xVal>
          <c:yVal>
            <c:numRef>
              <c:f>Лист1!$B$2:$B$8</c:f>
              <c:numCache>
                <c:formatCode>General</c:formatCode>
                <c:ptCount val="7"/>
                <c:pt idx="0">
                  <c:v>24</c:v>
                </c:pt>
                <c:pt idx="1">
                  <c:v>53</c:v>
                </c:pt>
                <c:pt idx="2">
                  <c:v>71</c:v>
                </c:pt>
                <c:pt idx="3">
                  <c:v>80</c:v>
                </c:pt>
                <c:pt idx="4">
                  <c:v>82</c:v>
                </c:pt>
                <c:pt idx="5">
                  <c:v>81</c:v>
                </c:pt>
                <c:pt idx="6">
                  <c:v>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554136"/>
        <c:axId val="311552960"/>
      </c:scatterChart>
      <c:valAx>
        <c:axId val="31155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1" dirty="0"/>
                  <a:t>Шаг сетки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1552960"/>
        <c:crosses val="autoZero"/>
        <c:crossBetween val="midCat"/>
      </c:valAx>
      <c:valAx>
        <c:axId val="31155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1554136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02.08.2016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6228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930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7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6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smtClean="0"/>
              <a:t>02.08.2016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36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video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1826" y="1340768"/>
            <a:ext cx="9553126" cy="1914128"/>
          </a:xfrm>
        </p:spPr>
        <p:txBody>
          <a:bodyPr rtlCol="0">
            <a:normAutofit/>
          </a:bodyPr>
          <a:lstStyle/>
          <a:p>
            <a:pPr algn="ctr" rtl="0"/>
            <a:r>
              <a:rPr lang="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работы песочных часов</a:t>
            </a:r>
            <a:endParaRPr lang="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87262" y="472514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Барышникова Марина Юрьевна</a:t>
            </a:r>
            <a:endParaRPr lang="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4372" y="6309320"/>
            <a:ext cx="223224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Москва, 2020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778488" y="335699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Выполнила:</a:t>
            </a:r>
            <a:br>
              <a:rPr lang="ru-RU" dirty="0" smtClean="0"/>
            </a:br>
            <a:r>
              <a:rPr lang="ru-RU" dirty="0" smtClean="0"/>
              <a:t>Брянская Екатерина Вадимовна</a:t>
            </a:r>
            <a:br>
              <a:rPr lang="ru-RU" dirty="0" smtClean="0"/>
            </a:br>
            <a:r>
              <a:rPr lang="ru-RU" dirty="0" smtClean="0"/>
              <a:t>студентка 3 курса</a:t>
            </a:r>
            <a:br>
              <a:rPr lang="ru-RU" dirty="0" smtClean="0"/>
            </a:br>
            <a:r>
              <a:rPr lang="ru-RU" dirty="0" smtClean="0"/>
              <a:t>группа ИУ7-52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2"/>
          <p:cNvSpPr txBox="1">
            <a:spLocks/>
          </p:cNvSpPr>
          <p:nvPr/>
        </p:nvSpPr>
        <p:spPr>
          <a:xfrm>
            <a:off x="1035158" y="542378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Демонстрация работы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704" r="7367"/>
          <a:stretch/>
        </p:blipFill>
        <p:spPr>
          <a:xfrm>
            <a:off x="1848904" y="2009202"/>
            <a:ext cx="2088232" cy="32481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886" r="7003" b="1759"/>
          <a:stretch/>
        </p:blipFill>
        <p:spPr>
          <a:xfrm>
            <a:off x="4153160" y="1992185"/>
            <a:ext cx="2220682" cy="32652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5942" r="6876" b="6833"/>
          <a:stretch/>
        </p:blipFill>
        <p:spPr>
          <a:xfrm>
            <a:off x="6589866" y="1988840"/>
            <a:ext cx="2160240" cy="32481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6749" r="14513" b="7727"/>
          <a:stretch/>
        </p:blipFill>
        <p:spPr>
          <a:xfrm>
            <a:off x="8966130" y="1988840"/>
            <a:ext cx="2118320" cy="3236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949" y="142321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Выставленное время: 1 минута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332" y="5533365"/>
            <a:ext cx="886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Видеоматериалы можно посмотреть </a:t>
            </a:r>
            <a:r>
              <a:rPr lang="ru-RU" sz="2400" dirty="0" smtClean="0">
                <a:hlinkClick r:id="rId6" action="ppaction://hlinkfile"/>
              </a:rPr>
              <a:t>тут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940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2"/>
          <p:cNvSpPr txBox="1">
            <a:spLocks/>
          </p:cNvSpPr>
          <p:nvPr/>
        </p:nvSpPr>
        <p:spPr>
          <a:xfrm>
            <a:off x="1035158" y="578085"/>
            <a:ext cx="469921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/>
              <a:t>Эксперимент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1035158" y="1412776"/>
            <a:ext cx="10819894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Цель</a:t>
            </a:r>
            <a:r>
              <a:rPr lang="ru-RU" sz="2399" dirty="0"/>
              <a:t> - определить, как влияет шаг полигональной сетки на </a:t>
            </a:r>
            <a:r>
              <a:rPr lang="en-US" sz="2399" dirty="0"/>
              <a:t>FPS</a:t>
            </a:r>
            <a:r>
              <a:rPr lang="ru-RU" sz="2399" dirty="0"/>
              <a:t> (</a:t>
            </a:r>
            <a:r>
              <a:rPr lang="en-US" sz="2399" dirty="0"/>
              <a:t>frame per second</a:t>
            </a:r>
            <a:r>
              <a:rPr lang="ru-RU" sz="2399" dirty="0"/>
              <a:t>, количество кадров в секунду) и на визуальные характеристики.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4012" y="2242772"/>
            <a:ext cx="252028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/>
              <a:t>Измерение </a:t>
            </a:r>
            <a:r>
              <a:rPr lang="en-US" sz="2399" u="sng" dirty="0"/>
              <a:t>FPS</a:t>
            </a:r>
            <a:endParaRPr lang="ru-RU" sz="2399" u="sng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51984758"/>
              </p:ext>
            </p:extLst>
          </p:nvPr>
        </p:nvGraphicFramePr>
        <p:xfrm>
          <a:off x="625949" y="2918854"/>
          <a:ext cx="5702159" cy="372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50596" y="2242771"/>
            <a:ext cx="280831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u="sng" dirty="0" smtClean="0"/>
              <a:t>Визуальная оценка</a:t>
            </a:r>
            <a:endParaRPr lang="ru-RU" sz="2399" u="sng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2147"/>
              </p:ext>
            </p:extLst>
          </p:nvPr>
        </p:nvGraphicFramePr>
        <p:xfrm>
          <a:off x="6526460" y="3031289"/>
          <a:ext cx="5328592" cy="2999004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775797"/>
                <a:gridCol w="1752595"/>
                <a:gridCol w="1800200"/>
              </a:tblGrid>
              <a:tr h="318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99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6623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6748"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3"/>
          <a:srcRect l="6038" r="14033"/>
          <a:stretch/>
        </p:blipFill>
        <p:spPr bwMode="auto">
          <a:xfrm>
            <a:off x="6607416" y="3453149"/>
            <a:ext cx="1633839" cy="1216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4"/>
          <a:srcRect l="11201" t="-1104" r="15425" b="3713"/>
          <a:stretch/>
        </p:blipFill>
        <p:spPr bwMode="auto">
          <a:xfrm>
            <a:off x="8368313" y="3445394"/>
            <a:ext cx="1648218" cy="1224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5"/>
          <a:srcRect l="8730" r="9039"/>
          <a:stretch/>
        </p:blipFill>
        <p:spPr bwMode="auto">
          <a:xfrm>
            <a:off x="10094056" y="3445394"/>
            <a:ext cx="1673279" cy="1226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6603985" y="4780002"/>
            <a:ext cx="1673279" cy="1167697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r="5098" b="9545"/>
          <a:stretch/>
        </p:blipFill>
        <p:spPr bwMode="auto">
          <a:xfrm>
            <a:off x="8382692" y="4780002"/>
            <a:ext cx="1633839" cy="1167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10107002" y="4780001"/>
            <a:ext cx="1673279" cy="11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2"/>
          <p:cNvSpPr txBox="1">
            <a:spLocks/>
          </p:cNvSpPr>
          <p:nvPr/>
        </p:nvSpPr>
        <p:spPr>
          <a:xfrm>
            <a:off x="1033901" y="578084"/>
            <a:ext cx="8804927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Результаты эксперимента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1033901" y="1490416"/>
            <a:ext cx="9942121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При повышении детализации значительно возрастают временные затраты на визуализацию.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Не </a:t>
            </a:r>
            <a:r>
              <a:rPr lang="ru-RU" sz="2400" dirty="0"/>
              <a:t>всегда </a:t>
            </a:r>
            <a:r>
              <a:rPr lang="ru-RU" sz="2400" dirty="0" smtClean="0"/>
              <a:t>нужно использовать </a:t>
            </a:r>
            <a:r>
              <a:rPr lang="ru-RU" sz="2400" dirty="0"/>
              <a:t>сильную </a:t>
            </a:r>
            <a:r>
              <a:rPr lang="ru-RU" sz="2400" dirty="0" smtClean="0"/>
              <a:t>детализацию для достижения наибольшей реалистичности изображения, </a:t>
            </a:r>
            <a:r>
              <a:rPr lang="ru-RU" sz="2400" dirty="0"/>
              <a:t>это зависит от </a:t>
            </a:r>
            <a:r>
              <a:rPr lang="ru-RU" sz="2400" dirty="0" smtClean="0"/>
              <a:t>конкретной задачи.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рамках </a:t>
            </a:r>
            <a:r>
              <a:rPr lang="ru-RU" sz="2400" dirty="0" smtClean="0"/>
              <a:t>текущего курсового </a:t>
            </a:r>
            <a:r>
              <a:rPr lang="ru-RU" sz="2400" dirty="0"/>
              <a:t>проекта лучше выбрать значение </a:t>
            </a:r>
            <a:r>
              <a:rPr lang="ru-RU" sz="2400" dirty="0" smtClean="0"/>
              <a:t>шага  около </a:t>
            </a:r>
            <a:r>
              <a:rPr lang="ru-RU" sz="2400" dirty="0"/>
              <a:t>30.</a:t>
            </a:r>
          </a:p>
        </p:txBody>
      </p:sp>
    </p:spTree>
    <p:extLst>
      <p:ext uri="{BB962C8B-B14F-4D97-AF65-F5344CB8AC3E}">
        <p14:creationId xmlns:p14="http://schemas.microsoft.com/office/powerpoint/2010/main" val="37185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2"/>
          <p:cNvSpPr txBox="1">
            <a:spLocks/>
          </p:cNvSpPr>
          <p:nvPr/>
        </p:nvSpPr>
        <p:spPr>
          <a:xfrm>
            <a:off x="1035158" y="578085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Заключение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1035158" y="1519927"/>
            <a:ext cx="10513168" cy="498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Была достигнута поставленная цель: разработана программа моделирования работы песочных часов. </a:t>
            </a:r>
            <a:endParaRPr lang="ru-RU" sz="2400" dirty="0" smtClean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 smtClean="0"/>
              <a:t>В </a:t>
            </a:r>
            <a:r>
              <a:rPr lang="ru-RU" sz="2400" dirty="0"/>
              <a:t>процессе выполнения были решены все задачи: 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изучены, проанализированы и реализованы алгоритмы удаления невидимых линий и поверхностей, закраски;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была разработана физическая модель поведения объектов на сцене;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создано программное обеспечение, отвечающее всем требованиям.</a:t>
            </a:r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ru-RU" sz="800" dirty="0"/>
          </a:p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По результатам </a:t>
            </a:r>
            <a:r>
              <a:rPr lang="ru-RU" sz="2400" dirty="0" smtClean="0"/>
              <a:t>эксперимента </a:t>
            </a:r>
            <a:r>
              <a:rPr lang="ru-RU" sz="2400" dirty="0"/>
              <a:t>была выявлена зависимость количества кадров в секунду от шага полигональной сетки, </a:t>
            </a:r>
            <a:r>
              <a:rPr lang="ru-RU" sz="2400" dirty="0" smtClean="0"/>
              <a:t>найдено </a:t>
            </a:r>
            <a:r>
              <a:rPr lang="ru-RU" sz="2400" dirty="0"/>
              <a:t>примерное значение шага, при котором изображение выглядит более реалистично.</a:t>
            </a:r>
          </a:p>
        </p:txBody>
      </p:sp>
    </p:spTree>
    <p:extLst>
      <p:ext uri="{BB962C8B-B14F-4D97-AF65-F5344CB8AC3E}">
        <p14:creationId xmlns:p14="http://schemas.microsoft.com/office/powerpoint/2010/main" val="24371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053852" y="692696"/>
            <a:ext cx="10016104" cy="942999"/>
          </a:xfrm>
        </p:spPr>
        <p:txBody>
          <a:bodyPr rtlCol="0">
            <a:normAutofit/>
          </a:bodyPr>
          <a:lstStyle/>
          <a:p>
            <a:pPr algn="l" rtl="0"/>
            <a:r>
              <a:rPr lang="ru" sz="4000" dirty="0" smtClean="0"/>
              <a:t>Цел</a:t>
            </a:r>
            <a:r>
              <a:rPr lang="ru" sz="4000" dirty="0">
                <a:ln w="3175" cmpd="sng">
                  <a:noFill/>
                </a:ln>
                <a:solidFill>
                  <a:schemeClr val="tx1"/>
                </a:solidFill>
              </a:rPr>
              <a:t>ь </a:t>
            </a:r>
            <a:r>
              <a:rPr lang="ru" sz="4000" dirty="0" smtClean="0"/>
              <a:t>и задачи работы</a:t>
            </a:r>
            <a:endParaRPr lang="ru" sz="4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25860" y="1556792"/>
            <a:ext cx="10016104" cy="417646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моделирования работы песочных часов. </a:t>
            </a:r>
          </a:p>
          <a:p>
            <a:pPr marL="0" indent="0">
              <a:buNone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для визуализации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трёхмерной сцены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алгоритмов;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физическую модель песочных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обеспечение, которое позволит корректно отобразить трёхмерную сцену.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041949" y="533391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Объекты сцены</a:t>
            </a:r>
            <a:endParaRPr lang="ru" dirty="0"/>
          </a:p>
        </p:txBody>
      </p:sp>
      <p:sp>
        <p:nvSpPr>
          <p:cNvPr id="7" name="Объект 13"/>
          <p:cNvSpPr>
            <a:spLocks noGrp="1"/>
          </p:cNvSpPr>
          <p:nvPr>
            <p:ph idx="1"/>
          </p:nvPr>
        </p:nvSpPr>
        <p:spPr>
          <a:xfrm>
            <a:off x="1061486" y="1546810"/>
            <a:ext cx="10016104" cy="4176464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освещения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Песочные часы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Непрозрачные подставки сверху и снизу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Стеклянная колба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Песок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верхней части часов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нижней части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Падающие частички</a:t>
            </a:r>
          </a:p>
          <a:p>
            <a:endParaRPr lang="en-US" dirty="0"/>
          </a:p>
        </p:txBody>
      </p:sp>
      <p:sp>
        <p:nvSpPr>
          <p:cNvPr id="8" name="Автофигура 3"/>
          <p:cNvSpPr>
            <a:spLocks noChangeAspect="1" noChangeArrowheads="1" noTextEdit="1"/>
          </p:cNvSpPr>
          <p:nvPr/>
        </p:nvSpPr>
        <p:spPr bwMode="auto">
          <a:xfrm>
            <a:off x="8038628" y="1484784"/>
            <a:ext cx="30194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Полилиния 3"/>
          <p:cNvSpPr>
            <a:spLocks/>
          </p:cNvSpPr>
          <p:nvPr/>
        </p:nvSpPr>
        <p:spPr bwMode="auto">
          <a:xfrm>
            <a:off x="8235478" y="1772122"/>
            <a:ext cx="2628900" cy="4381500"/>
          </a:xfrm>
          <a:custGeom>
            <a:avLst/>
            <a:gdLst>
              <a:gd name="T0" fmla="*/ 1131 w 1131"/>
              <a:gd name="T1" fmla="*/ 0 h 1887"/>
              <a:gd name="T2" fmla="*/ 0 w 1131"/>
              <a:gd name="T3" fmla="*/ 0 h 1887"/>
              <a:gd name="T4" fmla="*/ 0 w 1131"/>
              <a:gd name="T5" fmla="*/ 194 h 1887"/>
              <a:gd name="T6" fmla="*/ 460 w 1131"/>
              <a:gd name="T7" fmla="*/ 934 h 1887"/>
              <a:gd name="T8" fmla="*/ 460 w 1131"/>
              <a:gd name="T9" fmla="*/ 954 h 1887"/>
              <a:gd name="T10" fmla="*/ 0 w 1131"/>
              <a:gd name="T11" fmla="*/ 1694 h 1887"/>
              <a:gd name="T12" fmla="*/ 0 w 1131"/>
              <a:gd name="T13" fmla="*/ 1887 h 1887"/>
              <a:gd name="T14" fmla="*/ 1131 w 1131"/>
              <a:gd name="T15" fmla="*/ 1887 h 1887"/>
              <a:gd name="T16" fmla="*/ 1131 w 1131"/>
              <a:gd name="T17" fmla="*/ 1694 h 1887"/>
              <a:gd name="T18" fmla="*/ 671 w 1131"/>
              <a:gd name="T19" fmla="*/ 954 h 1887"/>
              <a:gd name="T20" fmla="*/ 671 w 1131"/>
              <a:gd name="T21" fmla="*/ 934 h 1887"/>
              <a:gd name="T22" fmla="*/ 1131 w 1131"/>
              <a:gd name="T23" fmla="*/ 194 h 1887"/>
              <a:gd name="T24" fmla="*/ 1131 w 1131"/>
              <a:gd name="T25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1" h="1887">
                <a:moveTo>
                  <a:pt x="11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675"/>
                  <a:pt x="297" y="865"/>
                  <a:pt x="460" y="934"/>
                </a:cubicBezTo>
                <a:cubicBezTo>
                  <a:pt x="469" y="937"/>
                  <a:pt x="469" y="950"/>
                  <a:pt x="460" y="954"/>
                </a:cubicBezTo>
                <a:cubicBezTo>
                  <a:pt x="297" y="1022"/>
                  <a:pt x="0" y="1212"/>
                  <a:pt x="0" y="1694"/>
                </a:cubicBezTo>
                <a:cubicBezTo>
                  <a:pt x="0" y="1887"/>
                  <a:pt x="0" y="1887"/>
                  <a:pt x="0" y="1887"/>
                </a:cubicBezTo>
                <a:cubicBezTo>
                  <a:pt x="1131" y="1887"/>
                  <a:pt x="1131" y="1887"/>
                  <a:pt x="1131" y="1887"/>
                </a:cubicBezTo>
                <a:cubicBezTo>
                  <a:pt x="1131" y="1694"/>
                  <a:pt x="1131" y="1694"/>
                  <a:pt x="1131" y="1694"/>
                </a:cubicBezTo>
                <a:cubicBezTo>
                  <a:pt x="1131" y="1212"/>
                  <a:pt x="834" y="1022"/>
                  <a:pt x="671" y="954"/>
                </a:cubicBezTo>
                <a:cubicBezTo>
                  <a:pt x="661" y="950"/>
                  <a:pt x="661" y="937"/>
                  <a:pt x="671" y="934"/>
                </a:cubicBezTo>
                <a:cubicBezTo>
                  <a:pt x="834" y="865"/>
                  <a:pt x="1131" y="675"/>
                  <a:pt x="1131" y="194"/>
                </a:cubicBezTo>
                <a:cubicBezTo>
                  <a:pt x="1131" y="0"/>
                  <a:pt x="1131" y="0"/>
                  <a:pt x="1131" y="0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>
            <a:off x="8040216" y="1486372"/>
            <a:ext cx="3019425" cy="285750"/>
          </a:xfrm>
          <a:custGeom>
            <a:avLst/>
            <a:gdLst>
              <a:gd name="T0" fmla="*/ 1262 w 1299"/>
              <a:gd name="T1" fmla="*/ 0 h 123"/>
              <a:gd name="T2" fmla="*/ 36 w 1299"/>
              <a:gd name="T3" fmla="*/ 0 h 123"/>
              <a:gd name="T4" fmla="*/ 0 w 1299"/>
              <a:gd name="T5" fmla="*/ 36 h 123"/>
              <a:gd name="T6" fmla="*/ 0 w 1299"/>
              <a:gd name="T7" fmla="*/ 86 h 123"/>
              <a:gd name="T8" fmla="*/ 36 w 1299"/>
              <a:gd name="T9" fmla="*/ 123 h 123"/>
              <a:gd name="T10" fmla="*/ 1262 w 1299"/>
              <a:gd name="T11" fmla="*/ 123 h 123"/>
              <a:gd name="T12" fmla="*/ 1299 w 1299"/>
              <a:gd name="T13" fmla="*/ 86 h 123"/>
              <a:gd name="T14" fmla="*/ 1299 w 1299"/>
              <a:gd name="T15" fmla="*/ 36 h 123"/>
              <a:gd name="T16" fmla="*/ 1262 w 1299"/>
              <a:gd name="T1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3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07"/>
                  <a:pt x="16" y="123"/>
                  <a:pt x="36" y="123"/>
                </a:cubicBezTo>
                <a:cubicBezTo>
                  <a:pt x="1262" y="123"/>
                  <a:pt x="1262" y="123"/>
                  <a:pt x="1262" y="123"/>
                </a:cubicBezTo>
                <a:cubicBezTo>
                  <a:pt x="1283" y="123"/>
                  <a:pt x="1299" y="107"/>
                  <a:pt x="1299" y="86"/>
                </a:cubicBezTo>
                <a:cubicBezTo>
                  <a:pt x="1299" y="36"/>
                  <a:pt x="1299" y="36"/>
                  <a:pt x="1299" y="36"/>
                </a:cubicBezTo>
                <a:cubicBezTo>
                  <a:pt x="1299" y="16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илиния 5"/>
          <p:cNvSpPr>
            <a:spLocks/>
          </p:cNvSpPr>
          <p:nvPr/>
        </p:nvSpPr>
        <p:spPr bwMode="auto">
          <a:xfrm>
            <a:off x="8040216" y="6153622"/>
            <a:ext cx="3019425" cy="288925"/>
          </a:xfrm>
          <a:custGeom>
            <a:avLst/>
            <a:gdLst>
              <a:gd name="T0" fmla="*/ 1262 w 1299"/>
              <a:gd name="T1" fmla="*/ 0 h 124"/>
              <a:gd name="T2" fmla="*/ 36 w 1299"/>
              <a:gd name="T3" fmla="*/ 0 h 124"/>
              <a:gd name="T4" fmla="*/ 0 w 1299"/>
              <a:gd name="T5" fmla="*/ 37 h 124"/>
              <a:gd name="T6" fmla="*/ 0 w 1299"/>
              <a:gd name="T7" fmla="*/ 87 h 124"/>
              <a:gd name="T8" fmla="*/ 36 w 1299"/>
              <a:gd name="T9" fmla="*/ 124 h 124"/>
              <a:gd name="T10" fmla="*/ 1262 w 1299"/>
              <a:gd name="T11" fmla="*/ 124 h 124"/>
              <a:gd name="T12" fmla="*/ 1299 w 1299"/>
              <a:gd name="T13" fmla="*/ 87 h 124"/>
              <a:gd name="T14" fmla="*/ 1299 w 1299"/>
              <a:gd name="T15" fmla="*/ 37 h 124"/>
              <a:gd name="T16" fmla="*/ 1262 w 1299"/>
              <a:gd name="T1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24">
                <a:moveTo>
                  <a:pt x="126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7"/>
                  <a:pt x="0" y="3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7"/>
                  <a:pt x="16" y="124"/>
                  <a:pt x="36" y="124"/>
                </a:cubicBezTo>
                <a:cubicBezTo>
                  <a:pt x="1262" y="124"/>
                  <a:pt x="1262" y="124"/>
                  <a:pt x="1262" y="124"/>
                </a:cubicBezTo>
                <a:cubicBezTo>
                  <a:pt x="1283" y="124"/>
                  <a:pt x="1299" y="107"/>
                  <a:pt x="1299" y="87"/>
                </a:cubicBezTo>
                <a:cubicBezTo>
                  <a:pt x="1299" y="37"/>
                  <a:pt x="1299" y="37"/>
                  <a:pt x="1299" y="37"/>
                </a:cubicBezTo>
                <a:cubicBezTo>
                  <a:pt x="1299" y="17"/>
                  <a:pt x="1283" y="0"/>
                  <a:pt x="1262" y="0"/>
                </a:cubicBezTo>
                <a:close/>
              </a:path>
            </a:pathLst>
          </a:custGeom>
          <a:solidFill>
            <a:srgbClr val="8C62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8040216" y="6269509"/>
            <a:ext cx="3019425" cy="173038"/>
          </a:xfrm>
          <a:custGeom>
            <a:avLst/>
            <a:gdLst>
              <a:gd name="T0" fmla="*/ 1262 w 1299"/>
              <a:gd name="T1" fmla="*/ 36 h 74"/>
              <a:gd name="T2" fmla="*/ 36 w 1299"/>
              <a:gd name="T3" fmla="*/ 36 h 74"/>
              <a:gd name="T4" fmla="*/ 0 w 1299"/>
              <a:gd name="T5" fmla="*/ 0 h 74"/>
              <a:gd name="T6" fmla="*/ 0 w 1299"/>
              <a:gd name="T7" fmla="*/ 37 h 74"/>
              <a:gd name="T8" fmla="*/ 36 w 1299"/>
              <a:gd name="T9" fmla="*/ 74 h 74"/>
              <a:gd name="T10" fmla="*/ 1262 w 1299"/>
              <a:gd name="T11" fmla="*/ 74 h 74"/>
              <a:gd name="T12" fmla="*/ 1299 w 1299"/>
              <a:gd name="T13" fmla="*/ 37 h 74"/>
              <a:gd name="T14" fmla="*/ 1299 w 1299"/>
              <a:gd name="T15" fmla="*/ 0 h 74"/>
              <a:gd name="T16" fmla="*/ 1262 w 1299"/>
              <a:gd name="T17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74">
                <a:moveTo>
                  <a:pt x="1262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16" y="36"/>
                  <a:pt x="0" y="2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7"/>
                  <a:pt x="16" y="74"/>
                  <a:pt x="36" y="74"/>
                </a:cubicBezTo>
                <a:cubicBezTo>
                  <a:pt x="1262" y="74"/>
                  <a:pt x="1262" y="74"/>
                  <a:pt x="1262" y="74"/>
                </a:cubicBezTo>
                <a:cubicBezTo>
                  <a:pt x="1283" y="74"/>
                  <a:pt x="1299" y="57"/>
                  <a:pt x="1299" y="37"/>
                </a:cubicBezTo>
                <a:cubicBezTo>
                  <a:pt x="1299" y="0"/>
                  <a:pt x="1299" y="0"/>
                  <a:pt x="1299" y="0"/>
                </a:cubicBezTo>
                <a:cubicBezTo>
                  <a:pt x="1299" y="20"/>
                  <a:pt x="1283" y="36"/>
                  <a:pt x="1262" y="36"/>
                </a:cubicBezTo>
                <a:close/>
              </a:path>
            </a:pathLst>
          </a:custGeom>
          <a:solidFill>
            <a:srgbClr val="855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песок в верхней колбе часов"/>
          <p:cNvSpPr>
            <a:spLocks/>
          </p:cNvSpPr>
          <p:nvPr/>
        </p:nvSpPr>
        <p:spPr bwMode="auto">
          <a:xfrm>
            <a:off x="8352953" y="2419822"/>
            <a:ext cx="2395538" cy="1495425"/>
          </a:xfrm>
          <a:custGeom>
            <a:avLst/>
            <a:gdLst>
              <a:gd name="T0" fmla="*/ 22 w 1031"/>
              <a:gd name="T1" fmla="*/ 4 h 644"/>
              <a:gd name="T2" fmla="*/ 1 w 1031"/>
              <a:gd name="T3" fmla="*/ 21 h 644"/>
              <a:gd name="T4" fmla="*/ 78 w 1031"/>
              <a:gd name="T5" fmla="*/ 295 h 644"/>
              <a:gd name="T6" fmla="*/ 259 w 1031"/>
              <a:gd name="T7" fmla="*/ 515 h 644"/>
              <a:gd name="T8" fmla="*/ 516 w 1031"/>
              <a:gd name="T9" fmla="*/ 644 h 644"/>
              <a:gd name="T10" fmla="*/ 769 w 1031"/>
              <a:gd name="T11" fmla="*/ 518 h 644"/>
              <a:gd name="T12" fmla="*/ 952 w 1031"/>
              <a:gd name="T13" fmla="*/ 297 h 644"/>
              <a:gd name="T14" fmla="*/ 1030 w 1031"/>
              <a:gd name="T15" fmla="*/ 21 h 644"/>
              <a:gd name="T16" fmla="*/ 1009 w 1031"/>
              <a:gd name="T17" fmla="*/ 4 h 644"/>
              <a:gd name="T18" fmla="*/ 661 w 1031"/>
              <a:gd name="T19" fmla="*/ 118 h 644"/>
              <a:gd name="T20" fmla="*/ 370 w 1031"/>
              <a:gd name="T21" fmla="*/ 118 h 644"/>
              <a:gd name="T22" fmla="*/ 22 w 1031"/>
              <a:gd name="T23" fmla="*/ 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1" h="644">
                <a:moveTo>
                  <a:pt x="22" y="4"/>
                </a:moveTo>
                <a:cubicBezTo>
                  <a:pt x="11" y="0"/>
                  <a:pt x="0" y="10"/>
                  <a:pt x="1" y="21"/>
                </a:cubicBezTo>
                <a:cubicBezTo>
                  <a:pt x="11" y="122"/>
                  <a:pt x="37" y="214"/>
                  <a:pt x="78" y="295"/>
                </a:cubicBezTo>
                <a:cubicBezTo>
                  <a:pt x="122" y="381"/>
                  <a:pt x="182" y="455"/>
                  <a:pt x="259" y="515"/>
                </a:cubicBezTo>
                <a:cubicBezTo>
                  <a:pt x="370" y="603"/>
                  <a:pt x="483" y="636"/>
                  <a:pt x="516" y="644"/>
                </a:cubicBezTo>
                <a:cubicBezTo>
                  <a:pt x="548" y="636"/>
                  <a:pt x="658" y="604"/>
                  <a:pt x="769" y="518"/>
                </a:cubicBezTo>
                <a:cubicBezTo>
                  <a:pt x="846" y="458"/>
                  <a:pt x="908" y="384"/>
                  <a:pt x="952" y="297"/>
                </a:cubicBezTo>
                <a:cubicBezTo>
                  <a:pt x="993" y="216"/>
                  <a:pt x="1019" y="123"/>
                  <a:pt x="1030" y="21"/>
                </a:cubicBezTo>
                <a:cubicBezTo>
                  <a:pt x="1031" y="10"/>
                  <a:pt x="1020" y="0"/>
                  <a:pt x="1009" y="4"/>
                </a:cubicBezTo>
                <a:cubicBezTo>
                  <a:pt x="661" y="118"/>
                  <a:pt x="661" y="118"/>
                  <a:pt x="661" y="118"/>
                </a:cubicBezTo>
                <a:cubicBezTo>
                  <a:pt x="566" y="149"/>
                  <a:pt x="465" y="149"/>
                  <a:pt x="370" y="118"/>
                </a:cubicBezTo>
                <a:lnTo>
                  <a:pt x="22" y="4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4" name="песок в нижней колбе часов"/>
          <p:cNvSpPr>
            <a:spLocks/>
          </p:cNvSpPr>
          <p:nvPr/>
        </p:nvSpPr>
        <p:spPr bwMode="auto">
          <a:xfrm>
            <a:off x="8340253" y="5094759"/>
            <a:ext cx="2417763" cy="1058863"/>
          </a:xfrm>
          <a:custGeom>
            <a:avLst/>
            <a:gdLst>
              <a:gd name="T0" fmla="*/ 0 w 1523"/>
              <a:gd name="T1" fmla="*/ 667 h 667"/>
              <a:gd name="T2" fmla="*/ 763 w 1523"/>
              <a:gd name="T3" fmla="*/ 0 h 667"/>
              <a:gd name="T4" fmla="*/ 1523 w 1523"/>
              <a:gd name="T5" fmla="*/ 667 h 667"/>
              <a:gd name="T6" fmla="*/ 0 w 1523"/>
              <a:gd name="T7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3" h="667">
                <a:moveTo>
                  <a:pt x="0" y="667"/>
                </a:moveTo>
                <a:lnTo>
                  <a:pt x="763" y="0"/>
                </a:lnTo>
                <a:lnTo>
                  <a:pt x="1523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5" name="прямое горлышко"/>
          <p:cNvSpPr>
            <a:spLocks noChangeArrowheads="1"/>
          </p:cNvSpPr>
          <p:nvPr/>
        </p:nvSpPr>
        <p:spPr bwMode="auto">
          <a:xfrm>
            <a:off x="9507066" y="3892228"/>
            <a:ext cx="87313" cy="2259807"/>
          </a:xfrm>
          <a:prstGeom prst="rect">
            <a:avLst/>
          </a:prstGeom>
          <a:solidFill>
            <a:srgbClr val="EDCD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6" name="кнопка: начало отсчета"/>
          <p:cNvGrpSpPr/>
          <p:nvPr/>
        </p:nvGrpSpPr>
        <p:grpSpPr>
          <a:xfrm>
            <a:off x="8235478" y="494231"/>
            <a:ext cx="2636838" cy="799962"/>
            <a:chOff x="1332706" y="185859"/>
            <a:chExt cx="2636838" cy="799962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133270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332706" y="185859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Нажми на меня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время истекло"/>
          <p:cNvGrpSpPr/>
          <p:nvPr/>
        </p:nvGrpSpPr>
        <p:grpSpPr>
          <a:xfrm>
            <a:off x="8244056" y="536904"/>
            <a:ext cx="2636838" cy="721073"/>
            <a:chOff x="4321176" y="264748"/>
            <a:chExt cx="2636838" cy="72107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321176" y="288262"/>
              <a:ext cx="2636838" cy="6975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4321176" y="264748"/>
              <a:ext cx="2636838" cy="69755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Нажми на меня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3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2"/>
          <p:cNvSpPr txBox="1">
            <a:spLocks/>
          </p:cNvSpPr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</a:t>
            </a:r>
            <a:endParaRPr lang="ru" dirty="0"/>
          </a:p>
        </p:txBody>
      </p:sp>
      <p:sp>
        <p:nvSpPr>
          <p:cNvPr id="8" name="TextBox 7"/>
          <p:cNvSpPr txBox="1"/>
          <p:nvPr/>
        </p:nvSpPr>
        <p:spPr>
          <a:xfrm>
            <a:off x="1125860" y="146635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- </a:t>
            </a:r>
            <a:r>
              <a:rPr lang="ru-RU" sz="2400" dirty="0" smtClean="0"/>
              <a:t>Удаления </a:t>
            </a:r>
            <a:r>
              <a:rPr lang="ru-RU" sz="2400" dirty="0"/>
              <a:t>невидимых линий и поверхностей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245167"/>
                  </p:ext>
                </p:extLst>
              </p:nvPr>
            </p:nvGraphicFramePr>
            <p:xfrm>
              <a:off x="1341884" y="2204864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606936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Алгоритм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600" i="1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1600" kern="120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245167"/>
                  </p:ext>
                </p:extLst>
              </p:nvPr>
            </p:nvGraphicFramePr>
            <p:xfrm>
              <a:off x="1341884" y="2204864"/>
              <a:ext cx="10329235" cy="3175000"/>
            </p:xfrm>
            <a:graphic>
              <a:graphicData uri="http://schemas.openxmlformats.org/drawingml/2006/table">
                <a:tbl>
                  <a:tblPr firstCol="1">
                    <a:tableStyleId>{3B4B98B0-60AC-42C2-AFA5-B58CD77FA1E5}</a:tableStyleId>
                  </a:tblPr>
                  <a:tblGrid>
                    <a:gridCol w="2408356"/>
                    <a:gridCol w="1723338"/>
                    <a:gridCol w="2065847"/>
                    <a:gridCol w="2065847"/>
                    <a:gridCol w="2065847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                  Алгоритм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Критерии</a:t>
                          </a:r>
                          <a:b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</a:br>
                          <a:r>
                            <a:rPr lang="ru-RU" sz="1600" b="0" i="0" cap="none" spc="0" dirty="0" smtClean="0">
                              <a:ln w="0"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сравнения</a:t>
                          </a:r>
                          <a:endParaRPr lang="ru-RU" sz="1600" b="0" i="0" cap="none" spc="0" dirty="0">
                            <a:ln w="0"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Робертса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en-US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z-</a:t>
                          </a:r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буфера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обратной трассировки лучей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600" kern="120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Варнока</a:t>
                          </a:r>
                          <a:endParaRPr lang="ru-RU" sz="160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Пространство, в котором работает алгоритм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Объектное</a:t>
                          </a:r>
                          <a:r>
                            <a:rPr lang="ru-RU" sz="1600" baseline="0" dirty="0" smtClean="0">
                              <a:ln>
                                <a:noFill/>
                              </a:ln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пространство</a:t>
                          </a:r>
                          <a:endParaRPr lang="ru-RU" sz="1600" dirty="0">
                            <a:ln>
                              <a:noFill/>
                            </a:ln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just" defTabSz="457063" rtl="0" eaLnBrk="1" latinLnBrk="0" hangingPunct="1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Пространство изображения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(</a:t>
                          </a:r>
                          <a:r>
                            <a:rPr lang="en-US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 – </a:t>
                          </a:r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количество граней, С – количество пикселей)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9929" t="-172593" r="-360071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4570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O(CN) </a:t>
                          </a:r>
                          <a:endParaRPr lang="ru-RU" sz="1600" kern="12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/>
                          <a:r>
                            <a:rPr lang="ru-RU" sz="1600" b="0" kern="120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Эффективность для сложный сцен</a:t>
                          </a:r>
                          <a:endParaRPr lang="ru-RU" sz="1600" b="0" kern="120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063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b="0" kern="120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Сложность реализации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Высокая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Низкая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ru-RU" sz="1600" kern="12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Средняя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49879"/>
              </p:ext>
            </p:extLst>
          </p:nvPr>
        </p:nvGraphicFramePr>
        <p:xfrm>
          <a:off x="1918307" y="1466353"/>
          <a:ext cx="8263388" cy="268272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2408356"/>
                <a:gridCol w="1723338"/>
                <a:gridCol w="2065847"/>
                <a:gridCol w="2065847"/>
              </a:tblGrid>
              <a:tr h="606936">
                <a:tc>
                  <a:txBody>
                    <a:bodyPr/>
                    <a:lstStyle/>
                    <a:p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Алгоритм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Критерии</a:t>
                      </a:r>
                      <a:b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cap="none" spc="0" dirty="0" smtClean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сравнения</a:t>
                      </a:r>
                      <a:endParaRPr lang="ru-RU" sz="1600" b="0" i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</a:p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9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lang="ru-RU" sz="179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Гуро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Закраска по </a:t>
                      </a:r>
                      <a:r>
                        <a:rPr lang="ru-RU" sz="1600" kern="12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Фонгу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работы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087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Пример закраски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5281" r="68853"/>
          <a:stretch/>
        </p:blipFill>
        <p:spPr>
          <a:xfrm>
            <a:off x="4654252" y="3100288"/>
            <a:ext cx="1008112" cy="101079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Заголовок 12"/>
          <p:cNvSpPr txBox="1">
            <a:spLocks/>
          </p:cNvSpPr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Анализ алгоритмов закраски</a:t>
            </a:r>
            <a:endParaRPr lang="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38332" r="35802"/>
          <a:stretch/>
        </p:blipFill>
        <p:spPr>
          <a:xfrm>
            <a:off x="6571745" y="3099522"/>
            <a:ext cx="1008876" cy="1011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rcRect l="71382" r="1315"/>
          <a:stretch/>
        </p:blipFill>
        <p:spPr>
          <a:xfrm>
            <a:off x="8614692" y="3126142"/>
            <a:ext cx="1008876" cy="95832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Заголовок 12"/>
          <p:cNvSpPr txBox="1">
            <a:spLocks/>
          </p:cNvSpPr>
          <p:nvPr/>
        </p:nvSpPr>
        <p:spPr>
          <a:xfrm>
            <a:off x="1041949" y="4365104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Выбранная модель освещения: локальная</a:t>
            </a:r>
            <a:endParaRPr lang="ru" dirty="0"/>
          </a:p>
        </p:txBody>
      </p:sp>
      <p:sp>
        <p:nvSpPr>
          <p:cNvPr id="13" name="TextBox 12"/>
          <p:cNvSpPr txBox="1"/>
          <p:nvPr/>
        </p:nvSpPr>
        <p:spPr>
          <a:xfrm>
            <a:off x="1117283" y="5133299"/>
            <a:ext cx="9937104" cy="13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400" dirty="0" smtClean="0"/>
              <a:t> в </a:t>
            </a:r>
            <a:r>
              <a:rPr lang="ru-RU" sz="2400" dirty="0"/>
              <a:t>рамках текущей задачи будут учитываться только первичные источники света;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 smtClean="0"/>
              <a:t>простота реализации.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60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Полигональная сетка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041949" y="1299462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 smtClean="0"/>
              <a:t>- это совокупность вершин, рёбер и граней, которые определяют форму многогранного объекта в трёхмерной компьютерной графике и объёмном моделировании.</a:t>
            </a:r>
            <a:endParaRPr lang="ru-RU" sz="2399" dirty="0"/>
          </a:p>
        </p:txBody>
      </p:sp>
      <p:sp>
        <p:nvSpPr>
          <p:cNvPr id="7" name="TextBox 6"/>
          <p:cNvSpPr txBox="1"/>
          <p:nvPr/>
        </p:nvSpPr>
        <p:spPr>
          <a:xfrm>
            <a:off x="1125860" y="2499791"/>
            <a:ext cx="6696744" cy="348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400" dirty="0"/>
              <a:t>Гранями обычно являются: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треугольники;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четырёхугольники;</a:t>
            </a:r>
          </a:p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ru-RU" sz="2400" dirty="0"/>
              <a:t>прочие многоугольники.</a:t>
            </a:r>
          </a:p>
          <a:p>
            <a:endParaRPr lang="ru-RU" sz="2399" dirty="0"/>
          </a:p>
          <a:p>
            <a:r>
              <a:rPr lang="ru-RU" sz="2399" dirty="0"/>
              <a:t>В рамках текущей задачи в качестве граней выбраны четырёхугольники. 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98850" y="2242461"/>
            <a:ext cx="2248214" cy="18290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08126" y="4081388"/>
            <a:ext cx="224821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03166"/>
              </p:ext>
            </p:extLst>
          </p:nvPr>
        </p:nvGraphicFramePr>
        <p:xfrm>
          <a:off x="1629916" y="1628800"/>
          <a:ext cx="9577064" cy="4305672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3202835"/>
                <a:gridCol w="3384376"/>
                <a:gridCol w="2989853"/>
              </a:tblGrid>
              <a:tr h="648072"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Верхняя часть </a:t>
                      </a:r>
                      <a:b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(выемка)</a:t>
                      </a:r>
                      <a:endParaRPr lang="ru-RU" sz="1600" b="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Нижняя часть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/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Пересыпающаяся часть (песчинка)</a:t>
                      </a: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1922"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600" kern="12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063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ru-RU" sz="1600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1712482" y="2564904"/>
            <a:ext cx="3050870" cy="307840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7352" t="6540"/>
          <a:stretch/>
        </p:blipFill>
        <p:spPr>
          <a:xfrm>
            <a:off x="4949692" y="2564904"/>
            <a:ext cx="3232952" cy="30899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2564904"/>
            <a:ext cx="2592288" cy="3110095"/>
          </a:xfrm>
          <a:prstGeom prst="rect">
            <a:avLst/>
          </a:prstGeom>
        </p:spPr>
      </p:pic>
      <p:sp>
        <p:nvSpPr>
          <p:cNvPr id="7" name="Заголовок 12"/>
          <p:cNvSpPr txBox="1">
            <a:spLocks/>
          </p:cNvSpPr>
          <p:nvPr/>
        </p:nvSpPr>
        <p:spPr>
          <a:xfrm>
            <a:off x="1041949" y="523354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Физическая модель песочных часов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2"/>
          <p:cNvSpPr txBox="1">
            <a:spLocks/>
          </p:cNvSpPr>
          <p:nvPr/>
        </p:nvSpPr>
        <p:spPr>
          <a:xfrm>
            <a:off x="1053349" y="523354"/>
            <a:ext cx="10539593" cy="159107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" dirty="0" smtClean="0"/>
              <a:t>Выбор языка программирования и среды разработки</a:t>
            </a:r>
            <a:endParaRPr lang="ru" dirty="0"/>
          </a:p>
        </p:txBody>
      </p:sp>
      <p:sp>
        <p:nvSpPr>
          <p:cNvPr id="10" name="TextBox 9"/>
          <p:cNvSpPr txBox="1"/>
          <p:nvPr/>
        </p:nvSpPr>
        <p:spPr>
          <a:xfrm>
            <a:off x="1053349" y="1988840"/>
            <a:ext cx="10081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/>
              <a:t>В качестве языка программирования был выбран Си++.</a:t>
            </a:r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При разработке </a:t>
            </a:r>
            <a:r>
              <a:rPr lang="ru-RU" sz="2000" dirty="0" smtClean="0"/>
              <a:t>предусматривается использование объектно-ориентированного подхода.</a:t>
            </a:r>
            <a:endParaRPr lang="ru-RU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 smtClean="0"/>
              <a:t>Есть опыт </a:t>
            </a:r>
            <a:r>
              <a:rPr lang="ru-RU" sz="2000" dirty="0"/>
              <a:t>работы с этим </a:t>
            </a:r>
            <a:r>
              <a:rPr lang="ru-RU" sz="2000" dirty="0" smtClean="0"/>
              <a:t>языком.</a:t>
            </a:r>
            <a:endParaRPr lang="ru-RU" sz="2000" dirty="0"/>
          </a:p>
          <a:p>
            <a:pPr marL="285750" lvl="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dirty="0"/>
              <a:t>свободном доступе  много </a:t>
            </a:r>
            <a:r>
              <a:rPr lang="ru-RU" sz="2000" dirty="0" smtClean="0"/>
              <a:t>литературы </a:t>
            </a:r>
            <a:r>
              <a:rPr lang="ru-RU" sz="2000" dirty="0"/>
              <a:t>и документации.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5" y="2878825"/>
            <a:ext cx="1247298" cy="1402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349" y="4797152"/>
            <a:ext cx="1008112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000" dirty="0" smtClean="0"/>
              <a:t>Выбранная среда разработки – </a:t>
            </a:r>
            <a:r>
              <a:rPr lang="en-US" sz="2000" dirty="0" err="1"/>
              <a:t>QtCreator</a:t>
            </a:r>
            <a:r>
              <a:rPr lang="ru-RU" sz="2000" dirty="0"/>
              <a:t>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Хорошо знаком.</a:t>
            </a:r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000" dirty="0"/>
              <a:t>Предоставляет удобную графическую библиотеку.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41" y="4797152"/>
            <a:ext cx="1152128" cy="13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1628800"/>
            <a:ext cx="6006340" cy="4694794"/>
          </a:xfrm>
          <a:prstGeom prst="rect">
            <a:avLst/>
          </a:prstGeom>
        </p:spPr>
      </p:pic>
      <p:sp>
        <p:nvSpPr>
          <p:cNvPr id="3" name="Заголовок 12"/>
          <p:cNvSpPr txBox="1">
            <a:spLocks/>
          </p:cNvSpPr>
          <p:nvPr/>
        </p:nvSpPr>
        <p:spPr>
          <a:xfrm>
            <a:off x="1035158" y="542379"/>
            <a:ext cx="10016104" cy="942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063" rtl="0" eaLnBrk="1" latinLnBrk="0" hangingPunct="1">
              <a:spcBef>
                <a:spcPct val="0"/>
              </a:spcBef>
              <a:buNone/>
              <a:defRPr sz="3999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 smtClean="0"/>
              <a:t>Предоставляемый графический интерфейс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1035158" y="1470444"/>
            <a:ext cx="4320480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u-RU" sz="2300" dirty="0"/>
              <a:t>На панели справа можно:</a:t>
            </a:r>
          </a:p>
          <a:p>
            <a:pPr marL="342900" indent="-34290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выбрать измерительное время из </a:t>
            </a:r>
            <a:r>
              <a:rPr lang="ru-RU" sz="2300" dirty="0" smtClean="0"/>
              <a:t>списка;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b="8206"/>
          <a:stretch/>
        </p:blipFill>
        <p:spPr>
          <a:xfrm>
            <a:off x="1929833" y="2702227"/>
            <a:ext cx="2146300" cy="6942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5158" y="3573016"/>
            <a:ext cx="4610487" cy="21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скорректировать положение камеры и источника </a:t>
            </a:r>
            <a:r>
              <a:rPr lang="ru-RU" sz="2300" dirty="0" smtClean="0"/>
              <a:t>освещения;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начать </a:t>
            </a:r>
            <a:r>
              <a:rPr lang="ru-RU" sz="2300" dirty="0" smtClean="0"/>
              <a:t>отсчет;</a:t>
            </a:r>
            <a:endParaRPr lang="ru-RU" sz="2300" dirty="0"/>
          </a:p>
          <a:p>
            <a:pPr marL="285750" indent="-285750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ru-RU" sz="2300" dirty="0"/>
              <a:t>отслеживать процент истёкшего времени </a:t>
            </a:r>
            <a:r>
              <a:rPr lang="ru-RU" sz="2300" dirty="0" smtClean="0"/>
              <a:t>по </a:t>
            </a:r>
            <a:r>
              <a:rPr lang="ru-RU" sz="2300" dirty="0"/>
              <a:t>шкале </a:t>
            </a:r>
            <a:r>
              <a:rPr lang="ru-RU" sz="2300" dirty="0" smtClean="0"/>
              <a:t>снизу.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1319</TotalTime>
  <Words>520</Words>
  <Application>Microsoft Office PowerPoint</Application>
  <PresentationFormat>Произвольный</PresentationFormat>
  <Paragraphs>122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Euphemia</vt:lpstr>
      <vt:lpstr>Franklin Gothic Book</vt:lpstr>
      <vt:lpstr>Times New Roman</vt:lpstr>
      <vt:lpstr>Crop</vt:lpstr>
      <vt:lpstr>Моделирование работы песочных часов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работы песочных часов</dc:title>
  <dc:creator>Екатерина Брянская</dc:creator>
  <cp:lastModifiedBy>Екатерина Брянская</cp:lastModifiedBy>
  <cp:revision>49</cp:revision>
  <dcterms:created xsi:type="dcterms:W3CDTF">2020-12-16T10:43:43Z</dcterms:created>
  <dcterms:modified xsi:type="dcterms:W3CDTF">2020-12-18T19:41:31Z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