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72" r:id="rId6"/>
    <p:sldId id="265" r:id="rId7"/>
    <p:sldId id="273" r:id="rId8"/>
    <p:sldId id="278" r:id="rId9"/>
    <p:sldId id="277" r:id="rId10"/>
    <p:sldId id="279" r:id="rId11"/>
    <p:sldId id="275" r:id="rId12"/>
    <p:sldId id="258" r:id="rId13"/>
    <p:sldId id="267" r:id="rId14"/>
    <p:sldId id="264" r:id="rId15"/>
    <p:sldId id="269" r:id="rId16"/>
    <p:sldId id="276" r:id="rId17"/>
    <p:sldId id="262" r:id="rId18"/>
    <p:sldId id="280" r:id="rId19"/>
    <p:sldId id="281" r:id="rId20"/>
    <p:sldId id="283" r:id="rId21"/>
    <p:sldId id="282" r:id="rId22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>
      <p:cViewPr varScale="1">
        <p:scale>
          <a:sx n="57" d="100"/>
          <a:sy n="57" d="100"/>
        </p:scale>
        <p:origin x="108" y="12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Шаг сетки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xVal>
          <c:yVal>
            <c:numRef>
              <c:f>Лист1!$B$2:$B$8</c:f>
              <c:numCache>
                <c:formatCode>General</c:formatCode>
                <c:ptCount val="7"/>
                <c:pt idx="0">
                  <c:v>24</c:v>
                </c:pt>
                <c:pt idx="1">
                  <c:v>53</c:v>
                </c:pt>
                <c:pt idx="2">
                  <c:v>71</c:v>
                </c:pt>
                <c:pt idx="3">
                  <c:v>80</c:v>
                </c:pt>
                <c:pt idx="4">
                  <c:v>82</c:v>
                </c:pt>
                <c:pt idx="5">
                  <c:v>81</c:v>
                </c:pt>
                <c:pt idx="6">
                  <c:v>86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082712"/>
        <c:axId val="306826272"/>
      </c:scatterChart>
      <c:valAx>
        <c:axId val="308082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1" dirty="0"/>
                  <a:t>Шаг сетки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6826272"/>
        <c:crosses val="autoZero"/>
        <c:crossBetween val="midCat"/>
      </c:valAx>
      <c:valAx>
        <c:axId val="30682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2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FPS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20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8082712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02.08.2016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02.08.2016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E61351F-DBB1-4664-ADA9-83BC7CB88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0D00EA6-0821-4AC5-933C-321AA65453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6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4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1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7904" y="2132856"/>
            <a:ext cx="9553126" cy="191412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" dirty="0" smtClean="0"/>
              <a:t>Моделирование работы песочных часов</a:t>
            </a:r>
            <a:endParaRPr lang="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8108" y="4293096"/>
            <a:ext cx="8458200" cy="108012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  <a:b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Брянская Екатерина Вадимовна</a:t>
            </a:r>
            <a:b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3 курса</a:t>
            </a:r>
            <a:b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ИУ7-52</a:t>
            </a:r>
            <a:endParaRPr lang="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23483" y="5619328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Барышникова Марина Юрьевна</a:t>
            </a:r>
            <a:endParaRPr lang="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6340" y="6285244"/>
            <a:ext cx="223224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200" dirty="0" smtClean="0"/>
              <a:t>Москва, 2020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2"/>
          <p:cNvSpPr txBox="1">
            <a:spLocks/>
          </p:cNvSpPr>
          <p:nvPr/>
        </p:nvSpPr>
        <p:spPr>
          <a:xfrm>
            <a:off x="1483925" y="685801"/>
            <a:ext cx="10016104" cy="15910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Выбор языка программирования и среды разработки</a:t>
            </a:r>
            <a:endParaRPr lang="ru" dirty="0"/>
          </a:p>
        </p:txBody>
      </p:sp>
      <p:sp>
        <p:nvSpPr>
          <p:cNvPr id="10" name="TextBox 9"/>
          <p:cNvSpPr txBox="1"/>
          <p:nvPr/>
        </p:nvSpPr>
        <p:spPr>
          <a:xfrm>
            <a:off x="1629916" y="2348880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В качестве языка программирования был выбран Си++.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/>
              <a:t>При разработке предусматривается использование объектно-ориентированного подхода.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/>
              <a:t>Этот язык обладает большой производительностью.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/>
              <a:t>Предоставляется большое число шаблонов и библиотек.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 smtClean="0"/>
              <a:t>Есть опыт </a:t>
            </a:r>
            <a:r>
              <a:rPr lang="ru-RU" sz="2400" dirty="0"/>
              <a:t>работы с этим </a:t>
            </a:r>
            <a:r>
              <a:rPr lang="ru-RU" sz="2400" dirty="0" smtClean="0"/>
              <a:t>языком.</a:t>
            </a:r>
            <a:endParaRPr lang="ru-RU" sz="2400" dirty="0"/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 smtClean="0"/>
              <a:t>В </a:t>
            </a:r>
            <a:r>
              <a:rPr lang="ru-RU" sz="2400" dirty="0"/>
              <a:t>свободном доступе  много необходимой литературы и документации.</a:t>
            </a:r>
          </a:p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3429000"/>
            <a:ext cx="1610099" cy="18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 txBox="1">
            <a:spLocks/>
          </p:cNvSpPr>
          <p:nvPr/>
        </p:nvSpPr>
        <p:spPr>
          <a:xfrm>
            <a:off x="1483925" y="685801"/>
            <a:ext cx="10016104" cy="15910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Выбор языка программирования и среды разработки</a:t>
            </a:r>
            <a:endParaRPr lang="ru" dirty="0"/>
          </a:p>
        </p:txBody>
      </p:sp>
      <p:sp>
        <p:nvSpPr>
          <p:cNvPr id="5" name="TextBox 4"/>
          <p:cNvSpPr txBox="1"/>
          <p:nvPr/>
        </p:nvSpPr>
        <p:spPr>
          <a:xfrm>
            <a:off x="1629916" y="2348880"/>
            <a:ext cx="10081120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В качестве среды разработки был выбран </a:t>
            </a:r>
            <a:r>
              <a:rPr lang="en-US" sz="2400" dirty="0" err="1"/>
              <a:t>QtCreator</a:t>
            </a:r>
            <a:r>
              <a:rPr lang="ru-RU" sz="2400" dirty="0"/>
              <a:t>.</a:t>
            </a:r>
          </a:p>
          <a:p>
            <a:pPr marL="342900" lvl="0" indent="-34290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/>
              <a:t>Хорошо знаком.</a:t>
            </a:r>
          </a:p>
          <a:p>
            <a:pPr marL="342900" lvl="0" indent="-34290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/>
              <a:t>Предоставляет удобную графическую библиотеку.</a:t>
            </a:r>
          </a:p>
          <a:p>
            <a:pPr marL="342900" lvl="0" indent="-34290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/>
              <a:t>Является бесплатным приложением.</a:t>
            </a:r>
          </a:p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96" y="2604715"/>
            <a:ext cx="1472431" cy="17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635648"/>
            <a:ext cx="6006340" cy="4694794"/>
          </a:xfrm>
          <a:prstGeom prst="rect">
            <a:avLst/>
          </a:prstGeom>
        </p:spPr>
      </p:pic>
      <p:sp>
        <p:nvSpPr>
          <p:cNvPr id="3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Предоставляемый графический интерфейс</a:t>
            </a:r>
            <a:endParaRPr lang="ru" dirty="0"/>
          </a:p>
        </p:txBody>
      </p:sp>
      <p:sp>
        <p:nvSpPr>
          <p:cNvPr id="4" name="TextBox 3"/>
          <p:cNvSpPr txBox="1"/>
          <p:nvPr/>
        </p:nvSpPr>
        <p:spPr>
          <a:xfrm>
            <a:off x="1455321" y="1628800"/>
            <a:ext cx="4320480" cy="157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300" dirty="0"/>
              <a:t>На панели справа можно:</a:t>
            </a:r>
          </a:p>
          <a:p>
            <a:pPr marL="342900" indent="-34290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300" dirty="0"/>
              <a:t>выбрать измерительное время из </a:t>
            </a:r>
            <a:r>
              <a:rPr lang="ru-RU" sz="2300" dirty="0" smtClean="0"/>
              <a:t>списка;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b="8206"/>
          <a:stretch/>
        </p:blipFill>
        <p:spPr>
          <a:xfrm>
            <a:off x="2349996" y="2860583"/>
            <a:ext cx="2146300" cy="6942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3924" y="3645024"/>
            <a:ext cx="4610487" cy="21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300" dirty="0"/>
              <a:t>скорректировать положение камеры и источника </a:t>
            </a:r>
            <a:r>
              <a:rPr lang="ru-RU" sz="2300" dirty="0" smtClean="0"/>
              <a:t>освещения;</a:t>
            </a:r>
            <a:endParaRPr lang="ru-RU" sz="2300" dirty="0"/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300" dirty="0"/>
              <a:t>начать </a:t>
            </a:r>
            <a:r>
              <a:rPr lang="ru-RU" sz="2300" dirty="0" smtClean="0"/>
              <a:t>отсчет;</a:t>
            </a:r>
            <a:endParaRPr lang="ru-RU" sz="2300" dirty="0"/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300" dirty="0"/>
              <a:t>отслеживать процент истёкшего времени </a:t>
            </a:r>
            <a:r>
              <a:rPr lang="ru-RU" sz="2300" dirty="0" smtClean="0"/>
              <a:t>по </a:t>
            </a:r>
            <a:r>
              <a:rPr lang="ru-RU" sz="2300" dirty="0"/>
              <a:t>шкале </a:t>
            </a:r>
            <a:r>
              <a:rPr lang="ru-RU" sz="2300" dirty="0" smtClean="0"/>
              <a:t>снизу.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Демонстрация работы</a:t>
            </a:r>
            <a:endParaRPr lang="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6704" r="7367"/>
          <a:stretch/>
        </p:blipFill>
        <p:spPr>
          <a:xfrm>
            <a:off x="1785498" y="2369242"/>
            <a:ext cx="2088232" cy="32481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6886" r="7003" b="1759"/>
          <a:stretch/>
        </p:blipFill>
        <p:spPr>
          <a:xfrm>
            <a:off x="4089754" y="2352225"/>
            <a:ext cx="2220682" cy="326520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/>
          <a:srcRect l="5942" r="6876" b="6833"/>
          <a:stretch/>
        </p:blipFill>
        <p:spPr>
          <a:xfrm>
            <a:off x="6526460" y="2348880"/>
            <a:ext cx="2160240" cy="324818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/>
          <a:srcRect l="6749" r="14513" b="7727"/>
          <a:stretch/>
        </p:blipFill>
        <p:spPr>
          <a:xfrm>
            <a:off x="8902724" y="2348880"/>
            <a:ext cx="2118320" cy="32360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57908" y="1628800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Выставленное время: 1 минута</a:t>
            </a:r>
          </a:p>
        </p:txBody>
      </p:sp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Эксперимент</a:t>
            </a:r>
            <a:endParaRPr lang="ru" dirty="0"/>
          </a:p>
        </p:txBody>
      </p:sp>
      <p:sp>
        <p:nvSpPr>
          <p:cNvPr id="7" name="TextBox 6"/>
          <p:cNvSpPr txBox="1"/>
          <p:nvPr/>
        </p:nvSpPr>
        <p:spPr>
          <a:xfrm>
            <a:off x="1557907" y="1556792"/>
            <a:ext cx="9942121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u="sng" dirty="0"/>
              <a:t>Цель</a:t>
            </a:r>
            <a:r>
              <a:rPr lang="ru-RU" sz="2399" dirty="0"/>
              <a:t> - определить, как влияет шаг полигональной сетки на </a:t>
            </a:r>
            <a:r>
              <a:rPr lang="en-US" sz="2399" dirty="0"/>
              <a:t>FPS</a:t>
            </a:r>
            <a:r>
              <a:rPr lang="ru-RU" sz="2399" dirty="0"/>
              <a:t> (</a:t>
            </a:r>
            <a:r>
              <a:rPr lang="en-US" sz="2399" dirty="0"/>
              <a:t>frame per second</a:t>
            </a:r>
            <a:r>
              <a:rPr lang="ru-RU" sz="2399" dirty="0"/>
              <a:t>, количество кадров в секунду) и на визуальные характеристики.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7907" y="2619878"/>
            <a:ext cx="252028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u="sng" dirty="0"/>
              <a:t>Измерение </a:t>
            </a:r>
            <a:r>
              <a:rPr lang="en-US" sz="2399" u="sng" dirty="0"/>
              <a:t>FPS</a:t>
            </a:r>
            <a:endParaRPr lang="ru-RU" sz="2399" u="sng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912361398"/>
              </p:ext>
            </p:extLst>
          </p:nvPr>
        </p:nvGraphicFramePr>
        <p:xfrm>
          <a:off x="4726260" y="2631247"/>
          <a:ext cx="6048673" cy="3913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Эксперимент</a:t>
            </a:r>
            <a:endParaRPr lang="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02149"/>
              </p:ext>
            </p:extLst>
          </p:nvPr>
        </p:nvGraphicFramePr>
        <p:xfrm>
          <a:off x="4723872" y="2636318"/>
          <a:ext cx="5976664" cy="3384376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944216"/>
                <a:gridCol w="2088232"/>
                <a:gridCol w="1944216"/>
              </a:tblGrid>
              <a:tr h="328518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1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99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 b="1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 b="1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43690"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053"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57907" y="2636318"/>
            <a:ext cx="280831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u="sng" dirty="0" smtClean="0"/>
              <a:t>Визуальная оценка</a:t>
            </a:r>
            <a:endParaRPr lang="ru-RU" sz="2399" u="sng" dirty="0"/>
          </a:p>
        </p:txBody>
      </p:sp>
      <p:pic>
        <p:nvPicPr>
          <p:cNvPr id="15" name="Рисунок 14"/>
          <p:cNvPicPr/>
          <p:nvPr/>
        </p:nvPicPr>
        <p:blipFill rotWithShape="1">
          <a:blip r:embed="rId2"/>
          <a:srcRect l="6038" r="14033"/>
          <a:stretch/>
        </p:blipFill>
        <p:spPr bwMode="auto">
          <a:xfrm>
            <a:off x="4795880" y="3045869"/>
            <a:ext cx="1788795" cy="1394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/>
          <p:cNvPicPr/>
          <p:nvPr/>
        </p:nvPicPr>
        <p:blipFill rotWithShape="1">
          <a:blip r:embed="rId3"/>
          <a:srcRect l="7256" t="-1104" r="12463" b="3713"/>
          <a:stretch/>
        </p:blipFill>
        <p:spPr bwMode="auto">
          <a:xfrm>
            <a:off x="6780802" y="3036979"/>
            <a:ext cx="1897688" cy="1403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/>
          <p:nvPr/>
        </p:nvPicPr>
        <p:blipFill rotWithShape="1">
          <a:blip r:embed="rId4"/>
          <a:srcRect l="8730" r="9039"/>
          <a:stretch/>
        </p:blipFill>
        <p:spPr bwMode="auto">
          <a:xfrm>
            <a:off x="8818594" y="3036979"/>
            <a:ext cx="1796415" cy="1406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803257" y="4599091"/>
            <a:ext cx="1831975" cy="1338580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 rotWithShape="1">
          <a:blip r:embed="rId6"/>
          <a:srcRect r="5098" b="9545"/>
          <a:stretch/>
        </p:blipFill>
        <p:spPr bwMode="auto">
          <a:xfrm>
            <a:off x="6780803" y="4599091"/>
            <a:ext cx="1897687" cy="1338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/>
          <p:cNvPicPr/>
          <p:nvPr/>
        </p:nvPicPr>
        <p:blipFill>
          <a:blip r:embed="rId7"/>
          <a:stretch>
            <a:fillRect/>
          </a:stretch>
        </p:blipFill>
        <p:spPr>
          <a:xfrm>
            <a:off x="8801382" y="4599091"/>
            <a:ext cx="1831975" cy="13385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57907" y="1556792"/>
            <a:ext cx="9942121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u="sng" dirty="0"/>
              <a:t>Цель</a:t>
            </a:r>
            <a:r>
              <a:rPr lang="ru-RU" sz="2399" dirty="0"/>
              <a:t> - определить, как влияет шаг полигональной сетки на </a:t>
            </a:r>
            <a:r>
              <a:rPr lang="en-US" sz="2399" dirty="0"/>
              <a:t>FPS</a:t>
            </a:r>
            <a:r>
              <a:rPr lang="ru-RU" sz="2399" dirty="0"/>
              <a:t> (</a:t>
            </a:r>
            <a:r>
              <a:rPr lang="en-US" sz="2399" dirty="0"/>
              <a:t>frame per second</a:t>
            </a:r>
            <a:r>
              <a:rPr lang="ru-RU" sz="2399" dirty="0"/>
              <a:t>, количество кадров в секунду) и на визуальные характеристики. </a:t>
            </a:r>
          </a:p>
        </p:txBody>
      </p:sp>
    </p:spTree>
    <p:extLst>
      <p:ext uri="{BB962C8B-B14F-4D97-AF65-F5344CB8AC3E}">
        <p14:creationId xmlns:p14="http://schemas.microsoft.com/office/powerpoint/2010/main" val="40465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Результаты эксперимента</a:t>
            </a:r>
            <a:endParaRPr lang="ru" dirty="0"/>
          </a:p>
        </p:txBody>
      </p:sp>
      <p:sp>
        <p:nvSpPr>
          <p:cNvPr id="6" name="TextBox 5"/>
          <p:cNvSpPr txBox="1"/>
          <p:nvPr/>
        </p:nvSpPr>
        <p:spPr>
          <a:xfrm>
            <a:off x="1557908" y="1628800"/>
            <a:ext cx="9942121" cy="297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При повышении детализации значительно возрастают временные затраты на визуализацию.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 smtClean="0"/>
              <a:t>Не </a:t>
            </a:r>
            <a:r>
              <a:rPr lang="ru-RU" sz="2400" dirty="0"/>
              <a:t>всегда </a:t>
            </a:r>
            <a:r>
              <a:rPr lang="ru-RU" sz="2400" dirty="0" smtClean="0"/>
              <a:t>нужно использовать </a:t>
            </a:r>
            <a:r>
              <a:rPr lang="ru-RU" sz="2400" dirty="0"/>
              <a:t>сильную </a:t>
            </a:r>
            <a:r>
              <a:rPr lang="ru-RU" sz="2400" dirty="0" smtClean="0"/>
              <a:t>детализацию для достижения наибольшей реалистичности изображения, </a:t>
            </a:r>
            <a:r>
              <a:rPr lang="ru-RU" sz="2400" dirty="0"/>
              <a:t>это зависит от </a:t>
            </a:r>
            <a:r>
              <a:rPr lang="ru-RU" sz="2400" dirty="0" smtClean="0"/>
              <a:t>конкретной задачи.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 smtClean="0"/>
              <a:t>В </a:t>
            </a:r>
            <a:r>
              <a:rPr lang="ru-RU" sz="2400" dirty="0"/>
              <a:t>рамках </a:t>
            </a:r>
            <a:r>
              <a:rPr lang="ru-RU" sz="2400" dirty="0" smtClean="0"/>
              <a:t>текущего курсового </a:t>
            </a:r>
            <a:r>
              <a:rPr lang="ru-RU" sz="2400" dirty="0"/>
              <a:t>проекта лучше выбрать значение </a:t>
            </a:r>
            <a:r>
              <a:rPr lang="ru-RU" sz="2400" dirty="0" smtClean="0"/>
              <a:t>шага  около </a:t>
            </a:r>
            <a:r>
              <a:rPr lang="ru-RU" sz="2400" dirty="0"/>
              <a:t>30.</a:t>
            </a:r>
          </a:p>
        </p:txBody>
      </p:sp>
    </p:spTree>
    <p:extLst>
      <p:ext uri="{BB962C8B-B14F-4D97-AF65-F5344CB8AC3E}">
        <p14:creationId xmlns:p14="http://schemas.microsoft.com/office/powerpoint/2010/main" val="40740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Заключение</a:t>
            </a:r>
            <a:endParaRPr lang="ru" dirty="0"/>
          </a:p>
        </p:txBody>
      </p:sp>
      <p:sp>
        <p:nvSpPr>
          <p:cNvPr id="6" name="TextBox 5"/>
          <p:cNvSpPr txBox="1"/>
          <p:nvPr/>
        </p:nvSpPr>
        <p:spPr>
          <a:xfrm>
            <a:off x="1557908" y="1484784"/>
            <a:ext cx="10513168" cy="498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Была достигнута поставленная цель: разработана программа моделирования работы песочных часов. </a:t>
            </a:r>
            <a:endParaRPr lang="ru-RU" sz="2400" dirty="0" smtClean="0"/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ru-RU" sz="800" dirty="0"/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 smtClean="0"/>
              <a:t>В </a:t>
            </a:r>
            <a:r>
              <a:rPr lang="ru-RU" sz="2400" dirty="0"/>
              <a:t>процессе выполнения были решены все задачи: 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изучены, проанализированы и реализованы алгоритмы удаления невидимых линий и поверхностей, закраски;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была разработана физическая модель поведения объектов на сцене;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создано программное обеспечение, отвечающее всем требованиям.</a:t>
            </a:r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ru-RU" sz="800" dirty="0"/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По результатам </a:t>
            </a:r>
            <a:r>
              <a:rPr lang="ru-RU" sz="2400" dirty="0" smtClean="0"/>
              <a:t>эксперимента </a:t>
            </a:r>
            <a:r>
              <a:rPr lang="ru-RU" sz="2400" dirty="0"/>
              <a:t>была выявлена зависимость количества кадров в секунду от шага полигональной сетки, </a:t>
            </a:r>
            <a:r>
              <a:rPr lang="ru-RU" sz="2400" dirty="0" smtClean="0"/>
              <a:t>найдено </a:t>
            </a:r>
            <a:r>
              <a:rPr lang="ru-RU" sz="2400" dirty="0"/>
              <a:t>примерное значение шага, при котором изображение выглядит более реалистично.</a:t>
            </a:r>
          </a:p>
        </p:txBody>
      </p:sp>
    </p:spTree>
    <p:extLst>
      <p:ext uri="{BB962C8B-B14F-4D97-AF65-F5344CB8AC3E}">
        <p14:creationId xmlns:p14="http://schemas.microsoft.com/office/powerpoint/2010/main" val="48552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6100" y="3140968"/>
            <a:ext cx="6048672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999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8702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942999"/>
          </a:xfrm>
        </p:spPr>
        <p:txBody>
          <a:bodyPr rtlCol="0"/>
          <a:lstStyle/>
          <a:p>
            <a:pPr algn="l" rtl="0"/>
            <a:r>
              <a:rPr lang="ru" dirty="0" smtClean="0"/>
              <a:t>Цель и задачи работы</a:t>
            </a:r>
            <a:endParaRPr lang="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483925" y="2060848"/>
            <a:ext cx="10016104" cy="4176464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u="sng" dirty="0" smtClean="0"/>
              <a:t>Цель</a:t>
            </a:r>
            <a:r>
              <a:rPr lang="ru-RU" dirty="0" smtClean="0"/>
              <a:t> - </a:t>
            </a:r>
            <a:r>
              <a:rPr lang="ru-RU" dirty="0"/>
              <a:t>разработать программу моделирования работы песочных часов. </a:t>
            </a:r>
            <a:endParaRPr lang="ru-RU" dirty="0" smtClean="0"/>
          </a:p>
          <a:p>
            <a:pPr marL="0" indent="0">
              <a:buNone/>
            </a:pPr>
            <a:r>
              <a:rPr lang="ru-RU" u="sng" dirty="0" smtClean="0"/>
              <a:t>Задачи:</a:t>
            </a:r>
          </a:p>
          <a:p>
            <a:r>
              <a:rPr lang="ru-RU" dirty="0"/>
              <a:t>описать объекты </a:t>
            </a:r>
            <a:r>
              <a:rPr lang="ru-RU" dirty="0" smtClean="0"/>
              <a:t>сцены;</a:t>
            </a:r>
          </a:p>
          <a:p>
            <a:r>
              <a:rPr lang="ru-RU" dirty="0"/>
              <a:t>проанализировать алгоритмы для визуализации </a:t>
            </a:r>
            <a:r>
              <a:rPr lang="ru-RU" dirty="0" smtClean="0"/>
              <a:t>трёхмерной сцены </a:t>
            </a:r>
            <a:r>
              <a:rPr lang="ru-RU" dirty="0"/>
              <a:t>и обосновать выбор </a:t>
            </a:r>
            <a:r>
              <a:rPr lang="ru-RU" dirty="0" smtClean="0"/>
              <a:t>алгоритмов;</a:t>
            </a:r>
          </a:p>
          <a:p>
            <a:r>
              <a:rPr lang="ru-RU" dirty="0"/>
              <a:t>разработать физическую модель песочных </a:t>
            </a:r>
            <a:r>
              <a:rPr lang="ru-RU" dirty="0" smtClean="0"/>
              <a:t>часов;</a:t>
            </a:r>
          </a:p>
          <a:p>
            <a:r>
              <a:rPr lang="ru-RU" dirty="0"/>
              <a:t>реализовать выбранные алгоритмы;</a:t>
            </a:r>
          </a:p>
          <a:p>
            <a:r>
              <a:rPr lang="ru-RU" dirty="0"/>
              <a:t>разработать программное </a:t>
            </a:r>
            <a:r>
              <a:rPr lang="ru-RU" dirty="0" smtClean="0"/>
              <a:t>обеспечение, которое позволит корректно отобразить трёхмерную сцену.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Объекты сцены</a:t>
            </a:r>
            <a:endParaRPr lang="ru" dirty="0"/>
          </a:p>
        </p:txBody>
      </p:sp>
      <p:sp>
        <p:nvSpPr>
          <p:cNvPr id="7" name="Объект 13"/>
          <p:cNvSpPr>
            <a:spLocks noGrp="1"/>
          </p:cNvSpPr>
          <p:nvPr>
            <p:ph idx="1"/>
          </p:nvPr>
        </p:nvSpPr>
        <p:spPr>
          <a:xfrm>
            <a:off x="1483925" y="1844824"/>
            <a:ext cx="10016104" cy="4176464"/>
          </a:xfrm>
        </p:spPr>
        <p:txBody>
          <a:bodyPr rtlCol="0">
            <a:normAutofit fontScale="92500" lnSpcReduction="20000"/>
          </a:bodyPr>
          <a:lstStyle/>
          <a:p>
            <a:r>
              <a:rPr lang="ru-RU" sz="2600" dirty="0"/>
              <a:t>Источник освещения</a:t>
            </a:r>
          </a:p>
          <a:p>
            <a:r>
              <a:rPr lang="ru-RU" sz="2600" dirty="0"/>
              <a:t>Камера </a:t>
            </a:r>
          </a:p>
          <a:p>
            <a:r>
              <a:rPr lang="ru-RU" sz="2600" dirty="0"/>
              <a:t>Песочные часы</a:t>
            </a:r>
          </a:p>
          <a:p>
            <a:pPr lvl="1"/>
            <a:r>
              <a:rPr lang="ru-RU" sz="2600" dirty="0"/>
              <a:t>Непрозрачные подставки сверху и снизу</a:t>
            </a:r>
          </a:p>
          <a:p>
            <a:pPr lvl="1"/>
            <a:r>
              <a:rPr lang="ru-RU" sz="2600" dirty="0"/>
              <a:t>Стеклянная часть</a:t>
            </a:r>
          </a:p>
          <a:p>
            <a:pPr lvl="1"/>
            <a:r>
              <a:rPr lang="ru-RU" sz="2600" dirty="0"/>
              <a:t>Песок</a:t>
            </a:r>
          </a:p>
          <a:p>
            <a:pPr lvl="2"/>
            <a:r>
              <a:rPr lang="ru-RU" sz="2600" dirty="0"/>
              <a:t>В верхней части часов</a:t>
            </a:r>
          </a:p>
          <a:p>
            <a:pPr lvl="2"/>
            <a:r>
              <a:rPr lang="ru-RU" sz="2600" dirty="0"/>
              <a:t>В нижней части</a:t>
            </a:r>
          </a:p>
          <a:p>
            <a:pPr lvl="2"/>
            <a:r>
              <a:rPr lang="ru-RU" sz="2600" dirty="0"/>
              <a:t>Падающие частички</a:t>
            </a:r>
          </a:p>
          <a:p>
            <a:endParaRPr lang="en-US" dirty="0"/>
          </a:p>
        </p:txBody>
      </p:sp>
      <p:sp>
        <p:nvSpPr>
          <p:cNvPr id="8" name="Автофигура 3"/>
          <p:cNvSpPr>
            <a:spLocks noChangeAspect="1" noChangeArrowheads="1" noTextEdit="1"/>
          </p:cNvSpPr>
          <p:nvPr/>
        </p:nvSpPr>
        <p:spPr bwMode="auto">
          <a:xfrm>
            <a:off x="8038628" y="1484784"/>
            <a:ext cx="3019425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9" name="Полилиния 3"/>
          <p:cNvSpPr>
            <a:spLocks/>
          </p:cNvSpPr>
          <p:nvPr/>
        </p:nvSpPr>
        <p:spPr bwMode="auto">
          <a:xfrm>
            <a:off x="8235478" y="1772122"/>
            <a:ext cx="2628900" cy="4381500"/>
          </a:xfrm>
          <a:custGeom>
            <a:avLst/>
            <a:gdLst>
              <a:gd name="T0" fmla="*/ 1131 w 1131"/>
              <a:gd name="T1" fmla="*/ 0 h 1887"/>
              <a:gd name="T2" fmla="*/ 0 w 1131"/>
              <a:gd name="T3" fmla="*/ 0 h 1887"/>
              <a:gd name="T4" fmla="*/ 0 w 1131"/>
              <a:gd name="T5" fmla="*/ 194 h 1887"/>
              <a:gd name="T6" fmla="*/ 460 w 1131"/>
              <a:gd name="T7" fmla="*/ 934 h 1887"/>
              <a:gd name="T8" fmla="*/ 460 w 1131"/>
              <a:gd name="T9" fmla="*/ 954 h 1887"/>
              <a:gd name="T10" fmla="*/ 0 w 1131"/>
              <a:gd name="T11" fmla="*/ 1694 h 1887"/>
              <a:gd name="T12" fmla="*/ 0 w 1131"/>
              <a:gd name="T13" fmla="*/ 1887 h 1887"/>
              <a:gd name="T14" fmla="*/ 1131 w 1131"/>
              <a:gd name="T15" fmla="*/ 1887 h 1887"/>
              <a:gd name="T16" fmla="*/ 1131 w 1131"/>
              <a:gd name="T17" fmla="*/ 1694 h 1887"/>
              <a:gd name="T18" fmla="*/ 671 w 1131"/>
              <a:gd name="T19" fmla="*/ 954 h 1887"/>
              <a:gd name="T20" fmla="*/ 671 w 1131"/>
              <a:gd name="T21" fmla="*/ 934 h 1887"/>
              <a:gd name="T22" fmla="*/ 1131 w 1131"/>
              <a:gd name="T23" fmla="*/ 194 h 1887"/>
              <a:gd name="T24" fmla="*/ 1131 w 1131"/>
              <a:gd name="T25" fmla="*/ 0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1" h="1887">
                <a:moveTo>
                  <a:pt x="11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675"/>
                  <a:pt x="297" y="865"/>
                  <a:pt x="460" y="934"/>
                </a:cubicBezTo>
                <a:cubicBezTo>
                  <a:pt x="469" y="937"/>
                  <a:pt x="469" y="950"/>
                  <a:pt x="460" y="954"/>
                </a:cubicBezTo>
                <a:cubicBezTo>
                  <a:pt x="297" y="1022"/>
                  <a:pt x="0" y="1212"/>
                  <a:pt x="0" y="1694"/>
                </a:cubicBezTo>
                <a:cubicBezTo>
                  <a:pt x="0" y="1887"/>
                  <a:pt x="0" y="1887"/>
                  <a:pt x="0" y="1887"/>
                </a:cubicBezTo>
                <a:cubicBezTo>
                  <a:pt x="1131" y="1887"/>
                  <a:pt x="1131" y="1887"/>
                  <a:pt x="1131" y="1887"/>
                </a:cubicBezTo>
                <a:cubicBezTo>
                  <a:pt x="1131" y="1694"/>
                  <a:pt x="1131" y="1694"/>
                  <a:pt x="1131" y="1694"/>
                </a:cubicBezTo>
                <a:cubicBezTo>
                  <a:pt x="1131" y="1212"/>
                  <a:pt x="834" y="1022"/>
                  <a:pt x="671" y="954"/>
                </a:cubicBezTo>
                <a:cubicBezTo>
                  <a:pt x="661" y="950"/>
                  <a:pt x="661" y="937"/>
                  <a:pt x="671" y="934"/>
                </a:cubicBezTo>
                <a:cubicBezTo>
                  <a:pt x="834" y="865"/>
                  <a:pt x="1131" y="675"/>
                  <a:pt x="1131" y="194"/>
                </a:cubicBezTo>
                <a:cubicBezTo>
                  <a:pt x="1131" y="0"/>
                  <a:pt x="1131" y="0"/>
                  <a:pt x="1131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>
            <a:off x="8040216" y="1486372"/>
            <a:ext cx="3019425" cy="285750"/>
          </a:xfrm>
          <a:custGeom>
            <a:avLst/>
            <a:gdLst>
              <a:gd name="T0" fmla="*/ 1262 w 1299"/>
              <a:gd name="T1" fmla="*/ 0 h 123"/>
              <a:gd name="T2" fmla="*/ 36 w 1299"/>
              <a:gd name="T3" fmla="*/ 0 h 123"/>
              <a:gd name="T4" fmla="*/ 0 w 1299"/>
              <a:gd name="T5" fmla="*/ 36 h 123"/>
              <a:gd name="T6" fmla="*/ 0 w 1299"/>
              <a:gd name="T7" fmla="*/ 86 h 123"/>
              <a:gd name="T8" fmla="*/ 36 w 1299"/>
              <a:gd name="T9" fmla="*/ 123 h 123"/>
              <a:gd name="T10" fmla="*/ 1262 w 1299"/>
              <a:gd name="T11" fmla="*/ 123 h 123"/>
              <a:gd name="T12" fmla="*/ 1299 w 1299"/>
              <a:gd name="T13" fmla="*/ 86 h 123"/>
              <a:gd name="T14" fmla="*/ 1299 w 1299"/>
              <a:gd name="T15" fmla="*/ 36 h 123"/>
              <a:gd name="T16" fmla="*/ 1262 w 1299"/>
              <a:gd name="T1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9" h="123">
                <a:moveTo>
                  <a:pt x="126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107"/>
                  <a:pt x="16" y="123"/>
                  <a:pt x="36" y="123"/>
                </a:cubicBezTo>
                <a:cubicBezTo>
                  <a:pt x="1262" y="123"/>
                  <a:pt x="1262" y="123"/>
                  <a:pt x="1262" y="123"/>
                </a:cubicBezTo>
                <a:cubicBezTo>
                  <a:pt x="1283" y="123"/>
                  <a:pt x="1299" y="107"/>
                  <a:pt x="1299" y="86"/>
                </a:cubicBezTo>
                <a:cubicBezTo>
                  <a:pt x="1299" y="36"/>
                  <a:pt x="1299" y="36"/>
                  <a:pt x="1299" y="36"/>
                </a:cubicBezTo>
                <a:cubicBezTo>
                  <a:pt x="1299" y="16"/>
                  <a:pt x="1283" y="0"/>
                  <a:pt x="1262" y="0"/>
                </a:cubicBezTo>
                <a:close/>
              </a:path>
            </a:pathLst>
          </a:custGeom>
          <a:solidFill>
            <a:srgbClr val="8C62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лилиния 5"/>
          <p:cNvSpPr>
            <a:spLocks/>
          </p:cNvSpPr>
          <p:nvPr/>
        </p:nvSpPr>
        <p:spPr bwMode="auto">
          <a:xfrm>
            <a:off x="8040216" y="6153622"/>
            <a:ext cx="3019425" cy="288925"/>
          </a:xfrm>
          <a:custGeom>
            <a:avLst/>
            <a:gdLst>
              <a:gd name="T0" fmla="*/ 1262 w 1299"/>
              <a:gd name="T1" fmla="*/ 0 h 124"/>
              <a:gd name="T2" fmla="*/ 36 w 1299"/>
              <a:gd name="T3" fmla="*/ 0 h 124"/>
              <a:gd name="T4" fmla="*/ 0 w 1299"/>
              <a:gd name="T5" fmla="*/ 37 h 124"/>
              <a:gd name="T6" fmla="*/ 0 w 1299"/>
              <a:gd name="T7" fmla="*/ 87 h 124"/>
              <a:gd name="T8" fmla="*/ 36 w 1299"/>
              <a:gd name="T9" fmla="*/ 124 h 124"/>
              <a:gd name="T10" fmla="*/ 1262 w 1299"/>
              <a:gd name="T11" fmla="*/ 124 h 124"/>
              <a:gd name="T12" fmla="*/ 1299 w 1299"/>
              <a:gd name="T13" fmla="*/ 87 h 124"/>
              <a:gd name="T14" fmla="*/ 1299 w 1299"/>
              <a:gd name="T15" fmla="*/ 37 h 124"/>
              <a:gd name="T16" fmla="*/ 1262 w 1299"/>
              <a:gd name="T17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9" h="124">
                <a:moveTo>
                  <a:pt x="126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7"/>
                  <a:pt x="0" y="3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107"/>
                  <a:pt x="16" y="124"/>
                  <a:pt x="36" y="124"/>
                </a:cubicBezTo>
                <a:cubicBezTo>
                  <a:pt x="1262" y="124"/>
                  <a:pt x="1262" y="124"/>
                  <a:pt x="1262" y="124"/>
                </a:cubicBezTo>
                <a:cubicBezTo>
                  <a:pt x="1283" y="124"/>
                  <a:pt x="1299" y="107"/>
                  <a:pt x="1299" y="87"/>
                </a:cubicBezTo>
                <a:cubicBezTo>
                  <a:pt x="1299" y="37"/>
                  <a:pt x="1299" y="37"/>
                  <a:pt x="1299" y="37"/>
                </a:cubicBezTo>
                <a:cubicBezTo>
                  <a:pt x="1299" y="17"/>
                  <a:pt x="1283" y="0"/>
                  <a:pt x="1262" y="0"/>
                </a:cubicBezTo>
                <a:close/>
              </a:path>
            </a:pathLst>
          </a:custGeom>
          <a:solidFill>
            <a:srgbClr val="8C62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8040216" y="6269509"/>
            <a:ext cx="3019425" cy="173038"/>
          </a:xfrm>
          <a:custGeom>
            <a:avLst/>
            <a:gdLst>
              <a:gd name="T0" fmla="*/ 1262 w 1299"/>
              <a:gd name="T1" fmla="*/ 36 h 74"/>
              <a:gd name="T2" fmla="*/ 36 w 1299"/>
              <a:gd name="T3" fmla="*/ 36 h 74"/>
              <a:gd name="T4" fmla="*/ 0 w 1299"/>
              <a:gd name="T5" fmla="*/ 0 h 74"/>
              <a:gd name="T6" fmla="*/ 0 w 1299"/>
              <a:gd name="T7" fmla="*/ 37 h 74"/>
              <a:gd name="T8" fmla="*/ 36 w 1299"/>
              <a:gd name="T9" fmla="*/ 74 h 74"/>
              <a:gd name="T10" fmla="*/ 1262 w 1299"/>
              <a:gd name="T11" fmla="*/ 74 h 74"/>
              <a:gd name="T12" fmla="*/ 1299 w 1299"/>
              <a:gd name="T13" fmla="*/ 37 h 74"/>
              <a:gd name="T14" fmla="*/ 1299 w 1299"/>
              <a:gd name="T15" fmla="*/ 0 h 74"/>
              <a:gd name="T16" fmla="*/ 1262 w 1299"/>
              <a:gd name="T17" fmla="*/ 3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9" h="74">
                <a:moveTo>
                  <a:pt x="1262" y="36"/>
                </a:moveTo>
                <a:cubicBezTo>
                  <a:pt x="36" y="36"/>
                  <a:pt x="36" y="36"/>
                  <a:pt x="36" y="36"/>
                </a:cubicBezTo>
                <a:cubicBezTo>
                  <a:pt x="16" y="36"/>
                  <a:pt x="0" y="2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57"/>
                  <a:pt x="16" y="74"/>
                  <a:pt x="36" y="74"/>
                </a:cubicBezTo>
                <a:cubicBezTo>
                  <a:pt x="1262" y="74"/>
                  <a:pt x="1262" y="74"/>
                  <a:pt x="1262" y="74"/>
                </a:cubicBezTo>
                <a:cubicBezTo>
                  <a:pt x="1283" y="74"/>
                  <a:pt x="1299" y="57"/>
                  <a:pt x="1299" y="37"/>
                </a:cubicBezTo>
                <a:cubicBezTo>
                  <a:pt x="1299" y="0"/>
                  <a:pt x="1299" y="0"/>
                  <a:pt x="1299" y="0"/>
                </a:cubicBezTo>
                <a:cubicBezTo>
                  <a:pt x="1299" y="20"/>
                  <a:pt x="1283" y="36"/>
                  <a:pt x="1262" y="36"/>
                </a:cubicBezTo>
                <a:close/>
              </a:path>
            </a:pathLst>
          </a:custGeom>
          <a:solidFill>
            <a:srgbClr val="855C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3" name="песок в верхней колбе часов"/>
          <p:cNvSpPr>
            <a:spLocks/>
          </p:cNvSpPr>
          <p:nvPr/>
        </p:nvSpPr>
        <p:spPr bwMode="auto">
          <a:xfrm>
            <a:off x="8352953" y="2419822"/>
            <a:ext cx="2395538" cy="1495425"/>
          </a:xfrm>
          <a:custGeom>
            <a:avLst/>
            <a:gdLst>
              <a:gd name="T0" fmla="*/ 22 w 1031"/>
              <a:gd name="T1" fmla="*/ 4 h 644"/>
              <a:gd name="T2" fmla="*/ 1 w 1031"/>
              <a:gd name="T3" fmla="*/ 21 h 644"/>
              <a:gd name="T4" fmla="*/ 78 w 1031"/>
              <a:gd name="T5" fmla="*/ 295 h 644"/>
              <a:gd name="T6" fmla="*/ 259 w 1031"/>
              <a:gd name="T7" fmla="*/ 515 h 644"/>
              <a:gd name="T8" fmla="*/ 516 w 1031"/>
              <a:gd name="T9" fmla="*/ 644 h 644"/>
              <a:gd name="T10" fmla="*/ 769 w 1031"/>
              <a:gd name="T11" fmla="*/ 518 h 644"/>
              <a:gd name="T12" fmla="*/ 952 w 1031"/>
              <a:gd name="T13" fmla="*/ 297 h 644"/>
              <a:gd name="T14" fmla="*/ 1030 w 1031"/>
              <a:gd name="T15" fmla="*/ 21 h 644"/>
              <a:gd name="T16" fmla="*/ 1009 w 1031"/>
              <a:gd name="T17" fmla="*/ 4 h 644"/>
              <a:gd name="T18" fmla="*/ 661 w 1031"/>
              <a:gd name="T19" fmla="*/ 118 h 644"/>
              <a:gd name="T20" fmla="*/ 370 w 1031"/>
              <a:gd name="T21" fmla="*/ 118 h 644"/>
              <a:gd name="T22" fmla="*/ 22 w 1031"/>
              <a:gd name="T23" fmla="*/ 4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1" h="644">
                <a:moveTo>
                  <a:pt x="22" y="4"/>
                </a:moveTo>
                <a:cubicBezTo>
                  <a:pt x="11" y="0"/>
                  <a:pt x="0" y="10"/>
                  <a:pt x="1" y="21"/>
                </a:cubicBezTo>
                <a:cubicBezTo>
                  <a:pt x="11" y="122"/>
                  <a:pt x="37" y="214"/>
                  <a:pt x="78" y="295"/>
                </a:cubicBezTo>
                <a:cubicBezTo>
                  <a:pt x="122" y="381"/>
                  <a:pt x="182" y="455"/>
                  <a:pt x="259" y="515"/>
                </a:cubicBezTo>
                <a:cubicBezTo>
                  <a:pt x="370" y="603"/>
                  <a:pt x="483" y="636"/>
                  <a:pt x="516" y="644"/>
                </a:cubicBezTo>
                <a:cubicBezTo>
                  <a:pt x="548" y="636"/>
                  <a:pt x="658" y="604"/>
                  <a:pt x="769" y="518"/>
                </a:cubicBezTo>
                <a:cubicBezTo>
                  <a:pt x="846" y="458"/>
                  <a:pt x="908" y="384"/>
                  <a:pt x="952" y="297"/>
                </a:cubicBezTo>
                <a:cubicBezTo>
                  <a:pt x="993" y="216"/>
                  <a:pt x="1019" y="123"/>
                  <a:pt x="1030" y="21"/>
                </a:cubicBezTo>
                <a:cubicBezTo>
                  <a:pt x="1031" y="10"/>
                  <a:pt x="1020" y="0"/>
                  <a:pt x="1009" y="4"/>
                </a:cubicBezTo>
                <a:cubicBezTo>
                  <a:pt x="661" y="118"/>
                  <a:pt x="661" y="118"/>
                  <a:pt x="661" y="118"/>
                </a:cubicBezTo>
                <a:cubicBezTo>
                  <a:pt x="566" y="149"/>
                  <a:pt x="465" y="149"/>
                  <a:pt x="370" y="118"/>
                </a:cubicBezTo>
                <a:lnTo>
                  <a:pt x="22" y="4"/>
                </a:lnTo>
                <a:close/>
              </a:path>
            </a:pathLst>
          </a:custGeom>
          <a:solidFill>
            <a:srgbClr val="EDCD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4" name="песок в нижней колбе часов"/>
          <p:cNvSpPr>
            <a:spLocks/>
          </p:cNvSpPr>
          <p:nvPr/>
        </p:nvSpPr>
        <p:spPr bwMode="auto">
          <a:xfrm>
            <a:off x="8340253" y="5094759"/>
            <a:ext cx="2417763" cy="1058863"/>
          </a:xfrm>
          <a:custGeom>
            <a:avLst/>
            <a:gdLst>
              <a:gd name="T0" fmla="*/ 0 w 1523"/>
              <a:gd name="T1" fmla="*/ 667 h 667"/>
              <a:gd name="T2" fmla="*/ 763 w 1523"/>
              <a:gd name="T3" fmla="*/ 0 h 667"/>
              <a:gd name="T4" fmla="*/ 1523 w 1523"/>
              <a:gd name="T5" fmla="*/ 667 h 667"/>
              <a:gd name="T6" fmla="*/ 0 w 1523"/>
              <a:gd name="T7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" h="667">
                <a:moveTo>
                  <a:pt x="0" y="667"/>
                </a:moveTo>
                <a:lnTo>
                  <a:pt x="763" y="0"/>
                </a:lnTo>
                <a:lnTo>
                  <a:pt x="1523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EDCD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5" name="прямое горлышко"/>
          <p:cNvSpPr>
            <a:spLocks noChangeArrowheads="1"/>
          </p:cNvSpPr>
          <p:nvPr/>
        </p:nvSpPr>
        <p:spPr bwMode="auto">
          <a:xfrm>
            <a:off x="9507066" y="3892228"/>
            <a:ext cx="87313" cy="2259807"/>
          </a:xfrm>
          <a:prstGeom prst="rect">
            <a:avLst/>
          </a:prstGeom>
          <a:solidFill>
            <a:srgbClr val="EDCD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16" name="кнопка: начало отсчета"/>
          <p:cNvGrpSpPr/>
          <p:nvPr/>
        </p:nvGrpSpPr>
        <p:grpSpPr>
          <a:xfrm>
            <a:off x="8226653" y="222843"/>
            <a:ext cx="2636838" cy="799962"/>
            <a:chOff x="1332706" y="185859"/>
            <a:chExt cx="2636838" cy="799962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1332706" y="288262"/>
              <a:ext cx="2636838" cy="6975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1332706" y="185859"/>
              <a:ext cx="2636838" cy="69755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НАЧАЛО ОТСЧЕТА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время истекло"/>
          <p:cNvGrpSpPr/>
          <p:nvPr/>
        </p:nvGrpSpPr>
        <p:grpSpPr>
          <a:xfrm>
            <a:off x="8226653" y="222843"/>
            <a:ext cx="2636838" cy="799962"/>
            <a:chOff x="4321176" y="185859"/>
            <a:chExt cx="2636838" cy="799962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4321176" y="288262"/>
              <a:ext cx="2636838" cy="6975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4321176" y="185859"/>
              <a:ext cx="2636838" cy="69755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СТАРТ!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3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Анализ алгоритмов</a:t>
            </a:r>
            <a:endParaRPr lang="ru" dirty="0"/>
          </a:p>
        </p:txBody>
      </p:sp>
      <p:sp>
        <p:nvSpPr>
          <p:cNvPr id="8" name="TextBox 7"/>
          <p:cNvSpPr txBox="1"/>
          <p:nvPr/>
        </p:nvSpPr>
        <p:spPr>
          <a:xfrm>
            <a:off x="1557908" y="1556792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 </a:t>
            </a:r>
            <a:r>
              <a:rPr lang="ru-RU" sz="2400" dirty="0" smtClean="0"/>
              <a:t>Удаления </a:t>
            </a:r>
            <a:r>
              <a:rPr lang="ru-RU" sz="2400" dirty="0"/>
              <a:t>невидимых линий и поверхностей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238523"/>
                  </p:ext>
                </p:extLst>
              </p:nvPr>
            </p:nvGraphicFramePr>
            <p:xfrm>
              <a:off x="1507849" y="2492951"/>
              <a:ext cx="10329235" cy="3175000"/>
            </p:xfrm>
            <a:graphic>
              <a:graphicData uri="http://schemas.openxmlformats.org/drawingml/2006/table">
                <a:tbl>
                  <a:tblPr firstCol="1">
                    <a:tableStyleId>{3B4B98B0-60AC-42C2-AFA5-B58CD77FA1E5}</a:tableStyleId>
                  </a:tblPr>
                  <a:tblGrid>
                    <a:gridCol w="2408356"/>
                    <a:gridCol w="1723338"/>
                    <a:gridCol w="2065847"/>
                    <a:gridCol w="2065847"/>
                    <a:gridCol w="2065847"/>
                  </a:tblGrid>
                  <a:tr h="606936">
                    <a:tc>
                      <a:txBody>
                        <a:bodyPr/>
                        <a:lstStyle/>
                        <a:p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                  Алгоритм</a:t>
                          </a:r>
                          <a:b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</a:b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Критерии</a:t>
                          </a:r>
                          <a:b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</a:b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сравнения</a:t>
                          </a:r>
                          <a:endParaRPr lang="ru-RU" sz="1600" b="0" i="0" cap="none" spc="0" dirty="0">
                            <a:ln w="0"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Робертса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en-US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z-</a:t>
                          </a:r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буфера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обратной трассировки лучей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ru-RU" sz="1600" kern="120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Варнока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Пространство, в котором работает алгоритм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Объектное</a:t>
                          </a:r>
                          <a:r>
                            <a:rPr lang="ru-RU" sz="160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пространство</a:t>
                          </a:r>
                          <a:endParaRPr lang="ru-RU" sz="1600" dirty="0">
                            <a:ln>
                              <a:noFill/>
                            </a:ln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just" defTabSz="457063" rtl="0" eaLnBrk="1" latinLnBrk="0" hangingPunct="1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Сложность (</a:t>
                          </a:r>
                          <a:r>
                            <a:rPr lang="en-US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 – </a:t>
                          </a:r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количество граней, С – количество пикселей)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600" i="1" kern="120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kern="120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1600" kern="120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Эффективность для сложный сцен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b="0" kern="120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Сложность реализации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238523"/>
                  </p:ext>
                </p:extLst>
              </p:nvPr>
            </p:nvGraphicFramePr>
            <p:xfrm>
              <a:off x="1507849" y="2492951"/>
              <a:ext cx="10329235" cy="3175000"/>
            </p:xfrm>
            <a:graphic>
              <a:graphicData uri="http://schemas.openxmlformats.org/drawingml/2006/table">
                <a:tbl>
                  <a:tblPr firstCol="1">
                    <a:tableStyleId>{3B4B98B0-60AC-42C2-AFA5-B58CD77FA1E5}</a:tableStyleId>
                  </a:tblPr>
                  <a:tblGrid>
                    <a:gridCol w="2408356"/>
                    <a:gridCol w="1723338"/>
                    <a:gridCol w="2065847"/>
                    <a:gridCol w="2065847"/>
                    <a:gridCol w="2065847"/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                  </a:t>
                          </a: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Алгоритм</a:t>
                          </a: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/>
                          </a:r>
                          <a:b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</a:b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Критерии</a:t>
                          </a:r>
                          <a:b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</a:b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сравнения</a:t>
                          </a:r>
                          <a:endParaRPr lang="ru-RU" sz="1600" b="0" i="0" cap="none" spc="0" dirty="0">
                            <a:ln w="0"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Робертса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en-US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z-</a:t>
                          </a:r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буфера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обратной трассировки лучей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ru-RU" sz="1600" kern="120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Варнока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Пространство, в котором работает алгоритм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Объектное</a:t>
                          </a:r>
                          <a:r>
                            <a:rPr lang="ru-RU" sz="160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пространство</a:t>
                          </a:r>
                          <a:endParaRPr lang="ru-RU" sz="1600" dirty="0">
                            <a:ln>
                              <a:noFill/>
                            </a:ln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just" defTabSz="457063" rtl="0" eaLnBrk="1" latinLnBrk="0" hangingPunct="1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Сложность (</a:t>
                          </a:r>
                          <a:r>
                            <a:rPr lang="en-US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 – </a:t>
                          </a:r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количество граней, С – количество пикселей)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39929" t="-172593" r="-360071" b="-1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Эффективность для сложный сцен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b="0" kern="120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Сложность реализации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Выбранный алгоритм: </a:t>
            </a:r>
            <a:r>
              <a:rPr lang="en-US" dirty="0" smtClean="0"/>
              <a:t>z-</a:t>
            </a:r>
            <a:r>
              <a:rPr lang="ru-RU" dirty="0" smtClean="0"/>
              <a:t>буфер</a:t>
            </a:r>
            <a:endParaRPr lang="ru" dirty="0"/>
          </a:p>
        </p:txBody>
      </p:sp>
      <p:sp>
        <p:nvSpPr>
          <p:cNvPr id="7" name="TextBox 6"/>
          <p:cNvSpPr txBox="1"/>
          <p:nvPr/>
        </p:nvSpPr>
        <p:spPr>
          <a:xfrm>
            <a:off x="1483925" y="1916832"/>
            <a:ext cx="8712968" cy="239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Один из простейших алгоритмов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Элементы сцены не нужно сортировать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Сцена может быть любой сложности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Легко подстраивается под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модификации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2924944"/>
            <a:ext cx="5189593" cy="35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Анализ алгоритмов</a:t>
            </a:r>
            <a:endParaRPr lang="ru" dirty="0"/>
          </a:p>
        </p:txBody>
      </p:sp>
      <p:sp>
        <p:nvSpPr>
          <p:cNvPr id="6" name="TextBox 5"/>
          <p:cNvSpPr txBox="1"/>
          <p:nvPr/>
        </p:nvSpPr>
        <p:spPr>
          <a:xfrm>
            <a:off x="1557908" y="1556792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 Закраски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25154"/>
              </p:ext>
            </p:extLst>
          </p:nvPr>
        </p:nvGraphicFramePr>
        <p:xfrm>
          <a:off x="1487313" y="2512383"/>
          <a:ext cx="8263388" cy="1564640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408356"/>
                <a:gridCol w="1723338"/>
                <a:gridCol w="2065847"/>
                <a:gridCol w="2065847"/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Алгоритм</a:t>
                      </a:r>
                      <a:b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  <a:endParaRPr lang="ru-RU" sz="1600" b="0" i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Простая</a:t>
                      </a:r>
                    </a:p>
                    <a:p>
                      <a:pPr algn="ctr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9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</a:t>
                      </a:r>
                      <a:r>
                        <a:rPr lang="ru-RU" sz="179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Гуро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 по </a:t>
                      </a:r>
                      <a:r>
                        <a:rPr lang="ru-RU" sz="1600" kern="120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Фонгу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Простота реализации</a:t>
                      </a:r>
                      <a:endParaRPr lang="ru-RU" sz="1600" b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работы</a:t>
                      </a:r>
                      <a:endParaRPr lang="ru-RU" sz="1600" b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lumMod val="25000"/>
                <a:lumOff val="75000"/>
                <a:tint val="45000"/>
                <a:satMod val="400000"/>
              </a:schemeClr>
            </a:duotone>
          </a:blip>
          <a:srcRect l="5281" r="1315"/>
          <a:stretch/>
        </p:blipFill>
        <p:spPr>
          <a:xfrm>
            <a:off x="4078188" y="4240526"/>
            <a:ext cx="5112568" cy="141955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60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Выбранный алгоритм: </a:t>
            </a:r>
            <a:r>
              <a:rPr lang="ru-RU" dirty="0" smtClean="0"/>
              <a:t>метод </a:t>
            </a:r>
            <a:r>
              <a:rPr lang="ru-RU" dirty="0" err="1" smtClean="0"/>
              <a:t>Гуро</a:t>
            </a:r>
            <a:endParaRPr lang="ru" dirty="0"/>
          </a:p>
        </p:txBody>
      </p:sp>
      <p:sp>
        <p:nvSpPr>
          <p:cNvPr id="6" name="TextBox 5"/>
          <p:cNvSpPr txBox="1"/>
          <p:nvPr/>
        </p:nvSpPr>
        <p:spPr>
          <a:xfrm>
            <a:off x="1483925" y="1916832"/>
            <a:ext cx="8712968" cy="98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 smtClean="0"/>
              <a:t>Можно получить сглаженное изображение</a:t>
            </a:r>
            <a:endParaRPr lang="ru-RU" sz="2400" dirty="0"/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 smtClean="0"/>
              <a:t>Удобно использовать с алгоритмом </a:t>
            </a:r>
            <a:r>
              <a:rPr lang="en-US" sz="2400" dirty="0" smtClean="0"/>
              <a:t>z-</a:t>
            </a:r>
            <a:r>
              <a:rPr lang="ru-RU" sz="2400" dirty="0" smtClean="0"/>
              <a:t>буфера</a:t>
            </a:r>
            <a:endParaRPr lang="ru-RU" sz="2400" dirty="0"/>
          </a:p>
        </p:txBody>
      </p:sp>
      <p:sp>
        <p:nvSpPr>
          <p:cNvPr id="7" name="Заголовок 12"/>
          <p:cNvSpPr txBox="1">
            <a:spLocks/>
          </p:cNvSpPr>
          <p:nvPr/>
        </p:nvSpPr>
        <p:spPr>
          <a:xfrm>
            <a:off x="1483925" y="3356992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Выбранная модель освещения: локальная</a:t>
            </a:r>
            <a:endParaRPr lang="ru" dirty="0"/>
          </a:p>
        </p:txBody>
      </p:sp>
      <p:sp>
        <p:nvSpPr>
          <p:cNvPr id="8" name="TextBox 7"/>
          <p:cNvSpPr txBox="1"/>
          <p:nvPr/>
        </p:nvSpPr>
        <p:spPr>
          <a:xfrm>
            <a:off x="1629916" y="4299991"/>
            <a:ext cx="9937104" cy="187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Такая модель была выбрана потому, что: 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в рамках текущей задачи будут учитываться только первичные источники света;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проста </a:t>
            </a:r>
            <a:r>
              <a:rPr lang="ru-RU" sz="2400" dirty="0" smtClean="0"/>
              <a:t>реализации.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45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Физическая модель песочных часов</a:t>
            </a:r>
            <a:endParaRPr lang="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48065"/>
              </p:ext>
            </p:extLst>
          </p:nvPr>
        </p:nvGraphicFramePr>
        <p:xfrm>
          <a:off x="1629916" y="1772816"/>
          <a:ext cx="9577064" cy="4305672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3202835"/>
                <a:gridCol w="3384376"/>
                <a:gridCol w="2989853"/>
              </a:tblGrid>
              <a:tr h="648072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Верхняя часть </a:t>
                      </a:r>
                      <a:b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(выемка)</a:t>
                      </a:r>
                      <a:endParaRPr lang="ru-RU" sz="1600" b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Нижняя часть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Пересыпающаяся часть (песчинка)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1922"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7270"/>
          <a:stretch/>
        </p:blipFill>
        <p:spPr>
          <a:xfrm>
            <a:off x="1712482" y="2564904"/>
            <a:ext cx="3050870" cy="307840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7352" t="6540"/>
          <a:stretch/>
        </p:blipFill>
        <p:spPr>
          <a:xfrm>
            <a:off x="4949692" y="2564904"/>
            <a:ext cx="3232952" cy="308998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68" y="2564904"/>
            <a:ext cx="2592288" cy="31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Полигональная сетка</a:t>
            </a:r>
            <a:endParaRPr lang="ru" dirty="0"/>
          </a:p>
        </p:txBody>
      </p:sp>
      <p:sp>
        <p:nvSpPr>
          <p:cNvPr id="6" name="TextBox 5"/>
          <p:cNvSpPr txBox="1"/>
          <p:nvPr/>
        </p:nvSpPr>
        <p:spPr>
          <a:xfrm>
            <a:off x="1557908" y="1556792"/>
            <a:ext cx="943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dirty="0"/>
              <a:t>- это совокупность вершин, рёбер и граней, которые определяют форму многогранного объекта в трёхмерной компьютерной графике и объёмном моделировании.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10000"/>
                <a:lumOff val="9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73411" y="2499791"/>
            <a:ext cx="2248214" cy="1829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9916" y="2996952"/>
            <a:ext cx="6696744" cy="348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Гранями обычно являются: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треугольники;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четырёхугольники;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прочие многоугольники.</a:t>
            </a:r>
          </a:p>
          <a:p>
            <a:endParaRPr lang="ru-RU" sz="2399" dirty="0"/>
          </a:p>
          <a:p>
            <a:r>
              <a:rPr lang="ru-RU" sz="2399" dirty="0"/>
              <a:t>В рамках текущей задачи в качестве граней выбраны четырёхугольники. 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lumOff val="9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61971" y="4328846"/>
            <a:ext cx="224821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1208</TotalTime>
  <Words>610</Words>
  <Application>Microsoft Office PowerPoint</Application>
  <PresentationFormat>Произвольный</PresentationFormat>
  <Paragraphs>138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Euphemia</vt:lpstr>
      <vt:lpstr>Times New Roman</vt:lpstr>
      <vt:lpstr>Параллакс</vt:lpstr>
      <vt:lpstr>Моделирование работы песочных часов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работы песочных часов</dc:title>
  <dc:creator>Екатерина Брянская</dc:creator>
  <cp:lastModifiedBy>Екатерина Брянская</cp:lastModifiedBy>
  <cp:revision>39</cp:revision>
  <dcterms:created xsi:type="dcterms:W3CDTF">2020-12-16T10:43:43Z</dcterms:created>
  <dcterms:modified xsi:type="dcterms:W3CDTF">2020-12-17T13:58:36Z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