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0" r:id="rId13"/>
    <p:sldId id="271" r:id="rId14"/>
    <p:sldId id="272" r:id="rId15"/>
    <p:sldId id="273"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BC31A1-FC0D-4E96-8942-331322CB32B9}" v="29" dt="2019-11-01T05:26:01.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t Wilkins" userId="5f27c72a66ad9ef0" providerId="LiveId" clId="{43BC31A1-FC0D-4E96-8942-331322CB32B9}"/>
    <pc:docChg chg="undo custSel addSld modSld">
      <pc:chgData name="Bryant Wilkins" userId="5f27c72a66ad9ef0" providerId="LiveId" clId="{43BC31A1-FC0D-4E96-8942-331322CB32B9}" dt="2019-11-01T05:30:24.332" v="5398" actId="5793"/>
      <pc:docMkLst>
        <pc:docMk/>
      </pc:docMkLst>
      <pc:sldChg chg="modSp">
        <pc:chgData name="Bryant Wilkins" userId="5f27c72a66ad9ef0" providerId="LiveId" clId="{43BC31A1-FC0D-4E96-8942-331322CB32B9}" dt="2019-11-01T04:05:29.093" v="928" actId="20577"/>
        <pc:sldMkLst>
          <pc:docMk/>
          <pc:sldMk cId="485246475" sldId="258"/>
        </pc:sldMkLst>
        <pc:spChg chg="mod">
          <ac:chgData name="Bryant Wilkins" userId="5f27c72a66ad9ef0" providerId="LiveId" clId="{43BC31A1-FC0D-4E96-8942-331322CB32B9}" dt="2019-11-01T04:05:29.093" v="928" actId="20577"/>
          <ac:spMkLst>
            <pc:docMk/>
            <pc:sldMk cId="485246475" sldId="258"/>
            <ac:spMk id="3" creationId="{EB173893-6F7C-42FE-A981-457603FDE3E3}"/>
          </ac:spMkLst>
        </pc:spChg>
      </pc:sldChg>
      <pc:sldChg chg="modSp">
        <pc:chgData name="Bryant Wilkins" userId="5f27c72a66ad9ef0" providerId="LiveId" clId="{43BC31A1-FC0D-4E96-8942-331322CB32B9}" dt="2019-11-01T03:59:01.546" v="68" actId="20577"/>
        <pc:sldMkLst>
          <pc:docMk/>
          <pc:sldMk cId="2806066777" sldId="262"/>
        </pc:sldMkLst>
        <pc:spChg chg="mod">
          <ac:chgData name="Bryant Wilkins" userId="5f27c72a66ad9ef0" providerId="LiveId" clId="{43BC31A1-FC0D-4E96-8942-331322CB32B9}" dt="2019-11-01T03:59:01.546" v="68" actId="20577"/>
          <ac:spMkLst>
            <pc:docMk/>
            <pc:sldMk cId="2806066777" sldId="262"/>
            <ac:spMk id="15" creationId="{7AA598DD-40A8-4DAA-9304-A60772F9E42E}"/>
          </ac:spMkLst>
        </pc:spChg>
      </pc:sldChg>
      <pc:sldChg chg="modSp add">
        <pc:chgData name="Bryant Wilkins" userId="5f27c72a66ad9ef0" providerId="LiveId" clId="{43BC31A1-FC0D-4E96-8942-331322CB32B9}" dt="2019-11-01T05:24:43.821" v="4460" actId="20577"/>
        <pc:sldMkLst>
          <pc:docMk/>
          <pc:sldMk cId="1091376490" sldId="263"/>
        </pc:sldMkLst>
        <pc:spChg chg="mod">
          <ac:chgData name="Bryant Wilkins" userId="5f27c72a66ad9ef0" providerId="LiveId" clId="{43BC31A1-FC0D-4E96-8942-331322CB32B9}" dt="2019-11-01T03:59:26.120" v="78" actId="20577"/>
          <ac:spMkLst>
            <pc:docMk/>
            <pc:sldMk cId="1091376490" sldId="263"/>
            <ac:spMk id="2" creationId="{C16100DC-071D-493D-B4B4-4EAC447ECE4C}"/>
          </ac:spMkLst>
        </pc:spChg>
        <pc:spChg chg="mod">
          <ac:chgData name="Bryant Wilkins" userId="5f27c72a66ad9ef0" providerId="LiveId" clId="{43BC31A1-FC0D-4E96-8942-331322CB32B9}" dt="2019-11-01T05:24:43.821" v="4460" actId="20577"/>
          <ac:spMkLst>
            <pc:docMk/>
            <pc:sldMk cId="1091376490" sldId="263"/>
            <ac:spMk id="3" creationId="{7A903EFB-5980-46AA-A310-BEF5FBB2F549}"/>
          </ac:spMkLst>
        </pc:spChg>
      </pc:sldChg>
      <pc:sldChg chg="addSp delSp modSp add">
        <pc:chgData name="Bryant Wilkins" userId="5f27c72a66ad9ef0" providerId="LiveId" clId="{43BC31A1-FC0D-4E96-8942-331322CB32B9}" dt="2019-11-01T04:12:33.939" v="1913" actId="27636"/>
        <pc:sldMkLst>
          <pc:docMk/>
          <pc:sldMk cId="4166049176" sldId="264"/>
        </pc:sldMkLst>
        <pc:spChg chg="mod">
          <ac:chgData name="Bryant Wilkins" userId="5f27c72a66ad9ef0" providerId="LiveId" clId="{43BC31A1-FC0D-4E96-8942-331322CB32B9}" dt="2019-11-01T04:05:55.768" v="957" actId="20577"/>
          <ac:spMkLst>
            <pc:docMk/>
            <pc:sldMk cId="4166049176" sldId="264"/>
            <ac:spMk id="2" creationId="{D1FC4099-BA6C-4AA7-8A10-539BA7CFB81F}"/>
          </ac:spMkLst>
        </pc:spChg>
        <pc:spChg chg="add del mod">
          <ac:chgData name="Bryant Wilkins" userId="5f27c72a66ad9ef0" providerId="LiveId" clId="{43BC31A1-FC0D-4E96-8942-331322CB32B9}" dt="2019-11-01T04:12:33.939" v="1913" actId="27636"/>
          <ac:spMkLst>
            <pc:docMk/>
            <pc:sldMk cId="4166049176" sldId="264"/>
            <ac:spMk id="3" creationId="{EDCB668A-58D1-42C1-B8A1-FF09B7C3C293}"/>
          </ac:spMkLst>
        </pc:spChg>
        <pc:spChg chg="add del mod">
          <ac:chgData name="Bryant Wilkins" userId="5f27c72a66ad9ef0" providerId="LiveId" clId="{43BC31A1-FC0D-4E96-8942-331322CB32B9}" dt="2019-11-01T04:09:33.426" v="1534"/>
          <ac:spMkLst>
            <pc:docMk/>
            <pc:sldMk cId="4166049176" sldId="264"/>
            <ac:spMk id="4" creationId="{274F9C55-88AC-4A97-A2AF-5B8F540104C8}"/>
          </ac:spMkLst>
        </pc:spChg>
        <pc:spChg chg="add mod">
          <ac:chgData name="Bryant Wilkins" userId="5f27c72a66ad9ef0" providerId="LiveId" clId="{43BC31A1-FC0D-4E96-8942-331322CB32B9}" dt="2019-11-01T04:12:30.804" v="1911" actId="1076"/>
          <ac:spMkLst>
            <pc:docMk/>
            <pc:sldMk cId="4166049176" sldId="264"/>
            <ac:spMk id="5" creationId="{F0CD18FC-7479-42E0-B514-6E43D836BBBC}"/>
          </ac:spMkLst>
        </pc:spChg>
      </pc:sldChg>
      <pc:sldChg chg="modSp add">
        <pc:chgData name="Bryant Wilkins" userId="5f27c72a66ad9ef0" providerId="LiveId" clId="{43BC31A1-FC0D-4E96-8942-331322CB32B9}" dt="2019-11-01T04:42:43.372" v="2654" actId="20577"/>
        <pc:sldMkLst>
          <pc:docMk/>
          <pc:sldMk cId="227625926" sldId="265"/>
        </pc:sldMkLst>
        <pc:spChg chg="mod">
          <ac:chgData name="Bryant Wilkins" userId="5f27c72a66ad9ef0" providerId="LiveId" clId="{43BC31A1-FC0D-4E96-8942-331322CB32B9}" dt="2019-11-01T04:10:17.512" v="1539"/>
          <ac:spMkLst>
            <pc:docMk/>
            <pc:sldMk cId="227625926" sldId="265"/>
            <ac:spMk id="2" creationId="{C51FF027-92FE-4420-B6A5-755B99E1E1D2}"/>
          </ac:spMkLst>
        </pc:spChg>
        <pc:spChg chg="mod">
          <ac:chgData name="Bryant Wilkins" userId="5f27c72a66ad9ef0" providerId="LiveId" clId="{43BC31A1-FC0D-4E96-8942-331322CB32B9}" dt="2019-11-01T04:42:43.372" v="2654" actId="20577"/>
          <ac:spMkLst>
            <pc:docMk/>
            <pc:sldMk cId="227625926" sldId="265"/>
            <ac:spMk id="3" creationId="{0754DE93-AC89-41B8-A7FE-8EDEDF5BE6BA}"/>
          </ac:spMkLst>
        </pc:spChg>
      </pc:sldChg>
      <pc:sldChg chg="modSp add">
        <pc:chgData name="Bryant Wilkins" userId="5f27c72a66ad9ef0" providerId="LiveId" clId="{43BC31A1-FC0D-4E96-8942-331322CB32B9}" dt="2019-11-01T05:12:54.185" v="3836" actId="27636"/>
        <pc:sldMkLst>
          <pc:docMk/>
          <pc:sldMk cId="87278438" sldId="266"/>
        </pc:sldMkLst>
        <pc:spChg chg="mod">
          <ac:chgData name="Bryant Wilkins" userId="5f27c72a66ad9ef0" providerId="LiveId" clId="{43BC31A1-FC0D-4E96-8942-331322CB32B9}" dt="2019-11-01T04:59:31.917" v="2668" actId="20577"/>
          <ac:spMkLst>
            <pc:docMk/>
            <pc:sldMk cId="87278438" sldId="266"/>
            <ac:spMk id="2" creationId="{2C5783A1-3BDF-48AE-A170-1CE84A91AB2B}"/>
          </ac:spMkLst>
        </pc:spChg>
        <pc:spChg chg="mod">
          <ac:chgData name="Bryant Wilkins" userId="5f27c72a66ad9ef0" providerId="LiveId" clId="{43BC31A1-FC0D-4E96-8942-331322CB32B9}" dt="2019-11-01T05:12:54.185" v="3836" actId="27636"/>
          <ac:spMkLst>
            <pc:docMk/>
            <pc:sldMk cId="87278438" sldId="266"/>
            <ac:spMk id="3" creationId="{0AE2C95F-4833-48FC-A928-2A25E1A3BDEF}"/>
          </ac:spMkLst>
        </pc:spChg>
      </pc:sldChg>
      <pc:sldChg chg="modSp add">
        <pc:chgData name="Bryant Wilkins" userId="5f27c72a66ad9ef0" providerId="LiveId" clId="{43BC31A1-FC0D-4E96-8942-331322CB32B9}" dt="2019-11-01T05:18:32.754" v="4145" actId="20577"/>
        <pc:sldMkLst>
          <pc:docMk/>
          <pc:sldMk cId="3971674701" sldId="267"/>
        </pc:sldMkLst>
        <pc:spChg chg="mod">
          <ac:chgData name="Bryant Wilkins" userId="5f27c72a66ad9ef0" providerId="LiveId" clId="{43BC31A1-FC0D-4E96-8942-331322CB32B9}" dt="2019-11-01T05:13:11.688" v="3857" actId="20577"/>
          <ac:spMkLst>
            <pc:docMk/>
            <pc:sldMk cId="3971674701" sldId="267"/>
            <ac:spMk id="2" creationId="{AE12B057-94DB-416A-A9A4-E349579007B2}"/>
          </ac:spMkLst>
        </pc:spChg>
        <pc:spChg chg="mod">
          <ac:chgData name="Bryant Wilkins" userId="5f27c72a66ad9ef0" providerId="LiveId" clId="{43BC31A1-FC0D-4E96-8942-331322CB32B9}" dt="2019-11-01T05:18:32.754" v="4145" actId="20577"/>
          <ac:spMkLst>
            <pc:docMk/>
            <pc:sldMk cId="3971674701" sldId="267"/>
            <ac:spMk id="3" creationId="{C6ABA615-0909-49E5-8542-231F64155587}"/>
          </ac:spMkLst>
        </pc:spChg>
      </pc:sldChg>
      <pc:sldChg chg="modSp add">
        <pc:chgData name="Bryant Wilkins" userId="5f27c72a66ad9ef0" providerId="LiveId" clId="{43BC31A1-FC0D-4E96-8942-331322CB32B9}" dt="2019-11-01T05:25:00.237" v="4481" actId="20577"/>
        <pc:sldMkLst>
          <pc:docMk/>
          <pc:sldMk cId="4169391126" sldId="268"/>
        </pc:sldMkLst>
        <pc:spChg chg="mod">
          <ac:chgData name="Bryant Wilkins" userId="5f27c72a66ad9ef0" providerId="LiveId" clId="{43BC31A1-FC0D-4E96-8942-331322CB32B9}" dt="2019-11-01T05:18:53.656" v="4159" actId="20577"/>
          <ac:spMkLst>
            <pc:docMk/>
            <pc:sldMk cId="4169391126" sldId="268"/>
            <ac:spMk id="2" creationId="{3AD92749-BFDA-419D-9724-995B63F3A399}"/>
          </ac:spMkLst>
        </pc:spChg>
        <pc:spChg chg="mod">
          <ac:chgData name="Bryant Wilkins" userId="5f27c72a66ad9ef0" providerId="LiveId" clId="{43BC31A1-FC0D-4E96-8942-331322CB32B9}" dt="2019-11-01T05:25:00.237" v="4481" actId="20577"/>
          <ac:spMkLst>
            <pc:docMk/>
            <pc:sldMk cId="4169391126" sldId="268"/>
            <ac:spMk id="3" creationId="{3248AC62-3246-4951-BD57-127BF5513061}"/>
          </ac:spMkLst>
        </pc:spChg>
      </pc:sldChg>
      <pc:sldChg chg="modSp add">
        <pc:chgData name="Bryant Wilkins" userId="5f27c72a66ad9ef0" providerId="LiveId" clId="{43BC31A1-FC0D-4E96-8942-331322CB32B9}" dt="2019-11-01T05:30:24.332" v="5398" actId="5793"/>
        <pc:sldMkLst>
          <pc:docMk/>
          <pc:sldMk cId="2016740756" sldId="269"/>
        </pc:sldMkLst>
        <pc:spChg chg="mod">
          <ac:chgData name="Bryant Wilkins" userId="5f27c72a66ad9ef0" providerId="LiveId" clId="{43BC31A1-FC0D-4E96-8942-331322CB32B9}" dt="2019-11-01T05:26:05.280" v="4495" actId="20577"/>
          <ac:spMkLst>
            <pc:docMk/>
            <pc:sldMk cId="2016740756" sldId="269"/>
            <ac:spMk id="2" creationId="{B90A22DE-93A4-4CD0-B188-1F520072AEF2}"/>
          </ac:spMkLst>
        </pc:spChg>
        <pc:spChg chg="mod">
          <ac:chgData name="Bryant Wilkins" userId="5f27c72a66ad9ef0" providerId="LiveId" clId="{43BC31A1-FC0D-4E96-8942-331322CB32B9}" dt="2019-11-01T05:30:24.332" v="5398" actId="5793"/>
          <ac:spMkLst>
            <pc:docMk/>
            <pc:sldMk cId="2016740756" sldId="269"/>
            <ac:spMk id="3" creationId="{B0838FD1-5A3D-4529-8B80-FE8358A65E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ryant1-Dev/CEN3031-present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assportjs.org/docs/authenticate/" TargetMode="External"/><Relationship Id="rId7" Type="http://schemas.openxmlformats.org/officeDocument/2006/relationships/hyperlink" Target="https://reactjs.org/docs/hooks-effect.html" TargetMode="External"/><Relationship Id="rId2" Type="http://schemas.openxmlformats.org/officeDocument/2006/relationships/hyperlink" Target="https://github.com/expressjs/session" TargetMode="External"/><Relationship Id="rId1" Type="http://schemas.openxmlformats.org/officeDocument/2006/relationships/slideLayout" Target="../slideLayouts/slideLayout2.xml"/><Relationship Id="rId6" Type="http://schemas.openxmlformats.org/officeDocument/2006/relationships/hyperlink" Target="https://reactjs.org/docs/hooks-state.html" TargetMode="External"/><Relationship Id="rId5" Type="http://schemas.openxmlformats.org/officeDocument/2006/relationships/hyperlink" Target="https://reactjs.org/docs/hooks-intro.html" TargetMode="External"/><Relationship Id="rId4" Type="http://schemas.openxmlformats.org/officeDocument/2006/relationships/hyperlink" Target="https://reactjs.org/docs/context.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RCnNyD0L-s" TargetMode="External"/><Relationship Id="rId2" Type="http://schemas.openxmlformats.org/officeDocument/2006/relationships/hyperlink" Target="https://www.youtube.com/watch?v=OH6Z0dJ_Huk" TargetMode="External"/><Relationship Id="rId1" Type="http://schemas.openxmlformats.org/officeDocument/2006/relationships/slideLayout" Target="../slideLayouts/slideLayout2.xml"/><Relationship Id="rId5" Type="http://schemas.openxmlformats.org/officeDocument/2006/relationships/hyperlink" Target="https://www.youtube.com/watch?v=A23O4aUftXk" TargetMode="External"/><Relationship Id="rId4" Type="http://schemas.openxmlformats.org/officeDocument/2006/relationships/hyperlink" Target="https://www.youtube.com/watch?v=2PPSXonhIc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8231-65C5-466F-8C40-779D92BD0002}"/>
              </a:ext>
            </a:extLst>
          </p:cNvPr>
          <p:cNvSpPr>
            <a:spLocks noGrp="1"/>
          </p:cNvSpPr>
          <p:nvPr>
            <p:ph type="ctrTitle"/>
          </p:nvPr>
        </p:nvSpPr>
        <p:spPr/>
        <p:txBody>
          <a:bodyPr/>
          <a:lstStyle/>
          <a:p>
            <a:r>
              <a:rPr lang="en-US" dirty="0"/>
              <a:t>Session-based authentication</a:t>
            </a:r>
          </a:p>
        </p:txBody>
      </p:sp>
      <p:sp>
        <p:nvSpPr>
          <p:cNvPr id="3" name="Subtitle 2">
            <a:extLst>
              <a:ext uri="{FF2B5EF4-FFF2-40B4-BE49-F238E27FC236}">
                <a16:creationId xmlns:a16="http://schemas.microsoft.com/office/drawing/2014/main" id="{343DE24F-2CF2-4AF4-8C3B-0C4E41F6C58B}"/>
              </a:ext>
            </a:extLst>
          </p:cNvPr>
          <p:cNvSpPr>
            <a:spLocks noGrp="1"/>
          </p:cNvSpPr>
          <p:nvPr>
            <p:ph type="subTitle" idx="1"/>
          </p:nvPr>
        </p:nvSpPr>
        <p:spPr/>
        <p:txBody>
          <a:bodyPr/>
          <a:lstStyle/>
          <a:p>
            <a:r>
              <a:rPr lang="en-US" dirty="0"/>
              <a:t>Using express-session, </a:t>
            </a:r>
            <a:r>
              <a:rPr lang="en-US" dirty="0" err="1"/>
              <a:t>Passportjs</a:t>
            </a:r>
            <a:r>
              <a:rPr lang="en-US" dirty="0"/>
              <a:t>, and connect-mongo</a:t>
            </a:r>
          </a:p>
        </p:txBody>
      </p:sp>
    </p:spTree>
    <p:extLst>
      <p:ext uri="{BB962C8B-B14F-4D97-AF65-F5344CB8AC3E}">
        <p14:creationId xmlns:p14="http://schemas.microsoft.com/office/powerpoint/2010/main" val="334716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4099-BA6C-4AA7-8A10-539BA7CFB81F}"/>
              </a:ext>
            </a:extLst>
          </p:cNvPr>
          <p:cNvSpPr>
            <a:spLocks noGrp="1"/>
          </p:cNvSpPr>
          <p:nvPr>
            <p:ph type="title"/>
          </p:nvPr>
        </p:nvSpPr>
        <p:spPr/>
        <p:txBody>
          <a:bodyPr/>
          <a:lstStyle/>
          <a:p>
            <a:r>
              <a:rPr lang="en-US" dirty="0"/>
              <a:t>React authentication</a:t>
            </a:r>
          </a:p>
        </p:txBody>
      </p:sp>
      <p:sp>
        <p:nvSpPr>
          <p:cNvPr id="3" name="Content Placeholder 2">
            <a:extLst>
              <a:ext uri="{FF2B5EF4-FFF2-40B4-BE49-F238E27FC236}">
                <a16:creationId xmlns:a16="http://schemas.microsoft.com/office/drawing/2014/main" id="{EDCB668A-58D1-42C1-B8A1-FF09B7C3C293}"/>
              </a:ext>
            </a:extLst>
          </p:cNvPr>
          <p:cNvSpPr>
            <a:spLocks noGrp="1"/>
          </p:cNvSpPr>
          <p:nvPr>
            <p:ph idx="1"/>
          </p:nvPr>
        </p:nvSpPr>
        <p:spPr>
          <a:xfrm>
            <a:off x="2231136" y="2638044"/>
            <a:ext cx="7729728" cy="2066545"/>
          </a:xfrm>
        </p:spPr>
        <p:txBody>
          <a:bodyPr>
            <a:normAutofit/>
          </a:bodyPr>
          <a:lstStyle/>
          <a:p>
            <a:r>
              <a:rPr lang="en-US" dirty="0"/>
              <a:t>For React there are a few ways to handle this. But, by far one of the easiest is implementing a component that handles determining if the user is authenticated and wrapping all protected routes in that component.</a:t>
            </a:r>
          </a:p>
          <a:p>
            <a:r>
              <a:rPr lang="en-US" dirty="0"/>
              <a:t>Other possible methods: </a:t>
            </a:r>
          </a:p>
          <a:p>
            <a:pPr lvl="1"/>
            <a:r>
              <a:rPr lang="en-US" dirty="0"/>
              <a:t>React Contexts</a:t>
            </a:r>
          </a:p>
          <a:p>
            <a:pPr lvl="1"/>
            <a:r>
              <a:rPr lang="en-US" dirty="0"/>
              <a:t>Redux </a:t>
            </a:r>
          </a:p>
          <a:p>
            <a:endParaRPr lang="en-US" dirty="0"/>
          </a:p>
        </p:txBody>
      </p:sp>
      <p:sp>
        <p:nvSpPr>
          <p:cNvPr id="5" name="TextBox 4">
            <a:extLst>
              <a:ext uri="{FF2B5EF4-FFF2-40B4-BE49-F238E27FC236}">
                <a16:creationId xmlns:a16="http://schemas.microsoft.com/office/drawing/2014/main" id="{F0CD18FC-7479-42E0-B514-6E43D836BBBC}"/>
              </a:ext>
            </a:extLst>
          </p:cNvPr>
          <p:cNvSpPr txBox="1"/>
          <p:nvPr/>
        </p:nvSpPr>
        <p:spPr>
          <a:xfrm>
            <a:off x="4147931" y="5154644"/>
            <a:ext cx="4094922" cy="1477328"/>
          </a:xfrm>
          <a:prstGeom prst="rect">
            <a:avLst/>
          </a:prstGeom>
          <a:noFill/>
        </p:spPr>
        <p:txBody>
          <a:bodyPr wrap="square" rtlCol="0">
            <a:spAutoFit/>
          </a:bodyPr>
          <a:lstStyle/>
          <a:p>
            <a:r>
              <a:rPr lang="en-US" dirty="0"/>
              <a:t>&lt;</a:t>
            </a:r>
            <a:r>
              <a:rPr lang="en-US" dirty="0" err="1"/>
              <a:t>AuthenticatedComponent</a:t>
            </a:r>
            <a:r>
              <a:rPr lang="en-US" dirty="0"/>
              <a:t>&gt;</a:t>
            </a:r>
          </a:p>
          <a:p>
            <a:r>
              <a:rPr lang="en-US" dirty="0"/>
              <a:t>    &lt;Route path=“/protected1” /&gt;</a:t>
            </a:r>
          </a:p>
          <a:p>
            <a:r>
              <a:rPr lang="en-US" dirty="0"/>
              <a:t>    &lt;Route path=“/protected2” /&gt;</a:t>
            </a:r>
          </a:p>
          <a:p>
            <a:r>
              <a:rPr lang="en-US" dirty="0"/>
              <a:t>&lt;/</a:t>
            </a:r>
            <a:r>
              <a:rPr lang="en-US" dirty="0" err="1"/>
              <a:t>AuthenticatedComponent</a:t>
            </a:r>
            <a:r>
              <a:rPr lang="en-US" dirty="0"/>
              <a:t>&gt;</a:t>
            </a:r>
          </a:p>
          <a:p>
            <a:endParaRPr lang="en-US" dirty="0"/>
          </a:p>
        </p:txBody>
      </p:sp>
    </p:spTree>
    <p:extLst>
      <p:ext uri="{BB962C8B-B14F-4D97-AF65-F5344CB8AC3E}">
        <p14:creationId xmlns:p14="http://schemas.microsoft.com/office/powerpoint/2010/main" val="416604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F027-92FE-4420-B6A5-755B99E1E1D2}"/>
              </a:ext>
            </a:extLst>
          </p:cNvPr>
          <p:cNvSpPr>
            <a:spLocks noGrp="1"/>
          </p:cNvSpPr>
          <p:nvPr>
            <p:ph type="title"/>
          </p:nvPr>
        </p:nvSpPr>
        <p:spPr/>
        <p:txBody>
          <a:bodyPr/>
          <a:lstStyle/>
          <a:p>
            <a:r>
              <a:rPr lang="en-US" dirty="0" err="1"/>
              <a:t>AuthenticatedComponent</a:t>
            </a:r>
            <a:endParaRPr lang="en-US" dirty="0"/>
          </a:p>
        </p:txBody>
      </p:sp>
      <p:sp>
        <p:nvSpPr>
          <p:cNvPr id="3" name="Content Placeholder 2">
            <a:extLst>
              <a:ext uri="{FF2B5EF4-FFF2-40B4-BE49-F238E27FC236}">
                <a16:creationId xmlns:a16="http://schemas.microsoft.com/office/drawing/2014/main" id="{0754DE93-AC89-41B8-A7FE-8EDEDF5BE6BA}"/>
              </a:ext>
            </a:extLst>
          </p:cNvPr>
          <p:cNvSpPr>
            <a:spLocks noGrp="1"/>
          </p:cNvSpPr>
          <p:nvPr>
            <p:ph idx="1"/>
          </p:nvPr>
        </p:nvSpPr>
        <p:spPr/>
        <p:txBody>
          <a:bodyPr/>
          <a:lstStyle/>
          <a:p>
            <a:r>
              <a:rPr lang="en-US" dirty="0"/>
              <a:t>Life cycle methods: </a:t>
            </a:r>
            <a:r>
              <a:rPr lang="en-US" dirty="0" err="1"/>
              <a:t>componentDidMount</a:t>
            </a:r>
            <a:r>
              <a:rPr lang="en-US" dirty="0"/>
              <a:t>, render, </a:t>
            </a:r>
            <a:r>
              <a:rPr lang="en-US" dirty="0" err="1"/>
              <a:t>componentDidUpdate</a:t>
            </a:r>
            <a:r>
              <a:rPr lang="en-US" dirty="0"/>
              <a:t>, </a:t>
            </a:r>
            <a:r>
              <a:rPr lang="en-US" dirty="0" err="1"/>
              <a:t>componentWillUnmount</a:t>
            </a:r>
            <a:endParaRPr lang="en-US" dirty="0"/>
          </a:p>
          <a:p>
            <a:endParaRPr lang="en-US" dirty="0"/>
          </a:p>
          <a:p>
            <a:r>
              <a:rPr lang="en-US" dirty="0"/>
              <a:t>When the component mounts send a get request to your verify route handler to determine if authenticated. </a:t>
            </a:r>
          </a:p>
          <a:p>
            <a:r>
              <a:rPr lang="en-US" dirty="0"/>
              <a:t>If authenticated render the children (allowing the routes nested in the component to be accessed)</a:t>
            </a:r>
          </a:p>
          <a:p>
            <a:r>
              <a:rPr lang="en-US" dirty="0"/>
              <a:t>Else redirect to login page</a:t>
            </a:r>
          </a:p>
        </p:txBody>
      </p:sp>
    </p:spTree>
    <p:extLst>
      <p:ext uri="{BB962C8B-B14F-4D97-AF65-F5344CB8AC3E}">
        <p14:creationId xmlns:p14="http://schemas.microsoft.com/office/powerpoint/2010/main" val="22762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3B05-563B-4EDB-A138-14BC1E7968B4}"/>
              </a:ext>
            </a:extLst>
          </p:cNvPr>
          <p:cNvSpPr>
            <a:spLocks noGrp="1"/>
          </p:cNvSpPr>
          <p:nvPr>
            <p:ph type="title"/>
          </p:nvPr>
        </p:nvSpPr>
        <p:spPr/>
        <p:txBody>
          <a:bodyPr/>
          <a:lstStyle/>
          <a:p>
            <a:r>
              <a:rPr lang="en-US" dirty="0"/>
              <a:t>Connecting frontend and backend</a:t>
            </a:r>
          </a:p>
        </p:txBody>
      </p:sp>
      <p:sp>
        <p:nvSpPr>
          <p:cNvPr id="4" name="TextBox 3">
            <a:extLst>
              <a:ext uri="{FF2B5EF4-FFF2-40B4-BE49-F238E27FC236}">
                <a16:creationId xmlns:a16="http://schemas.microsoft.com/office/drawing/2014/main" id="{25536802-81E5-498B-A26D-F9F297E24A01}"/>
              </a:ext>
            </a:extLst>
          </p:cNvPr>
          <p:cNvSpPr txBox="1"/>
          <p:nvPr/>
        </p:nvSpPr>
        <p:spPr>
          <a:xfrm>
            <a:off x="2231136" y="2478157"/>
            <a:ext cx="7973038" cy="3416320"/>
          </a:xfrm>
          <a:prstGeom prst="rect">
            <a:avLst/>
          </a:prstGeom>
          <a:noFill/>
        </p:spPr>
        <p:txBody>
          <a:bodyPr wrap="square" rtlCol="0">
            <a:spAutoFit/>
          </a:bodyPr>
          <a:lstStyle/>
          <a:p>
            <a:r>
              <a:rPr lang="en-US" dirty="0"/>
              <a:t>//Sending and receiving information from the backend perspective</a:t>
            </a:r>
          </a:p>
          <a:p>
            <a:r>
              <a:rPr lang="en-US" dirty="0" err="1"/>
              <a:t>router.method</a:t>
            </a:r>
            <a:r>
              <a:rPr lang="en-US" dirty="0"/>
              <a:t>(“/route”, (req, res) =&gt;) {</a:t>
            </a:r>
          </a:p>
          <a:p>
            <a:r>
              <a:rPr lang="en-US" dirty="0"/>
              <a:t>   //anything we send from the client </a:t>
            </a:r>
          </a:p>
          <a:p>
            <a:r>
              <a:rPr lang="en-US" dirty="0"/>
              <a:t>   //in the </a:t>
            </a:r>
            <a:r>
              <a:rPr lang="en-US" dirty="0" err="1"/>
              <a:t>axios</a:t>
            </a:r>
            <a:r>
              <a:rPr lang="en-US" dirty="0"/>
              <a:t> requests is available in req. body;</a:t>
            </a:r>
          </a:p>
          <a:p>
            <a:r>
              <a:rPr lang="en-US" dirty="0"/>
              <a:t>   console.log(</a:t>
            </a:r>
            <a:r>
              <a:rPr lang="en-US" dirty="0" err="1"/>
              <a:t>req.body.messageFromClient</a:t>
            </a:r>
            <a:r>
              <a:rPr lang="en-US" dirty="0"/>
              <a:t>);</a:t>
            </a:r>
          </a:p>
          <a:p>
            <a:r>
              <a:rPr lang="en-US" dirty="0"/>
              <a:t>//and we can send information in the form of </a:t>
            </a:r>
            <a:r>
              <a:rPr lang="en-US" dirty="0" err="1"/>
              <a:t>res.send</a:t>
            </a:r>
            <a:r>
              <a:rPr lang="en-US" dirty="0"/>
              <a:t>();</a:t>
            </a:r>
          </a:p>
          <a:p>
            <a:r>
              <a:rPr lang="en-US" dirty="0"/>
              <a:t>   const </a:t>
            </a:r>
            <a:r>
              <a:rPr lang="en-US" dirty="0" err="1"/>
              <a:t>userData</a:t>
            </a:r>
            <a:r>
              <a:rPr lang="en-US" dirty="0"/>
              <a:t> = {</a:t>
            </a:r>
          </a:p>
          <a:p>
            <a:r>
              <a:rPr lang="en-US" dirty="0"/>
              <a:t>      username:  “there”,</a:t>
            </a:r>
          </a:p>
          <a:p>
            <a:r>
              <a:rPr lang="en-US" dirty="0"/>
              <a:t>      message: “Hello”</a:t>
            </a:r>
          </a:p>
          <a:p>
            <a:r>
              <a:rPr lang="en-US" dirty="0"/>
              <a:t>   }</a:t>
            </a:r>
          </a:p>
          <a:p>
            <a:r>
              <a:rPr lang="en-US" dirty="0"/>
              <a:t>   </a:t>
            </a:r>
            <a:r>
              <a:rPr lang="en-US" dirty="0" err="1"/>
              <a:t>res.send</a:t>
            </a:r>
            <a:r>
              <a:rPr lang="en-US" dirty="0"/>
              <a:t>(</a:t>
            </a:r>
            <a:r>
              <a:rPr lang="en-US" dirty="0" err="1"/>
              <a:t>userData</a:t>
            </a:r>
            <a:r>
              <a:rPr lang="en-US" dirty="0"/>
              <a:t>);</a:t>
            </a:r>
          </a:p>
          <a:p>
            <a:endParaRPr lang="en-US" dirty="0"/>
          </a:p>
        </p:txBody>
      </p:sp>
    </p:spTree>
    <p:extLst>
      <p:ext uri="{BB962C8B-B14F-4D97-AF65-F5344CB8AC3E}">
        <p14:creationId xmlns:p14="http://schemas.microsoft.com/office/powerpoint/2010/main" val="54237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B608-0AE1-4A7B-90E9-BAD04E17D52F}"/>
              </a:ext>
            </a:extLst>
          </p:cNvPr>
          <p:cNvSpPr>
            <a:spLocks noGrp="1"/>
          </p:cNvSpPr>
          <p:nvPr>
            <p:ph type="title"/>
          </p:nvPr>
        </p:nvSpPr>
        <p:spPr/>
        <p:txBody>
          <a:bodyPr/>
          <a:lstStyle/>
          <a:p>
            <a:r>
              <a:rPr lang="en-US" dirty="0"/>
              <a:t>Connecting frontend and backend</a:t>
            </a:r>
          </a:p>
        </p:txBody>
      </p:sp>
      <p:sp>
        <p:nvSpPr>
          <p:cNvPr id="4" name="TextBox 3">
            <a:extLst>
              <a:ext uri="{FF2B5EF4-FFF2-40B4-BE49-F238E27FC236}">
                <a16:creationId xmlns:a16="http://schemas.microsoft.com/office/drawing/2014/main" id="{FDADCF96-FE53-4D8A-B728-D92800BFCFA8}"/>
              </a:ext>
            </a:extLst>
          </p:cNvPr>
          <p:cNvSpPr txBox="1"/>
          <p:nvPr/>
        </p:nvSpPr>
        <p:spPr>
          <a:xfrm>
            <a:off x="2231136" y="3034748"/>
            <a:ext cx="7827264" cy="2308324"/>
          </a:xfrm>
          <a:prstGeom prst="rect">
            <a:avLst/>
          </a:prstGeom>
          <a:noFill/>
        </p:spPr>
        <p:txBody>
          <a:bodyPr wrap="square" rtlCol="0">
            <a:spAutoFit/>
          </a:bodyPr>
          <a:lstStyle/>
          <a:p>
            <a:r>
              <a:rPr lang="en-US" dirty="0"/>
              <a:t>//Sending and receiving information from the client perspective</a:t>
            </a:r>
          </a:p>
          <a:p>
            <a:r>
              <a:rPr lang="en-US" dirty="0" err="1"/>
              <a:t>axios.method</a:t>
            </a:r>
            <a:r>
              <a:rPr lang="en-US" dirty="0"/>
              <a:t>(“/route”, </a:t>
            </a:r>
            <a:r>
              <a:rPr lang="en-US" dirty="0" err="1"/>
              <a:t>dataToSendToServer</a:t>
            </a:r>
            <a:r>
              <a:rPr lang="en-US" dirty="0"/>
              <a:t>).then(response =&gt; {</a:t>
            </a:r>
          </a:p>
          <a:p>
            <a:r>
              <a:rPr lang="en-US" dirty="0"/>
              <a:t>   //the information sent from the server is available in </a:t>
            </a:r>
            <a:r>
              <a:rPr lang="en-US" dirty="0" err="1"/>
              <a:t>res.data</a:t>
            </a:r>
            <a:endParaRPr lang="en-US" dirty="0"/>
          </a:p>
          <a:p>
            <a:r>
              <a:rPr lang="en-US" dirty="0"/>
              <a:t>   console.log(`${</a:t>
            </a:r>
            <a:r>
              <a:rPr lang="en-US" dirty="0" err="1"/>
              <a:t>res.data.message</a:t>
            </a:r>
            <a:r>
              <a:rPr lang="en-US" dirty="0"/>
              <a:t>}, ${</a:t>
            </a:r>
            <a:r>
              <a:rPr lang="en-US" dirty="0" err="1"/>
              <a:t>res.data.username</a:t>
            </a:r>
            <a:r>
              <a:rPr lang="en-US" dirty="0"/>
              <a:t>}.`);</a:t>
            </a:r>
          </a:p>
          <a:p>
            <a:r>
              <a:rPr lang="en-US" dirty="0"/>
              <a:t>   //prints: “Hello, there.”</a:t>
            </a:r>
          </a:p>
          <a:p>
            <a:r>
              <a:rPr lang="en-US" dirty="0"/>
              <a:t>   </a:t>
            </a:r>
            <a:r>
              <a:rPr lang="en-US" dirty="0" err="1"/>
              <a:t>this.setState</a:t>
            </a:r>
            <a:r>
              <a:rPr lang="en-US" dirty="0"/>
              <a:t>({ username: </a:t>
            </a:r>
            <a:r>
              <a:rPr lang="en-US" dirty="0" err="1"/>
              <a:t>res.data.username</a:t>
            </a:r>
            <a:r>
              <a:rPr lang="en-US" dirty="0"/>
              <a:t> });</a:t>
            </a:r>
          </a:p>
          <a:p>
            <a:r>
              <a:rPr lang="en-US" dirty="0"/>
              <a:t>})</a:t>
            </a:r>
          </a:p>
          <a:p>
            <a:endParaRPr lang="en-US" dirty="0"/>
          </a:p>
        </p:txBody>
      </p:sp>
    </p:spTree>
    <p:extLst>
      <p:ext uri="{BB962C8B-B14F-4D97-AF65-F5344CB8AC3E}">
        <p14:creationId xmlns:p14="http://schemas.microsoft.com/office/powerpoint/2010/main" val="235896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30FA-5267-484D-ABF9-EE07E8550802}"/>
              </a:ext>
            </a:extLst>
          </p:cNvPr>
          <p:cNvSpPr>
            <a:spLocks noGrp="1"/>
          </p:cNvSpPr>
          <p:nvPr>
            <p:ph type="title"/>
          </p:nvPr>
        </p:nvSpPr>
        <p:spPr/>
        <p:txBody>
          <a:bodyPr/>
          <a:lstStyle/>
          <a:p>
            <a:r>
              <a:rPr lang="en-US" dirty="0"/>
              <a:t>File structure: backend</a:t>
            </a:r>
          </a:p>
        </p:txBody>
      </p:sp>
      <p:sp>
        <p:nvSpPr>
          <p:cNvPr id="3" name="Content Placeholder 2">
            <a:extLst>
              <a:ext uri="{FF2B5EF4-FFF2-40B4-BE49-F238E27FC236}">
                <a16:creationId xmlns:a16="http://schemas.microsoft.com/office/drawing/2014/main" id="{B75E8A60-1903-4415-994C-1DD8BF60D3CF}"/>
              </a:ext>
            </a:extLst>
          </p:cNvPr>
          <p:cNvSpPr>
            <a:spLocks noGrp="1"/>
          </p:cNvSpPr>
          <p:nvPr>
            <p:ph idx="1"/>
          </p:nvPr>
        </p:nvSpPr>
        <p:spPr/>
        <p:txBody>
          <a:bodyPr/>
          <a:lstStyle/>
          <a:p>
            <a:r>
              <a:rPr lang="en-US" dirty="0"/>
              <a:t>Source directory</a:t>
            </a:r>
          </a:p>
          <a:p>
            <a:pPr lvl="1"/>
            <a:r>
              <a:rPr lang="en-US" dirty="0"/>
              <a:t>app.js</a:t>
            </a:r>
          </a:p>
          <a:p>
            <a:pPr lvl="1"/>
            <a:r>
              <a:rPr lang="en-US" dirty="0"/>
              <a:t>/routes</a:t>
            </a:r>
          </a:p>
          <a:p>
            <a:pPr lvl="1"/>
            <a:r>
              <a:rPr lang="en-US" dirty="0"/>
              <a:t>/models</a:t>
            </a:r>
          </a:p>
          <a:p>
            <a:pPr lvl="1"/>
            <a:r>
              <a:rPr lang="en-US" dirty="0"/>
              <a:t>/config</a:t>
            </a:r>
          </a:p>
        </p:txBody>
      </p:sp>
    </p:spTree>
    <p:extLst>
      <p:ext uri="{BB962C8B-B14F-4D97-AF65-F5344CB8AC3E}">
        <p14:creationId xmlns:p14="http://schemas.microsoft.com/office/powerpoint/2010/main" val="71453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30FA-5267-484D-ABF9-EE07E8550802}"/>
              </a:ext>
            </a:extLst>
          </p:cNvPr>
          <p:cNvSpPr>
            <a:spLocks noGrp="1"/>
          </p:cNvSpPr>
          <p:nvPr>
            <p:ph type="title"/>
          </p:nvPr>
        </p:nvSpPr>
        <p:spPr/>
        <p:txBody>
          <a:bodyPr/>
          <a:lstStyle/>
          <a:p>
            <a:r>
              <a:rPr lang="en-US" dirty="0"/>
              <a:t>File structure: frontend</a:t>
            </a:r>
          </a:p>
        </p:txBody>
      </p:sp>
      <p:sp>
        <p:nvSpPr>
          <p:cNvPr id="3" name="Content Placeholder 2">
            <a:extLst>
              <a:ext uri="{FF2B5EF4-FFF2-40B4-BE49-F238E27FC236}">
                <a16:creationId xmlns:a16="http://schemas.microsoft.com/office/drawing/2014/main" id="{B75E8A60-1903-4415-994C-1DD8BF60D3CF}"/>
              </a:ext>
            </a:extLst>
          </p:cNvPr>
          <p:cNvSpPr>
            <a:spLocks noGrp="1"/>
          </p:cNvSpPr>
          <p:nvPr>
            <p:ph idx="1"/>
          </p:nvPr>
        </p:nvSpPr>
        <p:spPr/>
        <p:txBody>
          <a:bodyPr/>
          <a:lstStyle/>
          <a:p>
            <a:r>
              <a:rPr lang="en-US" dirty="0"/>
              <a:t>Source directory</a:t>
            </a:r>
          </a:p>
          <a:p>
            <a:pPr lvl="1"/>
            <a:r>
              <a:rPr lang="en-US" dirty="0"/>
              <a:t>App.js</a:t>
            </a:r>
          </a:p>
          <a:p>
            <a:pPr lvl="1"/>
            <a:r>
              <a:rPr lang="en-US" dirty="0"/>
              <a:t>/pages</a:t>
            </a:r>
          </a:p>
          <a:p>
            <a:pPr lvl="1"/>
            <a:r>
              <a:rPr lang="en-US"/>
              <a:t>/components</a:t>
            </a:r>
            <a:endParaRPr lang="en-US" dirty="0"/>
          </a:p>
        </p:txBody>
      </p:sp>
    </p:spTree>
    <p:extLst>
      <p:ext uri="{BB962C8B-B14F-4D97-AF65-F5344CB8AC3E}">
        <p14:creationId xmlns:p14="http://schemas.microsoft.com/office/powerpoint/2010/main" val="104262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83A1-3BDF-48AE-A170-1CE84A91AB2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AE2C95F-4833-48FC-A928-2A25E1A3BDEF}"/>
              </a:ext>
            </a:extLst>
          </p:cNvPr>
          <p:cNvSpPr>
            <a:spLocks noGrp="1"/>
          </p:cNvSpPr>
          <p:nvPr>
            <p:ph idx="1"/>
          </p:nvPr>
        </p:nvSpPr>
        <p:spPr/>
        <p:txBody>
          <a:bodyPr>
            <a:normAutofit fontScale="92500" lnSpcReduction="10000"/>
          </a:bodyPr>
          <a:lstStyle/>
          <a:p>
            <a:r>
              <a:rPr lang="en-US" dirty="0"/>
              <a:t>I made this for demonstration purposes, however you are free to use the code however you like at this repo: </a:t>
            </a:r>
            <a:r>
              <a:rPr lang="en-US" dirty="0">
                <a:hlinkClick r:id="rId2"/>
              </a:rPr>
              <a:t>https://github.com/Bryant1-Dev/CEN3031-presentation</a:t>
            </a:r>
            <a:endParaRPr lang="en-US" dirty="0"/>
          </a:p>
          <a:p>
            <a:r>
              <a:rPr lang="en-US" dirty="0"/>
              <a:t>However, things you should look into changing:</a:t>
            </a:r>
          </a:p>
          <a:p>
            <a:pPr lvl="1"/>
            <a:r>
              <a:rPr lang="en-US" dirty="0"/>
              <a:t>Argon2 is a more secure hashing method than </a:t>
            </a:r>
            <a:r>
              <a:rPr lang="en-US" dirty="0" err="1"/>
              <a:t>bcrypt</a:t>
            </a:r>
            <a:r>
              <a:rPr lang="en-US" dirty="0"/>
              <a:t> and just as easy to implement</a:t>
            </a:r>
          </a:p>
          <a:p>
            <a:pPr lvl="1"/>
            <a:r>
              <a:rPr lang="en-US" dirty="0"/>
              <a:t>As opposed to using class components hooks should be used. I simply find because a lot of the code for class components are implicit it’s a lot easier to understand what’s going on by looking at the code. However, hooks will generally improve performance and is the recommended over class components by the React creators themselves.</a:t>
            </a:r>
          </a:p>
          <a:p>
            <a:pPr lvl="1"/>
            <a:r>
              <a:rPr lang="en-US" dirty="0"/>
              <a:t>Altering the </a:t>
            </a:r>
            <a:r>
              <a:rPr lang="en-US" dirty="0" err="1"/>
              <a:t>AuthenticatedComponent</a:t>
            </a:r>
            <a:r>
              <a:rPr lang="en-US" dirty="0"/>
              <a:t> into using to React Contexts would make state management easier.  Those using Redux don’t need to worry about this. </a:t>
            </a:r>
          </a:p>
        </p:txBody>
      </p:sp>
    </p:spTree>
    <p:extLst>
      <p:ext uri="{BB962C8B-B14F-4D97-AF65-F5344CB8AC3E}">
        <p14:creationId xmlns:p14="http://schemas.microsoft.com/office/powerpoint/2010/main" val="8727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B057-94DB-416A-A9A4-E349579007B2}"/>
              </a:ext>
            </a:extLst>
          </p:cNvPr>
          <p:cNvSpPr>
            <a:spLocks noGrp="1"/>
          </p:cNvSpPr>
          <p:nvPr>
            <p:ph type="title"/>
          </p:nvPr>
        </p:nvSpPr>
        <p:spPr/>
        <p:txBody>
          <a:bodyPr/>
          <a:lstStyle/>
          <a:p>
            <a:r>
              <a:rPr lang="en-US" dirty="0"/>
              <a:t>Recommended reading</a:t>
            </a:r>
          </a:p>
        </p:txBody>
      </p:sp>
      <p:sp>
        <p:nvSpPr>
          <p:cNvPr id="3" name="Content Placeholder 2">
            <a:extLst>
              <a:ext uri="{FF2B5EF4-FFF2-40B4-BE49-F238E27FC236}">
                <a16:creationId xmlns:a16="http://schemas.microsoft.com/office/drawing/2014/main" id="{C6ABA615-0909-49E5-8542-231F64155587}"/>
              </a:ext>
            </a:extLst>
          </p:cNvPr>
          <p:cNvSpPr>
            <a:spLocks noGrp="1"/>
          </p:cNvSpPr>
          <p:nvPr>
            <p:ph idx="1"/>
          </p:nvPr>
        </p:nvSpPr>
        <p:spPr/>
        <p:txBody>
          <a:bodyPr/>
          <a:lstStyle/>
          <a:p>
            <a:r>
              <a:rPr lang="en-US" dirty="0"/>
              <a:t>express-session: </a:t>
            </a:r>
            <a:r>
              <a:rPr lang="en-US" dirty="0">
                <a:hlinkClick r:id="rId2"/>
              </a:rPr>
              <a:t>https://github.com/expressjs/session</a:t>
            </a:r>
            <a:r>
              <a:rPr lang="en-US" dirty="0"/>
              <a:t> (the readme has a really good explanation for the session configuration)</a:t>
            </a:r>
          </a:p>
          <a:p>
            <a:r>
              <a:rPr lang="en-US" dirty="0" err="1"/>
              <a:t>Passportjs</a:t>
            </a:r>
            <a:r>
              <a:rPr lang="en-US" dirty="0">
                <a:sym typeface="Wingdings" panose="05000000000000000000" pitchFamily="2" charset="2"/>
              </a:rPr>
              <a:t>: </a:t>
            </a:r>
            <a:r>
              <a:rPr lang="en-US" dirty="0">
                <a:hlinkClick r:id="rId3"/>
              </a:rPr>
              <a:t>http://www.passportjs.org/docs/authenticate/</a:t>
            </a:r>
            <a:r>
              <a:rPr lang="en-US" dirty="0"/>
              <a:t> </a:t>
            </a:r>
            <a:r>
              <a:rPr lang="en-US" dirty="0">
                <a:sym typeface="Wingdings" panose="05000000000000000000" pitchFamily="2" charset="2"/>
              </a:rPr>
              <a:t>(examples for other strategies like google are also here.)</a:t>
            </a:r>
            <a:endParaRPr lang="en-US" dirty="0"/>
          </a:p>
          <a:p>
            <a:r>
              <a:rPr lang="en-US" dirty="0"/>
              <a:t>React Contexts: </a:t>
            </a:r>
            <a:r>
              <a:rPr lang="en-US" dirty="0">
                <a:hlinkClick r:id="rId4"/>
              </a:rPr>
              <a:t>https://reactjs.org/docs/context.html</a:t>
            </a:r>
            <a:endParaRPr lang="en-US" dirty="0"/>
          </a:p>
          <a:p>
            <a:r>
              <a:rPr lang="en-US" dirty="0"/>
              <a:t>React Hooks: </a:t>
            </a:r>
            <a:r>
              <a:rPr lang="en-US" dirty="0">
                <a:hlinkClick r:id="rId5"/>
              </a:rPr>
              <a:t>https://reactjs.org/docs/hooks-intro.html</a:t>
            </a:r>
            <a:endParaRPr lang="en-US" dirty="0"/>
          </a:p>
          <a:p>
            <a:pPr lvl="1"/>
            <a:r>
              <a:rPr lang="en-US" dirty="0" err="1"/>
              <a:t>useState</a:t>
            </a:r>
            <a:r>
              <a:rPr lang="en-US" dirty="0"/>
              <a:t>: </a:t>
            </a:r>
            <a:r>
              <a:rPr lang="en-US" dirty="0">
                <a:hlinkClick r:id="rId6"/>
              </a:rPr>
              <a:t>https://reactjs.org/docs/hooks-state.html</a:t>
            </a:r>
            <a:endParaRPr lang="en-US" dirty="0"/>
          </a:p>
          <a:p>
            <a:pPr marL="457200" lvl="2" indent="0">
              <a:buNone/>
            </a:pPr>
            <a:r>
              <a:rPr lang="en-US" dirty="0" err="1"/>
              <a:t>useEffect</a:t>
            </a:r>
            <a:r>
              <a:rPr lang="en-US" dirty="0"/>
              <a:t>: </a:t>
            </a:r>
            <a:r>
              <a:rPr lang="en-US" dirty="0">
                <a:hlinkClick r:id="rId7"/>
              </a:rPr>
              <a:t>https://reactjs.org/docs/hooks-effect.html</a:t>
            </a:r>
            <a:endParaRPr lang="en-US" dirty="0"/>
          </a:p>
          <a:p>
            <a:endParaRPr lang="en-US" dirty="0"/>
          </a:p>
        </p:txBody>
      </p:sp>
    </p:spTree>
    <p:extLst>
      <p:ext uri="{BB962C8B-B14F-4D97-AF65-F5344CB8AC3E}">
        <p14:creationId xmlns:p14="http://schemas.microsoft.com/office/powerpoint/2010/main" val="397167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2749-BFDA-419D-9724-995B63F3A399}"/>
              </a:ext>
            </a:extLst>
          </p:cNvPr>
          <p:cNvSpPr>
            <a:spLocks noGrp="1"/>
          </p:cNvSpPr>
          <p:nvPr>
            <p:ph type="title"/>
          </p:nvPr>
        </p:nvSpPr>
        <p:spPr/>
        <p:txBody>
          <a:bodyPr/>
          <a:lstStyle/>
          <a:p>
            <a:r>
              <a:rPr lang="en-US" dirty="0"/>
              <a:t>Useful videos</a:t>
            </a:r>
          </a:p>
        </p:txBody>
      </p:sp>
      <p:sp>
        <p:nvSpPr>
          <p:cNvPr id="3" name="Content Placeholder 2">
            <a:extLst>
              <a:ext uri="{FF2B5EF4-FFF2-40B4-BE49-F238E27FC236}">
                <a16:creationId xmlns:a16="http://schemas.microsoft.com/office/drawing/2014/main" id="{3248AC62-3246-4951-BD57-127BF5513061}"/>
              </a:ext>
            </a:extLst>
          </p:cNvPr>
          <p:cNvSpPr>
            <a:spLocks noGrp="1"/>
          </p:cNvSpPr>
          <p:nvPr>
            <p:ph idx="1"/>
          </p:nvPr>
        </p:nvSpPr>
        <p:spPr/>
        <p:txBody>
          <a:bodyPr/>
          <a:lstStyle/>
          <a:p>
            <a:r>
              <a:rPr lang="en-US" dirty="0"/>
              <a:t>Goes over exclusively express-session in detail: </a:t>
            </a:r>
            <a:r>
              <a:rPr lang="en-US" dirty="0">
                <a:hlinkClick r:id="rId2"/>
              </a:rPr>
              <a:t>https://www.youtube.com/watch?v=OH6Z0dJ_Huk</a:t>
            </a:r>
            <a:endParaRPr lang="en-US" dirty="0"/>
          </a:p>
          <a:p>
            <a:r>
              <a:rPr lang="en-US" dirty="0"/>
              <a:t>Should leave you with an understanding of Passport and Express-session working together: </a:t>
            </a:r>
            <a:r>
              <a:rPr lang="en-US" dirty="0">
                <a:hlinkClick r:id="rId3"/>
              </a:rPr>
              <a:t>https://www.youtube.com/watch?v=-RCnNyD0L-s</a:t>
            </a:r>
            <a:endParaRPr lang="en-US" dirty="0"/>
          </a:p>
          <a:p>
            <a:r>
              <a:rPr lang="en-US" dirty="0"/>
              <a:t>Deeper breakdown of session vs. token-based auth: </a:t>
            </a:r>
            <a:r>
              <a:rPr lang="en-US" dirty="0">
                <a:hlinkClick r:id="rId4"/>
              </a:rPr>
              <a:t>https://www.youtube.com/watch?v=2PPSXonhIck</a:t>
            </a:r>
            <a:endParaRPr lang="en-US" dirty="0"/>
          </a:p>
          <a:p>
            <a:r>
              <a:rPr lang="en-US" dirty="0"/>
              <a:t>An example showing the process for other strategies connected with React: </a:t>
            </a:r>
            <a:r>
              <a:rPr lang="en-US" dirty="0">
                <a:hlinkClick r:id="rId5"/>
              </a:rPr>
              <a:t>https://www.youtube.com/watch?v=A23O4aUftXk</a:t>
            </a:r>
            <a:endParaRPr lang="en-US" dirty="0"/>
          </a:p>
          <a:p>
            <a:pPr marL="0" indent="0">
              <a:buNone/>
            </a:pPr>
            <a:endParaRPr lang="en-US" dirty="0"/>
          </a:p>
        </p:txBody>
      </p:sp>
    </p:spTree>
    <p:extLst>
      <p:ext uri="{BB962C8B-B14F-4D97-AF65-F5344CB8AC3E}">
        <p14:creationId xmlns:p14="http://schemas.microsoft.com/office/powerpoint/2010/main" val="416939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D812-B4D2-4684-9711-99C6C39E601E}"/>
              </a:ext>
            </a:extLst>
          </p:cNvPr>
          <p:cNvSpPr>
            <a:spLocks noGrp="1"/>
          </p:cNvSpPr>
          <p:nvPr>
            <p:ph type="title"/>
          </p:nvPr>
        </p:nvSpPr>
        <p:spPr/>
        <p:txBody>
          <a:bodyPr/>
          <a:lstStyle/>
          <a:p>
            <a:r>
              <a:rPr lang="en-US" dirty="0"/>
              <a:t>Authentication vs. authorization</a:t>
            </a:r>
          </a:p>
        </p:txBody>
      </p:sp>
      <p:sp>
        <p:nvSpPr>
          <p:cNvPr id="3" name="Content Placeholder 2">
            <a:extLst>
              <a:ext uri="{FF2B5EF4-FFF2-40B4-BE49-F238E27FC236}">
                <a16:creationId xmlns:a16="http://schemas.microsoft.com/office/drawing/2014/main" id="{DC3A751F-5263-4200-8EA2-F93558E6C96D}"/>
              </a:ext>
            </a:extLst>
          </p:cNvPr>
          <p:cNvSpPr>
            <a:spLocks noGrp="1"/>
          </p:cNvSpPr>
          <p:nvPr>
            <p:ph idx="1"/>
          </p:nvPr>
        </p:nvSpPr>
        <p:spPr/>
        <p:txBody>
          <a:bodyPr/>
          <a:lstStyle/>
          <a:p>
            <a:r>
              <a:rPr lang="en-US" dirty="0"/>
              <a:t>Authentication – Are you who you say you are?</a:t>
            </a:r>
          </a:p>
          <a:p>
            <a:r>
              <a:rPr lang="en-US" dirty="0"/>
              <a:t>Authorization – Do you have access to this portion of the website?</a:t>
            </a:r>
          </a:p>
          <a:p>
            <a:endParaRPr lang="en-US" dirty="0"/>
          </a:p>
          <a:p>
            <a:r>
              <a:rPr lang="en-US" dirty="0"/>
              <a:t>Authentication – login system</a:t>
            </a:r>
          </a:p>
          <a:p>
            <a:r>
              <a:rPr lang="en-US" dirty="0"/>
              <a:t>Authorization – admin system (Role-based)</a:t>
            </a:r>
          </a:p>
          <a:p>
            <a:endParaRPr lang="en-US" dirty="0"/>
          </a:p>
          <a:p>
            <a:r>
              <a:rPr lang="en-US" dirty="0"/>
              <a:t>Status code: 403</a:t>
            </a:r>
          </a:p>
        </p:txBody>
      </p:sp>
    </p:spTree>
    <p:extLst>
      <p:ext uri="{BB962C8B-B14F-4D97-AF65-F5344CB8AC3E}">
        <p14:creationId xmlns:p14="http://schemas.microsoft.com/office/powerpoint/2010/main" val="322340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1B51-D736-478A-855F-632E01924A20}"/>
              </a:ext>
            </a:extLst>
          </p:cNvPr>
          <p:cNvSpPr>
            <a:spLocks noGrp="1"/>
          </p:cNvSpPr>
          <p:nvPr>
            <p:ph type="title"/>
          </p:nvPr>
        </p:nvSpPr>
        <p:spPr/>
        <p:txBody>
          <a:bodyPr/>
          <a:lstStyle/>
          <a:p>
            <a:r>
              <a:rPr lang="en-US" dirty="0"/>
              <a:t>Types of Authentication</a:t>
            </a:r>
          </a:p>
        </p:txBody>
      </p:sp>
      <p:sp>
        <p:nvSpPr>
          <p:cNvPr id="3" name="Content Placeholder 2">
            <a:extLst>
              <a:ext uri="{FF2B5EF4-FFF2-40B4-BE49-F238E27FC236}">
                <a16:creationId xmlns:a16="http://schemas.microsoft.com/office/drawing/2014/main" id="{EB173893-6F7C-42FE-A981-457603FDE3E3}"/>
              </a:ext>
            </a:extLst>
          </p:cNvPr>
          <p:cNvSpPr>
            <a:spLocks noGrp="1"/>
          </p:cNvSpPr>
          <p:nvPr>
            <p:ph idx="1"/>
          </p:nvPr>
        </p:nvSpPr>
        <p:spPr/>
        <p:txBody>
          <a:bodyPr/>
          <a:lstStyle/>
          <a:p>
            <a:r>
              <a:rPr lang="en-US" dirty="0"/>
              <a:t>Token-based(JWT)</a:t>
            </a:r>
          </a:p>
          <a:p>
            <a:r>
              <a:rPr lang="en-US" dirty="0"/>
              <a:t> Session-based(express-session), </a:t>
            </a:r>
          </a:p>
          <a:p>
            <a:r>
              <a:rPr lang="en-US" dirty="0"/>
              <a:t>Password-less(</a:t>
            </a:r>
            <a:r>
              <a:rPr lang="en-US" dirty="0" err="1"/>
              <a:t>Okta</a:t>
            </a:r>
            <a:r>
              <a:rPr lang="en-US" dirty="0"/>
              <a:t>).</a:t>
            </a:r>
          </a:p>
          <a:p>
            <a:r>
              <a:rPr lang="en-US" dirty="0"/>
              <a:t>We won’t be covering password-less authentication; however it is an up and coming technology if you’re interested in learning more about it. </a:t>
            </a:r>
          </a:p>
          <a:p>
            <a:endParaRPr lang="en-US" dirty="0"/>
          </a:p>
        </p:txBody>
      </p:sp>
    </p:spTree>
    <p:extLst>
      <p:ext uri="{BB962C8B-B14F-4D97-AF65-F5344CB8AC3E}">
        <p14:creationId xmlns:p14="http://schemas.microsoft.com/office/powerpoint/2010/main" val="48524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4BD-C061-4D70-95B5-CB56A66BCCBA}"/>
              </a:ext>
            </a:extLst>
          </p:cNvPr>
          <p:cNvSpPr>
            <a:spLocks noGrp="1"/>
          </p:cNvSpPr>
          <p:nvPr>
            <p:ph type="title"/>
          </p:nvPr>
        </p:nvSpPr>
        <p:spPr/>
        <p:txBody>
          <a:bodyPr/>
          <a:lstStyle/>
          <a:p>
            <a:r>
              <a:rPr lang="en-US" dirty="0"/>
              <a:t>Token-based auth</a:t>
            </a:r>
          </a:p>
        </p:txBody>
      </p:sp>
      <p:sp>
        <p:nvSpPr>
          <p:cNvPr id="3" name="Content Placeholder 2">
            <a:extLst>
              <a:ext uri="{FF2B5EF4-FFF2-40B4-BE49-F238E27FC236}">
                <a16:creationId xmlns:a16="http://schemas.microsoft.com/office/drawing/2014/main" id="{F1AA9E37-111D-409E-917D-5FF5FF759015}"/>
              </a:ext>
            </a:extLst>
          </p:cNvPr>
          <p:cNvSpPr>
            <a:spLocks noGrp="1"/>
          </p:cNvSpPr>
          <p:nvPr>
            <p:ph idx="1"/>
          </p:nvPr>
        </p:nvSpPr>
        <p:spPr/>
        <p:txBody>
          <a:bodyPr/>
          <a:lstStyle/>
          <a:p>
            <a:r>
              <a:rPr lang="en-US" dirty="0"/>
              <a:t>Tokens by default are stateless, though you can make them stateful. </a:t>
            </a:r>
          </a:p>
          <a:p>
            <a:r>
              <a:rPr lang="en-US" dirty="0"/>
              <a:t>Useful modules for implementing: </a:t>
            </a:r>
            <a:r>
              <a:rPr lang="en-US" dirty="0" err="1"/>
              <a:t>jsonwebtoken</a:t>
            </a:r>
            <a:r>
              <a:rPr lang="en-US" dirty="0"/>
              <a:t>, passport, passport-</a:t>
            </a:r>
            <a:r>
              <a:rPr lang="en-US" dirty="0" err="1"/>
              <a:t>jwt</a:t>
            </a:r>
            <a:r>
              <a:rPr lang="en-US" dirty="0"/>
              <a:t>, and using redux to help secure them.</a:t>
            </a:r>
          </a:p>
          <a:p>
            <a:r>
              <a:rPr lang="en-US" dirty="0"/>
              <a:t>With JWT you start with a route (usually login) to issue a token to the client.</a:t>
            </a:r>
          </a:p>
          <a:p>
            <a:r>
              <a:rPr lang="en-US" dirty="0"/>
              <a:t>That token is stored on the client using something like redux to secure it. Using </a:t>
            </a:r>
            <a:r>
              <a:rPr lang="en-US" dirty="0" err="1"/>
              <a:t>localStorage</a:t>
            </a:r>
            <a:r>
              <a:rPr lang="en-US" dirty="0"/>
              <a:t> is an easy method to keep them on the client. But, not recommended past getting an idea of how it works.</a:t>
            </a:r>
          </a:p>
          <a:p>
            <a:r>
              <a:rPr lang="en-US" dirty="0"/>
              <a:t>JWT are base64 </a:t>
            </a:r>
            <a:r>
              <a:rPr lang="en-US" dirty="0" err="1"/>
              <a:t>url</a:t>
            </a:r>
            <a:r>
              <a:rPr lang="en-US" dirty="0"/>
              <a:t> encoded, not </a:t>
            </a:r>
            <a:r>
              <a:rPr lang="en-US" b="1" dirty="0"/>
              <a:t>encrypted.</a:t>
            </a:r>
            <a:r>
              <a:rPr lang="en-US" dirty="0"/>
              <a:t> Meaning, with a base 64 </a:t>
            </a:r>
            <a:r>
              <a:rPr lang="en-US" dirty="0" err="1"/>
              <a:t>url</a:t>
            </a:r>
            <a:r>
              <a:rPr lang="en-US" dirty="0"/>
              <a:t> decoder you can read the default JWT. </a:t>
            </a:r>
          </a:p>
        </p:txBody>
      </p:sp>
    </p:spTree>
    <p:extLst>
      <p:ext uri="{BB962C8B-B14F-4D97-AF65-F5344CB8AC3E}">
        <p14:creationId xmlns:p14="http://schemas.microsoft.com/office/powerpoint/2010/main" val="197594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3C9E-5FAF-4C62-8332-053D1D2F0F82}"/>
              </a:ext>
            </a:extLst>
          </p:cNvPr>
          <p:cNvSpPr>
            <a:spLocks noGrp="1"/>
          </p:cNvSpPr>
          <p:nvPr>
            <p:ph type="title"/>
          </p:nvPr>
        </p:nvSpPr>
        <p:spPr/>
        <p:txBody>
          <a:bodyPr/>
          <a:lstStyle/>
          <a:p>
            <a:r>
              <a:rPr lang="en-US" dirty="0"/>
              <a:t>Token-based auth</a:t>
            </a:r>
          </a:p>
        </p:txBody>
      </p:sp>
      <p:sp>
        <p:nvSpPr>
          <p:cNvPr id="3" name="Content Placeholder 2">
            <a:extLst>
              <a:ext uri="{FF2B5EF4-FFF2-40B4-BE49-F238E27FC236}">
                <a16:creationId xmlns:a16="http://schemas.microsoft.com/office/drawing/2014/main" id="{FD151BDF-61A9-493A-BD4D-6835F11F9265}"/>
              </a:ext>
            </a:extLst>
          </p:cNvPr>
          <p:cNvSpPr>
            <a:spLocks noGrp="1"/>
          </p:cNvSpPr>
          <p:nvPr>
            <p:ph idx="1"/>
          </p:nvPr>
        </p:nvSpPr>
        <p:spPr/>
        <p:txBody>
          <a:bodyPr/>
          <a:lstStyle/>
          <a:p>
            <a:r>
              <a:rPr lang="en-US" dirty="0"/>
              <a:t>Every request for a protected route from the client needs to come with the token attached.</a:t>
            </a:r>
          </a:p>
          <a:p>
            <a:r>
              <a:rPr lang="en-US" dirty="0"/>
              <a:t>Minimal user data is included in the token since generally they can be read by a MIM (man-in-the-middle attack) if not protected by something like using https (SSL certificates) to encrypt your website traffic.</a:t>
            </a:r>
          </a:p>
          <a:p>
            <a:r>
              <a:rPr lang="en-US" dirty="0"/>
              <a:t>If a token is invalid either issue a refresh token to the user, or issue an entirely new token by redirecting them to the entry point (login route) </a:t>
            </a:r>
          </a:p>
          <a:p>
            <a:r>
              <a:rPr lang="en-US" dirty="0"/>
              <a:t>However, because info isn’t stored on the server,  it is very easy to scale. From my experience it was somewhat easier to implement as well. </a:t>
            </a:r>
          </a:p>
        </p:txBody>
      </p:sp>
    </p:spTree>
    <p:extLst>
      <p:ext uri="{BB962C8B-B14F-4D97-AF65-F5344CB8AC3E}">
        <p14:creationId xmlns:p14="http://schemas.microsoft.com/office/powerpoint/2010/main" val="94404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0207-7597-4A07-BE8C-5C7ADC5053F1}"/>
              </a:ext>
            </a:extLst>
          </p:cNvPr>
          <p:cNvSpPr>
            <a:spLocks noGrp="1"/>
          </p:cNvSpPr>
          <p:nvPr>
            <p:ph type="title"/>
          </p:nvPr>
        </p:nvSpPr>
        <p:spPr/>
        <p:txBody>
          <a:bodyPr/>
          <a:lstStyle/>
          <a:p>
            <a:r>
              <a:rPr lang="en-US" dirty="0"/>
              <a:t>Session-based auth</a:t>
            </a:r>
          </a:p>
        </p:txBody>
      </p:sp>
      <p:sp>
        <p:nvSpPr>
          <p:cNvPr id="3" name="Content Placeholder 2">
            <a:extLst>
              <a:ext uri="{FF2B5EF4-FFF2-40B4-BE49-F238E27FC236}">
                <a16:creationId xmlns:a16="http://schemas.microsoft.com/office/drawing/2014/main" id="{4FA0B725-0806-41D6-9642-FC8BD230643B}"/>
              </a:ext>
            </a:extLst>
          </p:cNvPr>
          <p:cNvSpPr>
            <a:spLocks noGrp="1"/>
          </p:cNvSpPr>
          <p:nvPr>
            <p:ph idx="1"/>
          </p:nvPr>
        </p:nvSpPr>
        <p:spPr/>
        <p:txBody>
          <a:bodyPr/>
          <a:lstStyle/>
          <a:p>
            <a:r>
              <a:rPr lang="en-US" dirty="0"/>
              <a:t>Similar to the token-based method an entry point is needed to start the session (a login route).</a:t>
            </a:r>
          </a:p>
          <a:p>
            <a:r>
              <a:rPr lang="en-US" dirty="0"/>
              <a:t>Once the session is started it continues to persist user data until the session is destroyed (generally in the login route) or until the session is expired (controlled by the user).  </a:t>
            </a:r>
          </a:p>
          <a:p>
            <a:r>
              <a:rPr lang="en-US" dirty="0"/>
              <a:t>Sessions are stored on the server, however as such they are free from XSS attacks, but protecting from CSRF attacks should be researched. </a:t>
            </a:r>
          </a:p>
          <a:p>
            <a:r>
              <a:rPr lang="en-US" dirty="0"/>
              <a:t>This makes it harder to scale, however for the small businesses we are working for it works perfectly fine.</a:t>
            </a:r>
          </a:p>
        </p:txBody>
      </p:sp>
    </p:spTree>
    <p:extLst>
      <p:ext uri="{BB962C8B-B14F-4D97-AF65-F5344CB8AC3E}">
        <p14:creationId xmlns:p14="http://schemas.microsoft.com/office/powerpoint/2010/main" val="353208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094D-E789-4F11-8341-ABAB75092269}"/>
              </a:ext>
            </a:extLst>
          </p:cNvPr>
          <p:cNvSpPr>
            <a:spLocks noGrp="1"/>
          </p:cNvSpPr>
          <p:nvPr>
            <p:ph type="title"/>
          </p:nvPr>
        </p:nvSpPr>
        <p:spPr/>
        <p:txBody>
          <a:bodyPr/>
          <a:lstStyle/>
          <a:p>
            <a:r>
              <a:rPr lang="en-US" dirty="0"/>
              <a:t>Session lifecycle</a:t>
            </a:r>
          </a:p>
        </p:txBody>
      </p:sp>
      <p:sp>
        <p:nvSpPr>
          <p:cNvPr id="4" name="Arrow: Right 3">
            <a:extLst>
              <a:ext uri="{FF2B5EF4-FFF2-40B4-BE49-F238E27FC236}">
                <a16:creationId xmlns:a16="http://schemas.microsoft.com/office/drawing/2014/main" id="{0A5B083D-ABE7-454D-8B31-13C4EB8033B6}"/>
              </a:ext>
            </a:extLst>
          </p:cNvPr>
          <p:cNvSpPr/>
          <p:nvPr/>
        </p:nvSpPr>
        <p:spPr>
          <a:xfrm>
            <a:off x="2623932" y="3657600"/>
            <a:ext cx="675861"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16592B5-FB00-4370-A9EE-6F0DA594452C}"/>
              </a:ext>
            </a:extLst>
          </p:cNvPr>
          <p:cNvSpPr/>
          <p:nvPr/>
        </p:nvSpPr>
        <p:spPr>
          <a:xfrm>
            <a:off x="8620540" y="3778218"/>
            <a:ext cx="675861" cy="410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Right 9">
            <a:extLst>
              <a:ext uri="{FF2B5EF4-FFF2-40B4-BE49-F238E27FC236}">
                <a16:creationId xmlns:a16="http://schemas.microsoft.com/office/drawing/2014/main" id="{F305FF36-8C56-4572-A14F-F77648061238}"/>
              </a:ext>
            </a:extLst>
          </p:cNvPr>
          <p:cNvSpPr/>
          <p:nvPr/>
        </p:nvSpPr>
        <p:spPr>
          <a:xfrm>
            <a:off x="4320208" y="3309731"/>
            <a:ext cx="543339" cy="15803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Right 10">
            <a:extLst>
              <a:ext uri="{FF2B5EF4-FFF2-40B4-BE49-F238E27FC236}">
                <a16:creationId xmlns:a16="http://schemas.microsoft.com/office/drawing/2014/main" id="{E7A8C9E2-B509-4192-8F7E-55235486C438}"/>
              </a:ext>
            </a:extLst>
          </p:cNvPr>
          <p:cNvSpPr/>
          <p:nvPr/>
        </p:nvSpPr>
        <p:spPr>
          <a:xfrm rot="10800000">
            <a:off x="6791737" y="3250100"/>
            <a:ext cx="523461" cy="15803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7AA598DD-40A8-4DAA-9304-A60772F9E42E}"/>
              </a:ext>
            </a:extLst>
          </p:cNvPr>
          <p:cNvSpPr txBox="1"/>
          <p:nvPr/>
        </p:nvSpPr>
        <p:spPr>
          <a:xfrm>
            <a:off x="119270" y="3429000"/>
            <a:ext cx="2385391" cy="2585323"/>
          </a:xfrm>
          <a:prstGeom prst="rect">
            <a:avLst/>
          </a:prstGeom>
          <a:noFill/>
        </p:spPr>
        <p:txBody>
          <a:bodyPr wrap="square" rtlCol="0">
            <a:spAutoFit/>
          </a:bodyPr>
          <a:lstStyle/>
          <a:p>
            <a:r>
              <a:rPr lang="en-US" dirty="0"/>
              <a:t>User asks to start session by logging in:</a:t>
            </a:r>
          </a:p>
          <a:p>
            <a:r>
              <a:rPr lang="en-US" dirty="0" err="1"/>
              <a:t>router.post</a:t>
            </a:r>
            <a:r>
              <a:rPr lang="en-US" dirty="0"/>
              <a:t>(“/login”,    </a:t>
            </a:r>
            <a:r>
              <a:rPr lang="en-US" dirty="0" err="1"/>
              <a:t>passport.authenticate</a:t>
            </a:r>
            <a:r>
              <a:rPr lang="en-US" dirty="0"/>
              <a:t>(“local”),      </a:t>
            </a:r>
          </a:p>
          <a:p>
            <a:r>
              <a:rPr lang="en-US" dirty="0"/>
              <a:t>(req, res) =&gt;  </a:t>
            </a:r>
          </a:p>
          <a:p>
            <a:r>
              <a:rPr lang="en-US" dirty="0"/>
              <a:t>   {</a:t>
            </a:r>
          </a:p>
          <a:p>
            <a:r>
              <a:rPr lang="en-US" dirty="0"/>
              <a:t>   </a:t>
            </a:r>
          </a:p>
          <a:p>
            <a:r>
              <a:rPr lang="en-US" dirty="0"/>
              <a:t>   })”</a:t>
            </a:r>
          </a:p>
        </p:txBody>
      </p:sp>
      <p:sp>
        <p:nvSpPr>
          <p:cNvPr id="16" name="TextBox 15">
            <a:extLst>
              <a:ext uri="{FF2B5EF4-FFF2-40B4-BE49-F238E27FC236}">
                <a16:creationId xmlns:a16="http://schemas.microsoft.com/office/drawing/2014/main" id="{39C09AB1-32DB-4F2F-9E57-9FE5C37CAD44}"/>
              </a:ext>
            </a:extLst>
          </p:cNvPr>
          <p:cNvSpPr txBox="1"/>
          <p:nvPr/>
        </p:nvSpPr>
        <p:spPr>
          <a:xfrm>
            <a:off x="9548204" y="3356116"/>
            <a:ext cx="1868557" cy="2585323"/>
          </a:xfrm>
          <a:prstGeom prst="rect">
            <a:avLst/>
          </a:prstGeom>
          <a:noFill/>
        </p:spPr>
        <p:txBody>
          <a:bodyPr wrap="square" rtlCol="0">
            <a:spAutoFit/>
          </a:bodyPr>
          <a:lstStyle/>
          <a:p>
            <a:r>
              <a:rPr lang="en-US" dirty="0"/>
              <a:t>User asks to end session by logging out:</a:t>
            </a:r>
          </a:p>
          <a:p>
            <a:r>
              <a:rPr lang="en-US" dirty="0"/>
              <a:t> “</a:t>
            </a:r>
            <a:r>
              <a:rPr lang="en-US" dirty="0" err="1"/>
              <a:t>router.post</a:t>
            </a:r>
            <a:r>
              <a:rPr lang="en-US" dirty="0"/>
              <a:t>(</a:t>
            </a:r>
          </a:p>
          <a:p>
            <a:r>
              <a:rPr lang="en-US" dirty="0"/>
              <a:t>   “/logout”, </a:t>
            </a:r>
          </a:p>
          <a:p>
            <a:r>
              <a:rPr lang="en-US" dirty="0"/>
              <a:t>      (req, res) =&gt; </a:t>
            </a:r>
          </a:p>
          <a:p>
            <a:r>
              <a:rPr lang="en-US" dirty="0"/>
              <a:t>   {</a:t>
            </a:r>
          </a:p>
          <a:p>
            <a:r>
              <a:rPr lang="en-US" dirty="0"/>
              <a:t>   </a:t>
            </a:r>
          </a:p>
          <a:p>
            <a:r>
              <a:rPr lang="en-US" dirty="0"/>
              <a:t>   })”</a:t>
            </a:r>
          </a:p>
        </p:txBody>
      </p:sp>
      <p:sp>
        <p:nvSpPr>
          <p:cNvPr id="17" name="TextBox 16">
            <a:extLst>
              <a:ext uri="{FF2B5EF4-FFF2-40B4-BE49-F238E27FC236}">
                <a16:creationId xmlns:a16="http://schemas.microsoft.com/office/drawing/2014/main" id="{E0F9AD2B-2932-45FA-ABE6-78ADB5FABA4A}"/>
              </a:ext>
            </a:extLst>
          </p:cNvPr>
          <p:cNvSpPr txBox="1"/>
          <p:nvPr/>
        </p:nvSpPr>
        <p:spPr>
          <a:xfrm>
            <a:off x="4452731" y="2292629"/>
            <a:ext cx="2849216" cy="923330"/>
          </a:xfrm>
          <a:prstGeom prst="rect">
            <a:avLst/>
          </a:prstGeom>
          <a:noFill/>
        </p:spPr>
        <p:txBody>
          <a:bodyPr wrap="square" rtlCol="0">
            <a:spAutoFit/>
          </a:bodyPr>
          <a:lstStyle/>
          <a:p>
            <a:r>
              <a:rPr lang="en-US" dirty="0"/>
              <a:t>User wants to access a protected route. Let’s verify if their session is still active.</a:t>
            </a:r>
          </a:p>
        </p:txBody>
      </p:sp>
      <p:sp>
        <p:nvSpPr>
          <p:cNvPr id="18" name="TextBox 17">
            <a:extLst>
              <a:ext uri="{FF2B5EF4-FFF2-40B4-BE49-F238E27FC236}">
                <a16:creationId xmlns:a16="http://schemas.microsoft.com/office/drawing/2014/main" id="{AFDF6C11-31CB-477C-8914-4245924DA4BD}"/>
              </a:ext>
            </a:extLst>
          </p:cNvPr>
          <p:cNvSpPr txBox="1"/>
          <p:nvPr/>
        </p:nvSpPr>
        <p:spPr>
          <a:xfrm>
            <a:off x="4197620" y="5049947"/>
            <a:ext cx="3796760" cy="1754326"/>
          </a:xfrm>
          <a:prstGeom prst="rect">
            <a:avLst/>
          </a:prstGeom>
          <a:noFill/>
        </p:spPr>
        <p:txBody>
          <a:bodyPr wrap="square" rtlCol="0">
            <a:spAutoFit/>
          </a:bodyPr>
          <a:lstStyle/>
          <a:p>
            <a:r>
              <a:rPr lang="en-US" dirty="0" err="1"/>
              <a:t>router.get</a:t>
            </a:r>
            <a:r>
              <a:rPr lang="en-US" dirty="0"/>
              <a:t>( “/protected”, (req, res) =&gt; </a:t>
            </a:r>
          </a:p>
          <a:p>
            <a:r>
              <a:rPr lang="en-US" dirty="0"/>
              <a:t>   { </a:t>
            </a:r>
          </a:p>
          <a:p>
            <a:r>
              <a:rPr lang="en-US" dirty="0"/>
              <a:t>      if(!</a:t>
            </a:r>
            <a:r>
              <a:rPr lang="en-US" dirty="0" err="1"/>
              <a:t>req.isAuthenticated</a:t>
            </a:r>
            <a:r>
              <a:rPr lang="en-US" dirty="0"/>
              <a:t>())       r      return </a:t>
            </a:r>
            <a:r>
              <a:rPr lang="en-US" dirty="0" err="1"/>
              <a:t>res.send</a:t>
            </a:r>
            <a:r>
              <a:rPr lang="en-US" dirty="0"/>
              <a:t>({redirect: “/login”});</a:t>
            </a:r>
          </a:p>
          <a:p>
            <a:r>
              <a:rPr lang="en-US" dirty="0"/>
              <a:t>	//else do stuff</a:t>
            </a:r>
          </a:p>
          <a:p>
            <a:r>
              <a:rPr lang="en-US" dirty="0"/>
              <a:t>})</a:t>
            </a:r>
          </a:p>
        </p:txBody>
      </p:sp>
    </p:spTree>
    <p:extLst>
      <p:ext uri="{BB962C8B-B14F-4D97-AF65-F5344CB8AC3E}">
        <p14:creationId xmlns:p14="http://schemas.microsoft.com/office/powerpoint/2010/main" val="280606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100DC-071D-493D-B4B4-4EAC447ECE4C}"/>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7A903EFB-5980-46AA-A310-BEF5FBB2F549}"/>
              </a:ext>
            </a:extLst>
          </p:cNvPr>
          <p:cNvSpPr>
            <a:spLocks noGrp="1"/>
          </p:cNvSpPr>
          <p:nvPr>
            <p:ph idx="1"/>
          </p:nvPr>
        </p:nvSpPr>
        <p:spPr>
          <a:xfrm>
            <a:off x="2231136" y="2638044"/>
            <a:ext cx="7729728" cy="3776008"/>
          </a:xfrm>
        </p:spPr>
        <p:txBody>
          <a:bodyPr/>
          <a:lstStyle/>
          <a:p>
            <a:r>
              <a:rPr lang="en-US" dirty="0"/>
              <a:t>Middleware are simply function that are applied to route handlers before execution. They are applied in the order they are set.</a:t>
            </a:r>
          </a:p>
          <a:p>
            <a:r>
              <a:rPr lang="en-US" dirty="0"/>
              <a:t>Global vs. local middleware. </a:t>
            </a:r>
          </a:p>
          <a:p>
            <a:r>
              <a:rPr lang="en-US" dirty="0"/>
              <a:t>-</a:t>
            </a:r>
            <a:r>
              <a:rPr lang="en-US" dirty="0" err="1"/>
              <a:t>app.use</a:t>
            </a:r>
            <a:r>
              <a:rPr lang="en-US" dirty="0"/>
              <a:t>(middleware function) (Global)</a:t>
            </a:r>
          </a:p>
          <a:p>
            <a:r>
              <a:rPr lang="en-US" dirty="0"/>
              <a:t>-</a:t>
            </a:r>
            <a:r>
              <a:rPr lang="en-US" dirty="0" err="1"/>
              <a:t>router.post</a:t>
            </a:r>
            <a:r>
              <a:rPr lang="en-US" dirty="0"/>
              <a:t>(“/login”, </a:t>
            </a:r>
            <a:r>
              <a:rPr lang="en-US" dirty="0" err="1"/>
              <a:t>passport.authenticate</a:t>
            </a:r>
            <a:r>
              <a:rPr lang="en-US" dirty="0"/>
              <a:t>(“local”), (</a:t>
            </a:r>
            <a:r>
              <a:rPr lang="en-US" dirty="0" err="1"/>
              <a:t>req,res</a:t>
            </a:r>
            <a:r>
              <a:rPr lang="en-US" dirty="0"/>
              <a:t>) =&gt; {</a:t>
            </a:r>
          </a:p>
          <a:p>
            <a:r>
              <a:rPr lang="en-US" dirty="0"/>
              <a:t>   //do stuff after user has successfully logged in</a:t>
            </a:r>
          </a:p>
          <a:p>
            <a:r>
              <a:rPr lang="en-US" dirty="0"/>
              <a:t>   //the middleware function executes prior to route handler execution</a:t>
            </a:r>
          </a:p>
          <a:p>
            <a:r>
              <a:rPr lang="en-US" dirty="0"/>
              <a:t>});</a:t>
            </a:r>
          </a:p>
          <a:p>
            <a:r>
              <a:rPr lang="en-US" dirty="0"/>
              <a:t>Note: [the “local”, passed into passport refers to the passport strategy, not the fact it happens to be applied as a local middleware.]</a:t>
            </a:r>
          </a:p>
        </p:txBody>
      </p:sp>
    </p:spTree>
    <p:extLst>
      <p:ext uri="{BB962C8B-B14F-4D97-AF65-F5344CB8AC3E}">
        <p14:creationId xmlns:p14="http://schemas.microsoft.com/office/powerpoint/2010/main" val="109137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22DE-93A4-4CD0-B188-1F520072AEF2}"/>
              </a:ext>
            </a:extLst>
          </p:cNvPr>
          <p:cNvSpPr>
            <a:spLocks noGrp="1"/>
          </p:cNvSpPr>
          <p:nvPr>
            <p:ph type="title"/>
          </p:nvPr>
        </p:nvSpPr>
        <p:spPr/>
        <p:txBody>
          <a:bodyPr/>
          <a:lstStyle/>
          <a:p>
            <a:r>
              <a:rPr lang="en-US" dirty="0"/>
              <a:t>React router</a:t>
            </a:r>
          </a:p>
        </p:txBody>
      </p:sp>
      <p:sp>
        <p:nvSpPr>
          <p:cNvPr id="3" name="Content Placeholder 2">
            <a:extLst>
              <a:ext uri="{FF2B5EF4-FFF2-40B4-BE49-F238E27FC236}">
                <a16:creationId xmlns:a16="http://schemas.microsoft.com/office/drawing/2014/main" id="{B0838FD1-5A3D-4529-8B80-FE8358A65E35}"/>
              </a:ext>
            </a:extLst>
          </p:cNvPr>
          <p:cNvSpPr>
            <a:spLocks noGrp="1"/>
          </p:cNvSpPr>
          <p:nvPr>
            <p:ph idx="1"/>
          </p:nvPr>
        </p:nvSpPr>
        <p:spPr/>
        <p:txBody>
          <a:bodyPr/>
          <a:lstStyle/>
          <a:p>
            <a:r>
              <a:rPr lang="en-US" dirty="0"/>
              <a:t>React router </a:t>
            </a:r>
            <a:r>
              <a:rPr lang="en-US" b="1" dirty="0"/>
              <a:t>DOES NOT</a:t>
            </a:r>
            <a:r>
              <a:rPr lang="en-US" dirty="0"/>
              <a:t> make get requests when you visit different links unless you explicitly define that in the code yourself.</a:t>
            </a:r>
          </a:p>
          <a:p>
            <a:r>
              <a:rPr lang="en-US" dirty="0"/>
              <a:t>And this is one of the reasons react is so efficient along with intelligent DOM manipulation. Not every page needs to make a request.</a:t>
            </a:r>
          </a:p>
          <a:p>
            <a:r>
              <a:rPr lang="en-US" dirty="0"/>
              <a:t>So, we take this into account when we integrate our authentication on </a:t>
            </a:r>
            <a:r>
              <a:rPr lang="en-US"/>
              <a:t>the frontend…</a:t>
            </a:r>
            <a:endParaRPr lang="en-US" dirty="0"/>
          </a:p>
        </p:txBody>
      </p:sp>
    </p:spTree>
    <p:extLst>
      <p:ext uri="{BB962C8B-B14F-4D97-AF65-F5344CB8AC3E}">
        <p14:creationId xmlns:p14="http://schemas.microsoft.com/office/powerpoint/2010/main" val="20167407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153</TotalTime>
  <Words>1395</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Parcel</vt:lpstr>
      <vt:lpstr>Session-based authentication</vt:lpstr>
      <vt:lpstr>Authentication vs. authorization</vt:lpstr>
      <vt:lpstr>Types of Authentication</vt:lpstr>
      <vt:lpstr>Token-based auth</vt:lpstr>
      <vt:lpstr>Token-based auth</vt:lpstr>
      <vt:lpstr>Session-based auth</vt:lpstr>
      <vt:lpstr>Session lifecycle</vt:lpstr>
      <vt:lpstr>Middleware</vt:lpstr>
      <vt:lpstr>React router</vt:lpstr>
      <vt:lpstr>React authentication</vt:lpstr>
      <vt:lpstr>AuthenticatedComponent</vt:lpstr>
      <vt:lpstr>Connecting frontend and backend</vt:lpstr>
      <vt:lpstr>Connecting frontend and backend</vt:lpstr>
      <vt:lpstr>File structure: backend</vt:lpstr>
      <vt:lpstr>File structure: frontend</vt:lpstr>
      <vt:lpstr>notes</vt:lpstr>
      <vt:lpstr>Recommended reading</vt:lpstr>
      <vt:lpstr>Useful 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Session-based authentication</dc:title>
  <dc:creator>Bryant Wilkins</dc:creator>
  <cp:lastModifiedBy>Bryant Wilkins</cp:lastModifiedBy>
  <cp:revision>8</cp:revision>
  <dcterms:created xsi:type="dcterms:W3CDTF">2019-11-01T03:18:00Z</dcterms:created>
  <dcterms:modified xsi:type="dcterms:W3CDTF">2019-11-01T06:59:45Z</dcterms:modified>
</cp:coreProperties>
</file>