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7" r:id="rId5"/>
    <p:sldId id="262" r:id="rId6"/>
    <p:sldId id="263" r:id="rId7"/>
    <p:sldId id="264" r:id="rId8"/>
    <p:sldId id="269" r:id="rId9"/>
    <p:sldId id="265" r:id="rId10"/>
    <p:sldId id="271" r:id="rId11"/>
    <p:sldId id="272" r:id="rId12"/>
    <p:sldId id="273" r:id="rId13"/>
    <p:sldId id="274" r:id="rId14"/>
    <p:sldId id="275" r:id="rId15"/>
    <p:sldId id="276" r:id="rId16"/>
    <p:sldId id="270" r:id="rId17"/>
    <p:sldId id="278" r:id="rId18"/>
    <p:sldId id="27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436FA-87C0-4B90-9924-E8B5B466727C}" v="2178" dt="2025-07-03T02:28:41.875"/>
    <p1510:client id="{6B1B69FB-D5AF-4222-9BDC-E8001CFBFB27}" v="3115" dt="2025-07-02T23:42:44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70085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3504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2557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3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4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1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3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8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00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7/2/2025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‹Nr.›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45870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BAKERY SALES FORECASTING WITH MACHINE LEARNING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00200" y="4671431"/>
            <a:ext cx="4930033" cy="1701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400" b="0" dirty="0"/>
              <a:t>PRESENTED BY</a:t>
            </a:r>
          </a:p>
          <a:p>
            <a:r>
              <a:rPr lang="de-DE" sz="1400" dirty="0"/>
              <a:t>ANNA PETRI</a:t>
            </a:r>
          </a:p>
          <a:p>
            <a:r>
              <a:rPr lang="de-DE" sz="1400" dirty="0"/>
              <a:t>TILON JÜRGENSEN</a:t>
            </a:r>
          </a:p>
          <a:p>
            <a:r>
              <a:rPr lang="de-DE" sz="1400" dirty="0"/>
              <a:t>LINUS UZOEWULU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3DBF1-A5F9-9029-903E-1724C0BC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8B088C-7447-273D-7B10-E331EAB7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Adjusted</a:t>
            </a:r>
            <a:r>
              <a:rPr lang="de-DE" dirty="0"/>
              <a:t> R^2: 0.752</a:t>
            </a:r>
          </a:p>
          <a:p>
            <a:r>
              <a:rPr lang="de-DE" dirty="0"/>
              <a:t>Validation R^2: 0.744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F37A96-6BA0-77A4-1748-045FC393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A71DE-F4DC-4933-B2AD-C3237C1A4350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FB25A8-309F-FEB8-13ED-034DC658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F0EBD-7A5F-3284-D8EA-85E976AD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10</a:t>
            </a:fld>
            <a:endParaRPr lang="en-US" dirty="0"/>
          </a:p>
        </p:txBody>
      </p:sp>
      <p:pic>
        <p:nvPicPr>
          <p:cNvPr id="8" name="Grafik 7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6049D5AF-C357-980D-4094-66EF31C03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73" y="2021647"/>
            <a:ext cx="6199533" cy="46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7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30C5F-B9D7-7116-8444-4D2FC8355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 network </a:t>
            </a:r>
            <a:r>
              <a:rPr lang="de-DE" dirty="0" err="1"/>
              <a:t>optimization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B6EDF8-A4EF-F316-05A0-587BD717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DB57-7A28-4F49-8C1B-E76DC8F83BD1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503AD6-A88B-2036-70A1-D6230515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E71F0E-E904-5F98-3388-F6A8A8E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11</a:t>
            </a:fld>
            <a:endParaRPr lang="en-US" dirty="0"/>
          </a:p>
        </p:txBody>
      </p:sp>
      <p:pic>
        <p:nvPicPr>
          <p:cNvPr id="22" name="Inhaltsplatzhalter 21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8C38934F-4459-1AAB-6FC5-C5065786E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731" y="1728417"/>
            <a:ext cx="8209735" cy="461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5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3B4D6-4659-068A-E680-278E3EAA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Neuronal network </a:t>
            </a:r>
            <a:r>
              <a:rPr lang="de-DE" dirty="0" err="1"/>
              <a:t>optimization</a:t>
            </a:r>
          </a:p>
        </p:txBody>
      </p:sp>
      <p:pic>
        <p:nvPicPr>
          <p:cNvPr id="7" name="Inhaltsplatzhalter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20C6C647-A0CA-F681-573B-783ADC1D5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29" y="1803639"/>
            <a:ext cx="7187531" cy="4531744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AFECE6-DB89-9D3F-9FE6-6A1216DC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C68B6-007E-48C1-8DEA-B46D99A25032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409D4-9B85-99A0-9BE4-E488153C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6BDC4-E5B4-E625-6E5C-AECCB903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65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6D0B3-54E7-0ACB-D5DC-CAA49900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r>
              <a:rPr lang="de-DE" dirty="0"/>
              <a:t>Neuronal network </a:t>
            </a:r>
            <a:r>
              <a:rPr lang="de-DE" dirty="0" err="1"/>
              <a:t>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E8A74-35E7-D85A-5F67-444380E39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Overall Validation MAPE: 21.21%</a:t>
            </a:r>
          </a:p>
          <a:p>
            <a:r>
              <a:rPr lang="de-DE" u="sng" dirty="0"/>
              <a:t>MAPE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Product</a:t>
            </a:r>
            <a:r>
              <a:rPr lang="de-DE" u="sng" dirty="0"/>
              <a:t> Group (Warengruppe):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1: 24.17%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2: 13.25%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3: 22.27%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4: 23.43%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5: 16.55%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Warengruppe 6: 61.81%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23542-2FAC-92C1-91ED-7D663B73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AAF6-8B2C-4433-A92F-9EE6199708D9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46CBF-C660-554A-44E2-0BBCFA3E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8AE935-256E-5094-E804-C339D061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0388E-6B87-5A22-B17C-A5370B8C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Random </a:t>
            </a:r>
            <a:r>
              <a:rPr lang="de-DE" dirty="0" err="1"/>
              <a:t>forest</a:t>
            </a:r>
            <a:r>
              <a:rPr lang="de-DE" dirty="0"/>
              <a:t> </a:t>
            </a:r>
            <a:r>
              <a:rPr lang="de-DE" dirty="0" err="1"/>
              <a:t>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548FB-BF34-99BE-CBD6-AFD5195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From</a:t>
            </a:r>
            <a:r>
              <a:rPr lang="de-DE" dirty="0"/>
              <a:t> </a:t>
            </a:r>
            <a:r>
              <a:rPr lang="de-DE" err="1"/>
              <a:t>scikit-learn</a:t>
            </a:r>
            <a:endParaRPr lang="de-DE" dirty="0" err="1"/>
          </a:p>
          <a:p>
            <a:r>
              <a:rPr lang="de-DE" dirty="0"/>
              <a:t>Key </a:t>
            </a:r>
            <a:r>
              <a:rPr lang="de-DE" dirty="0" err="1"/>
              <a:t>settings</a:t>
            </a:r>
            <a:r>
              <a:rPr lang="de-DE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N-</a:t>
            </a:r>
            <a:r>
              <a:rPr lang="de-DE" dirty="0" err="1"/>
              <a:t>estimators</a:t>
            </a:r>
            <a:r>
              <a:rPr lang="de-DE" dirty="0"/>
              <a:t>=200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Max_depth</a:t>
            </a:r>
            <a:r>
              <a:rPr lang="de-DE" dirty="0"/>
              <a:t>=25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Min_samples_split</a:t>
            </a:r>
            <a:r>
              <a:rPr lang="de-DE" dirty="0"/>
              <a:t>=5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Random_state</a:t>
            </a:r>
            <a:r>
              <a:rPr lang="de-DE" dirty="0"/>
              <a:t>=42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Features </a:t>
            </a:r>
            <a:r>
              <a:rPr lang="de-DE" dirty="0" err="1"/>
              <a:t>were</a:t>
            </a:r>
            <a:r>
              <a:rPr lang="de-DE" dirty="0"/>
              <a:t> not </a:t>
            </a:r>
            <a:r>
              <a:rPr lang="de-DE" dirty="0" err="1"/>
              <a:t>scaled</a:t>
            </a:r>
            <a:r>
              <a:rPr lang="de-DE" dirty="0"/>
              <a:t> (</a:t>
            </a:r>
            <a:r>
              <a:rPr lang="de-DE" dirty="0" err="1"/>
              <a:t>tree-based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)</a:t>
            </a:r>
          </a:p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was </a:t>
            </a:r>
            <a:r>
              <a:rPr lang="de-DE" dirty="0" err="1"/>
              <a:t>trained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feature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NN, </a:t>
            </a:r>
            <a:r>
              <a:rPr lang="de-DE" dirty="0" err="1"/>
              <a:t>including</a:t>
            </a:r>
            <a:r>
              <a:rPr lang="de-DE" dirty="0"/>
              <a:t> all </a:t>
            </a:r>
            <a:r>
              <a:rPr lang="de-DE" dirty="0" err="1"/>
              <a:t>engineered</a:t>
            </a:r>
            <a:r>
              <a:rPr lang="de-DE" dirty="0"/>
              <a:t>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E7403F-535E-AFFB-EB7F-1A4EA2CD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FF96-08DC-47D7-AA9E-685B285879C4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AD3CE6-3F5C-AB4D-3C7B-47596CBF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0B1AC-2377-609F-0FF9-6D91A6FB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04F01-E3FD-7E6E-1624-56676757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cap="all" baseline="0">
                <a:latin typeface="Avenir Next LT Pro Light"/>
              </a:rPr>
              <a:t>Random forest optimization</a:t>
            </a:r>
            <a:r>
              <a:rPr lang="de-DE" sz="3200">
                <a:latin typeface="Avenir Next LT Pro Light"/>
                <a:ea typeface="Avenir Next LT Pro Light"/>
                <a:cs typeface="Avenir Next LT Pro Light"/>
              </a:rPr>
              <a:t>​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B348A-E14D-DDA0-217B-218D3CC3B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Overall Validation MAPE: 16.84% (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overall</a:t>
            </a:r>
            <a:r>
              <a:rPr lang="de-DE" dirty="0"/>
              <a:t> score)</a:t>
            </a:r>
          </a:p>
          <a:p>
            <a:r>
              <a:rPr lang="de-DE" u="sng" dirty="0"/>
              <a:t>MAPE </a:t>
            </a:r>
            <a:r>
              <a:rPr lang="de-DE" u="sng" dirty="0" err="1"/>
              <a:t>by</a:t>
            </a:r>
            <a:r>
              <a:rPr lang="de-DE" u="sng" dirty="0"/>
              <a:t> </a:t>
            </a:r>
            <a:r>
              <a:rPr lang="de-DE" u="sng" dirty="0" err="1"/>
              <a:t>Product</a:t>
            </a:r>
            <a:r>
              <a:rPr lang="de-DE" u="sng" dirty="0"/>
              <a:t> Group (Warengruppe):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1: 18.07%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2: 11.04%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3: 17.31%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4: 18.95%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5: 13.32%</a:t>
            </a:r>
            <a:endParaRPr lang="en-US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Warengruppe 6: 49.88%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C2B5E7-7234-36CB-5672-633E180B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4843-D2E0-48C7-A543-659B5E9B4D20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CA27D3-9BF8-233C-ACB9-89C671A8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54A6B7-FC85-C089-5311-E0A9C8E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3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F6F50-2E4C-3B28-1F9D-518BAB6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7628A-F25B-5096-0240-EC84B583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de-DE" b="1" dirty="0">
                <a:ea typeface="+mj-lt"/>
                <a:cs typeface="+mj-lt"/>
              </a:rPr>
              <a:t>Linear Model </a:t>
            </a:r>
            <a:r>
              <a:rPr lang="de-DE" b="1" dirty="0" err="1">
                <a:ea typeface="+mj-lt"/>
                <a:cs typeface="+mj-lt"/>
              </a:rPr>
              <a:t>Optimization</a:t>
            </a:r>
            <a:r>
              <a:rPr lang="de-DE" b="1" dirty="0">
                <a:ea typeface="+mj-lt"/>
                <a:cs typeface="+mj-lt"/>
              </a:rPr>
              <a:t>: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 err="1">
                <a:ea typeface="+mj-lt"/>
                <a:cs typeface="+mj-lt"/>
              </a:rPr>
              <a:t>Weather</a:t>
            </a:r>
            <a:r>
              <a:rPr lang="de-DE" dirty="0">
                <a:ea typeface="+mj-lt"/>
                <a:cs typeface="+mj-lt"/>
              </a:rPr>
              <a:t> code </a:t>
            </a:r>
            <a:r>
              <a:rPr lang="de-DE" dirty="0" err="1">
                <a:ea typeface="+mj-lt"/>
                <a:cs typeface="+mj-lt"/>
              </a:rPr>
              <a:t>clustering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had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no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impact</a:t>
            </a:r>
            <a:r>
              <a:rPr lang="de-DE" dirty="0">
                <a:ea typeface="+mj-lt"/>
                <a:cs typeface="+mj-lt"/>
              </a:rPr>
              <a:t> but </a:t>
            </a:r>
            <a:r>
              <a:rPr lang="de-DE" dirty="0" err="1">
                <a:ea typeface="+mj-lt"/>
                <a:cs typeface="+mj-lt"/>
              </a:rPr>
              <a:t>resulted</a:t>
            </a:r>
            <a:r>
              <a:rPr lang="de-DE" dirty="0">
                <a:ea typeface="+mj-lt"/>
                <a:cs typeface="+mj-lt"/>
              </a:rPr>
              <a:t> in a </a:t>
            </a:r>
            <a:r>
              <a:rPr lang="de-DE" dirty="0" err="1">
                <a:ea typeface="+mj-lt"/>
                <a:cs typeface="+mj-lt"/>
              </a:rPr>
              <a:t>shorter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model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equation</a:t>
            </a:r>
            <a:r>
              <a:rPr lang="de-DE" dirty="0">
                <a:ea typeface="+mj-lt"/>
                <a:cs typeface="+mj-lt"/>
              </a:rPr>
              <a:t>.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err="1">
                <a:ea typeface="+mj-lt"/>
                <a:cs typeface="+mj-lt"/>
              </a:rPr>
              <a:t>Leaving</a:t>
            </a:r>
            <a:r>
              <a:rPr lang="de-DE" dirty="0">
                <a:ea typeface="+mj-lt"/>
                <a:cs typeface="+mj-lt"/>
              </a:rPr>
              <a:t> out Temperatur and Umsatz_lag_7 </a:t>
            </a:r>
            <a:r>
              <a:rPr lang="de-DE" err="1">
                <a:ea typeface="+mj-lt"/>
                <a:cs typeface="+mj-lt"/>
              </a:rPr>
              <a:t>had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no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effect</a:t>
            </a:r>
            <a:r>
              <a:rPr lang="de-DE" dirty="0">
                <a:ea typeface="+mj-lt"/>
                <a:cs typeface="+mj-lt"/>
              </a:rPr>
              <a:t> on </a:t>
            </a:r>
            <a:r>
              <a:rPr lang="de-DE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err="1">
                <a:ea typeface="+mj-lt"/>
                <a:cs typeface="+mj-lt"/>
              </a:rPr>
              <a:t>adjusted</a:t>
            </a:r>
            <a:r>
              <a:rPr lang="de-DE" dirty="0">
                <a:ea typeface="+mj-lt"/>
                <a:cs typeface="+mj-lt"/>
              </a:rPr>
              <a:t> R².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 err="1">
                <a:ea typeface="+mj-lt"/>
                <a:cs typeface="+mj-lt"/>
              </a:rPr>
              <a:t>Normalization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of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numerical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features</a:t>
            </a:r>
            <a:r>
              <a:rPr lang="de-DE" dirty="0">
                <a:ea typeface="+mj-lt"/>
                <a:cs typeface="+mj-lt"/>
              </a:rPr>
              <a:t> (Temperatur, Umsatz_lag_1) </a:t>
            </a:r>
            <a:r>
              <a:rPr lang="de-DE" dirty="0" err="1">
                <a:ea typeface="+mj-lt"/>
                <a:cs typeface="+mj-lt"/>
              </a:rPr>
              <a:t>had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only</a:t>
            </a:r>
            <a:r>
              <a:rPr lang="de-DE" dirty="0">
                <a:ea typeface="+mj-lt"/>
                <a:cs typeface="+mj-lt"/>
              </a:rPr>
              <a:t> a minor </a:t>
            </a:r>
            <a:r>
              <a:rPr lang="de-DE" dirty="0" err="1">
                <a:ea typeface="+mj-lt"/>
                <a:cs typeface="+mj-lt"/>
              </a:rPr>
              <a:t>impact</a:t>
            </a:r>
            <a:r>
              <a:rPr lang="de-DE" dirty="0"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r>
              <a:rPr lang="de-DE" b="1" dirty="0">
                <a:ea typeface="+mj-lt"/>
                <a:cs typeface="+mj-lt"/>
              </a:rPr>
              <a:t>In General: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>
                <a:ea typeface="+mj-lt"/>
                <a:cs typeface="+mj-lt"/>
              </a:rPr>
              <a:t>Generating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submission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file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with</a:t>
            </a:r>
            <a:r>
              <a:rPr lang="de-DE" dirty="0">
                <a:ea typeface="+mj-lt"/>
                <a:cs typeface="+mj-lt"/>
              </a:rPr>
              <a:t> IDs </a:t>
            </a:r>
            <a:r>
              <a:rPr lang="de-DE" dirty="0" err="1">
                <a:ea typeface="+mj-lt"/>
                <a:cs typeface="+mj-lt"/>
              </a:rPr>
              <a:t>that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correctly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matched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sample </a:t>
            </a:r>
            <a:r>
              <a:rPr lang="de-DE" dirty="0" err="1">
                <a:ea typeface="+mj-lt"/>
                <a:cs typeface="+mj-lt"/>
              </a:rPr>
              <a:t>submission</a:t>
            </a:r>
            <a:r>
              <a:rPr lang="de-DE" dirty="0">
                <a:ea typeface="+mj-lt"/>
                <a:cs typeface="+mj-lt"/>
              </a:rPr>
              <a:t> was </a:t>
            </a:r>
            <a:r>
              <a:rPr lang="de-DE" dirty="0" err="1">
                <a:ea typeface="+mj-lt"/>
                <a:cs typeface="+mj-lt"/>
              </a:rPr>
              <a:t>unexpectedly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difficult</a:t>
            </a:r>
            <a:r>
              <a:rPr lang="de-DE" dirty="0">
                <a:ea typeface="+mj-lt"/>
                <a:cs typeface="+mj-lt"/>
              </a:rPr>
              <a:t>. ChatGPT </a:t>
            </a:r>
            <a:r>
              <a:rPr lang="de-DE" dirty="0" err="1">
                <a:ea typeface="+mj-lt"/>
                <a:cs typeface="+mj-lt"/>
              </a:rPr>
              <a:t>struggled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with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this</a:t>
            </a:r>
            <a:r>
              <a:rPr lang="de-DE" dirty="0">
                <a:ea typeface="+mj-lt"/>
                <a:cs typeface="+mj-lt"/>
              </a:rPr>
              <a:t>, and </a:t>
            </a:r>
            <a:r>
              <a:rPr lang="de-DE" dirty="0" err="1">
                <a:ea typeface="+mj-lt"/>
                <a:cs typeface="+mj-lt"/>
              </a:rPr>
              <a:t>we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had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to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adjust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output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several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times</a:t>
            </a:r>
            <a:r>
              <a:rPr lang="de-DE" dirty="0">
                <a:ea typeface="+mj-lt"/>
                <a:cs typeface="+mj-lt"/>
              </a:rPr>
              <a:t>.</a:t>
            </a:r>
            <a:endParaRPr lang="de-DE" dirty="0"/>
          </a:p>
          <a:p>
            <a:pPr>
              <a:buNone/>
            </a:pPr>
            <a:endParaRPr lang="de-DE" b="1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C8117-BED8-B08E-7B29-10C83318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A99D5-FC96-4258-84D8-8ED388861D05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947B67-C87F-6CB4-28E4-AA105E49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5D300-D483-59DB-F23F-7250FD0F5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45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6C9AE-5D75-D5B6-905D-4DAE1B53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 </a:t>
            </a:r>
            <a:r>
              <a:rPr lang="de-DE" dirty="0" err="1"/>
              <a:t>improvement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3D2CA8-5048-F22A-22B1-78643097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j-lt"/>
                <a:cs typeface="+mj-lt"/>
              </a:rPr>
              <a:t>The </a:t>
            </a:r>
            <a:r>
              <a:rPr lang="de-DE" dirty="0" err="1">
                <a:ea typeface="+mj-lt"/>
                <a:cs typeface="+mj-lt"/>
              </a:rPr>
              <a:t>product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group</a:t>
            </a:r>
            <a:r>
              <a:rPr lang="de-DE" dirty="0">
                <a:ea typeface="+mj-lt"/>
                <a:cs typeface="+mj-lt"/>
              </a:rPr>
              <a:t> feature </a:t>
            </a:r>
            <a:r>
              <a:rPr lang="de-DE" dirty="0" err="1">
                <a:ea typeface="+mj-lt"/>
                <a:cs typeface="+mj-lt"/>
              </a:rPr>
              <a:t>led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to</a:t>
            </a:r>
            <a:r>
              <a:rPr lang="de-DE" dirty="0">
                <a:ea typeface="+mj-lt"/>
                <a:cs typeface="+mj-lt"/>
              </a:rPr>
              <a:t> a 70% </a:t>
            </a:r>
            <a:r>
              <a:rPr lang="de-DE" dirty="0" err="1">
                <a:ea typeface="+mj-lt"/>
                <a:cs typeface="+mj-lt"/>
              </a:rPr>
              <a:t>improvement</a:t>
            </a:r>
            <a:r>
              <a:rPr lang="de-DE" dirty="0">
                <a:ea typeface="+mj-lt"/>
                <a:cs typeface="+mj-lt"/>
              </a:rPr>
              <a:t> in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linear </a:t>
            </a:r>
            <a:r>
              <a:rPr lang="de-DE" dirty="0" err="1">
                <a:ea typeface="+mj-lt"/>
                <a:cs typeface="+mj-lt"/>
              </a:rPr>
              <a:t>model's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adjusted</a:t>
            </a:r>
            <a:r>
              <a:rPr lang="de-DE" dirty="0">
                <a:ea typeface="+mj-lt"/>
                <a:cs typeface="+mj-lt"/>
              </a:rPr>
              <a:t> R².</a:t>
            </a:r>
          </a:p>
          <a:p>
            <a:r>
              <a:rPr lang="de-DE" b="1" dirty="0">
                <a:ea typeface="+mj-lt"/>
                <a:cs typeface="+mj-lt"/>
              </a:rPr>
              <a:t>Dropout (0.2)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reduced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overfitting</a:t>
            </a:r>
            <a:r>
              <a:rPr lang="de-DE" dirty="0">
                <a:ea typeface="+mj-lt"/>
                <a:cs typeface="+mj-lt"/>
              </a:rPr>
              <a:t> and </a:t>
            </a:r>
            <a:r>
              <a:rPr lang="de-DE" dirty="0" err="1">
                <a:ea typeface="+mj-lt"/>
                <a:cs typeface="+mj-lt"/>
              </a:rPr>
              <a:t>led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to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lower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validation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loss</a:t>
            </a:r>
            <a:r>
              <a:rPr lang="de-DE" dirty="0">
                <a:ea typeface="+mj-lt"/>
                <a:cs typeface="+mj-lt"/>
              </a:rPr>
              <a:t>.</a:t>
            </a:r>
            <a:endParaRPr lang="de-DE" b="1" dirty="0">
              <a:ea typeface="+mj-lt"/>
              <a:cs typeface="+mj-lt"/>
            </a:endParaRPr>
          </a:p>
          <a:p>
            <a:r>
              <a:rPr lang="de-DE" b="1" dirty="0" err="1">
                <a:ea typeface="+mj-lt"/>
                <a:cs typeface="+mj-lt"/>
              </a:rPr>
              <a:t>EarlyStopping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dirty="0" err="1">
                <a:ea typeface="+mj-lt"/>
                <a:cs typeface="+mj-lt"/>
              </a:rPr>
              <a:t>with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dirty="0" err="1">
                <a:ea typeface="+mj-lt"/>
                <a:cs typeface="+mj-lt"/>
              </a:rPr>
              <a:t>patience</a:t>
            </a:r>
            <a:r>
              <a:rPr lang="de-DE" b="1" dirty="0">
                <a:ea typeface="+mj-lt"/>
                <a:cs typeface="+mj-lt"/>
              </a:rPr>
              <a:t>=30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helped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by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restoring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best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weights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before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overfitting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started</a:t>
            </a:r>
            <a:r>
              <a:rPr lang="de-DE" dirty="0">
                <a:ea typeface="+mj-lt"/>
                <a:cs typeface="+mj-lt"/>
              </a:rPr>
              <a:t>.</a:t>
            </a:r>
            <a:endParaRPr lang="de-DE" dirty="0"/>
          </a:p>
          <a:p>
            <a:r>
              <a:rPr lang="de-DE" b="1" dirty="0">
                <a:ea typeface="+mj-lt"/>
                <a:cs typeface="+mj-lt"/>
              </a:rPr>
              <a:t>Adam </a:t>
            </a:r>
            <a:r>
              <a:rPr lang="de-DE" b="1" dirty="0" err="1">
                <a:ea typeface="+mj-lt"/>
                <a:cs typeface="+mj-lt"/>
              </a:rPr>
              <a:t>optimizer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adaptively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adjusted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learning</a:t>
            </a:r>
            <a:r>
              <a:rPr lang="de-DE" dirty="0">
                <a:ea typeface="+mj-lt"/>
                <a:cs typeface="+mj-lt"/>
              </a:rPr>
              <a:t> rate </a:t>
            </a:r>
            <a:r>
              <a:rPr lang="de-DE" dirty="0" err="1">
                <a:ea typeface="+mj-lt"/>
                <a:cs typeface="+mj-lt"/>
              </a:rPr>
              <a:t>for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each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parameter</a:t>
            </a:r>
            <a:r>
              <a:rPr lang="de-DE" dirty="0">
                <a:ea typeface="+mj-lt"/>
                <a:cs typeface="+mj-lt"/>
              </a:rPr>
              <a:t>, </a:t>
            </a:r>
            <a:r>
              <a:rPr lang="de-DE" dirty="0" err="1">
                <a:ea typeface="+mj-lt"/>
                <a:cs typeface="+mj-lt"/>
              </a:rPr>
              <a:t>which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improved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convergence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stability</a:t>
            </a:r>
            <a:r>
              <a:rPr lang="de-DE" dirty="0">
                <a:ea typeface="+mj-lt"/>
                <a:cs typeface="+mj-lt"/>
              </a:rPr>
              <a:t>.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105FE0-18F7-95E3-1D76-1AB83E32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176C-DCD3-4D8B-87C7-4B72DB50D595}" type="datetime1">
              <a:t>7/2/2025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3F715-0775-9865-27DF-B777A993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371BF-40F5-BE8D-AC5B-02655A82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D8E7A-B24A-3893-4F4C-50848CAF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931" y="2712909"/>
            <a:ext cx="10357666" cy="1438450"/>
          </a:xfrm>
        </p:spPr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Thank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you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for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your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attention</a:t>
            </a:r>
            <a:r>
              <a:rPr lang="de-DE" dirty="0">
                <a:ea typeface="+mj-lt"/>
                <a:cs typeface="+mj-lt"/>
              </a:rPr>
              <a:t>!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C82C04-616E-A3FB-6F51-268F15F1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DAFCE-20F0-471F-9DE1-2D7D7845E6AE}" type="datetime1">
              <a:t>7/2/2025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45723-4198-5EF3-77F6-3E7E4956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BAC3D2-517C-A0D6-CBB2-24FEE263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3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7871E-E73C-BF49-B66D-546F96A7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Self-</a:t>
            </a:r>
            <a:r>
              <a:rPr lang="de-DE" dirty="0" err="1"/>
              <a:t>created</a:t>
            </a:r>
            <a:r>
              <a:rPr lang="de-DE" dirty="0"/>
              <a:t> variables</a:t>
            </a:r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AFCE674F-2557-2500-31AA-625D3AB87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06119"/>
              </p:ext>
            </p:extLst>
          </p:nvPr>
        </p:nvGraphicFramePr>
        <p:xfrm>
          <a:off x="808038" y="2019300"/>
          <a:ext cx="10358436" cy="424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18">
                  <a:extLst>
                    <a:ext uri="{9D8B030D-6E8A-4147-A177-3AD203B41FA5}">
                      <a16:colId xmlns:a16="http://schemas.microsoft.com/office/drawing/2014/main" val="1418351773"/>
                    </a:ext>
                  </a:extLst>
                </a:gridCol>
                <a:gridCol w="5179218">
                  <a:extLst>
                    <a:ext uri="{9D8B030D-6E8A-4147-A177-3AD203B41FA5}">
                      <a16:colId xmlns:a16="http://schemas.microsoft.com/office/drawing/2014/main" val="739958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Wochentag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Day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week</a:t>
                      </a:r>
                      <a:r>
                        <a:rPr lang="de-DE" dirty="0"/>
                        <a:t> (0=Monday, …, 6=Sunday)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1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Month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r>
                        <a:rPr lang="de-DE" dirty="0"/>
                        <a:t> (1-12)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err="1"/>
                        <a:t>IstWochenende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Saturday/Sunday,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0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err="1"/>
                        <a:t>Calendar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week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90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TagSeitWochenstart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Day </a:t>
                      </a:r>
                      <a:r>
                        <a:rPr lang="de-DE" dirty="0" err="1"/>
                        <a:t>since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week</a:t>
                      </a:r>
                      <a:r>
                        <a:rPr lang="de-DE" dirty="0"/>
                        <a:t> (0-6)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10163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err="1"/>
                        <a:t>Sin_Monat</a:t>
                      </a:r>
                      <a:r>
                        <a:rPr lang="de-DE" dirty="0"/>
                        <a:t>, </a:t>
                      </a:r>
                      <a:r>
                        <a:rPr lang="de-DE" err="1"/>
                        <a:t>Cos_Monat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Sine and </a:t>
                      </a:r>
                      <a:r>
                        <a:rPr lang="de-DE" dirty="0" err="1"/>
                        <a:t>cosine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encoding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month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seasonality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96706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 err="1"/>
                        <a:t>Wetter_extrem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temperature</a:t>
                      </a:r>
                      <a:r>
                        <a:rPr lang="de-DE" dirty="0"/>
                        <a:t> &lt;0°C </a:t>
                      </a:r>
                      <a:r>
                        <a:rPr lang="de-DE" dirty="0" err="1"/>
                        <a:t>or</a:t>
                      </a:r>
                      <a:r>
                        <a:rPr lang="de-DE" dirty="0"/>
                        <a:t> &gt;30°C,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2668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b="1" dirty="0" err="1"/>
                        <a:t>Temp_Step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Categorical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binning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temperature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cold</a:t>
                      </a:r>
                      <a:r>
                        <a:rPr lang="de-DE" dirty="0"/>
                        <a:t>, mild, </a:t>
                      </a:r>
                      <a:r>
                        <a:rPr lang="de-DE" dirty="0" err="1"/>
                        <a:t>hot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4489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Temp_Wind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 err="1"/>
                        <a:t>Product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temperature</a:t>
                      </a:r>
                      <a:r>
                        <a:rPr lang="de-DE" dirty="0"/>
                        <a:t> and wind </a:t>
                      </a:r>
                      <a:r>
                        <a:rPr lang="de-DE" dirty="0" err="1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57476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33BD4-17DC-60BC-B82E-560F54A6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515-E8B4-4922-A553-DC28EFA7646F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96794-EED5-4A94-EEB0-2B15176C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F2ACB9-08A5-E595-BE72-BF7890C0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47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E4EA1-9FF1-6FEE-B876-5BC7AD27A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26215-9CC0-5DF0-5902-2C7E3F1F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Self-</a:t>
            </a:r>
            <a:r>
              <a:rPr lang="de-DE" dirty="0" err="1"/>
              <a:t>created</a:t>
            </a:r>
            <a:r>
              <a:rPr lang="de-DE" dirty="0"/>
              <a:t> variables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0C6FDC19-6068-0B5B-900D-E845048DD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3456426"/>
              </p:ext>
            </p:extLst>
          </p:nvPr>
        </p:nvGraphicFramePr>
        <p:xfrm>
          <a:off x="808038" y="2019300"/>
          <a:ext cx="10358434" cy="296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17">
                  <a:extLst>
                    <a:ext uri="{9D8B030D-6E8A-4147-A177-3AD203B41FA5}">
                      <a16:colId xmlns:a16="http://schemas.microsoft.com/office/drawing/2014/main" val="1418351773"/>
                    </a:ext>
                  </a:extLst>
                </a:gridCol>
                <a:gridCol w="5179217">
                  <a:extLst>
                    <a:ext uri="{9D8B030D-6E8A-4147-A177-3AD203B41FA5}">
                      <a16:colId xmlns:a16="http://schemas.microsoft.com/office/drawing/2014/main" val="7399580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Ferienzeit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school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holiday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1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FerienName</a:t>
                      </a:r>
                      <a:r>
                        <a:rPr lang="de-DE" dirty="0"/>
                        <a:t>, </a:t>
                      </a:r>
                      <a:r>
                        <a:rPr lang="de-DE" err="1"/>
                        <a:t>FerienName_Code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Name/code </a:t>
                      </a:r>
                      <a:r>
                        <a:rPr lang="de-DE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holiday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period</a:t>
                      </a:r>
                      <a:endParaRPr lang="de-DE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Feiertag</a:t>
                      </a:r>
                      <a:endParaRPr lang="de-DE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public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holiday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0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KielerWoche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1 </a:t>
                      </a:r>
                      <a:r>
                        <a:rPr lang="de-DE" err="1"/>
                        <a:t>if</a:t>
                      </a:r>
                      <a:r>
                        <a:rPr lang="de-DE" dirty="0"/>
                        <a:t> </a:t>
                      </a:r>
                      <a:r>
                        <a:rPr lang="de-DE" err="1"/>
                        <a:t>during</a:t>
                      </a:r>
                      <a:r>
                        <a:rPr lang="de-DE" dirty="0"/>
                        <a:t> Kieler Woche </a:t>
                      </a:r>
                      <a:r>
                        <a:rPr lang="de-DE" err="1"/>
                        <a:t>event</a:t>
                      </a:r>
                      <a:r>
                        <a:rPr lang="de-DE" dirty="0"/>
                        <a:t>, </a:t>
                      </a:r>
                      <a:r>
                        <a:rPr lang="de-DE" err="1"/>
                        <a:t>else</a:t>
                      </a:r>
                      <a:r>
                        <a:rPr lang="de-DE" dirty="0"/>
                        <a:t>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90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Temperatur_2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Temperatur^2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458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Umsatz_lag_1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Sales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(1 </a:t>
                      </a:r>
                      <a:r>
                        <a:rPr lang="de-DE" dirty="0" err="1"/>
                        <a:t>day</a:t>
                      </a:r>
                      <a:r>
                        <a:rPr lang="de-DE" dirty="0"/>
                        <a:t> lag)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27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Umsatz_lag_7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Sales </a:t>
                      </a:r>
                      <a:r>
                        <a:rPr lang="de-DE" dirty="0" err="1"/>
                        <a:t>from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one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week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ago</a:t>
                      </a:r>
                      <a:r>
                        <a:rPr lang="de-DE" dirty="0"/>
                        <a:t> (7 </a:t>
                      </a:r>
                      <a:r>
                        <a:rPr lang="de-DE" dirty="0" err="1"/>
                        <a:t>days</a:t>
                      </a:r>
                      <a:r>
                        <a:rPr lang="de-DE" dirty="0"/>
                        <a:t> lag)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554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6DEBC-89E9-22A1-242E-2380FFED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515-E8B4-4922-A553-DC28EFA7646F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A5E54-C89A-A2B6-3454-CC8F3849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B6709-2B51-236B-2C22-36FCD25A2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2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2CFE-3C0A-FFFA-D25D-CCF303F2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B822A-3744-10AB-46B6-05A56A20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Self-</a:t>
            </a:r>
            <a:r>
              <a:rPr lang="de-DE" dirty="0" err="1"/>
              <a:t>created</a:t>
            </a:r>
            <a:r>
              <a:rPr lang="de-DE" dirty="0"/>
              <a:t> variables</a:t>
            </a:r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F9972796-110B-A0A4-81B0-F82CB1879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807731"/>
              </p:ext>
            </p:extLst>
          </p:nvPr>
        </p:nvGraphicFramePr>
        <p:xfrm>
          <a:off x="808038" y="2019300"/>
          <a:ext cx="10358434" cy="4246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17">
                  <a:extLst>
                    <a:ext uri="{9D8B030D-6E8A-4147-A177-3AD203B41FA5}">
                      <a16:colId xmlns:a16="http://schemas.microsoft.com/office/drawing/2014/main" val="1418351773"/>
                    </a:ext>
                  </a:extLst>
                </a:gridCol>
                <a:gridCol w="5179217">
                  <a:extLst>
                    <a:ext uri="{9D8B030D-6E8A-4147-A177-3AD203B41FA5}">
                      <a16:colId xmlns:a16="http://schemas.microsoft.com/office/drawing/2014/main" val="7399580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Weather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Code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51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Cluster_0</a:t>
                      </a:r>
                      <a:endParaRPr lang="de-DE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0;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no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1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1-12, 40-49;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clouds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fog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40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50-55, 58-63, 65, 80-81; rain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drizzle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90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20-23, 25-29; end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of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precipitation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458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13-19, 91-97, 99;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thunderstorms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special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weather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phenomena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2725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68-79, 83-90;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snow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,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sleet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hail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1695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30-39, 98;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sandstorms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 and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snowstorms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5855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Cluster_7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Avenir Next LT Pro"/>
                        </a:rPr>
                        <a:t>24, 56-57, 66-67;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Avenir Next LT Pro"/>
                        </a:rPr>
                        <a:t>f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</a:rPr>
                        <a:t>reezing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</a:rPr>
                        <a:t>precipitation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</a:rPr>
                        <a:t> &amp;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</a:rPr>
                        <a:t>freezing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</a:rPr>
                        <a:t>drizzle</a:t>
                      </a:r>
                      <a:endParaRPr lang="de-DE" sz="1800" b="0" i="0" u="none" strike="noStrike" noProof="0" dirty="0" err="1">
                        <a:solidFill>
                          <a:srgbClr val="000000"/>
                        </a:solidFill>
                        <a:latin typeface="Avenir Next LT Pr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55411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3D3B3-052B-D1A5-D0AD-5D523268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53515-E8B4-4922-A553-DC28EFA7646F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23A32-62EB-1E12-4D7A-C2AC1B6E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E58426-5597-E9F6-5142-BBD3FCDF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316CD-3667-A35A-B9AB-AD69B884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 </a:t>
            </a:r>
            <a:r>
              <a:rPr lang="de-DE" dirty="0" err="1"/>
              <a:t>charts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self-created</a:t>
            </a:r>
            <a:r>
              <a:rPr lang="de-DE" dirty="0"/>
              <a:t> variables</a:t>
            </a:r>
          </a:p>
        </p:txBody>
      </p:sp>
      <p:pic>
        <p:nvPicPr>
          <p:cNvPr id="8" name="Inhaltsplatzhalter 7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D9C1CB9A-6992-7C98-BC1F-70204742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590" y="1732170"/>
            <a:ext cx="7202115" cy="4611755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F46F83-5A97-87B0-FCBF-12D31F1DF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64-E1D8-4AA5-AE51-5D49F22DF6FA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AF2C10-2EB1-E3A4-65D1-9742FFF8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B1C770-DF9B-3772-73B2-4C951C15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EB6CEA-011F-273C-75CB-3140F5BCEA83}"/>
              </a:ext>
            </a:extLst>
          </p:cNvPr>
          <p:cNvSpPr txBox="1"/>
          <p:nvPr/>
        </p:nvSpPr>
        <p:spPr>
          <a:xfrm>
            <a:off x="3824307" y="6026518"/>
            <a:ext cx="17197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 dirty="0"/>
              <a:t>School </a:t>
            </a:r>
            <a:r>
              <a:rPr lang="de-DE" sz="1400" dirty="0" err="1"/>
              <a:t>holiday</a:t>
            </a:r>
            <a:r>
              <a:rPr lang="de-DE" sz="1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54000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52E26-3234-33EE-F3E2-6083F641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357049-D550-6C6C-BA86-0782FC2B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Bar </a:t>
            </a:r>
            <a:r>
              <a:rPr lang="de-DE" dirty="0" err="1"/>
              <a:t>charts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self-created</a:t>
            </a:r>
            <a:r>
              <a:rPr lang="de-DE" dirty="0"/>
              <a:t> variables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04D9F-1D70-EDFD-CA57-640AE2BD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3F364-E1D8-4AA5-AE51-5D49F22DF6FA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F46A4-24B7-DC3C-B328-668F9AFB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678BB-ECE5-D005-4262-590404C8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6</a:t>
            </a:fld>
            <a:endParaRPr lang="en-US" dirty="0"/>
          </a:p>
        </p:txBody>
      </p:sp>
      <p:pic>
        <p:nvPicPr>
          <p:cNvPr id="9" name="Inhaltsplatzhalter 8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E3A8ECC9-EFE7-B312-4443-89E17501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34" y="1796221"/>
            <a:ext cx="7029171" cy="45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8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7A31-E11E-9423-9630-42D5BD97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A45B7-CA52-EEAF-B3A1-BD648308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Wettercode (</a:t>
            </a:r>
            <a:r>
              <a:rPr lang="de-DE" dirty="0" err="1"/>
              <a:t>about</a:t>
            </a:r>
            <a:r>
              <a:rPr lang="de-DE" dirty="0"/>
              <a:t> 25% </a:t>
            </a:r>
            <a:r>
              <a:rPr lang="de-DE" dirty="0" err="1"/>
              <a:t>missing</a:t>
            </a:r>
            <a:r>
              <a:rPr lang="de-DE" dirty="0"/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kNN</a:t>
            </a:r>
            <a:r>
              <a:rPr lang="de-DE" dirty="0"/>
              <a:t>-Imputation (</a:t>
            </a:r>
            <a:r>
              <a:rPr lang="de-DE" dirty="0" err="1"/>
              <a:t>kNNImputer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5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)</a:t>
            </a:r>
          </a:p>
          <a:p>
            <a:pPr>
              <a:buFont typeface="Arial"/>
              <a:buChar char="•"/>
            </a:pPr>
            <a:r>
              <a:rPr lang="de-DE" dirty="0" err="1"/>
              <a:t>Bewoelkung</a:t>
            </a:r>
            <a:r>
              <a:rPr lang="de-DE" dirty="0"/>
              <a:t> (&lt;1% </a:t>
            </a:r>
            <a:r>
              <a:rPr lang="de-DE" dirty="0" err="1"/>
              <a:t>missing</a:t>
            </a:r>
            <a:r>
              <a:rPr lang="de-DE" dirty="0"/>
              <a:t>)</a:t>
            </a:r>
          </a:p>
          <a:p>
            <a:pPr marL="742950" lvl="1" indent="-285750">
              <a:buFont typeface="Courier New"/>
              <a:buChar char="o"/>
            </a:pPr>
            <a:r>
              <a:rPr lang="de-DE" dirty="0" err="1"/>
              <a:t>kNN</a:t>
            </a:r>
            <a:r>
              <a:rPr lang="de-DE" dirty="0"/>
              <a:t>-Imputation (</a:t>
            </a:r>
            <a:r>
              <a:rPr lang="de-DE" dirty="0" err="1"/>
              <a:t>kNNImputer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5 </a:t>
            </a:r>
            <a:r>
              <a:rPr lang="de-DE" dirty="0" err="1"/>
              <a:t>nearest</a:t>
            </a:r>
            <a:r>
              <a:rPr lang="de-DE" dirty="0"/>
              <a:t> </a:t>
            </a:r>
            <a:r>
              <a:rPr lang="de-DE" dirty="0" err="1"/>
              <a:t>neighbors</a:t>
            </a:r>
            <a:r>
              <a:rPr lang="de-DE" dirty="0"/>
              <a:t>)</a:t>
            </a:r>
            <a:endParaRPr lang="en-US" dirty="0"/>
          </a:p>
          <a:p>
            <a:pPr>
              <a:buFont typeface="Arial"/>
              <a:buChar char="•"/>
            </a:pPr>
            <a:r>
              <a:rPr lang="de-DE" dirty="0"/>
              <a:t>Temperatur: </a:t>
            </a:r>
          </a:p>
          <a:p>
            <a:pPr marL="742950" lvl="1" indent="-285750">
              <a:buFont typeface="Courier New"/>
              <a:buChar char="o"/>
            </a:pPr>
            <a:r>
              <a:rPr lang="de-DE" dirty="0" err="1"/>
              <a:t>Interpolated</a:t>
            </a:r>
            <a:endParaRPr lang="de-DE"/>
          </a:p>
          <a:p>
            <a:pPr marL="742950" lvl="1" indent="-285750">
              <a:buFont typeface="Courier New"/>
              <a:buChar char="o"/>
            </a:pPr>
            <a:r>
              <a:rPr lang="de-DE" dirty="0" err="1"/>
              <a:t>kNN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/>
              <a:t>Windgeschwindigkeit </a:t>
            </a:r>
          </a:p>
          <a:p>
            <a:pPr marL="514350" lvl="1" indent="-285750">
              <a:buFont typeface="Courier New" panose="020B0304020202020204" pitchFamily="34" charset="0"/>
              <a:buChar char="o"/>
            </a:pP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median</a:t>
            </a:r>
          </a:p>
          <a:p>
            <a:pPr marL="514350" lvl="1" indent="-285750">
              <a:buFont typeface="Courier New" panose="020B0304020202020204" pitchFamily="34" charset="0"/>
              <a:buChar char="o"/>
            </a:pPr>
            <a:r>
              <a:rPr lang="de-DE" dirty="0" err="1"/>
              <a:t>kNN</a:t>
            </a:r>
            <a:endParaRPr lang="de-DE"/>
          </a:p>
          <a:p>
            <a:pPr lvl="1" indent="0">
              <a:buNone/>
            </a:pPr>
            <a:endParaRPr lang="de-DE" dirty="0"/>
          </a:p>
          <a:p>
            <a:pPr marL="228600" lvl="1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EADAF9-ED34-D1CF-F60A-607B52FC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AEECC-05E4-4928-8055-0EC8A8D02937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9FE9AF-E580-743C-87A5-F5F4AF5F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F6FF7-1AA3-8693-D7E7-C3A56CC3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5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58490-D201-AB08-7750-FD4CD079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BDC21-933D-59C4-E4F2-1C05F041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de-DE" u="sng" dirty="0" err="1"/>
              <a:t>Used</a:t>
            </a:r>
            <a:r>
              <a:rPr lang="de-DE" u="sng" dirty="0"/>
              <a:t> </a:t>
            </a:r>
            <a:r>
              <a:rPr lang="de-DE" u="sng" dirty="0" err="1"/>
              <a:t>features</a:t>
            </a:r>
            <a:r>
              <a:rPr lang="de-DE" u="sng" dirty="0"/>
              <a:t>:</a:t>
            </a:r>
            <a:endParaRPr lang="de-DE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Warengruppe (large </a:t>
            </a:r>
            <a:r>
              <a:rPr lang="de-DE" dirty="0" err="1"/>
              <a:t>impact</a:t>
            </a:r>
            <a:r>
              <a:rPr lang="de-DE" dirty="0"/>
              <a:t>,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70%)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Temperatur, Temperatur_2 (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)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KielerWoche</a:t>
            </a:r>
            <a:r>
              <a:rPr lang="de-DE" dirty="0"/>
              <a:t>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Monat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 err="1"/>
              <a:t>IstWochenende</a:t>
            </a:r>
            <a:endParaRPr lang="de-DE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Feiertag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Ferienzeit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Umsatz_lag_1 (</a:t>
            </a:r>
            <a:r>
              <a:rPr lang="de-DE" dirty="0" err="1"/>
              <a:t>improvement</a:t>
            </a:r>
            <a:r>
              <a:rPr lang="de-DE" dirty="0"/>
              <a:t> </a:t>
            </a:r>
            <a:r>
              <a:rPr lang="de-DE" dirty="0" err="1"/>
              <a:t>of</a:t>
            </a:r>
            <a:r>
              <a:rPr lang="de-DE" dirty="0"/>
              <a:t> 3%)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Umsatz_lag_2 (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de-DE" dirty="0"/>
              <a:t>Wettercode (Cluster_1,… Cluster_6)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46AE7F-BFE6-761A-6688-640F1211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371F8-0A49-41B2-BEC9-9B53A01912AE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60C1FC-86C3-E62C-3320-3750BF3B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D84C4-7F8C-2C23-F444-F4552E0C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0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D5C9AF-A8A2-724A-92C8-7305260D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38C8F-6B18-399C-4118-46E74FD5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Model </a:t>
            </a:r>
            <a:r>
              <a:rPr lang="de-DE" dirty="0" err="1"/>
              <a:t>equation</a:t>
            </a:r>
            <a:r>
              <a:rPr lang="de-DE" dirty="0"/>
              <a:t>:</a:t>
            </a:r>
            <a:endParaRPr lang="de-DE"/>
          </a:p>
          <a:p>
            <a:pPr>
              <a:buNone/>
            </a:pPr>
            <a:r>
              <a:rPr lang="de-DE" sz="1800" dirty="0">
                <a:ea typeface="+mj-lt"/>
                <a:cs typeface="+mj-lt"/>
              </a:rPr>
              <a:t>Umsatz = 90.5660 + 4.4465 * </a:t>
            </a:r>
            <a:r>
              <a:rPr lang="de-DE" sz="1800" b="1" dirty="0">
                <a:ea typeface="+mj-lt"/>
                <a:cs typeface="+mj-lt"/>
              </a:rPr>
              <a:t>Temperatur</a:t>
            </a:r>
            <a:r>
              <a:rPr lang="de-DE" sz="1800" dirty="0">
                <a:ea typeface="+mj-lt"/>
                <a:cs typeface="+mj-lt"/>
              </a:rPr>
              <a:t> - 0.4527 * </a:t>
            </a:r>
            <a:r>
              <a:rPr lang="de-DE" sz="1800" b="1" dirty="0">
                <a:ea typeface="+mj-lt"/>
                <a:cs typeface="+mj-lt"/>
              </a:rPr>
              <a:t>Temperatur_2</a:t>
            </a:r>
            <a:r>
              <a:rPr lang="de-DE" sz="1800" dirty="0">
                <a:ea typeface="+mj-lt"/>
                <a:cs typeface="+mj-lt"/>
              </a:rPr>
              <a:t> + 23.0578 * </a:t>
            </a:r>
            <a:r>
              <a:rPr lang="de-DE" sz="1800" b="1" err="1">
                <a:ea typeface="+mj-lt"/>
                <a:cs typeface="+mj-lt"/>
              </a:rPr>
              <a:t>KielerWoche</a:t>
            </a:r>
            <a:r>
              <a:rPr lang="de-DE" sz="1800" dirty="0">
                <a:ea typeface="+mj-lt"/>
                <a:cs typeface="+mj-lt"/>
              </a:rPr>
              <a:t> + 36.4669 *</a:t>
            </a:r>
            <a:r>
              <a:rPr lang="de-DE" sz="1800" b="1" dirty="0">
                <a:ea typeface="+mj-lt"/>
                <a:cs typeface="+mj-lt"/>
              </a:rPr>
              <a:t> </a:t>
            </a:r>
            <a:r>
              <a:rPr lang="de-DE" sz="1800" b="1" err="1">
                <a:ea typeface="+mj-lt"/>
                <a:cs typeface="+mj-lt"/>
              </a:rPr>
              <a:t>IstWochenende</a:t>
            </a:r>
            <a:r>
              <a:rPr lang="de-DE" sz="1800" dirty="0">
                <a:ea typeface="+mj-lt"/>
                <a:cs typeface="+mj-lt"/>
              </a:rPr>
              <a:t> - 49.6721 * </a:t>
            </a:r>
            <a:r>
              <a:rPr lang="de-DE" sz="1800" b="1" dirty="0">
                <a:ea typeface="+mj-lt"/>
                <a:cs typeface="+mj-lt"/>
              </a:rPr>
              <a:t>Feiertag</a:t>
            </a:r>
            <a:r>
              <a:rPr lang="de-DE" sz="1800" dirty="0">
                <a:ea typeface="+mj-lt"/>
                <a:cs typeface="+mj-lt"/>
              </a:rPr>
              <a:t> + 19.6123 * </a:t>
            </a:r>
            <a:r>
              <a:rPr lang="de-DE" sz="1800" b="1" dirty="0">
                <a:ea typeface="+mj-lt"/>
                <a:cs typeface="+mj-lt"/>
              </a:rPr>
              <a:t>Ferienzeit</a:t>
            </a:r>
            <a:r>
              <a:rPr lang="de-DE" sz="1800" dirty="0">
                <a:ea typeface="+mj-lt"/>
                <a:cs typeface="+mj-lt"/>
              </a:rPr>
              <a:t> + 24.0831 * </a:t>
            </a:r>
            <a:r>
              <a:rPr lang="de-DE" sz="1800" b="1" dirty="0">
                <a:ea typeface="+mj-lt"/>
                <a:cs typeface="+mj-lt"/>
              </a:rPr>
              <a:t>Umsatz_lag_1</a:t>
            </a:r>
            <a:r>
              <a:rPr lang="de-DE" sz="1800" dirty="0">
                <a:ea typeface="+mj-lt"/>
                <a:cs typeface="+mj-lt"/>
              </a:rPr>
              <a:t> + 1.0166 * </a:t>
            </a:r>
            <a:r>
              <a:rPr lang="de-DE" sz="1800" b="1" dirty="0">
                <a:ea typeface="+mj-lt"/>
                <a:cs typeface="+mj-lt"/>
              </a:rPr>
              <a:t>Umsatz_lag_7</a:t>
            </a:r>
            <a:r>
              <a:rPr lang="de-DE" sz="1800" dirty="0">
                <a:ea typeface="+mj-lt"/>
                <a:cs typeface="+mj-lt"/>
              </a:rPr>
              <a:t> + 265.9288 * </a:t>
            </a:r>
            <a:r>
              <a:rPr lang="de-DE" sz="1800" b="1" dirty="0">
                <a:ea typeface="+mj-lt"/>
                <a:cs typeface="+mj-lt"/>
              </a:rPr>
              <a:t>Warengruppe_2</a:t>
            </a:r>
            <a:r>
              <a:rPr lang="de-DE" sz="1800" dirty="0">
                <a:ea typeface="+mj-lt"/>
                <a:cs typeface="+mj-lt"/>
              </a:rPr>
              <a:t> - 21.1821 * </a:t>
            </a:r>
            <a:r>
              <a:rPr lang="de-DE" sz="1800" b="1" dirty="0">
                <a:ea typeface="+mj-lt"/>
                <a:cs typeface="+mj-lt"/>
              </a:rPr>
              <a:t>Warengruppe_3 </a:t>
            </a:r>
            <a:r>
              <a:rPr lang="de-DE" sz="1800" dirty="0">
                <a:ea typeface="+mj-lt"/>
                <a:cs typeface="+mj-lt"/>
              </a:rPr>
              <a:t>- 59.6554 * </a:t>
            </a:r>
            <a:r>
              <a:rPr lang="de-DE" sz="1800" b="1" dirty="0">
                <a:ea typeface="+mj-lt"/>
                <a:cs typeface="+mj-lt"/>
              </a:rPr>
              <a:t>Warengruppe_4</a:t>
            </a:r>
            <a:r>
              <a:rPr lang="de-DE" sz="1800" dirty="0">
                <a:ea typeface="+mj-lt"/>
                <a:cs typeface="+mj-lt"/>
              </a:rPr>
              <a:t> + 144.6081 * </a:t>
            </a:r>
            <a:r>
              <a:rPr lang="de-DE" sz="1800" b="1" dirty="0">
                <a:ea typeface="+mj-lt"/>
                <a:cs typeface="+mj-lt"/>
              </a:rPr>
              <a:t>Warengruppe_5 </a:t>
            </a:r>
            <a:r>
              <a:rPr lang="de-DE" sz="1800" dirty="0">
                <a:ea typeface="+mj-lt"/>
                <a:cs typeface="+mj-lt"/>
              </a:rPr>
              <a:t>- 150.9201 * </a:t>
            </a:r>
            <a:r>
              <a:rPr lang="de-DE" sz="1800" b="1" dirty="0">
                <a:ea typeface="+mj-lt"/>
                <a:cs typeface="+mj-lt"/>
              </a:rPr>
              <a:t>Warengruppe_6</a:t>
            </a:r>
            <a:r>
              <a:rPr lang="de-DE" sz="1800" dirty="0">
                <a:ea typeface="+mj-lt"/>
                <a:cs typeface="+mj-lt"/>
              </a:rPr>
              <a:t> + 17.9822 * </a:t>
            </a:r>
            <a:r>
              <a:rPr lang="de-DE" sz="1800" b="1" dirty="0">
                <a:ea typeface="+mj-lt"/>
                <a:cs typeface="+mj-lt"/>
              </a:rPr>
              <a:t>Monat_2</a:t>
            </a:r>
            <a:r>
              <a:rPr lang="de-DE" sz="1800" dirty="0">
                <a:ea typeface="+mj-lt"/>
                <a:cs typeface="+mj-lt"/>
              </a:rPr>
              <a:t> + 7.3783 * </a:t>
            </a:r>
            <a:r>
              <a:rPr lang="de-DE" sz="1800" b="1" dirty="0">
                <a:ea typeface="+mj-lt"/>
                <a:cs typeface="+mj-lt"/>
              </a:rPr>
              <a:t>Monat_3</a:t>
            </a:r>
            <a:r>
              <a:rPr lang="de-DE" sz="1800" dirty="0">
                <a:ea typeface="+mj-lt"/>
                <a:cs typeface="+mj-lt"/>
              </a:rPr>
              <a:t> + 12.2037 * </a:t>
            </a:r>
            <a:r>
              <a:rPr lang="de-DE" sz="1800" b="1" dirty="0">
                <a:ea typeface="+mj-lt"/>
                <a:cs typeface="+mj-lt"/>
              </a:rPr>
              <a:t>Monat_4</a:t>
            </a:r>
            <a:r>
              <a:rPr lang="de-DE" sz="1800" dirty="0">
                <a:ea typeface="+mj-lt"/>
                <a:cs typeface="+mj-lt"/>
              </a:rPr>
              <a:t> + 24.4876 * </a:t>
            </a:r>
            <a:r>
              <a:rPr lang="de-DE" sz="1800" b="1" dirty="0">
                <a:ea typeface="+mj-lt"/>
                <a:cs typeface="+mj-lt"/>
              </a:rPr>
              <a:t>Monat_5</a:t>
            </a:r>
            <a:r>
              <a:rPr lang="de-DE" sz="1800" dirty="0">
                <a:ea typeface="+mj-lt"/>
                <a:cs typeface="+mj-lt"/>
              </a:rPr>
              <a:t> + 28.8565 *</a:t>
            </a:r>
            <a:r>
              <a:rPr lang="de-DE" sz="1800" b="1" dirty="0">
                <a:ea typeface="+mj-lt"/>
                <a:cs typeface="+mj-lt"/>
              </a:rPr>
              <a:t> Monat_6</a:t>
            </a:r>
            <a:r>
              <a:rPr lang="de-DE" sz="1800" dirty="0">
                <a:ea typeface="+mj-lt"/>
                <a:cs typeface="+mj-lt"/>
              </a:rPr>
              <a:t> + 48.2495 * </a:t>
            </a:r>
            <a:r>
              <a:rPr lang="de-DE" sz="1800" b="1" dirty="0">
                <a:ea typeface="+mj-lt"/>
                <a:cs typeface="+mj-lt"/>
              </a:rPr>
              <a:t>Monat_7</a:t>
            </a:r>
            <a:r>
              <a:rPr lang="de-DE" sz="1800" dirty="0">
                <a:ea typeface="+mj-lt"/>
                <a:cs typeface="+mj-lt"/>
              </a:rPr>
              <a:t> + 63.4480 * </a:t>
            </a:r>
            <a:r>
              <a:rPr lang="de-DE" sz="1800" b="1" dirty="0">
                <a:ea typeface="+mj-lt"/>
                <a:cs typeface="+mj-lt"/>
              </a:rPr>
              <a:t>Monat_8</a:t>
            </a:r>
            <a:r>
              <a:rPr lang="de-DE" sz="1800" dirty="0">
                <a:ea typeface="+mj-lt"/>
                <a:cs typeface="+mj-lt"/>
              </a:rPr>
              <a:t> + 27.9586 * </a:t>
            </a:r>
            <a:r>
              <a:rPr lang="de-DE" sz="1800" b="1" dirty="0">
                <a:ea typeface="+mj-lt"/>
                <a:cs typeface="+mj-lt"/>
              </a:rPr>
              <a:t>Monat_9</a:t>
            </a:r>
            <a:r>
              <a:rPr lang="de-DE" sz="1800" dirty="0">
                <a:ea typeface="+mj-lt"/>
                <a:cs typeface="+mj-lt"/>
              </a:rPr>
              <a:t> + 27.2881 * </a:t>
            </a:r>
            <a:r>
              <a:rPr lang="de-DE" sz="1800" b="1" dirty="0">
                <a:ea typeface="+mj-lt"/>
                <a:cs typeface="+mj-lt"/>
              </a:rPr>
              <a:t>Monat_10</a:t>
            </a:r>
            <a:r>
              <a:rPr lang="de-DE" sz="1800" dirty="0">
                <a:ea typeface="+mj-lt"/>
                <a:cs typeface="+mj-lt"/>
              </a:rPr>
              <a:t> + 13.6632 * </a:t>
            </a:r>
            <a:r>
              <a:rPr lang="de-DE" sz="1800" b="1" dirty="0">
                <a:ea typeface="+mj-lt"/>
                <a:cs typeface="+mj-lt"/>
              </a:rPr>
              <a:t>Monat_11</a:t>
            </a:r>
            <a:r>
              <a:rPr lang="de-DE" sz="1800" dirty="0">
                <a:ea typeface="+mj-lt"/>
                <a:cs typeface="+mj-lt"/>
              </a:rPr>
              <a:t> + 10.9786 * </a:t>
            </a:r>
            <a:r>
              <a:rPr lang="de-DE" sz="1800" b="1" dirty="0">
                <a:ea typeface="+mj-lt"/>
                <a:cs typeface="+mj-lt"/>
              </a:rPr>
              <a:t>Monat_12</a:t>
            </a:r>
            <a:r>
              <a:rPr lang="de-DE" sz="1800" dirty="0">
                <a:ea typeface="+mj-lt"/>
                <a:cs typeface="+mj-lt"/>
              </a:rPr>
              <a:t> + 20.0927 * </a:t>
            </a:r>
            <a:r>
              <a:rPr lang="de-DE" sz="1800" b="1" dirty="0">
                <a:ea typeface="+mj-lt"/>
                <a:cs typeface="+mj-lt"/>
              </a:rPr>
              <a:t>Cluster_1</a:t>
            </a:r>
            <a:r>
              <a:rPr lang="de-DE" sz="1800" dirty="0">
                <a:ea typeface="+mj-lt"/>
                <a:cs typeface="+mj-lt"/>
              </a:rPr>
              <a:t> + 15.6214 * </a:t>
            </a:r>
            <a:r>
              <a:rPr lang="de-DE" sz="1800" b="1" dirty="0">
                <a:ea typeface="+mj-lt"/>
                <a:cs typeface="+mj-lt"/>
              </a:rPr>
              <a:t>Cluster_2</a:t>
            </a:r>
            <a:r>
              <a:rPr lang="de-DE" sz="1800" dirty="0">
                <a:ea typeface="+mj-lt"/>
                <a:cs typeface="+mj-lt"/>
              </a:rPr>
              <a:t> + 14.0265 * </a:t>
            </a:r>
            <a:r>
              <a:rPr lang="de-DE" sz="1800" b="1" dirty="0">
                <a:ea typeface="+mj-lt"/>
                <a:cs typeface="+mj-lt"/>
              </a:rPr>
              <a:t>Cluster_3</a:t>
            </a:r>
            <a:r>
              <a:rPr lang="de-DE" sz="1800" dirty="0">
                <a:ea typeface="+mj-lt"/>
                <a:cs typeface="+mj-lt"/>
              </a:rPr>
              <a:t> + 15.7960 *</a:t>
            </a:r>
            <a:r>
              <a:rPr lang="de-DE" sz="1800" b="1" dirty="0">
                <a:ea typeface="+mj-lt"/>
                <a:cs typeface="+mj-lt"/>
              </a:rPr>
              <a:t> Cluster_4 </a:t>
            </a:r>
            <a:r>
              <a:rPr lang="de-DE" sz="1800" dirty="0">
                <a:ea typeface="+mj-lt"/>
                <a:cs typeface="+mj-lt"/>
              </a:rPr>
              <a:t>+ 17.7035 * </a:t>
            </a:r>
            <a:r>
              <a:rPr lang="de-DE" sz="1800" b="1" dirty="0">
                <a:ea typeface="+mj-lt"/>
                <a:cs typeface="+mj-lt"/>
              </a:rPr>
              <a:t>Cluster_5</a:t>
            </a:r>
            <a:r>
              <a:rPr lang="de-DE" sz="1800" dirty="0">
                <a:ea typeface="+mj-lt"/>
                <a:cs typeface="+mj-lt"/>
              </a:rPr>
              <a:t> + 7.3258 *</a:t>
            </a:r>
            <a:r>
              <a:rPr lang="de-DE" sz="1800" b="1" dirty="0">
                <a:ea typeface="+mj-lt"/>
                <a:cs typeface="+mj-lt"/>
              </a:rPr>
              <a:t> Cluster_6 </a:t>
            </a:r>
            <a:endParaRPr lang="en-US" b="1">
              <a:ea typeface="+mj-lt"/>
              <a:cs typeface="+mj-lt"/>
            </a:endParaRP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AC9E86-F819-047F-FB99-CF31D9E2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814B-A578-4E7D-859F-5065123C192A}" type="datetime1">
              <a:t>02.07.2025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648FD6-EC60-00DC-B558-BAA3B44A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87DB09-E997-FC88-CB5D-097DCADF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923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VeniceBeachVTI</vt:lpstr>
      <vt:lpstr>BAKERY SALES FORECASTING WITH MACHINE LEARNING</vt:lpstr>
      <vt:lpstr>Self-created variables</vt:lpstr>
      <vt:lpstr>Self-created variables</vt:lpstr>
      <vt:lpstr>Self-created variables</vt:lpstr>
      <vt:lpstr>Bar charts for self-created variables</vt:lpstr>
      <vt:lpstr>Bar charts for self-created variables</vt:lpstr>
      <vt:lpstr>missing value imputation</vt:lpstr>
      <vt:lpstr>Linear model optimization</vt:lpstr>
      <vt:lpstr>Linear model optimization</vt:lpstr>
      <vt:lpstr>Linear model optimization</vt:lpstr>
      <vt:lpstr>Neuronal network optimization</vt:lpstr>
      <vt:lpstr>Neuronal network optimization</vt:lpstr>
      <vt:lpstr>  Neuronal network optimization</vt:lpstr>
      <vt:lpstr>Random forest optimization</vt:lpstr>
      <vt:lpstr>Random forest optimization​</vt:lpstr>
      <vt:lpstr>Worst fail</vt:lpstr>
      <vt:lpstr>Best improvement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794</cp:revision>
  <dcterms:created xsi:type="dcterms:W3CDTF">2025-07-02T22:08:53Z</dcterms:created>
  <dcterms:modified xsi:type="dcterms:W3CDTF">2025-07-03T02:28:49Z</dcterms:modified>
</cp:coreProperties>
</file>