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TC Avant Garde Gothic Bold" charset="1" panose="020B0802020202020204"/>
      <p:regular r:id="rId15"/>
    </p:embeddedFont>
    <p:embeddedFont>
      <p:font typeface="ITC Avant Garde Gothic" charset="1" panose="020B0502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6968" y="7204276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79753">
            <a:off x="13678067" y="-1780621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9269" y="-1235736"/>
            <a:ext cx="4746507" cy="4568513"/>
          </a:xfrm>
          <a:custGeom>
            <a:avLst/>
            <a:gdLst/>
            <a:ahLst/>
            <a:cxnLst/>
            <a:rect r="r" b="b" t="t" l="l"/>
            <a:pathLst>
              <a:path h="4568513" w="4746507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1858287"/>
            <a:ext cx="8428713" cy="8428713"/>
          </a:xfrm>
          <a:custGeom>
            <a:avLst/>
            <a:gdLst/>
            <a:ahLst/>
            <a:cxnLst/>
            <a:rect r="r" b="b" t="t" l="l"/>
            <a:pathLst>
              <a:path h="8428713" w="8428713">
                <a:moveTo>
                  <a:pt x="0" y="0"/>
                </a:moveTo>
                <a:lnTo>
                  <a:pt x="8428713" y="0"/>
                </a:lnTo>
                <a:lnTo>
                  <a:pt x="8428713" y="8428713"/>
                </a:lnTo>
                <a:lnTo>
                  <a:pt x="0" y="8428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456082"/>
            <a:ext cx="7595319" cy="8364150"/>
            <a:chOff x="0" y="0"/>
            <a:chExt cx="10127092" cy="1115219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2400"/>
              <a:ext cx="10127092" cy="3511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77"/>
                </a:lnSpc>
              </a:pPr>
              <a:r>
                <a:rPr lang="en-US" sz="8370" spc="326" b="true">
                  <a:solidFill>
                    <a:srgbClr val="FFC857"/>
                  </a:solidFill>
                  <a:latin typeface="ITC Avant Garde Gothic Bold"/>
                  <a:ea typeface="ITC Avant Garde Gothic Bold"/>
                  <a:cs typeface="ITC Avant Garde Gothic Bold"/>
                  <a:sym typeface="ITC Avant Garde Gothic Bold"/>
                </a:rPr>
                <a:t>HISTORIA DE LA IA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528220"/>
              <a:ext cx="10127092" cy="7623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22"/>
                </a:lnSpc>
              </a:pPr>
              <a:r>
                <a:rPr lang="en-US" sz="2900" spc="113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MENDOZA GARCIA BRAYAN</a:t>
              </a:r>
            </a:p>
            <a:p>
              <a:pPr algn="l">
                <a:lnSpc>
                  <a:spcPts val="3422"/>
                </a:lnSpc>
              </a:pPr>
              <a:r>
                <a:rPr lang="en-US" sz="2900" spc="113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TRUJILLO ACOSTA BRYANT</a:t>
              </a: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  <a:r>
                <a:rPr lang="en-US" sz="2900" spc="113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MATERIA: INTELIGENCIA ARTIFICIAL</a:t>
              </a:r>
            </a:p>
            <a:p>
              <a:pPr algn="l">
                <a:lnSpc>
                  <a:spcPts val="3422"/>
                </a:lnSpc>
              </a:pPr>
            </a:p>
            <a:p>
              <a:pPr algn="l">
                <a:lnSpc>
                  <a:spcPts val="3422"/>
                </a:lnSpc>
              </a:pPr>
              <a:r>
                <a:rPr lang="en-US" sz="2900" spc="113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PROFESOR: ZURIEL DATHAN MORA FELIX</a:t>
              </a:r>
            </a:p>
            <a:p>
              <a:pPr algn="l">
                <a:lnSpc>
                  <a:spcPts val="3776"/>
                </a:lnSpc>
              </a:pPr>
            </a:p>
            <a:p>
              <a:pPr algn="l">
                <a:lnSpc>
                  <a:spcPts val="3776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402793">
            <a:off x="171364" y="-66734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58345" y="6537780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1276" y="3724841"/>
            <a:ext cx="8553139" cy="4812699"/>
          </a:xfrm>
          <a:custGeom>
            <a:avLst/>
            <a:gdLst/>
            <a:ahLst/>
            <a:cxnLst/>
            <a:rect r="r" b="b" t="t" l="l"/>
            <a:pathLst>
              <a:path h="4812699" w="8553139">
                <a:moveTo>
                  <a:pt x="0" y="0"/>
                </a:moveTo>
                <a:lnTo>
                  <a:pt x="8553140" y="0"/>
                </a:lnTo>
                <a:lnTo>
                  <a:pt x="8553140" y="4812699"/>
                </a:lnTo>
                <a:lnTo>
                  <a:pt x="0" y="48126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6031" y="876300"/>
            <a:ext cx="7475938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EDAD OSCURA (1943-1956)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69507" y="2510120"/>
            <a:ext cx="7990494" cy="602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0"/>
              </a:lnSpc>
            </a:p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Warren McCulloch y Walter Pitts (1943)</a:t>
            </a:r>
          </a:p>
          <a:p>
            <a:pPr algn="l">
              <a:lnSpc>
                <a:spcPts val="4740"/>
              </a:lnSpc>
            </a:pPr>
          </a:p>
          <a:p>
            <a:pPr algn="l">
              <a:lnSpc>
                <a:spcPts val="4740"/>
              </a:lnSpc>
            </a:pPr>
            <a:r>
              <a:rPr lang="en-US" sz="3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Primer trabajo importante: modelo de neuronas artificiales.</a:t>
            </a:r>
          </a:p>
          <a:p>
            <a:pPr algn="l">
              <a:lnSpc>
                <a:spcPts val="4740"/>
              </a:lnSpc>
            </a:pPr>
          </a:p>
          <a:p>
            <a:pPr algn="l" marL="0" indent="0" lvl="0">
              <a:lnSpc>
                <a:spcPts val="4740"/>
              </a:lnSpc>
              <a:spcBef>
                <a:spcPct val="0"/>
              </a:spcBef>
            </a:pPr>
            <a:r>
              <a:rPr lang="en-US" sz="3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Demostraron que su modelo era equivalente a la máquina de Turing, capaz de realizar cálculos computacionales.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30688" y="-423594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8003">
            <a:off x="-528994" y="579992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24246" y="2333814"/>
            <a:ext cx="15315779" cy="5971797"/>
            <a:chOff x="0" y="0"/>
            <a:chExt cx="4033786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33786" cy="1572819"/>
            </a:xfrm>
            <a:custGeom>
              <a:avLst/>
              <a:gdLst/>
              <a:ahLst/>
              <a:cxnLst/>
              <a:rect r="r" b="b" t="t" l="l"/>
              <a:pathLst>
                <a:path h="1572819" w="4033786">
                  <a:moveTo>
                    <a:pt x="25780" y="0"/>
                  </a:moveTo>
                  <a:lnTo>
                    <a:pt x="4008006" y="0"/>
                  </a:lnTo>
                  <a:cubicBezTo>
                    <a:pt x="4022244" y="0"/>
                    <a:pt x="4033786" y="11542"/>
                    <a:pt x="4033786" y="25780"/>
                  </a:cubicBezTo>
                  <a:lnTo>
                    <a:pt x="4033786" y="1547039"/>
                  </a:lnTo>
                  <a:cubicBezTo>
                    <a:pt x="4033786" y="1553876"/>
                    <a:pt x="4031069" y="1560433"/>
                    <a:pt x="4026235" y="1565268"/>
                  </a:cubicBezTo>
                  <a:cubicBezTo>
                    <a:pt x="4021400" y="1570103"/>
                    <a:pt x="4014843" y="1572819"/>
                    <a:pt x="4008006" y="1572819"/>
                  </a:cubicBezTo>
                  <a:lnTo>
                    <a:pt x="25780" y="1572819"/>
                  </a:lnTo>
                  <a:cubicBezTo>
                    <a:pt x="18943" y="1572819"/>
                    <a:pt x="12385" y="1570103"/>
                    <a:pt x="7551" y="1565268"/>
                  </a:cubicBezTo>
                  <a:cubicBezTo>
                    <a:pt x="2716" y="1560433"/>
                    <a:pt x="0" y="1553876"/>
                    <a:pt x="0" y="1547039"/>
                  </a:cubicBezTo>
                  <a:lnTo>
                    <a:pt x="0" y="25780"/>
                  </a:lnTo>
                  <a:cubicBezTo>
                    <a:pt x="0" y="18943"/>
                    <a:pt x="2716" y="12385"/>
                    <a:pt x="7551" y="7551"/>
                  </a:cubicBezTo>
                  <a:cubicBezTo>
                    <a:pt x="12385" y="2716"/>
                    <a:pt x="18943" y="0"/>
                    <a:pt x="25780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033786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6259" y="3031775"/>
            <a:ext cx="15068215" cy="3980879"/>
            <a:chOff x="0" y="0"/>
            <a:chExt cx="20090953" cy="53078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330834"/>
              <a:ext cx="20090953" cy="3977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161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La IA pasó de ser un concepto abstracto a ser vista como una tecnología con el potencial de resolver problemas complejos más allá de simples cálculos matemáticos.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161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John McCarthy y el LISP (1958).Creó el lenguaje LISP, uno de los lenguajes de programación más antiguos y utilizados en IA.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161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Lotfi Zadeh (1965) presentó la teoría de los conjuntos difusos, que más tarde sería clave para la construcción de sistemas inteligentes y máquinas inteligentes.</a:t>
              </a:r>
            </a:p>
            <a:p>
              <a:pPr algn="l" marL="453390" indent="-226695" lvl="1">
                <a:lnSpc>
                  <a:spcPts val="2940"/>
                </a:lnSpc>
                <a:buFont typeface="Arial"/>
                <a:buChar char="•"/>
              </a:pPr>
              <a:r>
                <a:rPr lang="en-US" sz="2100" spc="161">
                  <a:solidFill>
                    <a:srgbClr val="C7C2E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Allen Newell y Herbert Simon (Carnegie Mellon) desarrollaron GPS, un sistema de propósito general para simular la resolución de problemas humanos.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20090953" cy="893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80"/>
                </a:lnSpc>
              </a:pPr>
              <a:r>
                <a:rPr lang="en-US" b="true" sz="3700">
                  <a:solidFill>
                    <a:srgbClr val="C7C2EF"/>
                  </a:solidFill>
                  <a:latin typeface="ITC Avant Garde Gothic Bold"/>
                  <a:ea typeface="ITC Avant Garde Gothic Bold"/>
                  <a:cs typeface="ITC Avant Garde Gothic Bold"/>
                  <a:sym typeface="ITC Avant Garde Gothic Bold"/>
                </a:rPr>
                <a:t>LA ERA DE LAS GRANDES EXPECTATIVAS (1956 - 1960)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818688" y="7756625"/>
            <a:ext cx="2829832" cy="2829832"/>
          </a:xfrm>
          <a:custGeom>
            <a:avLst/>
            <a:gdLst/>
            <a:ahLst/>
            <a:cxnLst/>
            <a:rect r="r" b="b" t="t" l="l"/>
            <a:pathLst>
              <a:path h="2829832" w="2829832">
                <a:moveTo>
                  <a:pt x="0" y="0"/>
                </a:moveTo>
                <a:lnTo>
                  <a:pt x="2829832" y="0"/>
                </a:lnTo>
                <a:lnTo>
                  <a:pt x="2829832" y="2829831"/>
                </a:lnTo>
                <a:lnTo>
                  <a:pt x="0" y="282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519617" y="-423594"/>
            <a:ext cx="2944680" cy="2944680"/>
          </a:xfrm>
          <a:custGeom>
            <a:avLst/>
            <a:gdLst/>
            <a:ahLst/>
            <a:cxnLst/>
            <a:rect r="r" b="b" t="t" l="l"/>
            <a:pathLst>
              <a:path h="2944680" w="2944680">
                <a:moveTo>
                  <a:pt x="0" y="0"/>
                </a:moveTo>
                <a:lnTo>
                  <a:pt x="2944680" y="0"/>
                </a:lnTo>
                <a:lnTo>
                  <a:pt x="2944680" y="2944680"/>
                </a:lnTo>
                <a:lnTo>
                  <a:pt x="0" y="29446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4607" y="682601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40166">
            <a:off x="14225626" y="672600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91776" y="454324"/>
            <a:ext cx="7888222" cy="2432283"/>
            <a:chOff x="0" y="0"/>
            <a:chExt cx="2077556" cy="6406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7556" cy="640601"/>
            </a:xfrm>
            <a:custGeom>
              <a:avLst/>
              <a:gdLst/>
              <a:ahLst/>
              <a:cxnLst/>
              <a:rect r="r" b="b" t="t" l="l"/>
              <a:pathLst>
                <a:path h="640601" w="2077556">
                  <a:moveTo>
                    <a:pt x="50054" y="0"/>
                  </a:moveTo>
                  <a:lnTo>
                    <a:pt x="2027502" y="0"/>
                  </a:lnTo>
                  <a:cubicBezTo>
                    <a:pt x="2040777" y="0"/>
                    <a:pt x="2053509" y="5274"/>
                    <a:pt x="2062896" y="14661"/>
                  </a:cubicBezTo>
                  <a:cubicBezTo>
                    <a:pt x="2072283" y="24047"/>
                    <a:pt x="2077556" y="36779"/>
                    <a:pt x="2077556" y="50054"/>
                  </a:cubicBezTo>
                  <a:lnTo>
                    <a:pt x="2077556" y="590547"/>
                  </a:lnTo>
                  <a:cubicBezTo>
                    <a:pt x="2077556" y="618191"/>
                    <a:pt x="2055146" y="640601"/>
                    <a:pt x="2027502" y="640601"/>
                  </a:cubicBezTo>
                  <a:lnTo>
                    <a:pt x="50054" y="640601"/>
                  </a:lnTo>
                  <a:cubicBezTo>
                    <a:pt x="22410" y="640601"/>
                    <a:pt x="0" y="618191"/>
                    <a:pt x="0" y="590547"/>
                  </a:cubicBezTo>
                  <a:lnTo>
                    <a:pt x="0" y="50054"/>
                  </a:lnTo>
                  <a:cubicBezTo>
                    <a:pt x="0" y="22410"/>
                    <a:pt x="22410" y="0"/>
                    <a:pt x="50054" y="0"/>
                  </a:cubicBezTo>
                  <a:close/>
                </a:path>
              </a:pathLst>
            </a:custGeom>
            <a:solidFill>
              <a:srgbClr val="FFC857"/>
            </a:solidFill>
            <a:ln w="38100" cap="rnd">
              <a:solidFill>
                <a:srgbClr val="F1B12E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77556" cy="697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487713" y="1051341"/>
            <a:ext cx="722554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177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Decadencia de la euforia (finales de 1960s)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4183" y="3672041"/>
            <a:ext cx="12917334" cy="357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829"/>
              </a:lnSpc>
              <a:buFont typeface="Arial"/>
              <a:buChar char="•"/>
            </a:pPr>
            <a:r>
              <a:rPr lang="en-US" sz="2300" spc="899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LOS LOGROS DE LA IA ERAN INSUFICIENTES PARA RESOLVER PROBLEMAS REALES.</a:t>
            </a:r>
          </a:p>
          <a:p>
            <a:pPr algn="l">
              <a:lnSpc>
                <a:spcPts val="2829"/>
              </a:lnSpc>
            </a:pPr>
          </a:p>
          <a:p>
            <a:pPr algn="l" marL="496571" indent="-248285" lvl="1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899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Financiamiento gubernamental disminuyó en 1970 debido a las </a:t>
            </a:r>
            <a:r>
              <a:rPr lang="en-US" sz="2300" spc="899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EXPECTATIVAS NO CUMPLIDAS.</a:t>
            </a:r>
          </a:p>
          <a:p>
            <a:pPr algn="l">
              <a:lnSpc>
                <a:spcPts val="2829"/>
              </a:lnSpc>
              <a:spcBef>
                <a:spcPct val="0"/>
              </a:spcBef>
            </a:pPr>
          </a:p>
          <a:p>
            <a:pPr algn="l" marL="496571" indent="-248285" lvl="1">
              <a:lnSpc>
                <a:spcPts val="2829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899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LA IA SEGUÍA SIENDO UN CAMPO ACADÉMICO, CON POCAS APLICACIONES PRÁCTICAS FUERA DE LOS JUEGOS Y PROYECTOS MUY ESPECIALIZADOS.</a:t>
            </a:r>
          </a:p>
          <a:p>
            <a:pPr algn="ctr">
              <a:lnSpc>
                <a:spcPts val="282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682215" y="7244678"/>
            <a:ext cx="2907344" cy="2907344"/>
          </a:xfrm>
          <a:custGeom>
            <a:avLst/>
            <a:gdLst/>
            <a:ahLst/>
            <a:cxnLst/>
            <a:rect r="r" b="b" t="t" l="l"/>
            <a:pathLst>
              <a:path h="2907344" w="2907344">
                <a:moveTo>
                  <a:pt x="0" y="0"/>
                </a:moveTo>
                <a:lnTo>
                  <a:pt x="2907344" y="0"/>
                </a:lnTo>
                <a:lnTo>
                  <a:pt x="2907344" y="2907343"/>
                </a:lnTo>
                <a:lnTo>
                  <a:pt x="0" y="2907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2413" y="-975079"/>
            <a:ext cx="3768075" cy="3626772"/>
          </a:xfrm>
          <a:custGeom>
            <a:avLst/>
            <a:gdLst/>
            <a:ahLst/>
            <a:cxnLst/>
            <a:rect r="r" b="b" t="t" l="l"/>
            <a:pathLst>
              <a:path h="3626772" w="3768075">
                <a:moveTo>
                  <a:pt x="0" y="0"/>
                </a:moveTo>
                <a:lnTo>
                  <a:pt x="3768075" y="0"/>
                </a:lnTo>
                <a:lnTo>
                  <a:pt x="3768075" y="3626772"/>
                </a:lnTo>
                <a:lnTo>
                  <a:pt x="0" y="362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834522">
            <a:off x="16046216" y="138364"/>
            <a:ext cx="2480146" cy="2480146"/>
          </a:xfrm>
          <a:custGeom>
            <a:avLst/>
            <a:gdLst/>
            <a:ahLst/>
            <a:cxnLst/>
            <a:rect r="r" b="b" t="t" l="l"/>
            <a:pathLst>
              <a:path h="2480146" w="2480146">
                <a:moveTo>
                  <a:pt x="0" y="0"/>
                </a:moveTo>
                <a:lnTo>
                  <a:pt x="2480146" y="0"/>
                </a:lnTo>
                <a:lnTo>
                  <a:pt x="2480146" y="2480146"/>
                </a:lnTo>
                <a:lnTo>
                  <a:pt x="0" y="248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1904" y="1124765"/>
            <a:ext cx="13970986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EXPECTATIVAS INICIALES Y LA REALIDAD(1950s-1970)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91904" y="3019731"/>
            <a:ext cx="15367396" cy="301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2"/>
              </a:lnSpc>
            </a:pPr>
          </a:p>
          <a:p>
            <a:pPr algn="l">
              <a:lnSpc>
                <a:spcPts val="2952"/>
              </a:lnSpc>
            </a:pPr>
            <a:r>
              <a:rPr lang="en-US" sz="2400" spc="938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PROMESAS DE LOS INVESTIGADORES DE IA:</a:t>
            </a:r>
          </a:p>
          <a:p>
            <a:pPr algn="l">
              <a:lnSpc>
                <a:spcPts val="2952"/>
              </a:lnSpc>
            </a:pPr>
          </a:p>
          <a:p>
            <a:pPr algn="l">
              <a:lnSpc>
                <a:spcPts val="2952"/>
              </a:lnSpc>
            </a:pPr>
            <a:r>
              <a:rPr lang="en-US" sz="2400" spc="938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OBJETIVOS CREAR MAQUINAS INTELIGENTES  DE PROPOSITO GENERAL </a:t>
            </a:r>
            <a:r>
              <a:rPr lang="en-US" sz="2400" spc="938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 UNA BASE DE CONOCIMIENTO HUMANO PARA LOS 80 Y SUPERAR LA INTELIGENCIA HUMANA PARA EL AÑO 2000. </a:t>
            </a:r>
          </a:p>
          <a:p>
            <a:pPr algn="l">
              <a:lnSpc>
                <a:spcPts val="2952"/>
              </a:lnSpc>
            </a:pPr>
            <a:r>
              <a:rPr lang="en-US" sz="2400" spc="938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SIN EMBARGO EN 1970 SE DIERON CUENTA DE QUE ESTAS PREDICCIONES ERAN EXCESIVAMENTE OPTIMISTAS.</a:t>
            </a:r>
            <a:r>
              <a:rPr lang="en-US" sz="2400" spc="938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1385" y="-358854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4742" y="2664141"/>
            <a:ext cx="13879399" cy="6055642"/>
            <a:chOff x="0" y="0"/>
            <a:chExt cx="3655480" cy="15949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480" cy="1594901"/>
            </a:xfrm>
            <a:custGeom>
              <a:avLst/>
              <a:gdLst/>
              <a:ahLst/>
              <a:cxnLst/>
              <a:rect r="r" b="b" t="t" l="l"/>
              <a:pathLst>
                <a:path h="1594901" w="3655480">
                  <a:moveTo>
                    <a:pt x="28448" y="0"/>
                  </a:moveTo>
                  <a:lnTo>
                    <a:pt x="3627032" y="0"/>
                  </a:lnTo>
                  <a:cubicBezTo>
                    <a:pt x="3634577" y="0"/>
                    <a:pt x="3641813" y="2997"/>
                    <a:pt x="3647148" y="8332"/>
                  </a:cubicBezTo>
                  <a:cubicBezTo>
                    <a:pt x="3652482" y="13667"/>
                    <a:pt x="3655480" y="20903"/>
                    <a:pt x="3655480" y="28448"/>
                  </a:cubicBezTo>
                  <a:lnTo>
                    <a:pt x="3655480" y="1566454"/>
                  </a:lnTo>
                  <a:cubicBezTo>
                    <a:pt x="3655480" y="1573998"/>
                    <a:pt x="3652482" y="1581234"/>
                    <a:pt x="3647148" y="1586569"/>
                  </a:cubicBezTo>
                  <a:cubicBezTo>
                    <a:pt x="3641813" y="1591904"/>
                    <a:pt x="3634577" y="1594901"/>
                    <a:pt x="3627032" y="1594901"/>
                  </a:cubicBezTo>
                  <a:lnTo>
                    <a:pt x="28448" y="1594901"/>
                  </a:lnTo>
                  <a:cubicBezTo>
                    <a:pt x="20903" y="1594901"/>
                    <a:pt x="13667" y="1591904"/>
                    <a:pt x="8332" y="1586569"/>
                  </a:cubicBezTo>
                  <a:cubicBezTo>
                    <a:pt x="2997" y="1581234"/>
                    <a:pt x="0" y="1573998"/>
                    <a:pt x="0" y="1566454"/>
                  </a:cubicBezTo>
                  <a:lnTo>
                    <a:pt x="0" y="28448"/>
                  </a:lnTo>
                  <a:cubicBezTo>
                    <a:pt x="0" y="20903"/>
                    <a:pt x="2997" y="13667"/>
                    <a:pt x="8332" y="8332"/>
                  </a:cubicBezTo>
                  <a:cubicBezTo>
                    <a:pt x="13667" y="2997"/>
                    <a:pt x="20903" y="0"/>
                    <a:pt x="28448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655480" cy="165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898511" y="7796021"/>
            <a:ext cx="2490979" cy="2490979"/>
          </a:xfrm>
          <a:custGeom>
            <a:avLst/>
            <a:gdLst/>
            <a:ahLst/>
            <a:cxnLst/>
            <a:rect r="r" b="b" t="t" l="l"/>
            <a:pathLst>
              <a:path h="2490979" w="2490979">
                <a:moveTo>
                  <a:pt x="0" y="0"/>
                </a:moveTo>
                <a:lnTo>
                  <a:pt x="2490978" y="0"/>
                </a:lnTo>
                <a:lnTo>
                  <a:pt x="2490978" y="2490979"/>
                </a:lnTo>
                <a:lnTo>
                  <a:pt x="0" y="2490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5542" y="3061201"/>
            <a:ext cx="12498599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b="true" sz="3000" spc="177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FALTA DE CONOCIMIENTO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1539" y="4251826"/>
            <a:ext cx="12279827" cy="202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LOS PROGRAMAS NO TENIAN CONOCIMIENTO ESPECÍFICO SOBRE LOS DOMINIOS DE LOS PROBLEMAS QUE INTENTABAN RESOLVER.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LOS METODOS GENERALES APLICADOS SOLO FUNCIONABAN PARA PROBLEMAS SIMPLES, PERO NO ESCALABAN A PROBLEMAS MÁS CONMPLEJOS DEL MUNDO REAL.</a:t>
            </a:r>
          </a:p>
          <a:p>
            <a:pPr algn="l" marL="431801" indent="-215900" lvl="1">
              <a:lnSpc>
                <a:spcPts val="3200"/>
              </a:lnSpc>
              <a:buFont typeface="Arial"/>
              <a:buChar char="•"/>
            </a:pPr>
            <a:r>
              <a:rPr lang="en-US" sz="2000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PROBLEMAS DE ESCABILIDAD Y COMPLEJIDAD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45886" y="1006326"/>
            <a:ext cx="12396227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PRINCIPALES DIFICULTADES PARA LA IA (FINALES DE LOS 60s)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37125" y="-371733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44062">
            <a:off x="-987459" y="5541249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32852" y="1632665"/>
            <a:ext cx="15062578" cy="8201796"/>
            <a:chOff x="0" y="0"/>
            <a:chExt cx="2888478" cy="15728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8478" cy="1572819"/>
            </a:xfrm>
            <a:custGeom>
              <a:avLst/>
              <a:gdLst/>
              <a:ahLst/>
              <a:cxnLst/>
              <a:rect r="r" b="b" t="t" l="l"/>
              <a:pathLst>
                <a:path h="1572819" w="2888478">
                  <a:moveTo>
                    <a:pt x="26213" y="0"/>
                  </a:moveTo>
                  <a:lnTo>
                    <a:pt x="2862265" y="0"/>
                  </a:lnTo>
                  <a:cubicBezTo>
                    <a:pt x="2869217" y="0"/>
                    <a:pt x="2875884" y="2762"/>
                    <a:pt x="2880800" y="7678"/>
                  </a:cubicBezTo>
                  <a:cubicBezTo>
                    <a:pt x="2885716" y="12594"/>
                    <a:pt x="2888478" y="19261"/>
                    <a:pt x="2888478" y="26213"/>
                  </a:cubicBezTo>
                  <a:lnTo>
                    <a:pt x="2888478" y="1546606"/>
                  </a:lnTo>
                  <a:cubicBezTo>
                    <a:pt x="2888478" y="1561083"/>
                    <a:pt x="2876742" y="1572819"/>
                    <a:pt x="2862265" y="1572819"/>
                  </a:cubicBezTo>
                  <a:lnTo>
                    <a:pt x="26213" y="1572819"/>
                  </a:lnTo>
                  <a:cubicBezTo>
                    <a:pt x="19261" y="1572819"/>
                    <a:pt x="12594" y="1570057"/>
                    <a:pt x="7678" y="1565141"/>
                  </a:cubicBezTo>
                  <a:cubicBezTo>
                    <a:pt x="2762" y="1560225"/>
                    <a:pt x="0" y="1553558"/>
                    <a:pt x="0" y="1546606"/>
                  </a:cubicBezTo>
                  <a:lnTo>
                    <a:pt x="0" y="26213"/>
                  </a:lnTo>
                  <a:cubicBezTo>
                    <a:pt x="0" y="19261"/>
                    <a:pt x="2762" y="12594"/>
                    <a:pt x="7678" y="7678"/>
                  </a:cubicBezTo>
                  <a:cubicBezTo>
                    <a:pt x="12594" y="2762"/>
                    <a:pt x="19261" y="0"/>
                    <a:pt x="26213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888478" cy="162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548603" y="1981550"/>
            <a:ext cx="12832263" cy="145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68"/>
              </a:lnSpc>
              <a:spcBef>
                <a:spcPct val="0"/>
              </a:spcBef>
            </a:pPr>
            <a:r>
              <a:rPr lang="en-US" b="true" sz="3977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LOS SISTEMAS EXPERTOS: LA CLAVE DEL ÉXITO (1970S–1980S)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82761" y="3762445"/>
            <a:ext cx="11811145" cy="5412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9"/>
              </a:lnSpc>
            </a:pPr>
            <a:r>
              <a:rPr lang="en-US" sz="2528" spc="194" b="true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Cambio de Paradigma en IA</a:t>
            </a:r>
          </a:p>
          <a:p>
            <a:pPr algn="l">
              <a:lnSpc>
                <a:spcPts val="3539"/>
              </a:lnSpc>
            </a:pPr>
            <a:r>
              <a:rPr lang="en-US" sz="2528" spc="194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Se pasó de métodos generales de búsqueda y razonamiento débil a técnicas específicas y basadas en conocimiento.</a:t>
            </a:r>
          </a:p>
          <a:p>
            <a:pPr algn="l">
              <a:lnSpc>
                <a:spcPts val="3539"/>
              </a:lnSpc>
            </a:pPr>
            <a:r>
              <a:rPr lang="en-US" sz="2528" spc="194" b="true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DENDRAL (1969, Stanford University)</a:t>
            </a:r>
          </a:p>
          <a:p>
            <a:pPr algn="l">
              <a:lnSpc>
                <a:spcPts val="3539"/>
              </a:lnSpc>
            </a:pPr>
            <a:r>
              <a:rPr lang="en-US" sz="2528" spc="194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Primer sistema experto exitoso, desarrollado para analizar estructuras químicas.</a:t>
            </a:r>
          </a:p>
          <a:p>
            <a:pPr algn="l">
              <a:lnSpc>
                <a:spcPts val="3539"/>
              </a:lnSpc>
            </a:pPr>
            <a:r>
              <a:rPr lang="en-US" sz="2528" spc="194" b="true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MYCIN (1972, Stanford University)</a:t>
            </a:r>
          </a:p>
          <a:p>
            <a:pPr algn="l">
              <a:lnSpc>
                <a:spcPts val="3539"/>
              </a:lnSpc>
            </a:pPr>
            <a:r>
              <a:rPr lang="en-US" sz="2528" spc="194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Sistema experto para diagnóstico de enfermedades infecciosas en la sangre.</a:t>
            </a:r>
          </a:p>
          <a:p>
            <a:pPr algn="l">
              <a:lnSpc>
                <a:spcPts val="3539"/>
              </a:lnSpc>
            </a:pPr>
            <a:r>
              <a:rPr lang="en-US" sz="2528" spc="194" b="true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PROSPECTOR (1974–1983, Stanford Research Institute)</a:t>
            </a:r>
          </a:p>
          <a:p>
            <a:pPr algn="l">
              <a:lnSpc>
                <a:spcPts val="3539"/>
              </a:lnSpc>
            </a:pPr>
            <a:r>
              <a:rPr lang="en-US" sz="2528" spc="194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Sistema experto para exploración geológica y minería.</a:t>
            </a:r>
          </a:p>
          <a:p>
            <a:pPr algn="l" marL="0" indent="0" lvl="0">
              <a:lnSpc>
                <a:spcPts val="353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93083" y="7492083"/>
            <a:ext cx="2794917" cy="2794917"/>
          </a:xfrm>
          <a:custGeom>
            <a:avLst/>
            <a:gdLst/>
            <a:ahLst/>
            <a:cxnLst/>
            <a:rect r="r" b="b" t="t" l="l"/>
            <a:pathLst>
              <a:path h="2794917" w="2794917">
                <a:moveTo>
                  <a:pt x="0" y="0"/>
                </a:moveTo>
                <a:lnTo>
                  <a:pt x="2794917" y="0"/>
                </a:lnTo>
                <a:lnTo>
                  <a:pt x="2794917" y="2794917"/>
                </a:lnTo>
                <a:lnTo>
                  <a:pt x="0" y="27949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492025">
            <a:off x="-1345692" y="655280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8505" y="3056611"/>
            <a:ext cx="14640532" cy="5722902"/>
            <a:chOff x="0" y="0"/>
            <a:chExt cx="3855942" cy="1507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55943" cy="1507266"/>
            </a:xfrm>
            <a:custGeom>
              <a:avLst/>
              <a:gdLst/>
              <a:ahLst/>
              <a:cxnLst/>
              <a:rect r="r" b="b" t="t" l="l"/>
              <a:pathLst>
                <a:path h="1507266" w="3855943">
                  <a:moveTo>
                    <a:pt x="26969" y="0"/>
                  </a:moveTo>
                  <a:lnTo>
                    <a:pt x="3828974" y="0"/>
                  </a:lnTo>
                  <a:cubicBezTo>
                    <a:pt x="3836126" y="0"/>
                    <a:pt x="3842986" y="2841"/>
                    <a:pt x="3848043" y="7899"/>
                  </a:cubicBezTo>
                  <a:cubicBezTo>
                    <a:pt x="3853101" y="12957"/>
                    <a:pt x="3855943" y="19816"/>
                    <a:pt x="3855943" y="26969"/>
                  </a:cubicBezTo>
                  <a:lnTo>
                    <a:pt x="3855943" y="1480298"/>
                  </a:lnTo>
                  <a:cubicBezTo>
                    <a:pt x="3855943" y="1487450"/>
                    <a:pt x="3853101" y="1494310"/>
                    <a:pt x="3848043" y="1499367"/>
                  </a:cubicBezTo>
                  <a:cubicBezTo>
                    <a:pt x="3842986" y="1504425"/>
                    <a:pt x="3836126" y="1507266"/>
                    <a:pt x="3828974" y="1507266"/>
                  </a:cubicBezTo>
                  <a:lnTo>
                    <a:pt x="26969" y="1507266"/>
                  </a:lnTo>
                  <a:cubicBezTo>
                    <a:pt x="19816" y="1507266"/>
                    <a:pt x="12957" y="1504425"/>
                    <a:pt x="7899" y="1499367"/>
                  </a:cubicBezTo>
                  <a:cubicBezTo>
                    <a:pt x="2841" y="1494310"/>
                    <a:pt x="0" y="1487450"/>
                    <a:pt x="0" y="1480298"/>
                  </a:cubicBezTo>
                  <a:lnTo>
                    <a:pt x="0" y="26969"/>
                  </a:lnTo>
                  <a:cubicBezTo>
                    <a:pt x="0" y="19816"/>
                    <a:pt x="2841" y="12957"/>
                    <a:pt x="7899" y="7899"/>
                  </a:cubicBezTo>
                  <a:cubicBezTo>
                    <a:pt x="12957" y="2841"/>
                    <a:pt x="19816" y="0"/>
                    <a:pt x="26969" y="0"/>
                  </a:cubicBezTo>
                  <a:close/>
                </a:path>
              </a:pathLst>
            </a:custGeom>
            <a:solidFill>
              <a:srgbClr val="1A0E79"/>
            </a:solidFill>
            <a:ln w="38100" cap="rnd">
              <a:solidFill>
                <a:srgbClr val="FFC85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855942" cy="1564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3975186">
            <a:off x="13768048" y="-922899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60575" y="6515062"/>
            <a:ext cx="3727425" cy="3727425"/>
          </a:xfrm>
          <a:custGeom>
            <a:avLst/>
            <a:gdLst/>
            <a:ahLst/>
            <a:cxnLst/>
            <a:rect r="r" b="b" t="t" l="l"/>
            <a:pathLst>
              <a:path h="3727425" w="3727425">
                <a:moveTo>
                  <a:pt x="0" y="0"/>
                </a:moveTo>
                <a:lnTo>
                  <a:pt x="3727425" y="0"/>
                </a:lnTo>
                <a:lnTo>
                  <a:pt x="3727425" y="3727425"/>
                </a:lnTo>
                <a:lnTo>
                  <a:pt x="0" y="3727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16513" y="1429885"/>
            <a:ext cx="16598652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La Nueva Era de la Ingeniería del Conocimiento: Computación con Palabras (Desde los Años 80 en Adelante)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5218" y="3338149"/>
            <a:ext cx="14087104" cy="567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0"/>
              </a:lnSpc>
              <a:spcBef>
                <a:spcPct val="0"/>
              </a:spcBef>
            </a:pPr>
            <a:r>
              <a:rPr lang="en-US" b="true" sz="2309" spc="902">
                <a:solidFill>
                  <a:srgbClr val="C7C2E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LÓGICA DIFUSA: COMPUTACIÓN CON PALABRAS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INTRODUCIDA POR LOTFI ZADEH (1965).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MODELO BASADO EN TÉRMINOS HUMANOS Y VAGOS COMO "RÁPIDO", "LENTO", "GENERALMENTE", "OCASIONALMENTE".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USA REGLAS DEL TIPO SI-ENTONCES CON VALORES DIFUSOS: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EJEMPLO: SI LA VELOCIDAD ES ALTA ENTONCES LA DISTANCIA DE FRENADO ES LARGA.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JAPÓN ADOPTÓ LA LÓGICA DIFUSA EN ELECTRODOMÉSTICOS, AUTOMÓVILES Y SISTEMAS DE CONTROL DESDE 1987.</a:t>
            </a:r>
          </a:p>
          <a:p>
            <a:pPr algn="l" marL="498574" indent="-249287" lvl="1">
              <a:lnSpc>
                <a:spcPts val="2840"/>
              </a:lnSpc>
              <a:spcBef>
                <a:spcPct val="0"/>
              </a:spcBef>
              <a:buFont typeface="Arial"/>
              <a:buChar char="•"/>
            </a:pPr>
            <a:r>
              <a:rPr lang="en-US" sz="2309" spc="902">
                <a:solidFill>
                  <a:srgbClr val="C7C2E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MEJORA LOS SISTEMAS EXPERTOS EN MEDICINA, INGENIERÍA, FINANZAS Y GESTIÓN EMPRESARIAL.</a:t>
            </a:r>
          </a:p>
          <a:p>
            <a:pPr algn="l">
              <a:lnSpc>
                <a:spcPts val="2840"/>
              </a:lnSpc>
              <a:spcBef>
                <a:spcPct val="0"/>
              </a:spcBef>
            </a:pPr>
          </a:p>
          <a:p>
            <a:pPr algn="ctr">
              <a:lnSpc>
                <a:spcPts val="2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0E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6340" y="5341982"/>
            <a:ext cx="7595319" cy="142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77"/>
              </a:lnSpc>
            </a:pPr>
            <a:r>
              <a:rPr lang="en-US" b="true" sz="8370" spc="326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41660" y="-550034"/>
            <a:ext cx="6253610" cy="6019100"/>
          </a:xfrm>
          <a:custGeom>
            <a:avLst/>
            <a:gdLst/>
            <a:ahLst/>
            <a:cxnLst/>
            <a:rect r="r" b="b" t="t" l="l"/>
            <a:pathLst>
              <a:path h="6019100" w="6253610">
                <a:moveTo>
                  <a:pt x="0" y="0"/>
                </a:moveTo>
                <a:lnTo>
                  <a:pt x="6253610" y="0"/>
                </a:lnTo>
                <a:lnTo>
                  <a:pt x="6253610" y="6019099"/>
                </a:lnTo>
                <a:lnTo>
                  <a:pt x="0" y="6019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19732" y="4884400"/>
            <a:ext cx="6253610" cy="6019100"/>
          </a:xfrm>
          <a:custGeom>
            <a:avLst/>
            <a:gdLst/>
            <a:ahLst/>
            <a:cxnLst/>
            <a:rect r="r" b="b" t="t" l="l"/>
            <a:pathLst>
              <a:path h="6019100" w="6253610">
                <a:moveTo>
                  <a:pt x="0" y="0"/>
                </a:moveTo>
                <a:lnTo>
                  <a:pt x="6253610" y="0"/>
                </a:lnTo>
                <a:lnTo>
                  <a:pt x="6253610" y="6019100"/>
                </a:lnTo>
                <a:lnTo>
                  <a:pt x="0" y="60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27557" y="1638682"/>
            <a:ext cx="3632887" cy="3632887"/>
          </a:xfrm>
          <a:custGeom>
            <a:avLst/>
            <a:gdLst/>
            <a:ahLst/>
            <a:cxnLst/>
            <a:rect r="r" b="b" t="t" l="l"/>
            <a:pathLst>
              <a:path h="3632887" w="3632887">
                <a:moveTo>
                  <a:pt x="0" y="0"/>
                </a:moveTo>
                <a:lnTo>
                  <a:pt x="3632886" y="0"/>
                </a:lnTo>
                <a:lnTo>
                  <a:pt x="3632886" y="3632886"/>
                </a:lnTo>
                <a:lnTo>
                  <a:pt x="0" y="3632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DAGeqsu0zMo</dc:identifier>
  <dcterms:modified xsi:type="dcterms:W3CDTF">2011-08-01T06:04:30Z</dcterms:modified>
  <cp:revision>1</cp:revision>
  <dc:title>Presentación Inteligencia Artificial Tecnológica Ilustrada Azul y Amarillo</dc:title>
</cp:coreProperties>
</file>