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2"/>
    <a:srgbClr val="E5DCDB"/>
    <a:srgbClr val="7E0E10"/>
    <a:srgbClr val="E8D4D3"/>
    <a:srgbClr val="E6D1D0"/>
    <a:srgbClr val="873031"/>
    <a:srgbClr val="F4EAE9"/>
    <a:srgbClr val="7D110C"/>
    <a:srgbClr val="B30839"/>
    <a:srgbClr val="961A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98" autoAdjust="0"/>
    <p:restoredTop sz="99336" autoAdjust="0"/>
  </p:normalViewPr>
  <p:slideViewPr>
    <p:cSldViewPr snapToGrid="0" snapToObjects="1">
      <p:cViewPr varScale="1">
        <p:scale>
          <a:sx n="51" d="100"/>
          <a:sy n="51" d="100"/>
        </p:scale>
        <p:origin x="2130" y="126"/>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50FDD1-E802-4B61-BB15-40BE78DAD272}" type="datetimeFigureOut">
              <a:rPr lang="en-US" smtClean="0"/>
              <a:t>5/4/2022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84764-96E1-4D69-9597-D51E07D08E08}" type="slidenum">
              <a:rPr lang="en-US" smtClean="0"/>
              <a:t>‹#›</a:t>
            </a:fld>
            <a:endParaRPr lang="en-US" dirty="0"/>
          </a:p>
        </p:txBody>
      </p:sp>
    </p:spTree>
    <p:extLst>
      <p:ext uri="{BB962C8B-B14F-4D97-AF65-F5344CB8AC3E}">
        <p14:creationId xmlns:p14="http://schemas.microsoft.com/office/powerpoint/2010/main" val="162491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384764-96E1-4D69-9597-D51E07D08E08}" type="slidenum">
              <a:rPr lang="en-US" smtClean="0"/>
              <a:t>1</a:t>
            </a:fld>
            <a:endParaRPr lang="en-US" dirty="0"/>
          </a:p>
        </p:txBody>
      </p:sp>
    </p:spTree>
    <p:extLst>
      <p:ext uri="{BB962C8B-B14F-4D97-AF65-F5344CB8AC3E}">
        <p14:creationId xmlns:p14="http://schemas.microsoft.com/office/powerpoint/2010/main" val="103050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18596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00779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78218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9208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3552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05775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8773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71960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8265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20730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dirty="0"/>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28969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E350CF23-4F62-8046-AF6A-DE4F04AD794B}" type="datetimeFigureOut">
              <a:rPr lang="en-US" smtClean="0"/>
              <a:t>5/4/2022</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9BC29C00-8D78-0648-BB41-8377B10D69F3}" type="slidenum">
              <a:rPr lang="en-US" smtClean="0"/>
              <a:t>‹#›</a:t>
            </a:fld>
            <a:endParaRPr lang="en-US" dirty="0"/>
          </a:p>
        </p:txBody>
      </p:sp>
    </p:spTree>
    <p:extLst>
      <p:ext uri="{BB962C8B-B14F-4D97-AF65-F5344CB8AC3E}">
        <p14:creationId xmlns:p14="http://schemas.microsoft.com/office/powerpoint/2010/main" val="413763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9050" y="0"/>
            <a:ext cx="32918400" cy="21945600"/>
          </a:xfrm>
          <a:prstGeom prst="rect">
            <a:avLst/>
          </a:prstGeom>
          <a:noFill/>
          <a:ln w="127000" cap="sq"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24" name="TextBox 23"/>
          <p:cNvSpPr txBox="1"/>
          <p:nvPr/>
        </p:nvSpPr>
        <p:spPr>
          <a:xfrm>
            <a:off x="2933046" y="213085"/>
            <a:ext cx="27052305" cy="954107"/>
          </a:xfrm>
          <a:prstGeom prst="rect">
            <a:avLst/>
          </a:prstGeom>
          <a:noFill/>
        </p:spPr>
        <p:txBody>
          <a:bodyPr wrap="square" rtlCol="0">
            <a:spAutoFit/>
          </a:bodyPr>
          <a:lstStyle/>
          <a:p>
            <a:pPr algn="ctr"/>
            <a:r>
              <a:rPr lang="en-US" sz="5600" dirty="0">
                <a:latin typeface="Times New Roman" panose="02020603050405020304" pitchFamily="18" charset="0"/>
                <a:cs typeface="Times New Roman" panose="02020603050405020304" pitchFamily="18" charset="0"/>
              </a:rPr>
              <a:t>Computer Vision Approach to Football Player Mapping</a:t>
            </a:r>
          </a:p>
        </p:txBody>
      </p:sp>
      <p:cxnSp>
        <p:nvCxnSpPr>
          <p:cNvPr id="28" name="Straight Connector 27"/>
          <p:cNvCxnSpPr/>
          <p:nvPr/>
        </p:nvCxnSpPr>
        <p:spPr>
          <a:xfrm>
            <a:off x="0" y="2609341"/>
            <a:ext cx="32918400" cy="0"/>
          </a:xfrm>
          <a:prstGeom prst="line">
            <a:avLst/>
          </a:prstGeom>
          <a:ln w="127000">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916131" y="1652782"/>
            <a:ext cx="2308613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Bryant Cornwell, Seth Mize, Lucas Franz, </a:t>
            </a:r>
            <a:r>
              <a:rPr lang="en-US" sz="3600" dirty="0" err="1">
                <a:latin typeface="Times New Roman" panose="02020603050405020304" pitchFamily="18" charset="0"/>
                <a:cs typeface="Times New Roman" panose="02020603050405020304" pitchFamily="18" charset="0"/>
              </a:rPr>
              <a:t>Luddy</a:t>
            </a:r>
            <a:r>
              <a:rPr lang="en-US" sz="3600" dirty="0">
                <a:latin typeface="Times New Roman" panose="02020603050405020304" pitchFamily="18" charset="0"/>
                <a:cs typeface="Times New Roman" panose="02020603050405020304" pitchFamily="18" charset="0"/>
              </a:rPr>
              <a:t> School of Informatics, Computing, and Engineering, Indiana University</a:t>
            </a:r>
          </a:p>
        </p:txBody>
      </p:sp>
      <p:sp>
        <p:nvSpPr>
          <p:cNvPr id="2" name="TextBox 1"/>
          <p:cNvSpPr txBox="1"/>
          <p:nvPr/>
        </p:nvSpPr>
        <p:spPr>
          <a:xfrm>
            <a:off x="37434" y="2673725"/>
            <a:ext cx="10816139" cy="707886"/>
          </a:xfrm>
          <a:prstGeom prst="rect">
            <a:avLst/>
          </a:prstGeom>
          <a:solidFill>
            <a:srgbClr val="990002"/>
          </a:solidFill>
          <a:ln>
            <a:solidFill>
              <a:srgbClr val="990002"/>
            </a:solidFill>
          </a:ln>
        </p:spPr>
        <p:txBody>
          <a:bodyPr wrap="square" rtlCol="0" anchor="t">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Abstract</a:t>
            </a:r>
          </a:p>
        </p:txBody>
      </p:sp>
      <p:sp>
        <p:nvSpPr>
          <p:cNvPr id="36" name="TextBox 35"/>
          <p:cNvSpPr txBox="1"/>
          <p:nvPr/>
        </p:nvSpPr>
        <p:spPr>
          <a:xfrm>
            <a:off x="46957" y="10676158"/>
            <a:ext cx="10787567" cy="707886"/>
          </a:xfrm>
          <a:prstGeom prst="rect">
            <a:avLst/>
          </a:prstGeom>
          <a:solidFill>
            <a:srgbClr val="990002"/>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Background</a:t>
            </a:r>
          </a:p>
        </p:txBody>
      </p:sp>
      <p:sp>
        <p:nvSpPr>
          <p:cNvPr id="39" name="TextBox 38"/>
          <p:cNvSpPr txBox="1"/>
          <p:nvPr/>
        </p:nvSpPr>
        <p:spPr>
          <a:xfrm>
            <a:off x="10853574" y="2679208"/>
            <a:ext cx="10853574" cy="707886"/>
          </a:xfrm>
          <a:prstGeom prst="rect">
            <a:avLst/>
          </a:prstGeom>
          <a:solidFill>
            <a:srgbClr val="990002"/>
          </a:solidFill>
        </p:spPr>
        <p:txBody>
          <a:bodyPr wrap="square" rtlCol="0" anchor="t">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Methods</a:t>
            </a:r>
          </a:p>
        </p:txBody>
      </p:sp>
      <p:cxnSp>
        <p:nvCxnSpPr>
          <p:cNvPr id="3" name="Straight Connector 2"/>
          <p:cNvCxnSpPr/>
          <p:nvPr/>
        </p:nvCxnSpPr>
        <p:spPr>
          <a:xfrm>
            <a:off x="10853574" y="2552191"/>
            <a:ext cx="0" cy="19336259"/>
          </a:xfrm>
          <a:prstGeom prst="line">
            <a:avLst/>
          </a:prstGeom>
          <a:ln w="1270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707148" y="2550714"/>
            <a:ext cx="0" cy="19336259"/>
          </a:xfrm>
          <a:prstGeom prst="line">
            <a:avLst/>
          </a:prstGeom>
          <a:ln w="1270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1774471" y="2674031"/>
            <a:ext cx="11072388" cy="707886"/>
          </a:xfrm>
          <a:prstGeom prst="rect">
            <a:avLst/>
          </a:prstGeom>
          <a:solidFill>
            <a:srgbClr val="990002"/>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Results</a:t>
            </a:r>
          </a:p>
        </p:txBody>
      </p:sp>
      <p:sp>
        <p:nvSpPr>
          <p:cNvPr id="53" name="TextBox 52"/>
          <p:cNvSpPr txBox="1"/>
          <p:nvPr/>
        </p:nvSpPr>
        <p:spPr>
          <a:xfrm>
            <a:off x="21769813" y="14813646"/>
            <a:ext cx="11072388" cy="707886"/>
          </a:xfrm>
          <a:prstGeom prst="rect">
            <a:avLst/>
          </a:prstGeom>
          <a:solidFill>
            <a:srgbClr val="990002"/>
          </a:solid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Conclusion</a:t>
            </a:r>
          </a:p>
        </p:txBody>
      </p:sp>
      <p:pic>
        <p:nvPicPr>
          <p:cNvPr id="47" name="Picture 46">
            <a:extLst>
              <a:ext uri="{FF2B5EF4-FFF2-40B4-BE49-F238E27FC236}">
                <a16:creationId xmlns:a16="http://schemas.microsoft.com/office/drawing/2014/main" id="{FCF4C08C-A685-DAA7-09DD-7F6BE42AA879}"/>
              </a:ext>
            </a:extLst>
          </p:cNvPr>
          <p:cNvPicPr>
            <a:picLocks noChangeAspect="1"/>
          </p:cNvPicPr>
          <p:nvPr/>
        </p:nvPicPr>
        <p:blipFill rotWithShape="1">
          <a:blip r:embed="rId3">
            <a:extLst>
              <a:ext uri="{28A0092B-C50C-407E-A947-70E740481C1C}">
                <a14:useLocalDpi xmlns:a14="http://schemas.microsoft.com/office/drawing/2010/main" val="0"/>
              </a:ext>
            </a:extLst>
          </a:blip>
          <a:srcRect r="81449"/>
          <a:stretch/>
        </p:blipFill>
        <p:spPr>
          <a:xfrm>
            <a:off x="37434" y="61551"/>
            <a:ext cx="2474406" cy="2489163"/>
          </a:xfrm>
          <a:prstGeom prst="rect">
            <a:avLst/>
          </a:prstGeom>
        </p:spPr>
      </p:pic>
      <p:sp>
        <p:nvSpPr>
          <p:cNvPr id="13" name="TextBox 12">
            <a:extLst>
              <a:ext uri="{FF2B5EF4-FFF2-40B4-BE49-F238E27FC236}">
                <a16:creationId xmlns:a16="http://schemas.microsoft.com/office/drawing/2014/main" id="{D0CF2659-3F8B-FFF1-84A1-59ED15A954CC}"/>
              </a:ext>
            </a:extLst>
          </p:cNvPr>
          <p:cNvSpPr txBox="1"/>
          <p:nvPr/>
        </p:nvSpPr>
        <p:spPr>
          <a:xfrm>
            <a:off x="11044989" y="3633537"/>
            <a:ext cx="10467473" cy="11541621"/>
          </a:xfrm>
          <a:prstGeom prst="rect">
            <a:avLst/>
          </a:prstGeom>
          <a:noFill/>
        </p:spPr>
        <p:txBody>
          <a:bodyPr wrap="square" rtlCol="0">
            <a:spAutoFit/>
          </a:bodyPr>
          <a:lstStyle/>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Source Feature Point Detection</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Filter Hue channel</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Apply grayscale thresholding</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Apply Hough Transformation</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Solve for the valid intersections</a:t>
            </a:r>
          </a:p>
          <a:p>
            <a:pPr marL="2139010" lvl="1" indent="-5715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Solve Projection Matrix</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Select 4 feature points</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Test destination combinations</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Vote based on inverse projection</a:t>
            </a:r>
          </a:p>
          <a:p>
            <a:pPr marL="2139010" lvl="1" indent="-5715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 Detection</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Self-Labeled Image Dataset</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TensorFlow 2 Object Detection API</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Pre-Trained Model: Faster R-CNN with the COCO Dataset</a:t>
            </a:r>
          </a:p>
          <a:p>
            <a:pPr marL="571500" indent="-5715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Apply Projection</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Ingest projection matrix and objects</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Apply projection to object</a:t>
            </a:r>
          </a:p>
          <a:p>
            <a:pPr marL="2139010"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Plot objects in destination </a:t>
            </a:r>
          </a:p>
          <a:p>
            <a:pPr marL="2139010" lvl="1" indent="-571500">
              <a:buFont typeface="Arial" panose="020B0604020202020204" pitchFamily="34" charset="0"/>
              <a:buChar char="•"/>
            </a:pPr>
            <a:endParaRPr lang="en-US" sz="3600" dirty="0"/>
          </a:p>
          <a:p>
            <a:endParaRPr lang="en-US" sz="3600" dirty="0"/>
          </a:p>
        </p:txBody>
      </p:sp>
      <p:sp>
        <p:nvSpPr>
          <p:cNvPr id="15" name="TextBox 14">
            <a:extLst>
              <a:ext uri="{FF2B5EF4-FFF2-40B4-BE49-F238E27FC236}">
                <a16:creationId xmlns:a16="http://schemas.microsoft.com/office/drawing/2014/main" id="{40E8FC95-9DFB-7173-2E0B-D33E5DABE52F}"/>
              </a:ext>
            </a:extLst>
          </p:cNvPr>
          <p:cNvSpPr txBox="1"/>
          <p:nvPr/>
        </p:nvSpPr>
        <p:spPr>
          <a:xfrm>
            <a:off x="553453" y="3548805"/>
            <a:ext cx="9601200" cy="698652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Professional sports industries continue to increase their reliance upon analytics, one of the primary being the tracking of player movement. In football (soccer) this is even more prioritized as the game relies upon player positioning and movement on a vast playing surface. Modern techniques utilize wearable technology to accomplish this. This project argues that through the adaptation of existing computer vision techniques the same results can be achieved and democratized. Utilizing image channel thresholding, Hough Transformations, algebra, linear algebra, and a deep neural network, our results illustrate the possibilities of transforming player and ball locations from broadcast images into a 2-dimensional overhead coordinate space.</a:t>
            </a:r>
          </a:p>
        </p:txBody>
      </p:sp>
      <p:sp>
        <p:nvSpPr>
          <p:cNvPr id="6" name="TextBox 5">
            <a:extLst>
              <a:ext uri="{FF2B5EF4-FFF2-40B4-BE49-F238E27FC236}">
                <a16:creationId xmlns:a16="http://schemas.microsoft.com/office/drawing/2014/main" id="{01227473-9FF9-8F8B-3A2E-C1608ADFDAAA}"/>
              </a:ext>
            </a:extLst>
          </p:cNvPr>
          <p:cNvSpPr txBox="1"/>
          <p:nvPr/>
        </p:nvSpPr>
        <p:spPr>
          <a:xfrm>
            <a:off x="553453" y="11963400"/>
            <a:ext cx="9601199"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Previous work on football player detection and tracking have been explored using computer vision techniques recorded football games.</a:t>
            </a:r>
          </a:p>
        </p:txBody>
      </p:sp>
      <p:sp>
        <p:nvSpPr>
          <p:cNvPr id="7" name="TextBox 6">
            <a:extLst>
              <a:ext uri="{FF2B5EF4-FFF2-40B4-BE49-F238E27FC236}">
                <a16:creationId xmlns:a16="http://schemas.microsoft.com/office/drawing/2014/main" id="{BF7CC2BF-8F74-CA25-63B3-924F9BAE7678}"/>
              </a:ext>
            </a:extLst>
          </p:cNvPr>
          <p:cNvSpPr txBox="1"/>
          <p:nvPr/>
        </p:nvSpPr>
        <p:spPr>
          <a:xfrm>
            <a:off x="22274050" y="16040100"/>
            <a:ext cx="9672796" cy="1077218"/>
          </a:xfrm>
          <a:prstGeom prst="rect">
            <a:avLst/>
          </a:prstGeom>
          <a:noFill/>
        </p:spPr>
        <p:txBody>
          <a:bodyPr wrap="square" rtlCol="0">
            <a:spAutoFit/>
          </a:bodyPr>
          <a:lstStyle/>
          <a:p>
            <a:pPr marL="857250" indent="-8572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 recognition for event tracking and statistical analysis.</a:t>
            </a:r>
          </a:p>
        </p:txBody>
      </p:sp>
      <p:pic>
        <p:nvPicPr>
          <p:cNvPr id="1026" name="Picture 2">
            <a:extLst>
              <a:ext uri="{FF2B5EF4-FFF2-40B4-BE49-F238E27FC236}">
                <a16:creationId xmlns:a16="http://schemas.microsoft.com/office/drawing/2014/main" id="{0F8F0EDB-0445-05EF-91E4-929F125A5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9508" y="3700642"/>
            <a:ext cx="4417412" cy="25001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5C02D3-4ACF-F2DE-E98E-FDEF66AD58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7702" y="3700642"/>
            <a:ext cx="4417413" cy="2500133"/>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40720BAE-7A29-DB29-4377-547C5B36E794}"/>
              </a:ext>
            </a:extLst>
          </p:cNvPr>
          <p:cNvSpPr/>
          <p:nvPr/>
        </p:nvSpPr>
        <p:spPr>
          <a:xfrm>
            <a:off x="28254149" y="4544114"/>
            <a:ext cx="243192" cy="24784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787C5B-172B-52A1-3A9B-966F59CF716F}"/>
              </a:ext>
            </a:extLst>
          </p:cNvPr>
          <p:cNvSpPr/>
          <p:nvPr/>
        </p:nvSpPr>
        <p:spPr>
          <a:xfrm>
            <a:off x="28922115" y="4754880"/>
            <a:ext cx="664723" cy="32425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A797C2D-1C4E-D36B-8178-FB790CB35902}"/>
              </a:ext>
            </a:extLst>
          </p:cNvPr>
          <p:cNvSpPr/>
          <p:nvPr/>
        </p:nvSpPr>
        <p:spPr>
          <a:xfrm>
            <a:off x="30186710" y="4511685"/>
            <a:ext cx="243192" cy="24784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48366A-004E-F924-ADBF-287F84620C24}"/>
              </a:ext>
            </a:extLst>
          </p:cNvPr>
          <p:cNvSpPr txBox="1"/>
          <p:nvPr/>
        </p:nvSpPr>
        <p:spPr>
          <a:xfrm>
            <a:off x="23190743" y="6300543"/>
            <a:ext cx="8572740" cy="369332"/>
          </a:xfrm>
          <a:prstGeom prst="rect">
            <a:avLst/>
          </a:prstGeom>
          <a:noFill/>
        </p:spPr>
        <p:txBody>
          <a:bodyPr wrap="square" rtlCol="0">
            <a:spAutoFit/>
          </a:bodyPr>
          <a:lstStyle/>
          <a:p>
            <a:r>
              <a:rPr lang="en-US" sz="1800" dirty="0"/>
              <a:t>Figure 1. Detected Objects for Frame #3 (left) and Frame #112 (right) of 807-2 Test Clips.</a:t>
            </a:r>
          </a:p>
        </p:txBody>
      </p:sp>
    </p:spTree>
    <p:extLst>
      <p:ext uri="{BB962C8B-B14F-4D97-AF65-F5344CB8AC3E}">
        <p14:creationId xmlns:p14="http://schemas.microsoft.com/office/powerpoint/2010/main" val="223006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5176</TotalTime>
  <Words>280</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Office Theme</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Crandall</dc:creator>
  <cp:lastModifiedBy>Bryant Cornwell</cp:lastModifiedBy>
  <cp:revision>431</cp:revision>
  <cp:lastPrinted>2012-12-17T09:31:54Z</cp:lastPrinted>
  <dcterms:created xsi:type="dcterms:W3CDTF">2012-12-17T00:59:42Z</dcterms:created>
  <dcterms:modified xsi:type="dcterms:W3CDTF">2022-05-05T01:31:02Z</dcterms:modified>
</cp:coreProperties>
</file>