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regular.fntdata"/><Relationship Id="rId21" Type="http://schemas.openxmlformats.org/officeDocument/2006/relationships/slide" Target="slides/slide17.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Automated Testing Framework for Sugarlabs</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rPr lang="en"/>
              <a:t>Team JAB - Julius Alipala, Alex Austin, Bryce Barrett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Testing Framework</a:t>
            </a:r>
          </a:p>
        </p:txBody>
      </p:sp>
      <p:pic>
        <p:nvPicPr>
          <p:cNvPr id="143" name="Shape 143"/>
          <p:cNvPicPr preferRelativeResize="0"/>
          <p:nvPr/>
        </p:nvPicPr>
        <p:blipFill>
          <a:blip r:embed="rId3">
            <a:alphaModFix/>
          </a:blip>
          <a:stretch>
            <a:fillRect/>
          </a:stretch>
        </p:blipFill>
        <p:spPr>
          <a:xfrm>
            <a:off x="3412725" y="2006250"/>
            <a:ext cx="5578860" cy="2555024"/>
          </a:xfrm>
          <a:prstGeom prst="rect">
            <a:avLst/>
          </a:prstGeom>
          <a:noFill/>
          <a:ln>
            <a:noFill/>
          </a:ln>
        </p:spPr>
      </p:pic>
      <p:pic>
        <p:nvPicPr>
          <p:cNvPr id="144" name="Shape 144"/>
          <p:cNvPicPr preferRelativeResize="0"/>
          <p:nvPr/>
        </p:nvPicPr>
        <p:blipFill>
          <a:blip r:embed="rId4">
            <a:alphaModFix/>
          </a:blip>
          <a:stretch>
            <a:fillRect/>
          </a:stretch>
        </p:blipFill>
        <p:spPr>
          <a:xfrm>
            <a:off x="384200" y="2006250"/>
            <a:ext cx="3028530" cy="2984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Test Cases Overview</a:t>
            </a:r>
          </a:p>
        </p:txBody>
      </p:sp>
      <p:sp>
        <p:nvSpPr>
          <p:cNvPr id="150" name="Shape 15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-For friends.py, we created numerous tests for the methods  make_friend() and remove_friend() utilizing a variety of valid and invalid inputs.</a:t>
            </a:r>
          </a:p>
          <a:p>
            <a:pPr lvl="0">
              <a:spcBef>
                <a:spcPts val="0"/>
              </a:spcBef>
              <a:buNone/>
            </a:pPr>
            <a:r>
              <a:rPr lang="en"/>
              <a:t>-For normalize.py, we created a test for both active and passive normalization.</a:t>
            </a:r>
          </a:p>
          <a:p>
            <a:pPr lvl="0">
              <a:spcBef>
                <a:spcPts val="0"/>
              </a:spcBef>
              <a:buNone/>
            </a:pPr>
            <a:r>
              <a:rPr lang="en"/>
              <a:t>-For clipboard.py, we tested the add_object() and delete_object() functions with several inputs/scenarios.</a:t>
            </a:r>
          </a:p>
          <a:p>
            <a:pPr lvl="0">
              <a:spcBef>
                <a:spcPts val="0"/>
              </a:spcBef>
              <a:buNone/>
            </a:pPr>
            <a:r>
              <a:rPr lang="en"/>
              <a:t>-For keepicon.py, we had tests to ensure proper values were set at initialization</a:t>
            </a:r>
          </a:p>
          <a:p>
            <a:pPr lvl="0">
              <a:spcBef>
                <a:spcPts val="0"/>
              </a:spcBef>
              <a:buNone/>
            </a:pPr>
            <a:r>
              <a:rPr lang="en"/>
              <a:t>-For agepicker.py, we had tests for calculate_birth_timestamp() and calculate_age()</a:t>
            </a:r>
          </a:p>
          <a:p>
            <a:pPr lvl="0">
              <a:spcBef>
                <a:spcPts val="0"/>
              </a:spcBef>
              <a:buNone/>
            </a:pPr>
            <a:r>
              <a:rPr lang="en"/>
              <a:t>-For neighborhood.py we had tests for the add_buddy(), remove_buddy(), current_buddies() function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Test Case Format </a:t>
            </a:r>
          </a:p>
        </p:txBody>
      </p:sp>
      <p:sp>
        <p:nvSpPr>
          <p:cNvPr id="156" name="Shape 15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42857"/>
              </a:lnSpc>
              <a:spcBef>
                <a:spcPts val="0"/>
              </a:spcBef>
              <a:spcAft>
                <a:spcPts val="0"/>
              </a:spcAft>
              <a:buNone/>
            </a:pPr>
            <a:r>
              <a:rPr b="1" lang="en" sz="1200">
                <a:solidFill>
                  <a:srgbClr val="24292E"/>
                </a:solidFill>
                <a:highlight>
                  <a:srgbClr val="FFFFFF"/>
                </a:highlight>
              </a:rPr>
              <a:t>Test Case 21</a:t>
            </a:r>
          </a:p>
          <a:p>
            <a:pPr lvl="0" rtl="0">
              <a:lnSpc>
                <a:spcPct val="142857"/>
              </a:lnSpc>
              <a:spcBef>
                <a:spcPts val="0"/>
              </a:spcBef>
              <a:spcAft>
                <a:spcPts val="0"/>
              </a:spcAft>
              <a:buNone/>
            </a:pPr>
            <a:r>
              <a:t/>
            </a:r>
            <a:endParaRPr sz="900">
              <a:solidFill>
                <a:srgbClr val="24292E"/>
              </a:solidFill>
              <a:highlight>
                <a:srgbClr val="FFFFFF"/>
              </a:highlight>
              <a:latin typeface="Consolas"/>
              <a:ea typeface="Consolas"/>
              <a:cs typeface="Consolas"/>
              <a:sym typeface="Consolas"/>
            </a:endParaRPr>
          </a:p>
          <a:p>
            <a:pPr lvl="0" rtl="0">
              <a:lnSpc>
                <a:spcPct val="142857"/>
              </a:lnSpc>
              <a:spcBef>
                <a:spcPts val="0"/>
              </a:spcBef>
              <a:spcAft>
                <a:spcPts val="0"/>
              </a:spcAft>
              <a:buNone/>
            </a:pPr>
            <a:r>
              <a:t/>
            </a:r>
            <a:endParaRPr sz="900">
              <a:solidFill>
                <a:srgbClr val="24292E"/>
              </a:solidFill>
              <a:highlight>
                <a:srgbClr val="FFFFFF"/>
              </a:highlight>
              <a:latin typeface="Consolas"/>
              <a:ea typeface="Consolas"/>
              <a:cs typeface="Consolas"/>
              <a:sym typeface="Consolas"/>
            </a:endParaRPr>
          </a:p>
          <a:p>
            <a:pPr lv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test_add_clipboard_identicalHash                                            -</a:t>
            </a:r>
            <a:r>
              <a:rPr i="1" lang="en" sz="900">
                <a:solidFill>
                  <a:srgbClr val="24292E"/>
                </a:solidFill>
                <a:highlight>
                  <a:srgbClr val="FFFFFF"/>
                </a:highlight>
                <a:latin typeface="Consolas"/>
                <a:ea typeface="Consolas"/>
                <a:cs typeface="Consolas"/>
                <a:sym typeface="Consolas"/>
              </a:rPr>
              <a:t>Test Case Executable to be called</a:t>
            </a:r>
          </a:p>
          <a:p>
            <a:pPr lv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Ensures that no two objects can be hashed to the same index                 </a:t>
            </a:r>
            <a:r>
              <a:rPr i="1" lang="en" sz="900">
                <a:solidFill>
                  <a:srgbClr val="24292E"/>
                </a:solidFill>
                <a:highlight>
                  <a:srgbClr val="FFFFFF"/>
                </a:highlight>
                <a:latin typeface="Consolas"/>
                <a:ea typeface="Consolas"/>
                <a:cs typeface="Consolas"/>
                <a:sym typeface="Consolas"/>
              </a:rPr>
              <a:t>-Requirement specification</a:t>
            </a:r>
          </a:p>
          <a:p>
            <a:pPr lv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Clipboard.py                                                       	   </a:t>
            </a:r>
            <a:r>
              <a:rPr i="1" lang="en" sz="900">
                <a:solidFill>
                  <a:srgbClr val="24292E"/>
                </a:solidFill>
                <a:highlight>
                  <a:srgbClr val="FFFFFF"/>
                </a:highlight>
                <a:latin typeface="Consolas"/>
                <a:ea typeface="Consolas"/>
                <a:cs typeface="Consolas"/>
                <a:sym typeface="Consolas"/>
              </a:rPr>
              <a:t>-Component being tested</a:t>
            </a:r>
          </a:p>
          <a:p>
            <a:pPr lv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Add_object                                                                  </a:t>
            </a:r>
            <a:r>
              <a:rPr i="1" lang="en" sz="900">
                <a:solidFill>
                  <a:srgbClr val="24292E"/>
                </a:solidFill>
                <a:highlight>
                  <a:srgbClr val="FFFFFF"/>
                </a:highlight>
                <a:latin typeface="Consolas"/>
                <a:ea typeface="Consolas"/>
                <a:cs typeface="Consolas"/>
                <a:sym typeface="Consolas"/>
              </a:rPr>
              <a:t>-method being tested</a:t>
            </a:r>
          </a:p>
          <a:p>
            <a:pPr lv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"Name of object to add",34,"Second object to add",34                        </a:t>
            </a:r>
            <a:r>
              <a:rPr i="1" lang="en" sz="900">
                <a:solidFill>
                  <a:srgbClr val="24292E"/>
                </a:solidFill>
                <a:highlight>
                  <a:srgbClr val="FFFFFF"/>
                </a:highlight>
                <a:latin typeface="Consolas"/>
                <a:ea typeface="Consolas"/>
                <a:cs typeface="Consolas"/>
                <a:sym typeface="Consolas"/>
              </a:rPr>
              <a:t>-Inputs</a:t>
            </a:r>
          </a:p>
          <a:p>
            <a:pPr lvl="0" rtl="0">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None                                                                        </a:t>
            </a:r>
            <a:r>
              <a:rPr i="1" lang="en" sz="900">
                <a:solidFill>
                  <a:srgbClr val="24292E"/>
                </a:solidFill>
                <a:highlight>
                  <a:srgbClr val="FFFFFF"/>
                </a:highlight>
                <a:latin typeface="Consolas"/>
                <a:ea typeface="Consolas"/>
                <a:cs typeface="Consolas"/>
                <a:sym typeface="Consolas"/>
              </a:rPr>
              <a:t>-Expected outputs</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Test Case Executable Format</a:t>
            </a:r>
          </a:p>
        </p:txBody>
      </p:sp>
      <p:pic>
        <p:nvPicPr>
          <p:cNvPr id="162" name="Shape 162"/>
          <p:cNvPicPr preferRelativeResize="0"/>
          <p:nvPr/>
        </p:nvPicPr>
        <p:blipFill>
          <a:blip r:embed="rId3">
            <a:alphaModFix/>
          </a:blip>
          <a:stretch>
            <a:fillRect/>
          </a:stretch>
        </p:blipFill>
        <p:spPr>
          <a:xfrm>
            <a:off x="798300" y="2030875"/>
            <a:ext cx="2988851" cy="2005075"/>
          </a:xfrm>
          <a:prstGeom prst="rect">
            <a:avLst/>
          </a:prstGeom>
          <a:noFill/>
          <a:ln>
            <a:noFill/>
          </a:ln>
        </p:spPr>
      </p:pic>
      <p:pic>
        <p:nvPicPr>
          <p:cNvPr id="163" name="Shape 163"/>
          <p:cNvPicPr preferRelativeResize="0"/>
          <p:nvPr/>
        </p:nvPicPr>
        <p:blipFill>
          <a:blip r:embed="rId4">
            <a:alphaModFix/>
          </a:blip>
          <a:stretch>
            <a:fillRect/>
          </a:stretch>
        </p:blipFill>
        <p:spPr>
          <a:xfrm>
            <a:off x="4410775" y="2030875"/>
            <a:ext cx="2483275" cy="268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Test Results</a:t>
            </a:r>
          </a:p>
        </p:txBody>
      </p:sp>
      <p:pic>
        <p:nvPicPr>
          <p:cNvPr id="169" name="Shape 169"/>
          <p:cNvPicPr preferRelativeResize="0"/>
          <p:nvPr/>
        </p:nvPicPr>
        <p:blipFill>
          <a:blip r:embed="rId3">
            <a:alphaModFix/>
          </a:blip>
          <a:stretch>
            <a:fillRect/>
          </a:stretch>
        </p:blipFill>
        <p:spPr>
          <a:xfrm>
            <a:off x="1152350" y="1853850"/>
            <a:ext cx="5554876" cy="2984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Fault Injections</a:t>
            </a:r>
          </a:p>
        </p:txBody>
      </p:sp>
      <p:sp>
        <p:nvSpPr>
          <p:cNvPr id="175" name="Shape 17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-The next phase in our project was to inject five faults into our </a:t>
            </a:r>
            <a:r>
              <a:rPr lang="en">
                <a:solidFill>
                  <a:srgbClr val="666666"/>
                </a:solidFill>
              </a:rPr>
              <a:t>code. The faults injected were:</a:t>
            </a:r>
          </a:p>
          <a:p>
            <a:pPr indent="-311150" lvl="0" marL="457200" rtl="0">
              <a:spcBef>
                <a:spcPts val="0"/>
              </a:spcBef>
              <a:spcAft>
                <a:spcPts val="0"/>
              </a:spcAft>
              <a:buClr>
                <a:srgbClr val="666666"/>
              </a:buClr>
              <a:buSzPct val="100000"/>
              <a:buAutoNum type="arabicPeriod"/>
            </a:pPr>
            <a:r>
              <a:rPr lang="en">
                <a:solidFill>
                  <a:srgbClr val="666666"/>
                </a:solidFill>
              </a:rPr>
              <a:t>On the addToClipboard function in clipboard.py, we removed it’s check to see if there was an object at specified hash, making it so that the old object was overwritten.</a:t>
            </a:r>
          </a:p>
          <a:p>
            <a:pPr indent="-311150" lvl="0" marL="457200" rtl="0">
              <a:spcBef>
                <a:spcPts val="0"/>
              </a:spcBef>
              <a:spcAft>
                <a:spcPts val="0"/>
              </a:spcAft>
              <a:buClr>
                <a:srgbClr val="666666"/>
              </a:buClr>
              <a:buSzPct val="100000"/>
              <a:buAutoNum type="arabicPeriod"/>
            </a:pPr>
            <a:r>
              <a:rPr lang="en">
                <a:solidFill>
                  <a:srgbClr val="666666"/>
                </a:solidFill>
              </a:rPr>
              <a:t>In calculate_age() and calculate_birth_timestamp() in  agepicker.py, we introduced faulty arithmetic to age calculation (replaced / and * operators with +)</a:t>
            </a:r>
          </a:p>
          <a:p>
            <a:pPr indent="-311150" lvl="0" marL="457200" rtl="0">
              <a:spcBef>
                <a:spcPts val="0"/>
              </a:spcBef>
              <a:spcAft>
                <a:spcPts val="0"/>
              </a:spcAft>
              <a:buClr>
                <a:srgbClr val="666666"/>
              </a:buClr>
              <a:buSzPct val="100000"/>
              <a:buAutoNum type="arabicPeriod"/>
            </a:pPr>
            <a:r>
              <a:rPr lang="en">
                <a:solidFill>
                  <a:srgbClr val="666666"/>
                </a:solidFill>
              </a:rPr>
              <a:t>In add_friend() in friends.py the line </a:t>
            </a:r>
            <a:r>
              <a:rPr lang="en" sz="900">
                <a:solidFill>
                  <a:srgbClr val="666666"/>
                </a:solidFill>
                <a:highlight>
                  <a:srgbClr val="FFFFFF"/>
                </a:highlight>
                <a:latin typeface="Consolas"/>
                <a:ea typeface="Consolas"/>
                <a:cs typeface="Consolas"/>
                <a:sym typeface="Consolas"/>
              </a:rPr>
              <a:t>self._friends[buddy_info.get_key()] = buddy_info </a:t>
            </a:r>
            <a:r>
              <a:rPr lang="en">
                <a:solidFill>
                  <a:srgbClr val="666666"/>
                </a:solidFill>
                <a:highlight>
                  <a:srgbClr val="FFFFFF"/>
                </a:highlight>
              </a:rPr>
              <a:t>was removed</a:t>
            </a:r>
          </a:p>
          <a:p>
            <a:pPr indent="-311150" lvl="0" marL="457200" rtl="0">
              <a:spcBef>
                <a:spcPts val="0"/>
              </a:spcBef>
              <a:buClr>
                <a:srgbClr val="666666"/>
              </a:buClr>
              <a:buSzPct val="100000"/>
              <a:buAutoNum type="arabicPeriod"/>
            </a:pPr>
            <a:r>
              <a:rPr lang="en">
                <a:solidFill>
                  <a:srgbClr val="666666"/>
                </a:solidFill>
                <a:highlight>
                  <a:srgbClr val="FFFFFF"/>
                </a:highlight>
              </a:rPr>
              <a:t>In normalize.py, we changed the normalization from NKFD to NKF</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Fault Injection Results</a:t>
            </a:r>
          </a:p>
        </p:txBody>
      </p:sp>
      <p:pic>
        <p:nvPicPr>
          <p:cNvPr id="181" name="Shape 181"/>
          <p:cNvPicPr preferRelativeResize="0"/>
          <p:nvPr/>
        </p:nvPicPr>
        <p:blipFill>
          <a:blip r:embed="rId3">
            <a:alphaModFix/>
          </a:blip>
          <a:stretch>
            <a:fillRect/>
          </a:stretch>
        </p:blipFill>
        <p:spPr>
          <a:xfrm>
            <a:off x="729450" y="1994400"/>
            <a:ext cx="5897150" cy="284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Experience after Project </a:t>
            </a:r>
          </a:p>
        </p:txBody>
      </p:sp>
      <p:sp>
        <p:nvSpPr>
          <p:cNvPr id="187" name="Shape 18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-Scripting with Bash and Python</a:t>
            </a:r>
          </a:p>
          <a:p>
            <a:pPr lvl="0">
              <a:spcBef>
                <a:spcPts val="0"/>
              </a:spcBef>
              <a:buNone/>
            </a:pPr>
            <a:r>
              <a:rPr lang="en"/>
              <a:t>-Automated Testing Frameworks</a:t>
            </a:r>
          </a:p>
          <a:p>
            <a:pPr lvl="0">
              <a:spcBef>
                <a:spcPts val="0"/>
              </a:spcBef>
              <a:buNone/>
            </a:pPr>
            <a:r>
              <a:rPr lang="en"/>
              <a:t>-Working on existing projects</a:t>
            </a:r>
          </a:p>
          <a:p>
            <a:pPr lvl="0">
              <a:spcBef>
                <a:spcPts val="0"/>
              </a:spcBef>
              <a:buNone/>
            </a:pPr>
            <a:r>
              <a:rPr lang="en"/>
              <a:t>-Document Code(even in python)</a:t>
            </a:r>
          </a:p>
          <a:p>
            <a:pPr lvl="0">
              <a:spcBef>
                <a:spcPts val="0"/>
              </a:spcBef>
              <a:buNone/>
            </a:pPr>
            <a:r>
              <a:rPr lang="en"/>
              <a:t>-Communication</a:t>
            </a: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Project Goals + History</a:t>
            </a:r>
          </a:p>
        </p:txBody>
      </p:sp>
      <p:sp>
        <p:nvSpPr>
          <p:cNvPr id="93" name="Shape 9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a:spcBef>
                <a:spcPts val="0"/>
              </a:spcBef>
              <a:spcAft>
                <a:spcPts val="0"/>
              </a:spcAft>
              <a:buSzPct val="100000"/>
              <a:buChar char="❖"/>
            </a:pPr>
            <a:r>
              <a:rPr lang="en"/>
              <a:t>We were tasked with selecting a Humanitarian Open-Source software project to develop an automated testing framework for that would include 25 test cases to be run.</a:t>
            </a:r>
          </a:p>
          <a:p>
            <a:pPr indent="-311150" lvl="0" marL="457200" rtl="0">
              <a:spcBef>
                <a:spcPts val="0"/>
              </a:spcBef>
              <a:spcAft>
                <a:spcPts val="0"/>
              </a:spcAft>
              <a:buSzPct val="100000"/>
              <a:buChar char="❖"/>
            </a:pPr>
            <a:r>
              <a:rPr lang="en"/>
              <a:t>Initially we chose “Miradi”, which is an adaptive management software to be used for conservation projects. </a:t>
            </a:r>
          </a:p>
          <a:p>
            <a:pPr indent="-298450" lvl="1" marL="914400">
              <a:spcBef>
                <a:spcPts val="0"/>
              </a:spcBef>
              <a:spcAft>
                <a:spcPts val="0"/>
              </a:spcAft>
              <a:buSzPct val="100000"/>
              <a:buChar char="➢"/>
            </a:pPr>
            <a:r>
              <a:rPr lang="en"/>
              <a:t>Build process pulled from a url that 404s</a:t>
            </a:r>
          </a:p>
          <a:p>
            <a:pPr indent="-298450" lvl="1" marL="914400" rtl="0">
              <a:spcBef>
                <a:spcPts val="0"/>
              </a:spcBef>
              <a:spcAft>
                <a:spcPts val="0"/>
              </a:spcAft>
              <a:buSzPct val="100000"/>
              <a:buChar char="➢"/>
            </a:pPr>
            <a:r>
              <a:rPr lang="en"/>
              <a:t>Latest commits were more than a year old, so </a:t>
            </a:r>
            <a:r>
              <a:rPr lang="en"/>
              <a:t> we realized that Miradi was a dead project.  We then decided to try using Amara</a:t>
            </a:r>
          </a:p>
          <a:p>
            <a:pPr indent="-311150" lvl="0" marL="457200" rtl="0">
              <a:spcBef>
                <a:spcPts val="0"/>
              </a:spcBef>
              <a:spcAft>
                <a:spcPts val="0"/>
              </a:spcAft>
              <a:buSzPct val="100000"/>
              <a:buChar char="❖"/>
            </a:pPr>
            <a:r>
              <a:rPr lang="en"/>
              <a:t>Amara</a:t>
            </a:r>
          </a:p>
          <a:p>
            <a:pPr indent="-298450" lvl="1" marL="914400" rtl="0">
              <a:spcBef>
                <a:spcPts val="0"/>
              </a:spcBef>
              <a:spcAft>
                <a:spcPts val="0"/>
              </a:spcAft>
              <a:buSzPct val="100000"/>
              <a:buChar char="➢"/>
            </a:pPr>
            <a:r>
              <a:rPr lang="en"/>
              <a:t>Application for providing video captioning</a:t>
            </a:r>
          </a:p>
          <a:p>
            <a:pPr indent="-298450" lvl="1" marL="914400" rtl="0">
              <a:spcBef>
                <a:spcPts val="0"/>
              </a:spcBef>
              <a:spcAft>
                <a:spcPts val="0"/>
              </a:spcAft>
              <a:buSzPct val="100000"/>
              <a:buChar char="➢"/>
            </a:pPr>
            <a:r>
              <a:rPr lang="en"/>
              <a:t>Development uses Docker, which did not mix well with our VM</a:t>
            </a:r>
          </a:p>
          <a:p>
            <a:pPr indent="-298450" lvl="1" marL="914400">
              <a:spcBef>
                <a:spcPts val="0"/>
              </a:spcBef>
              <a:buSzPct val="100000"/>
              <a:buChar char="➢"/>
            </a:pPr>
            <a:r>
              <a:rPr lang="en"/>
              <a:t>We then choose Sugar for our project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What is Sugarlabs?</a:t>
            </a:r>
          </a:p>
        </p:txBody>
      </p:sp>
      <p:sp>
        <p:nvSpPr>
          <p:cNvPr id="99" name="Shape 9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Sugar Labs is a collaborative learning application geared towards children</a:t>
            </a:r>
          </a:p>
          <a:p>
            <a:pPr indent="-304800" lvl="1" marL="914400" rtl="0">
              <a:spcBef>
                <a:spcPts val="0"/>
              </a:spcBef>
              <a:spcAft>
                <a:spcPts val="0"/>
              </a:spcAft>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Wide range of activities allows for a custom tailored learning experience</a:t>
            </a:r>
          </a:p>
          <a:p>
            <a:pPr indent="-304800" lvl="1" marL="914400" rtl="0">
              <a:spcBef>
                <a:spcPts val="0"/>
              </a:spcBef>
              <a:spcAft>
                <a:spcPts val="0"/>
              </a:spcAft>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Instructors can choose from hundreds of existing activities</a:t>
            </a:r>
          </a:p>
          <a:p>
            <a:pPr indent="-304800" lvl="1" marL="914400" rtl="0">
              <a:spcBef>
                <a:spcPts val="0"/>
              </a:spcBef>
              <a:spcAft>
                <a:spcPts val="0"/>
              </a:spcAft>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Anyone can create an activity and upload it to the activities database</a:t>
            </a:r>
          </a:p>
          <a:p>
            <a:pPr indent="-304800" lvl="0" marL="457200" rtl="0">
              <a:spcBef>
                <a:spcPts val="0"/>
              </a:spcBef>
              <a:spcAft>
                <a:spcPts val="0"/>
              </a:spcAft>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Community driven project</a:t>
            </a:r>
          </a:p>
          <a:p>
            <a:pPr indent="-304800" lvl="1" marL="914400" rtl="0">
              <a:spcBef>
                <a:spcPts val="0"/>
              </a:spcBef>
              <a:spcAft>
                <a:spcPts val="0"/>
              </a:spcAft>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Origins in the One Laptop per Child project</a:t>
            </a:r>
          </a:p>
          <a:p>
            <a:pPr indent="-304800" lvl="1" marL="914400" rtl="0">
              <a:spcBef>
                <a:spcPts val="0"/>
              </a:spcBef>
              <a:spcAft>
                <a:spcPts val="0"/>
              </a:spcAft>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Those who share the goals of Sugar Labs are encouraged to help extend the platform</a:t>
            </a:r>
          </a:p>
          <a:p>
            <a:pPr indent="-304800" lvl="1" marL="914400" rtl="0">
              <a:spcBef>
                <a:spcPts val="0"/>
              </a:spcBef>
              <a:buClr>
                <a:srgbClr val="24292E"/>
              </a:buClr>
              <a:buSzPct val="100000"/>
              <a:buFont typeface="Arial"/>
              <a:buChar char="➢"/>
            </a:pPr>
            <a:r>
              <a:rPr lang="en" sz="1200">
                <a:solidFill>
                  <a:srgbClr val="24292E"/>
                </a:solidFill>
                <a:highlight>
                  <a:srgbClr val="FFFFFF"/>
                </a:highlight>
                <a:latin typeface="Arial"/>
                <a:ea typeface="Arial"/>
                <a:cs typeface="Arial"/>
                <a:sym typeface="Arial"/>
              </a:rPr>
              <a:t>Translated into 170 languages</a:t>
            </a:r>
          </a:p>
          <a:p>
            <a:pPr lvl="0">
              <a:spcBef>
                <a:spcPts val="0"/>
              </a:spcBef>
              <a:buNone/>
            </a:pPr>
            <a:r>
              <a:rPr lang="en" sz="1200">
                <a:solidFill>
                  <a:srgbClr val="24292E"/>
                </a:solidFill>
                <a:highlight>
                  <a:srgbClr val="FFFFFF"/>
                </a:highlight>
                <a:latin typeface="Arial"/>
                <a:ea typeface="Arial"/>
                <a:cs typeface="Arial"/>
                <a:sym typeface="Arial"/>
              </a:rPr>
              <a:t>	</a:t>
            </a:r>
          </a:p>
        </p:txBody>
      </p:sp>
      <p:pic>
        <p:nvPicPr>
          <p:cNvPr id="100" name="Shape 100"/>
          <p:cNvPicPr preferRelativeResize="0"/>
          <p:nvPr/>
        </p:nvPicPr>
        <p:blipFill>
          <a:blip r:embed="rId3">
            <a:alphaModFix/>
          </a:blip>
          <a:stretch>
            <a:fillRect/>
          </a:stretch>
        </p:blipFill>
        <p:spPr>
          <a:xfrm>
            <a:off x="5205300" y="198825"/>
            <a:ext cx="3938701" cy="131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Why We Choose Sugar Labs</a:t>
            </a:r>
          </a:p>
        </p:txBody>
      </p:sp>
      <p:sp>
        <p:nvSpPr>
          <p:cNvPr id="106" name="Shape 10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buChar char="❖"/>
            </a:pPr>
            <a:r>
              <a:rPr lang="en"/>
              <a:t>Many testable features</a:t>
            </a:r>
          </a:p>
          <a:p>
            <a:pPr indent="-311150" lvl="0" marL="457200" rtl="0">
              <a:spcBef>
                <a:spcPts val="0"/>
              </a:spcBef>
              <a:spcAft>
                <a:spcPts val="0"/>
              </a:spcAft>
              <a:buSzPct val="100000"/>
              <a:buChar char="❖"/>
            </a:pPr>
            <a:r>
              <a:rPr lang="en"/>
              <a:t>Written in Python</a:t>
            </a:r>
          </a:p>
          <a:p>
            <a:pPr indent="-311150" lvl="0" marL="457200" rtl="0">
              <a:spcBef>
                <a:spcPts val="0"/>
              </a:spcBef>
              <a:spcAft>
                <a:spcPts val="0"/>
              </a:spcAft>
              <a:buSzPct val="100000"/>
              <a:buChar char="❖"/>
            </a:pPr>
            <a:r>
              <a:rPr lang="en"/>
              <a:t>Active community</a:t>
            </a:r>
          </a:p>
          <a:p>
            <a:pPr indent="-311150" lvl="0" marL="457200">
              <a:spcBef>
                <a:spcPts val="0"/>
              </a:spcBef>
              <a:buSzPct val="100000"/>
              <a:buChar char="❖"/>
            </a:pPr>
            <a:r>
              <a:rPr lang="en"/>
              <a:t>Clear documentation for setting up a development environment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lang="en"/>
              <a:t>Features</a:t>
            </a:r>
          </a:p>
        </p:txBody>
      </p:sp>
      <p:pic>
        <p:nvPicPr>
          <p:cNvPr id="112" name="Shape 112"/>
          <p:cNvPicPr preferRelativeResize="0"/>
          <p:nvPr/>
        </p:nvPicPr>
        <p:blipFill>
          <a:blip r:embed="rId3">
            <a:alphaModFix/>
          </a:blip>
          <a:stretch>
            <a:fillRect/>
          </a:stretch>
        </p:blipFill>
        <p:spPr>
          <a:xfrm>
            <a:off x="4888377" y="1966362"/>
            <a:ext cx="3284734" cy="2486125"/>
          </a:xfrm>
          <a:prstGeom prst="rect">
            <a:avLst/>
          </a:prstGeom>
          <a:noFill/>
          <a:ln>
            <a:noFill/>
          </a:ln>
        </p:spPr>
      </p:pic>
      <p:pic>
        <p:nvPicPr>
          <p:cNvPr id="113" name="Shape 113"/>
          <p:cNvPicPr preferRelativeResize="0"/>
          <p:nvPr/>
        </p:nvPicPr>
        <p:blipFill>
          <a:blip r:embed="rId4">
            <a:alphaModFix/>
          </a:blip>
          <a:stretch>
            <a:fillRect/>
          </a:stretch>
        </p:blipFill>
        <p:spPr>
          <a:xfrm>
            <a:off x="1035225" y="1966350"/>
            <a:ext cx="3284725" cy="2464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Initial Experience</a:t>
            </a:r>
          </a:p>
        </p:txBody>
      </p:sp>
      <p:sp>
        <p:nvSpPr>
          <p:cNvPr id="119" name="Shape 11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buChar char="❖"/>
            </a:pPr>
            <a:r>
              <a:rPr lang="en"/>
              <a:t>Despite documentation detailing how to set up a development environment, not all methods worked for our machines</a:t>
            </a:r>
          </a:p>
          <a:p>
            <a:pPr indent="-311150" lvl="0" marL="457200" rtl="0">
              <a:spcBef>
                <a:spcPts val="0"/>
              </a:spcBef>
              <a:spcAft>
                <a:spcPts val="0"/>
              </a:spcAft>
              <a:buSzPct val="100000"/>
              <a:buChar char="❖"/>
            </a:pPr>
            <a:r>
              <a:rPr lang="en"/>
              <a:t>Initially came across problems running the existing tests</a:t>
            </a:r>
          </a:p>
          <a:p>
            <a:pPr indent="-298450" lvl="1" marL="914400" rtl="0">
              <a:spcBef>
                <a:spcPts val="0"/>
              </a:spcBef>
              <a:spcAft>
                <a:spcPts val="0"/>
              </a:spcAft>
              <a:buSzPct val="100000"/>
              <a:buChar char="➢"/>
            </a:pPr>
            <a:r>
              <a:rPr lang="en"/>
              <a:t>Mostly Came from lack of experience with Python testing</a:t>
            </a:r>
          </a:p>
          <a:p>
            <a:pPr indent="-298450" lvl="1" marL="914400" rtl="0">
              <a:spcBef>
                <a:spcPts val="0"/>
              </a:spcBef>
              <a:spcAft>
                <a:spcPts val="0"/>
              </a:spcAft>
              <a:buSzPct val="100000"/>
              <a:buChar char="➢"/>
            </a:pPr>
            <a:r>
              <a:rPr lang="en"/>
              <a:t>Some tests had errors (one had a spelling error on an import statement)</a:t>
            </a:r>
          </a:p>
          <a:p>
            <a:pPr indent="-298450" lvl="1" marL="914400">
              <a:spcBef>
                <a:spcPts val="0"/>
              </a:spcBef>
              <a:buSzPct val="100000"/>
              <a:buChar char="➢"/>
            </a:pPr>
            <a:r>
              <a:rPr lang="en"/>
              <a:t>We were able to run a majority of the existing tests after few days of experimentation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Results of Pre-Existing Tests</a:t>
            </a:r>
          </a:p>
        </p:txBody>
      </p:sp>
      <p:sp>
        <p:nvSpPr>
          <p:cNvPr id="125" name="Shape 12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-11 Tests, 6 initially pass, but later moved up to 8</a:t>
            </a:r>
          </a:p>
          <a:p>
            <a:pPr lvl="0">
              <a:spcBef>
                <a:spcPts val="0"/>
              </a:spcBef>
              <a:buNone/>
            </a:pPr>
            <a:r>
              <a:rPr lang="en"/>
              <a:t>-Many had import errors, but it is possible that there were spelling errors in imports (as one had)</a:t>
            </a:r>
          </a:p>
          <a:p>
            <a:pPr lvl="0">
              <a:spcBef>
                <a:spcPts val="0"/>
              </a:spcBef>
              <a:buNone/>
            </a:pPr>
            <a:r>
              <a:rPr lang="en"/>
              <a:t>-One test only passed when run in the Sugar environment itself</a:t>
            </a:r>
          </a:p>
          <a:p>
            <a:pPr lvl="0">
              <a:spcBef>
                <a:spcPts val="0"/>
              </a:spcBef>
              <a:buNone/>
            </a:pPr>
            <a:r>
              <a:rPr lang="en"/>
              <a:t>-Pre-existing tests are 2 years old, some may begin to fail as the software is updated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Planning Phase</a:t>
            </a:r>
          </a:p>
        </p:txBody>
      </p:sp>
      <p:sp>
        <p:nvSpPr>
          <p:cNvPr id="131" name="Shape 13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buChar char="❖"/>
            </a:pPr>
            <a:r>
              <a:rPr lang="en"/>
              <a:t>We had initially planned on creating test cases for the notifications, friends, and journal components of Sugar Labs</a:t>
            </a:r>
          </a:p>
          <a:p>
            <a:pPr indent="-311150" lvl="0" marL="457200" rtl="0">
              <a:spcBef>
                <a:spcPts val="0"/>
              </a:spcBef>
              <a:spcAft>
                <a:spcPts val="0"/>
              </a:spcAft>
              <a:buSzPct val="100000"/>
              <a:buChar char="❖"/>
            </a:pPr>
            <a:r>
              <a:rPr lang="en"/>
              <a:t>During this period, we found that there was very little documentation for the classes and methods</a:t>
            </a:r>
          </a:p>
          <a:p>
            <a:pPr indent="-298450" lvl="1" marL="914400" rtl="0">
              <a:spcBef>
                <a:spcPts val="0"/>
              </a:spcBef>
              <a:spcAft>
                <a:spcPts val="0"/>
              </a:spcAft>
              <a:buSzPct val="100000"/>
              <a:buChar char="➢"/>
            </a:pPr>
            <a:r>
              <a:rPr lang="en"/>
              <a:t>We had to spend more time in order to decipher the purpose of many methods</a:t>
            </a:r>
          </a:p>
          <a:p>
            <a:pPr indent="-298450" lvl="1" marL="914400" rtl="0">
              <a:spcBef>
                <a:spcPts val="0"/>
              </a:spcBef>
              <a:spcAft>
                <a:spcPts val="0"/>
              </a:spcAft>
              <a:buSzPct val="100000"/>
              <a:buChar char="➢"/>
            </a:pPr>
            <a:r>
              <a:rPr lang="en"/>
              <a:t>Some components, such as the journal, had to be set aside since we were unable to determine how to design tests due to their complexity</a:t>
            </a:r>
          </a:p>
          <a:p>
            <a:pPr indent="-298450" lvl="1" marL="914400" rtl="0">
              <a:spcBef>
                <a:spcPts val="0"/>
              </a:spcBef>
              <a:spcAft>
                <a:spcPts val="0"/>
              </a:spcAft>
              <a:buSzPct val="100000"/>
              <a:buChar char="➢"/>
            </a:pPr>
            <a:r>
              <a:rPr lang="en"/>
              <a:t>Sugar developer Sam Parkinson, in regards to journal.py, replied with “I’ve literally never run them successfully myself. There seems to be layers and layers in indirection, and I’m not sure how it is intended to work.”</a:t>
            </a:r>
          </a:p>
          <a:p>
            <a:pPr indent="-311150" lvl="0" marL="457200" rtl="0">
              <a:spcBef>
                <a:spcPts val="0"/>
              </a:spcBef>
              <a:spcAft>
                <a:spcPts val="0"/>
              </a:spcAft>
              <a:buSzPct val="100000"/>
              <a:buChar char="❖"/>
            </a:pPr>
            <a:r>
              <a:rPr lang="en"/>
              <a:t>We had to modify our initial plan and look at other components in order to design more test cases</a:t>
            </a:r>
          </a:p>
          <a:p>
            <a:pPr indent="-298450" lvl="1" marL="914400">
              <a:spcBef>
                <a:spcPts val="0"/>
              </a:spcBef>
              <a:buSzPct val="100000"/>
              <a:buChar char="➢"/>
            </a:pPr>
            <a:r>
              <a:rPr lang="en"/>
              <a:t>Our final test cases consisted of the friends, neighborhood, agepicker, clipboard, normalize, and keepicon components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Testing Framework</a:t>
            </a:r>
          </a:p>
        </p:txBody>
      </p:sp>
      <p:sp>
        <p:nvSpPr>
          <p:cNvPr id="137" name="Shape 13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buChar char="❖"/>
            </a:pPr>
            <a:r>
              <a:rPr lang="en"/>
              <a:t>Currently consists of 25 test cases</a:t>
            </a:r>
          </a:p>
          <a:p>
            <a:pPr indent="-298450" lvl="1" marL="914400" rtl="0">
              <a:spcBef>
                <a:spcPts val="0"/>
              </a:spcBef>
              <a:spcAft>
                <a:spcPts val="0"/>
              </a:spcAft>
              <a:buSzPct val="100000"/>
              <a:buChar char="➢"/>
            </a:pPr>
            <a:r>
              <a:rPr lang="en"/>
              <a:t>Tests the </a:t>
            </a:r>
            <a:r>
              <a:rPr lang="en"/>
              <a:t>friends, neighborhood, agepicker, clipboard, normalize, and keepicon components</a:t>
            </a:r>
          </a:p>
          <a:p>
            <a:pPr indent="-311150" lvl="0" marL="457200" rtl="0">
              <a:spcBef>
                <a:spcPts val="0"/>
              </a:spcBef>
              <a:spcAft>
                <a:spcPts val="0"/>
              </a:spcAft>
              <a:buSzPct val="100000"/>
              <a:buChar char="❖"/>
            </a:pPr>
            <a:r>
              <a:rPr lang="en"/>
              <a:t>Automated testing for any number of test cases</a:t>
            </a:r>
          </a:p>
          <a:p>
            <a:pPr indent="-298450" lvl="1" marL="914400" rtl="0">
              <a:spcBef>
                <a:spcPts val="0"/>
              </a:spcBef>
              <a:spcAft>
                <a:spcPts val="0"/>
              </a:spcAft>
              <a:buSzPct val="100000"/>
              <a:buChar char="➢"/>
            </a:pPr>
            <a:r>
              <a:rPr lang="en"/>
              <a:t>Results displayed  at the end of testing</a:t>
            </a:r>
          </a:p>
          <a:p>
            <a:pPr indent="-311150" lvl="0" marL="457200" rtl="0">
              <a:spcBef>
                <a:spcPts val="0"/>
              </a:spcBef>
              <a:buSzPct val="100000"/>
              <a:buChar char="❖"/>
            </a:pPr>
            <a:r>
              <a:rPr lang="en"/>
              <a:t>Failures tested through fault injection</a:t>
            </a: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