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45"/>
  </p:notesMasterIdLst>
  <p:sldIdLst>
    <p:sldId id="670" r:id="rId2"/>
    <p:sldId id="669" r:id="rId3"/>
    <p:sldId id="486" r:id="rId4"/>
    <p:sldId id="487" r:id="rId5"/>
    <p:sldId id="668" r:id="rId6"/>
    <p:sldId id="671" r:id="rId7"/>
    <p:sldId id="459" r:id="rId8"/>
    <p:sldId id="466" r:id="rId9"/>
    <p:sldId id="502" r:id="rId10"/>
    <p:sldId id="485" r:id="rId11"/>
    <p:sldId id="496" r:id="rId12"/>
    <p:sldId id="465" r:id="rId13"/>
    <p:sldId id="488" r:id="rId14"/>
    <p:sldId id="474" r:id="rId15"/>
    <p:sldId id="475" r:id="rId16"/>
    <p:sldId id="478" r:id="rId17"/>
    <p:sldId id="477" r:id="rId18"/>
    <p:sldId id="480" r:id="rId19"/>
    <p:sldId id="481" r:id="rId20"/>
    <p:sldId id="482" r:id="rId21"/>
    <p:sldId id="479" r:id="rId22"/>
    <p:sldId id="490" r:id="rId23"/>
    <p:sldId id="469" r:id="rId24"/>
    <p:sldId id="489" r:id="rId25"/>
    <p:sldId id="472" r:id="rId26"/>
    <p:sldId id="582" r:id="rId27"/>
    <p:sldId id="620" r:id="rId28"/>
    <p:sldId id="588" r:id="rId29"/>
    <p:sldId id="283" r:id="rId30"/>
    <p:sldId id="653" r:id="rId31"/>
    <p:sldId id="650" r:id="rId32"/>
    <p:sldId id="635" r:id="rId33"/>
    <p:sldId id="290" r:id="rId34"/>
    <p:sldId id="291" r:id="rId35"/>
    <p:sldId id="292" r:id="rId36"/>
    <p:sldId id="293" r:id="rId37"/>
    <p:sldId id="294" r:id="rId38"/>
    <p:sldId id="300" r:id="rId39"/>
    <p:sldId id="301" r:id="rId40"/>
    <p:sldId id="302" r:id="rId41"/>
    <p:sldId id="303" r:id="rId42"/>
    <p:sldId id="304" r:id="rId43"/>
    <p:sldId id="3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0"/>
    <p:restoredTop sz="94624"/>
  </p:normalViewPr>
  <p:slideViewPr>
    <p:cSldViewPr snapToGrid="0" snapToObjects="1">
      <p:cViewPr varScale="1">
        <p:scale>
          <a:sx n="81" d="100"/>
          <a:sy n="81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6B87A-AB2D-FB4E-978A-7A35AC334F71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CF3D9-E57E-D44F-BD3F-FEBE6D90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5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stats.linregress.html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2D0DB1-5F8B-4D3B-AF4F-924A39AF5DA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0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2" name="Google Shape;4922;g574fb37171_0_16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3" name="Google Shape;4923;g574fb37171_0_16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equation of a line defines the relationship between x-values and y-values.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it comes to variables in the equation, we refer to the `x` in the equation as the independent variable variable, and the `y` as the dependent variable. 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Additionally, the slope of a line is denoted as `m` in the equation and the y-intercept is denoted as `b` in the equation.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Knowing the slope and y-intercept of a line, we can determine any value of `y` given the value for `x`. This is why we say `y` is dependent on `x`.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0" name="Google Shape;4940;g574fb37171_0_16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1" name="Google Shape;4941;g574fb37171_0_16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first plot is considered the ideal linear relationship of </a:t>
            </a:r>
            <a:r>
              <a:rPr lang="en" i="1"/>
              <a:t>y</a:t>
            </a:r>
            <a:r>
              <a:rPr lang="en"/>
              <a:t> and </a:t>
            </a:r>
            <a:r>
              <a:rPr lang="en" i="1"/>
              <a:t>x</a:t>
            </a:r>
            <a:r>
              <a:rPr lang="en"/>
              <a:t>, where the </a:t>
            </a:r>
            <a:r>
              <a:rPr lang="en" i="1"/>
              <a:t>x</a:t>
            </a:r>
            <a:r>
              <a:rPr lang="en"/>
              <a:t> and</a:t>
            </a:r>
            <a:r>
              <a:rPr lang="en" i="1"/>
              <a:t> y</a:t>
            </a:r>
            <a:r>
              <a:rPr lang="en"/>
              <a:t> values are the same value.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this plot, the equation for line is</a:t>
            </a:r>
            <a:r>
              <a:rPr lang="en" i="1"/>
              <a:t> y = x</a:t>
            </a:r>
            <a:r>
              <a:rPr lang="en"/>
              <a:t> because the slope is equal to 1 and the</a:t>
            </a:r>
            <a:r>
              <a:rPr lang="en" i="1"/>
              <a:t> y</a:t>
            </a:r>
            <a:r>
              <a:rPr lang="en"/>
              <a:t>-intercept is equal to 0.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we look at the </a:t>
            </a:r>
            <a:r>
              <a:rPr lang="en" i="1"/>
              <a:t>x</a:t>
            </a:r>
            <a:r>
              <a:rPr lang="en"/>
              <a:t>-value of 7 (denoted by the vertical dashed line), the corresponding </a:t>
            </a:r>
            <a:r>
              <a:rPr lang="en" i="1"/>
              <a:t>y</a:t>
            </a:r>
            <a:r>
              <a:rPr lang="en"/>
              <a:t>-value is also 7 (denoted by the horizontal dashed line).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9798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0" name="Google Shape;4950;g574fb37171_0_16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1" name="Google Shape;4951;g574fb37171_0_16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this linear relationship between </a:t>
            </a:r>
            <a:r>
              <a:rPr lang="en" i="1"/>
              <a:t>x</a:t>
            </a:r>
            <a:r>
              <a:rPr lang="en"/>
              <a:t> and </a:t>
            </a:r>
            <a:r>
              <a:rPr lang="en" i="1"/>
              <a:t>y</a:t>
            </a:r>
            <a:r>
              <a:rPr lang="en"/>
              <a:t>, the slope is much smaller, but the </a:t>
            </a:r>
            <a:r>
              <a:rPr lang="en" i="1"/>
              <a:t>y</a:t>
            </a:r>
            <a:r>
              <a:rPr lang="en"/>
              <a:t>-intercept is much larger.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If you plug an </a:t>
            </a:r>
            <a:r>
              <a:rPr lang="en" i="1"/>
              <a:t>x</a:t>
            </a:r>
            <a:r>
              <a:rPr lang="en"/>
              <a:t>-value of 7 into the equation, the resulting</a:t>
            </a:r>
            <a:r>
              <a:rPr lang="en" i="1"/>
              <a:t> y</a:t>
            </a:r>
            <a:r>
              <a:rPr lang="en"/>
              <a:t>-value is 6.4. Demonstrate this to the class. 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idea of relating </a:t>
            </a:r>
            <a:r>
              <a:rPr lang="en" i="1"/>
              <a:t>x</a:t>
            </a:r>
            <a:r>
              <a:rPr lang="en"/>
              <a:t>-values and </a:t>
            </a:r>
            <a:r>
              <a:rPr lang="en" i="1"/>
              <a:t>y</a:t>
            </a:r>
            <a:r>
              <a:rPr lang="en"/>
              <a:t>-values using the equation of a line is the general concept of linear regression.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4656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0" name="Google Shape;4960;g574fb37171_0_16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1" name="Google Shape;4961;g574fb37171_0_16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Linear regression is used in data science to model and predict the relationship between two factors.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Although this may sound similar to correlation, there is a big difference between the two concepts: correlation quantifies if Factor Y and Factor X are related, while regression predicts Factor Y values given values from Factor X.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By fitting the relationship of two factors to a linear equation, linear regression allows us to predict where data points we did not measure might end up if we had collected more data.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Linear regression is a truly powerful tool; it provides us the means to predict house prices, stock market movements, and the weather based on other data.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will not dive into the mathematical details of linear regression—rather, we will focus on how to use SciPy's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linregress function</a:t>
            </a:r>
            <a:r>
              <a:rPr lang="en"/>
              <a:t> to perform a linear regression, and visualize the linear regression using Matplotlib.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807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5" name="Google Shape;4765;g574fb37171_0_16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6" name="Google Shape;4766;g574fb37171_0_16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statistics, a population is a complete dataset that contains all possible elements of a study or experiment. In this scenario, the population dataset would be the voting habits of all eligible voters in the city.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statistics, a sample is a subset of a population dataset, where not all elements of a study or experiment are collected or measured. In this scenario, the sample dataset is the 1,000 eligible voters polled across the city.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data science, the concept of sample versus population does not strictly apply to people and/or animals. Any comprehensive dataset is considered a population, and any dataset that is a subset of a larger data set is considered a sample.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97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8" name="Google Shape;4818;g574fb37171_0_16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9" name="Google Shape;4819;g574fb37171_0_16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Often in data analysis we will ask the question “Is there a relationship between Factor A and Factor B?" This concept is known in statistics as</a:t>
            </a:r>
            <a:r>
              <a:rPr lang="en" b="1"/>
              <a:t> correlation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401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5" name="Google Shape;4825;g574fb37171_0_16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6" name="Google Shape;4826;g574fb37171_0_16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an example of a positive correlation. When two factors are positively correlated, they move in the same direction. When the factor on the </a:t>
            </a:r>
            <a:r>
              <a:rPr lang="en" i="1"/>
              <a:t>x</a:t>
            </a:r>
            <a:r>
              <a:rPr lang="en"/>
              <a:t>-axis increases, the factor on the</a:t>
            </a:r>
            <a:r>
              <a:rPr lang="en" i="1"/>
              <a:t> y</a:t>
            </a:r>
            <a:r>
              <a:rPr lang="en"/>
              <a:t>-axis increases as well.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6690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5" name="Google Shape;4835;g574fb37171_0_16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6" name="Google Shape;4836;g574fb37171_0_16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an example of a negative correlation. When two factors are negatively correlated, they move in opposite directions. When the factor on the </a:t>
            </a:r>
            <a:r>
              <a:rPr lang="en" i="1"/>
              <a:t>x-</a:t>
            </a:r>
            <a:r>
              <a:rPr lang="en"/>
              <a:t>axis increases, the factor on the </a:t>
            </a:r>
            <a:r>
              <a:rPr lang="en" i="1"/>
              <a:t>y</a:t>
            </a:r>
            <a:r>
              <a:rPr lang="en"/>
              <a:t>-axis decreases.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9695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6" name="Google Shape;4846;g574fb37171_0_16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7" name="Google Shape;4847;g574fb37171_0_16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is an example of two factors with no correlation. When two factors are not correlated, their values are completely independent between one another. 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With real-world data, it can be difficult to determine if two factors are correlated. Therefore, we must be able to quantify the correlation between two factors.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8769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8" name="Google Shape;4858;g574fb37171_0_16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9" name="Google Shape;4859;g574fb37171_0_16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statistics, we can calculate the degree of correlation using the Pearson correlation coefficient.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Pearson correlation coefficient is a quantitative measure that describes simultaneous movement (variability) of two factors.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correlation coefficient (which is often indicated with the letter</a:t>
            </a:r>
            <a:r>
              <a:rPr lang="en" i="1"/>
              <a:t> r</a:t>
            </a:r>
            <a:r>
              <a:rPr lang="en"/>
              <a:t>) will always fall between –1 and 1.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 </a:t>
            </a:r>
            <a:r>
              <a:rPr lang="en" i="1"/>
              <a:t>r</a:t>
            </a:r>
            <a:r>
              <a:rPr lang="en"/>
              <a:t>-value of 1 indicates a perfect positive correlation, while an </a:t>
            </a:r>
            <a:r>
              <a:rPr lang="en" i="1"/>
              <a:t>r</a:t>
            </a:r>
            <a:r>
              <a:rPr lang="en"/>
              <a:t>-value of –1 indicates a perfect negative correlation.</a:t>
            </a:r>
            <a:endParaRPr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</a:t>
            </a:r>
            <a:r>
              <a:rPr lang="en" i="1"/>
              <a:t> r</a:t>
            </a:r>
            <a:r>
              <a:rPr lang="en"/>
              <a:t>-value of 0 means that there is no relationship between the two factors. Most of the time real-world data will not be the ideal case of –1,0, or 1. However, we can look at the correlation coefficient to determine how strong or weak two factors are related.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4865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" name="Google Shape;4905;g574fb37171_0_16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6" name="Google Shape;4906;g574fb37171_0_16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Ask the students if anyone remembers the equation of a line.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9531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" name="Google Shape;4915;g574fb37171_0_16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6" name="Google Shape;4916;g574fb37171_0_16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Most people were taught in school the equation of a line is</a:t>
            </a:r>
            <a:r>
              <a:rPr lang="en" b="1">
                <a:solidFill>
                  <a:srgbClr val="0000FF"/>
                </a:solidFill>
              </a:rPr>
              <a:t> </a:t>
            </a:r>
            <a:r>
              <a:rPr lang="en" b="1" i="1"/>
              <a:t>y = mx + b</a:t>
            </a:r>
            <a:r>
              <a:rPr lang="en"/>
              <a:t>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116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215E-A5A5-554F-9885-A7C69079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7A2E6-EBD9-E44B-A9F2-2C2E83BA0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0ED88-3C04-DB49-B8E3-39538A97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D57-ED69-C64E-9771-F5572CCC6B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87BD6-3915-B84C-B50C-5D710D56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39C2A-C76F-2649-A095-D5E63A3D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8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CF91-5111-D044-9BDB-C29E496C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22CC4-B53D-4C49-9DBD-E77CEE99C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D1E23-638B-084D-B898-CF571B7E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D57-ED69-C64E-9771-F5572CCC6B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04D80-87D5-1A46-B1A0-7CEFE186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D3EF6-AB2F-6948-8CAE-CD94CF3A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0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52121-050A-ED4C-A231-6D91914A8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42DA9-1399-AD4E-A2CB-196DD6465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3B4F5-5186-FE42-8D49-A763FA82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D57-ED69-C64E-9771-F5572CCC6B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8914B-32D2-8943-BCA3-1605DF7A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E0675-68E8-5E4E-8F06-AC7449D6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04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12"/>
          <p:cNvSpPr>
            <a:spLocks noGrp="1"/>
          </p:cNvSpPr>
          <p:nvPr>
            <p:ph idx="1"/>
          </p:nvPr>
        </p:nvSpPr>
        <p:spPr>
          <a:xfrm>
            <a:off x="1676400" y="1676400"/>
            <a:ext cx="8839200" cy="1759458"/>
          </a:xfrm>
          <a:prstGeom prst="rect">
            <a:avLst/>
          </a:prstGeom>
          <a:ln w="76200" cmpd="thickThin">
            <a:solidFill>
              <a:schemeClr val="accent1"/>
            </a:solidFill>
          </a:ln>
        </p:spPr>
        <p:txBody>
          <a:bodyPr vert="horz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idx="10"/>
          </p:nvPr>
        </p:nvSpPr>
        <p:spPr>
          <a:xfrm>
            <a:off x="406400" y="3962400"/>
            <a:ext cx="11379200" cy="121920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/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996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712" y="152400"/>
            <a:ext cx="9721088" cy="762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2" descr="http://t3.gstatic.com/images?q=tbn:ANd9GcTYmiLh9B_aVjviHh1xZIewSwIAVBJM6GGUwjQGMknDgt1O3VWWMFpakkXX"/>
          <p:cNvPicPr>
            <a:picLocks noChangeAspect="1" noChangeArrowheads="1"/>
          </p:cNvPicPr>
          <p:nvPr userDrawn="1"/>
        </p:nvPicPr>
        <p:blipFill>
          <a:blip r:embed="rId2" cstate="print"/>
          <a:srcRect t="17160" b="8480"/>
          <a:stretch>
            <a:fillRect/>
          </a:stretch>
        </p:blipFill>
        <p:spPr bwMode="auto">
          <a:xfrm>
            <a:off x="231648" y="173736"/>
            <a:ext cx="1422400" cy="990600"/>
          </a:xfrm>
          <a:prstGeom prst="rect">
            <a:avLst/>
          </a:prstGeom>
          <a:noFill/>
        </p:spPr>
      </p:pic>
      <p:sp>
        <p:nvSpPr>
          <p:cNvPr id="9" name="Text Placeholder 12"/>
          <p:cNvSpPr>
            <a:spLocks noGrp="1"/>
          </p:cNvSpPr>
          <p:nvPr>
            <p:ph idx="1"/>
          </p:nvPr>
        </p:nvSpPr>
        <p:spPr>
          <a:xfrm>
            <a:off x="402336" y="1371600"/>
            <a:ext cx="11379200" cy="2209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3200"/>
            </a:lvl1pPr>
            <a:lvl2pPr>
              <a:spcBef>
                <a:spcPts val="0"/>
              </a:spcBef>
              <a:spcAft>
                <a:spcPts val="1800"/>
              </a:spcAft>
              <a:defRPr sz="2800"/>
            </a:lvl2pPr>
            <a:lvl3pPr>
              <a:spcBef>
                <a:spcPts val="0"/>
              </a:spcBef>
              <a:spcAft>
                <a:spcPts val="1800"/>
              </a:spcAft>
              <a:defRPr sz="2400"/>
            </a:lvl3pPr>
            <a:lvl4pPr>
              <a:spcBef>
                <a:spcPts val="0"/>
              </a:spcBef>
              <a:spcAft>
                <a:spcPts val="1800"/>
              </a:spcAft>
              <a:defRPr sz="2000"/>
            </a:lvl4pPr>
            <a:lvl5pPr>
              <a:spcBef>
                <a:spcPts val="0"/>
              </a:spcBef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idx="13"/>
          </p:nvPr>
        </p:nvSpPr>
        <p:spPr>
          <a:xfrm>
            <a:off x="1524000" y="3886200"/>
            <a:ext cx="10091573" cy="216103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idx="14"/>
          </p:nvPr>
        </p:nvSpPr>
        <p:spPr>
          <a:xfrm>
            <a:off x="6908800" y="4114800"/>
            <a:ext cx="4978400" cy="2057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1pPr>
            <a:lvl2pPr marL="274320" indent="0">
              <a:buNone/>
              <a:defRPr sz="2800">
                <a:solidFill>
                  <a:schemeClr val="accent1"/>
                </a:solidFill>
                <a:latin typeface="Segoe Print" pitchFamily="2" charset="0"/>
              </a:defRPr>
            </a:lvl2pPr>
            <a:lvl3pPr marL="594360" indent="0">
              <a:buNone/>
              <a:defRPr sz="2400">
                <a:solidFill>
                  <a:schemeClr val="accent1"/>
                </a:solidFill>
                <a:latin typeface="Segoe Print" pitchFamily="2" charset="0"/>
              </a:defRPr>
            </a:lvl3pPr>
            <a:lvl4pPr marL="868680" indent="0">
              <a:buNone/>
              <a:defRPr sz="2000">
                <a:solidFill>
                  <a:schemeClr val="accent1"/>
                </a:solidFill>
                <a:latin typeface="Segoe Print" pitchFamily="2" charset="0"/>
              </a:defRPr>
            </a:lvl4pPr>
            <a:lvl5pPr marL="1143000" indent="0">
              <a:buNone/>
              <a:defRPr>
                <a:solidFill>
                  <a:schemeClr val="accent1"/>
                </a:solidFill>
                <a:latin typeface="Segoe Print" pitchFamily="2" charset="0"/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53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Call Attention Slide">
  <p:cSld name="11. Call Attention Slide"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7" name="Google Shape;3257;p185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80" cy="6124989"/>
          </a:xfrm>
          <a:prstGeom prst="rect">
            <a:avLst/>
          </a:prstGeom>
          <a:noFill/>
          <a:ln>
            <a:noFill/>
          </a:ln>
        </p:spPr>
      </p:pic>
      <p:sp>
        <p:nvSpPr>
          <p:cNvPr id="3258" name="Google Shape;3258;p185"/>
          <p:cNvSpPr txBox="1">
            <a:spLocks noGrp="1"/>
          </p:cNvSpPr>
          <p:nvPr>
            <p:ph type="title"/>
          </p:nvPr>
        </p:nvSpPr>
        <p:spPr>
          <a:xfrm>
            <a:off x="3392067" y="2060900"/>
            <a:ext cx="7693600" cy="3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259" name="Google Shape;3259;p185"/>
          <p:cNvPicPr preferRelativeResize="0"/>
          <p:nvPr/>
        </p:nvPicPr>
        <p:blipFill rotWithShape="1">
          <a:blip r:embed="rId3">
            <a:alphaModFix/>
          </a:blip>
          <a:srcRect l="139" r="149"/>
          <a:stretch/>
        </p:blipFill>
        <p:spPr>
          <a:xfrm>
            <a:off x="1677568" y="1777101"/>
            <a:ext cx="1828801" cy="2670047"/>
          </a:xfrm>
          <a:prstGeom prst="rect">
            <a:avLst/>
          </a:prstGeom>
          <a:noFill/>
          <a:ln>
            <a:noFill/>
          </a:ln>
        </p:spPr>
      </p:pic>
      <p:sp>
        <p:nvSpPr>
          <p:cNvPr id="3260" name="Google Shape;3260;p185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800">
                <a:solidFill>
                  <a:srgbClr val="000000"/>
                </a:solidFill>
              </a:defRPr>
            </a:lvl1pPr>
            <a:lvl2pPr lvl="1" rtl="0">
              <a:buNone/>
              <a:defRPr sz="800">
                <a:solidFill>
                  <a:srgbClr val="000000"/>
                </a:solidFill>
              </a:defRPr>
            </a:lvl2pPr>
            <a:lvl3pPr lvl="2" rtl="0">
              <a:buNone/>
              <a:defRPr sz="800">
                <a:solidFill>
                  <a:srgbClr val="000000"/>
                </a:solidFill>
              </a:defRPr>
            </a:lvl3pPr>
            <a:lvl4pPr lvl="3" rtl="0">
              <a:buNone/>
              <a:defRPr sz="800">
                <a:solidFill>
                  <a:srgbClr val="000000"/>
                </a:solidFill>
              </a:defRPr>
            </a:lvl4pPr>
            <a:lvl5pPr lvl="4" rtl="0">
              <a:buNone/>
              <a:defRPr sz="800">
                <a:solidFill>
                  <a:srgbClr val="000000"/>
                </a:solidFill>
              </a:defRPr>
            </a:lvl5pPr>
            <a:lvl6pPr lvl="5" rtl="0">
              <a:buNone/>
              <a:defRPr sz="800">
                <a:solidFill>
                  <a:srgbClr val="000000"/>
                </a:solidFill>
              </a:defRPr>
            </a:lvl6pPr>
            <a:lvl7pPr lvl="6" rtl="0">
              <a:buNone/>
              <a:defRPr sz="800">
                <a:solidFill>
                  <a:srgbClr val="000000"/>
                </a:solidFill>
              </a:defRPr>
            </a:lvl7pPr>
            <a:lvl8pPr lvl="7" rtl="0">
              <a:buNone/>
              <a:defRPr sz="800">
                <a:solidFill>
                  <a:srgbClr val="000000"/>
                </a:solidFill>
              </a:defRPr>
            </a:lvl8pPr>
            <a:lvl9pPr lvl="8" rtl="0">
              <a:buNone/>
              <a:defRPr sz="8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61" name="Google Shape;3261;p185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4968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Text Only">
  <p:cSld name="9. Text Only">
    <p:spTree>
      <p:nvGrpSpPr>
        <p:cNvPr id="1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" name="Google Shape;3239;p183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40" name="Google Shape;3240;p183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3241" name="Google Shape;3241;p183"/>
          <p:cNvCxnSpPr/>
          <p:nvPr/>
        </p:nvCxnSpPr>
        <p:spPr>
          <a:xfrm>
            <a:off x="365833" y="8534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2" name="Google Shape;3242;p183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800">
                <a:solidFill>
                  <a:srgbClr val="000000"/>
                </a:solidFill>
              </a:defRPr>
            </a:lvl1pPr>
            <a:lvl2pPr lvl="1" rtl="0">
              <a:buNone/>
              <a:defRPr sz="800">
                <a:solidFill>
                  <a:srgbClr val="000000"/>
                </a:solidFill>
              </a:defRPr>
            </a:lvl2pPr>
            <a:lvl3pPr lvl="2" rtl="0">
              <a:buNone/>
              <a:defRPr sz="800">
                <a:solidFill>
                  <a:srgbClr val="000000"/>
                </a:solidFill>
              </a:defRPr>
            </a:lvl3pPr>
            <a:lvl4pPr lvl="3" rtl="0">
              <a:buNone/>
              <a:defRPr sz="800">
                <a:solidFill>
                  <a:srgbClr val="000000"/>
                </a:solidFill>
              </a:defRPr>
            </a:lvl4pPr>
            <a:lvl5pPr lvl="4" rtl="0">
              <a:buNone/>
              <a:defRPr sz="800">
                <a:solidFill>
                  <a:srgbClr val="000000"/>
                </a:solidFill>
              </a:defRPr>
            </a:lvl5pPr>
            <a:lvl6pPr lvl="5" rtl="0">
              <a:buNone/>
              <a:defRPr sz="800">
                <a:solidFill>
                  <a:srgbClr val="000000"/>
                </a:solidFill>
              </a:defRPr>
            </a:lvl6pPr>
            <a:lvl7pPr lvl="6" rtl="0">
              <a:buNone/>
              <a:defRPr sz="800">
                <a:solidFill>
                  <a:srgbClr val="000000"/>
                </a:solidFill>
              </a:defRPr>
            </a:lvl7pPr>
            <a:lvl8pPr lvl="7" rtl="0">
              <a:buNone/>
              <a:defRPr sz="800">
                <a:solidFill>
                  <a:srgbClr val="000000"/>
                </a:solidFill>
              </a:defRPr>
            </a:lvl8pPr>
            <a:lvl9pPr lvl="8" rtl="0">
              <a:buNone/>
              <a:defRPr sz="8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3243" name="Google Shape;3243;p183"/>
          <p:cNvCxnSpPr/>
          <p:nvPr/>
        </p:nvCxnSpPr>
        <p:spPr>
          <a:xfrm>
            <a:off x="365760" y="65419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4" name="Google Shape;3244;p183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45" name="Google Shape;3245;p183"/>
          <p:cNvSpPr txBox="1">
            <a:spLocks noGrp="1"/>
          </p:cNvSpPr>
          <p:nvPr>
            <p:ph type="body" idx="3"/>
          </p:nvPr>
        </p:nvSpPr>
        <p:spPr>
          <a:xfrm>
            <a:off x="233" y="1712333"/>
            <a:ext cx="12192000" cy="48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914400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23323" rtl="0">
              <a:spcBef>
                <a:spcPts val="1067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23323" rtl="0">
              <a:spcBef>
                <a:spcPts val="1067"/>
              </a:spcBef>
              <a:spcAft>
                <a:spcPts val="1067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9465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Subsection Slide">
  <p:cSld name="7. Subsection Slide"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3" name="Google Shape;1113;p63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80" cy="6124989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63"/>
          <p:cNvSpPr txBox="1">
            <a:spLocks noGrp="1"/>
          </p:cNvSpPr>
          <p:nvPr>
            <p:ph type="title"/>
          </p:nvPr>
        </p:nvSpPr>
        <p:spPr>
          <a:xfrm>
            <a:off x="365767" y="2784633"/>
            <a:ext cx="11460400" cy="10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63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800">
                <a:solidFill>
                  <a:srgbClr val="000000"/>
                </a:solidFill>
              </a:defRPr>
            </a:lvl1pPr>
            <a:lvl2pPr lvl="1" rtl="0">
              <a:buNone/>
              <a:defRPr sz="800">
                <a:solidFill>
                  <a:srgbClr val="000000"/>
                </a:solidFill>
              </a:defRPr>
            </a:lvl2pPr>
            <a:lvl3pPr lvl="2" rtl="0">
              <a:buNone/>
              <a:defRPr sz="800">
                <a:solidFill>
                  <a:srgbClr val="000000"/>
                </a:solidFill>
              </a:defRPr>
            </a:lvl3pPr>
            <a:lvl4pPr lvl="3" rtl="0">
              <a:buNone/>
              <a:defRPr sz="800">
                <a:solidFill>
                  <a:srgbClr val="000000"/>
                </a:solidFill>
              </a:defRPr>
            </a:lvl4pPr>
            <a:lvl5pPr lvl="4" rtl="0">
              <a:buNone/>
              <a:defRPr sz="800">
                <a:solidFill>
                  <a:srgbClr val="000000"/>
                </a:solidFill>
              </a:defRPr>
            </a:lvl5pPr>
            <a:lvl6pPr lvl="5" rtl="0">
              <a:buNone/>
              <a:defRPr sz="800">
                <a:solidFill>
                  <a:srgbClr val="000000"/>
                </a:solidFill>
              </a:defRPr>
            </a:lvl6pPr>
            <a:lvl7pPr lvl="6" rtl="0">
              <a:buNone/>
              <a:defRPr sz="800">
                <a:solidFill>
                  <a:srgbClr val="000000"/>
                </a:solidFill>
              </a:defRPr>
            </a:lvl7pPr>
            <a:lvl8pPr lvl="7" rtl="0">
              <a:buNone/>
              <a:defRPr sz="800">
                <a:solidFill>
                  <a:srgbClr val="000000"/>
                </a:solidFill>
              </a:defRPr>
            </a:lvl8pPr>
            <a:lvl9pPr lvl="8" rtl="0">
              <a:buNone/>
              <a:defRPr sz="8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116" name="Google Shape;1116;p63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300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. Numbered 1–2 (Blue)">
  <p:cSld name="27. Numbered 1–2 (Blue)"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8" name="Google Shape;2578;p1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15018" y="1577400"/>
            <a:ext cx="1103293" cy="4883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79" name="Google Shape;2579;p145"/>
          <p:cNvSpPr/>
          <p:nvPr/>
        </p:nvSpPr>
        <p:spPr>
          <a:xfrm>
            <a:off x="1435100" y="1898067"/>
            <a:ext cx="4190800" cy="634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0" name="Google Shape;2580;p145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182875" rIns="274300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81" name="Google Shape;2581;p145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91425" rIns="45720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2582" name="Google Shape;2582;p145"/>
          <p:cNvCxnSpPr/>
          <p:nvPr/>
        </p:nvCxnSpPr>
        <p:spPr>
          <a:xfrm>
            <a:off x="365833" y="8534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3" name="Google Shape;2583;p145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 rtl="0">
              <a:buNone/>
              <a:defRPr sz="800">
                <a:solidFill>
                  <a:srgbClr val="000000"/>
                </a:solidFill>
              </a:defRPr>
            </a:lvl1pPr>
            <a:lvl2pPr lvl="1" rtl="0">
              <a:buNone/>
              <a:defRPr sz="800">
                <a:solidFill>
                  <a:srgbClr val="000000"/>
                </a:solidFill>
              </a:defRPr>
            </a:lvl2pPr>
            <a:lvl3pPr lvl="2" rtl="0">
              <a:buNone/>
              <a:defRPr sz="800">
                <a:solidFill>
                  <a:srgbClr val="000000"/>
                </a:solidFill>
              </a:defRPr>
            </a:lvl3pPr>
            <a:lvl4pPr lvl="3" rtl="0">
              <a:buNone/>
              <a:defRPr sz="800">
                <a:solidFill>
                  <a:srgbClr val="000000"/>
                </a:solidFill>
              </a:defRPr>
            </a:lvl4pPr>
            <a:lvl5pPr lvl="4" rtl="0">
              <a:buNone/>
              <a:defRPr sz="800">
                <a:solidFill>
                  <a:srgbClr val="000000"/>
                </a:solidFill>
              </a:defRPr>
            </a:lvl5pPr>
            <a:lvl6pPr lvl="5" rtl="0">
              <a:buNone/>
              <a:defRPr sz="800">
                <a:solidFill>
                  <a:srgbClr val="000000"/>
                </a:solidFill>
              </a:defRPr>
            </a:lvl6pPr>
            <a:lvl7pPr lvl="6" rtl="0">
              <a:buNone/>
              <a:defRPr sz="800">
                <a:solidFill>
                  <a:srgbClr val="000000"/>
                </a:solidFill>
              </a:defRPr>
            </a:lvl7pPr>
            <a:lvl8pPr lvl="7" rtl="0">
              <a:buNone/>
              <a:defRPr sz="800">
                <a:solidFill>
                  <a:srgbClr val="000000"/>
                </a:solidFill>
              </a:defRPr>
            </a:lvl8pPr>
            <a:lvl9pPr lvl="8" rtl="0">
              <a:buNone/>
              <a:defRPr sz="8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584" name="Google Shape;2584;p145"/>
          <p:cNvCxnSpPr/>
          <p:nvPr/>
        </p:nvCxnSpPr>
        <p:spPr>
          <a:xfrm>
            <a:off x="365760" y="6541940"/>
            <a:ext cx="11460800" cy="1360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5" name="Google Shape;2585;p145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457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33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586" name="Google Shape;2586;p145"/>
          <p:cNvGrpSpPr/>
          <p:nvPr/>
        </p:nvGrpSpPr>
        <p:grpSpPr>
          <a:xfrm>
            <a:off x="609608" y="1895071"/>
            <a:ext cx="711163" cy="711307"/>
            <a:chOff x="457200" y="1378813"/>
            <a:chExt cx="695400" cy="695450"/>
          </a:xfrm>
        </p:grpSpPr>
        <p:sp>
          <p:nvSpPr>
            <p:cNvPr id="2587" name="Google Shape;2587;p14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AFC0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88" name="Google Shape;2588;p145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AFC0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89" name="Google Shape;2589;p145"/>
          <p:cNvSpPr txBox="1">
            <a:spLocks noGrp="1"/>
          </p:cNvSpPr>
          <p:nvPr>
            <p:ph type="subTitle" idx="3"/>
          </p:nvPr>
        </p:nvSpPr>
        <p:spPr>
          <a:xfrm>
            <a:off x="-16400" y="2847800"/>
            <a:ext cx="5731200" cy="3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90" name="Google Shape;2590;p145"/>
          <p:cNvSpPr txBox="1">
            <a:spLocks noGrp="1"/>
          </p:cNvSpPr>
          <p:nvPr>
            <p:ph type="subTitle" idx="4"/>
          </p:nvPr>
        </p:nvSpPr>
        <p:spPr>
          <a:xfrm>
            <a:off x="1435100" y="1897967"/>
            <a:ext cx="4076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91" name="Google Shape;2591;p145"/>
          <p:cNvSpPr/>
          <p:nvPr/>
        </p:nvSpPr>
        <p:spPr>
          <a:xfrm>
            <a:off x="7407233" y="1901067"/>
            <a:ext cx="4190800" cy="634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92" name="Google Shape;2592;p145"/>
          <p:cNvGrpSpPr/>
          <p:nvPr/>
        </p:nvGrpSpPr>
        <p:grpSpPr>
          <a:xfrm>
            <a:off x="6581741" y="1898071"/>
            <a:ext cx="711163" cy="711307"/>
            <a:chOff x="457200" y="1378813"/>
            <a:chExt cx="695400" cy="695450"/>
          </a:xfrm>
        </p:grpSpPr>
        <p:sp>
          <p:nvSpPr>
            <p:cNvPr id="2593" name="Google Shape;2593;p14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365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594" name="Google Shape;2594;p145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rgbClr val="365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95" name="Google Shape;2595;p145"/>
          <p:cNvSpPr txBox="1">
            <a:spLocks noGrp="1"/>
          </p:cNvSpPr>
          <p:nvPr>
            <p:ph type="subTitle" idx="5"/>
          </p:nvPr>
        </p:nvSpPr>
        <p:spPr>
          <a:xfrm>
            <a:off x="5955733" y="2850800"/>
            <a:ext cx="5731200" cy="3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0" tIns="0" rIns="457200" bIns="0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96" name="Google Shape;2596;p145"/>
          <p:cNvSpPr txBox="1">
            <a:spLocks noGrp="1"/>
          </p:cNvSpPr>
          <p:nvPr>
            <p:ph type="subTitle" idx="6"/>
          </p:nvPr>
        </p:nvSpPr>
        <p:spPr>
          <a:xfrm>
            <a:off x="7407233" y="1900967"/>
            <a:ext cx="4076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457200" bIns="0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362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7B57-EB8B-604B-A871-7FF1ACF5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9491-88D0-5543-9EB8-854B0825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4FEBB-25DE-5E41-A429-27254B77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D57-ED69-C64E-9771-F5572CCC6B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2AE63-8B84-C348-9A48-BCC8332F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00B1-FFD4-0245-A988-8C2661AB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2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5515-9291-4F4D-8140-716DEB93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29F1-D730-A349-B258-9DFE5760D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8E383-E530-AE4F-9A94-88CBECE2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D57-ED69-C64E-9771-F5572CCC6B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2FF77-988C-4C40-801A-6AC84102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0F908-A95D-A045-8EEC-B3C286D3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0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7A09-3729-4145-8F68-162CB4E3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B9F3-D5DD-9D4F-B25C-77E38A98C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89903-5FE4-A341-B98B-AD7CD4B3C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6ECAA-0F91-1042-BE72-83677AFE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D57-ED69-C64E-9771-F5572CCC6B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547D7-EE5C-B640-B60D-5F34DEA7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B55E7-490C-404B-B22C-100AEB50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2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10F8-2B9F-B140-8B9F-62DD0DA4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8966A-2703-ED41-A7D6-40E642B7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2DEEE-9136-EA44-B2CE-9A11EB9F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C9C1F-A1CA-184C-8155-ACA182009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17E8D-8C14-B946-AFF8-C4F98D1E8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D48C0-3EBC-9845-AD88-96CA27AAA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D57-ED69-C64E-9771-F5572CCC6B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29491-0617-9B4E-BDF1-EE0F5188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C2CB-FB07-2E40-B428-E7A183E2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4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6805-25F9-6B41-BB46-78172303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C93CB-B92C-1248-B2CB-81521CEE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D57-ED69-C64E-9771-F5572CCC6B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56872-6B74-F243-B7F0-EA764D6F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A7B21-C7D7-A94A-A361-3F9C69A3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794C5-AB86-9D4C-AB25-2522F0FE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D57-ED69-C64E-9771-F5572CCC6B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42819-2368-4E44-8F37-888529CA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AF79A-F0DE-394E-8935-7BF56817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5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003F-595C-5E4C-B05E-A4C283F6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C104-6A84-6449-97DB-DBB64E57E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2058C-9ABF-D248-A3AE-BFD2E3B2D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BDF16-9805-1D4A-A336-977BB437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D57-ED69-C64E-9771-F5572CCC6B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46499-747C-4843-9C0B-3F6B507C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277E5-250A-D740-B1D2-FBDCC03C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360C-FC91-7C40-8F2A-53F6BEB6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1093F-314A-294B-84C5-DB35F1713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5AE8F-09E9-D24B-BDED-665C95711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A90F8-4BB9-7B4F-9938-E393162F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2ED57-ED69-C64E-9771-F5572CCC6B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30F49-4732-E14B-B2AA-67B8EB2B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DEAFE-E2D7-274A-8879-52884E4D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9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5832E-3F04-0D47-B669-F25A170B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03046-7FA5-0C40-B269-47AF48473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2C8C-30FB-AC4A-AB0D-1ED954E7B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2ED57-ED69-C64E-9771-F5572CCC6BD0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3AD45-34DE-7C44-A664-545FEE9EB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F6392-CE3C-8945-9BE0-8852C070A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7592B-DF92-E542-9E65-E6B87091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5" r:id="rId16"/>
    <p:sldLayoutId id="214748372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.jpeg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hyperlink" Target="http://www.realclearpolitics.com/epolls/2012/president/us/general_election_romney_vs_obama-1171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7524-DBFE-F246-BCE9-434334A9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010" y="2193925"/>
            <a:ext cx="5899484" cy="1325563"/>
          </a:xfrm>
        </p:spPr>
        <p:txBody>
          <a:bodyPr>
            <a:normAutofit/>
          </a:bodyPr>
          <a:lstStyle/>
          <a:p>
            <a:r>
              <a:rPr lang="en-US" sz="4800" dirty="0"/>
              <a:t>Statistics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7776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chemeClr val="tx2"/>
                </a:solidFill>
              </a:rPr>
              <a:t>outlier</a:t>
            </a:r>
            <a:r>
              <a:rPr lang="en-US" dirty="0"/>
              <a:t> is an observed value that is notably distinct from the other values in a dataset.</a:t>
            </a:r>
          </a:p>
        </p:txBody>
      </p:sp>
    </p:spTree>
    <p:extLst>
      <p:ext uri="{BB962C8B-B14F-4D97-AF65-F5344CB8AC3E}">
        <p14:creationId xmlns:p14="http://schemas.microsoft.com/office/powerpoint/2010/main" val="118131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8382000" cy="197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2"/>
          <p:cNvSpPr txBox="1">
            <a:spLocks/>
          </p:cNvSpPr>
          <p:nvPr/>
        </p:nvSpPr>
        <p:spPr>
          <a:xfrm>
            <a:off x="2057400" y="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Outliers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6600" y="4339861"/>
            <a:ext cx="5701708" cy="58477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/>
              <a:t>World Gross (in millions)</a:t>
            </a:r>
          </a:p>
        </p:txBody>
      </p:sp>
      <p:sp>
        <p:nvSpPr>
          <p:cNvPr id="2" name="Oval 1"/>
          <p:cNvSpPr/>
          <p:nvPr/>
        </p:nvSpPr>
        <p:spPr>
          <a:xfrm>
            <a:off x="9829800" y="3810000"/>
            <a:ext cx="4572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01200" y="323987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Harry Potter</a:t>
            </a:r>
          </a:p>
        </p:txBody>
      </p:sp>
      <p:sp>
        <p:nvSpPr>
          <p:cNvPr id="17" name="Oval 16"/>
          <p:cNvSpPr/>
          <p:nvPr/>
        </p:nvSpPr>
        <p:spPr>
          <a:xfrm>
            <a:off x="8686800" y="3810000"/>
            <a:ext cx="4572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24800" y="3276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Transformers</a:t>
            </a:r>
          </a:p>
        </p:txBody>
      </p:sp>
      <p:sp>
        <p:nvSpPr>
          <p:cNvPr id="19" name="Oval 18"/>
          <p:cNvSpPr/>
          <p:nvPr/>
        </p:nvSpPr>
        <p:spPr>
          <a:xfrm>
            <a:off x="8153400" y="3874532"/>
            <a:ext cx="4572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81800" y="3486288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Pirates of </a:t>
            </a:r>
            <a:r>
              <a:rPr lang="en-US" b="1">
                <a:solidFill>
                  <a:srgbClr val="FF0000"/>
                </a:solidFill>
              </a:rPr>
              <a:t>the Caribbean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77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28875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Outliers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624264"/>
            <a:ext cx="8610600" cy="4415589"/>
          </a:xfrm>
        </p:spPr>
        <p:txBody>
          <a:bodyPr>
            <a:normAutofit/>
          </a:bodyPr>
          <a:lstStyle/>
          <a:p>
            <a:pPr marL="0" indent="-514350">
              <a:spcBef>
                <a:spcPts val="1200"/>
              </a:spcBef>
            </a:pPr>
            <a:r>
              <a:rPr lang="en-US" dirty="0"/>
              <a:t>When using statistics that are not resistant to outliers, stop and think about whether the outlier is a mistake</a:t>
            </a:r>
          </a:p>
          <a:p>
            <a:pPr marL="0" indent="-514350">
              <a:spcBef>
                <a:spcPts val="1200"/>
              </a:spcBef>
            </a:pPr>
            <a:r>
              <a:rPr lang="en-US" dirty="0"/>
              <a:t>If not, you have to decide whether the outlier is part of your population of interest or not</a:t>
            </a:r>
          </a:p>
          <a:p>
            <a:pPr marL="0" indent="-514350">
              <a:spcBef>
                <a:spcPts val="1200"/>
              </a:spcBef>
            </a:pPr>
            <a:r>
              <a:rPr lang="en-US" dirty="0"/>
              <a:t>Usually, for outliers that are not a mistake, it’s best to run the analysis twice, once with the outlier(s) and once without, to see how much the outlier(s) are affecting the results</a:t>
            </a: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487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1300" y="1371600"/>
            <a:ext cx="6629400" cy="1759458"/>
          </a:xfrm>
        </p:spPr>
        <p:txBody>
          <a:bodyPr>
            <a:normAutofit/>
          </a:bodyPr>
          <a:lstStyle/>
          <a:p>
            <a:r>
              <a:rPr lang="en-US" dirty="0"/>
              <a:t>A statistic is </a:t>
            </a:r>
            <a:r>
              <a:rPr lang="en-US" b="1" i="1" dirty="0">
                <a:solidFill>
                  <a:schemeClr val="tx2"/>
                </a:solidFill>
              </a:rPr>
              <a:t>resistant</a:t>
            </a:r>
            <a:r>
              <a:rPr lang="en-US" dirty="0"/>
              <a:t> if it is relatively unaffected by extreme values.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28800" y="3581400"/>
            <a:ext cx="8534400" cy="1219200"/>
          </a:xfrm>
        </p:spPr>
        <p:txBody>
          <a:bodyPr/>
          <a:lstStyle/>
          <a:p>
            <a:r>
              <a:rPr lang="en-US" dirty="0"/>
              <a:t>The median is resistant while the mean is not.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86389" y="4419600"/>
          <a:ext cx="801922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0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Median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With</a:t>
                      </a:r>
                      <a:r>
                        <a:rPr lang="en-US" sz="2800" baseline="0" dirty="0"/>
                        <a:t> Harry Potter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$150,742,300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$76,658,500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Without Harry Potter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$141,889,900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$75,009,000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808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0"/>
            <a:ext cx="8991600" cy="1295400"/>
          </a:xfrm>
        </p:spPr>
        <p:txBody>
          <a:bodyPr anchor="ctr">
            <a:normAutofit/>
          </a:bodyPr>
          <a:lstStyle/>
          <a:p>
            <a:r>
              <a:rPr lang="en-US" b="1" dirty="0"/>
              <a:t>Other Measures of Location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17526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en-US" sz="3600" b="1" i="1" kern="0" dirty="0">
                <a:solidFill>
                  <a:srgbClr val="C00000"/>
                </a:solidFill>
              </a:rPr>
              <a:t>Maximum</a:t>
            </a:r>
            <a:r>
              <a:rPr lang="en-US" sz="3600" kern="0" dirty="0">
                <a:solidFill>
                  <a:srgbClr val="000000"/>
                </a:solidFill>
              </a:rPr>
              <a:t> = largest data value</a:t>
            </a:r>
          </a:p>
          <a:p>
            <a:pPr lvl="0">
              <a:spcBef>
                <a:spcPct val="50000"/>
              </a:spcBef>
              <a:defRPr/>
            </a:pPr>
            <a:r>
              <a:rPr lang="en-US" sz="3600" b="1" i="1" kern="0" dirty="0">
                <a:solidFill>
                  <a:srgbClr val="C00000"/>
                </a:solidFill>
              </a:rPr>
              <a:t>Minimum</a:t>
            </a:r>
            <a:r>
              <a:rPr lang="en-US" sz="3600" kern="0" dirty="0">
                <a:solidFill>
                  <a:srgbClr val="000000"/>
                </a:solidFill>
              </a:rPr>
              <a:t> = smallest data value</a:t>
            </a:r>
          </a:p>
          <a:p>
            <a:pPr lvl="0">
              <a:spcBef>
                <a:spcPct val="50000"/>
              </a:spcBef>
              <a:defRPr/>
            </a:pPr>
            <a:r>
              <a:rPr lang="en-US" sz="3600" b="1" i="1" kern="0" dirty="0">
                <a:solidFill>
                  <a:srgbClr val="C00000"/>
                </a:solidFill>
              </a:rPr>
              <a:t>Quartiles</a:t>
            </a:r>
            <a:r>
              <a:rPr lang="en-US" sz="3600" kern="0" dirty="0">
                <a:solidFill>
                  <a:srgbClr val="000000"/>
                </a:solidFill>
              </a:rPr>
              <a:t>:</a:t>
            </a:r>
          </a:p>
          <a:p>
            <a:pPr lvl="0">
              <a:defRPr/>
            </a:pPr>
            <a:r>
              <a:rPr lang="en-US" sz="3600" kern="0" dirty="0">
                <a:solidFill>
                  <a:srgbClr val="000000"/>
                </a:solidFill>
              </a:rPr>
              <a:t>	</a:t>
            </a:r>
            <a:r>
              <a:rPr lang="en-US" sz="3600" kern="0" dirty="0">
                <a:solidFill>
                  <a:srgbClr val="C00000"/>
                </a:solidFill>
              </a:rPr>
              <a:t>Q</a:t>
            </a:r>
            <a:r>
              <a:rPr lang="en-US" sz="3600" kern="0" baseline="-25000" dirty="0">
                <a:solidFill>
                  <a:srgbClr val="C00000"/>
                </a:solidFill>
              </a:rPr>
              <a:t>1</a:t>
            </a:r>
            <a:r>
              <a:rPr lang="en-US" sz="3600" kern="0" dirty="0">
                <a:solidFill>
                  <a:srgbClr val="000000"/>
                </a:solidFill>
              </a:rPr>
              <a:t> = median of the values below </a:t>
            </a:r>
            <a:r>
              <a:rPr lang="en-US" sz="3600" i="1" kern="0" dirty="0">
                <a:solidFill>
                  <a:srgbClr val="000000"/>
                </a:solidFill>
              </a:rPr>
              <a:t>m</a:t>
            </a:r>
            <a:r>
              <a:rPr lang="en-US" sz="3600" kern="0" dirty="0">
                <a:solidFill>
                  <a:srgbClr val="000000"/>
                </a:solidFill>
              </a:rPr>
              <a:t>.</a:t>
            </a:r>
          </a:p>
          <a:p>
            <a:pPr lvl="0">
              <a:defRPr/>
            </a:pPr>
            <a:r>
              <a:rPr lang="en-US" sz="3600" kern="0" dirty="0">
                <a:solidFill>
                  <a:srgbClr val="000000"/>
                </a:solidFill>
              </a:rPr>
              <a:t>	</a:t>
            </a:r>
            <a:r>
              <a:rPr lang="en-US" sz="3600" kern="0" dirty="0">
                <a:solidFill>
                  <a:srgbClr val="C00000"/>
                </a:solidFill>
              </a:rPr>
              <a:t>Q</a:t>
            </a:r>
            <a:r>
              <a:rPr lang="en-US" sz="3600" kern="0" baseline="-25000" dirty="0">
                <a:solidFill>
                  <a:srgbClr val="C00000"/>
                </a:solidFill>
              </a:rPr>
              <a:t>3</a:t>
            </a:r>
            <a:r>
              <a:rPr lang="en-US" sz="3600" kern="0" dirty="0">
                <a:solidFill>
                  <a:srgbClr val="000000"/>
                </a:solidFill>
              </a:rPr>
              <a:t> = median of the values above </a:t>
            </a:r>
            <a:r>
              <a:rPr lang="en-US" sz="3600" i="1" kern="0" dirty="0">
                <a:solidFill>
                  <a:srgbClr val="000000"/>
                </a:solidFill>
              </a:rPr>
              <a:t>m</a:t>
            </a:r>
            <a:r>
              <a:rPr lang="en-US" sz="3600" kern="0" dirty="0">
                <a:solidFill>
                  <a:srgbClr val="000000"/>
                </a:solidFill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07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0"/>
            <a:ext cx="8991600" cy="1295400"/>
          </a:xfrm>
        </p:spPr>
        <p:txBody>
          <a:bodyPr anchor="ctr">
            <a:normAutofit/>
          </a:bodyPr>
          <a:lstStyle/>
          <a:p>
            <a:r>
              <a:rPr lang="en-US" b="1" dirty="0"/>
              <a:t>Five Number 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1143000"/>
            <a:ext cx="8610600" cy="5486400"/>
          </a:xfrm>
        </p:spPr>
        <p:txBody>
          <a:bodyPr>
            <a:normAutofit/>
          </a:bodyPr>
          <a:lstStyle/>
          <a:p>
            <a:pPr marL="0" indent="-514350">
              <a:spcBef>
                <a:spcPts val="0"/>
              </a:spcBef>
            </a:pPr>
            <a:r>
              <a:rPr lang="en-US" b="1" i="1" dirty="0">
                <a:solidFill>
                  <a:schemeClr val="tx2"/>
                </a:solidFill>
              </a:rPr>
              <a:t>Five Number Summary:</a:t>
            </a:r>
          </a:p>
          <a:p>
            <a:pPr marL="0" indent="-514350">
              <a:spcBef>
                <a:spcPts val="0"/>
              </a:spcBef>
              <a:buNone/>
            </a:pPr>
            <a:endParaRPr lang="en-US" b="1" i="1" dirty="0">
              <a:solidFill>
                <a:schemeClr val="tx2"/>
              </a:solidFill>
            </a:endParaRPr>
          </a:p>
          <a:p>
            <a:pPr marL="800100" lvl="2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400050" lvl="1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2057400" y="38100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209800" y="2209800"/>
            <a:ext cx="7848600" cy="1524000"/>
            <a:chOff x="480" y="1728"/>
            <a:chExt cx="4944" cy="960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80" y="1728"/>
              <a:ext cx="576" cy="960"/>
              <a:chOff x="480" y="1728"/>
              <a:chExt cx="576" cy="960"/>
            </a:xfrm>
          </p:grpSpPr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480" y="1728"/>
                <a:ext cx="576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i="1" dirty="0"/>
                  <a:t>Min</a:t>
                </a:r>
                <a:endParaRPr lang="en-US" b="1" i="1" dirty="0"/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H="1">
                <a:off x="768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4800" y="1728"/>
              <a:ext cx="624" cy="960"/>
              <a:chOff x="4800" y="1728"/>
              <a:chExt cx="624" cy="960"/>
            </a:xfrm>
          </p:grpSpPr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4800" y="1728"/>
                <a:ext cx="624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200" b="1" i="1" dirty="0"/>
                  <a:t>Max</a:t>
                </a:r>
                <a:endParaRPr lang="en-US" b="1" i="1" dirty="0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H="1">
                <a:off x="5088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657600" y="2209800"/>
            <a:ext cx="4419600" cy="1524000"/>
            <a:chOff x="1392" y="1728"/>
            <a:chExt cx="2784" cy="960"/>
          </a:xfrm>
        </p:grpSpPr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1392" y="1728"/>
              <a:ext cx="576" cy="960"/>
              <a:chOff x="1392" y="1728"/>
              <a:chExt cx="576" cy="960"/>
            </a:xfrm>
          </p:grpSpPr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392" y="1728"/>
                <a:ext cx="576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i="1" dirty="0"/>
                  <a:t>Q</a:t>
                </a:r>
                <a:r>
                  <a:rPr lang="en-US" sz="3200" b="1" i="1" baseline="-25000" dirty="0"/>
                  <a:t>1</a:t>
                </a:r>
                <a:endParaRPr lang="en-US" b="1" i="1" baseline="-25000" dirty="0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 flipH="1">
                <a:off x="1680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3600" y="1728"/>
              <a:ext cx="576" cy="960"/>
              <a:chOff x="3600" y="1728"/>
              <a:chExt cx="576" cy="960"/>
            </a:xfrm>
          </p:grpSpPr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3600" y="1728"/>
                <a:ext cx="576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i="1" dirty="0"/>
                  <a:t>Q</a:t>
                </a:r>
                <a:r>
                  <a:rPr lang="en-US" sz="3200" b="1" i="1" baseline="-25000" dirty="0"/>
                  <a:t>3</a:t>
                </a:r>
                <a:endParaRPr lang="en-US" b="1" i="1" baseline="-25000" dirty="0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334000" y="2209800"/>
            <a:ext cx="914400" cy="1524000"/>
            <a:chOff x="2400" y="1728"/>
            <a:chExt cx="576" cy="960"/>
          </a:xfrm>
          <a:noFill/>
        </p:grpSpPr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400" y="1728"/>
              <a:ext cx="576" cy="365"/>
            </a:xfrm>
            <a:prstGeom prst="rect">
              <a:avLst/>
            </a:prstGeom>
            <a:grp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 b="1" i="1" dirty="0"/>
                <a:t>m</a:t>
              </a:r>
              <a:endParaRPr lang="en-US" b="1" i="1" dirty="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2688" y="2064"/>
              <a:ext cx="0" cy="624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2590800" y="3048001"/>
            <a:ext cx="6629400" cy="461963"/>
            <a:chOff x="720" y="2256"/>
            <a:chExt cx="4176" cy="291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720" y="2256"/>
              <a:ext cx="10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ym typeface="Symbol" pitchFamily="18" charset="2"/>
                </a:rPr>
                <a:t></a:t>
              </a:r>
              <a:r>
                <a:rPr lang="en-US" sz="2400" b="1" dirty="0"/>
                <a:t>25%</a:t>
              </a:r>
              <a:r>
                <a:rPr lang="en-US" sz="2400" b="1" dirty="0">
                  <a:sym typeface="Symbol" pitchFamily="18" charset="2"/>
                </a:rPr>
                <a:t>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728" y="225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ym typeface="Symbol" pitchFamily="18" charset="2"/>
                </a:rPr>
                <a:t></a:t>
              </a:r>
              <a:r>
                <a:rPr lang="en-US" sz="2400" b="1" dirty="0"/>
                <a:t>25%</a:t>
              </a:r>
              <a:r>
                <a:rPr lang="en-US" sz="2400" b="1" dirty="0">
                  <a:sym typeface="Symbol" pitchFamily="18" charset="2"/>
                </a:rPr>
                <a:t>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832" y="225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ym typeface="Symbol" pitchFamily="18" charset="2"/>
                </a:rPr>
                <a:t></a:t>
              </a:r>
              <a:r>
                <a:rPr lang="en-US" sz="2400" b="1" dirty="0"/>
                <a:t>25%</a:t>
              </a:r>
              <a:r>
                <a:rPr lang="en-US" sz="2400" b="1" dirty="0">
                  <a:sym typeface="Symbol" pitchFamily="18" charset="2"/>
                </a:rPr>
                <a:t>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984" y="225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ym typeface="Symbol" pitchFamily="18" charset="2"/>
                </a:rPr>
                <a:t></a:t>
              </a:r>
              <a:r>
                <a:rPr lang="en-US" sz="2400" b="1" dirty="0"/>
                <a:t>25%</a:t>
              </a:r>
              <a:r>
                <a:rPr lang="en-US" sz="2400" b="1" dirty="0">
                  <a:sym typeface="Symbol" pitchFamily="18" charset="2"/>
                </a:rPr>
                <a:t>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676400" y="6019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R: summary(x)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032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381190"/>
            <a:ext cx="3581400" cy="3019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0"/>
            <a:ext cx="8991600" cy="1295400"/>
          </a:xfrm>
        </p:spPr>
        <p:txBody>
          <a:bodyPr anchor="ctr">
            <a:normAutofit/>
          </a:bodyPr>
          <a:lstStyle/>
          <a:p>
            <a:r>
              <a:rPr lang="en-US" b="1" dirty="0"/>
              <a:t>Five   Number 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2819400"/>
            <a:ext cx="7848600" cy="3810000"/>
          </a:xfrm>
        </p:spPr>
        <p:txBody>
          <a:bodyPr>
            <a:normAutofit/>
          </a:bodyPr>
          <a:lstStyle/>
          <a:p>
            <a:pPr marL="0" indent="-514350">
              <a:spcBef>
                <a:spcPts val="0"/>
              </a:spcBef>
              <a:buNone/>
            </a:pPr>
            <a:r>
              <a:rPr lang="en-US" dirty="0"/>
              <a:t>The distribution of number of hours spent studying each week is</a:t>
            </a:r>
          </a:p>
          <a:p>
            <a:pPr marL="914400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Symmetric</a:t>
            </a:r>
          </a:p>
          <a:p>
            <a:pPr marL="914400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Right-skewed</a:t>
            </a:r>
          </a:p>
          <a:p>
            <a:pPr marL="914400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Left-skewed</a:t>
            </a:r>
          </a:p>
          <a:p>
            <a:pPr marL="914400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Impossible to tell</a:t>
            </a: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52600" y="1447801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&gt; summary(</a:t>
            </a:r>
            <a:r>
              <a:rPr lang="en-US" sz="24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study_hours</a:t>
            </a:r>
            <a:r>
              <a:rPr lang="en-US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 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Min. 		1st Qu. 	Median 	3rd Qu. 	Max. 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2.00 		10.00 		15.00 		20.00 		69.00</a:t>
            </a:r>
            <a:endParaRPr lang="en-US" sz="2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4" cstate="print"/>
          <a:srcRect t="17160" b="8480"/>
          <a:stretch>
            <a:fillRect/>
          </a:stretch>
        </p:blipFill>
        <p:spPr bwMode="auto">
          <a:xfrm>
            <a:off x="1752600" y="228600"/>
            <a:ext cx="1066800" cy="99060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729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0"/>
            <a:ext cx="8991600" cy="1295400"/>
          </a:xfrm>
        </p:spPr>
        <p:txBody>
          <a:bodyPr anchor="ctr">
            <a:normAutofit/>
          </a:bodyPr>
          <a:lstStyle/>
          <a:p>
            <a:r>
              <a:rPr lang="en-US" b="1" dirty="0"/>
              <a:t>Five Number 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1143000"/>
            <a:ext cx="8610600" cy="5486400"/>
          </a:xfrm>
        </p:spPr>
        <p:txBody>
          <a:bodyPr>
            <a:normAutofit/>
          </a:bodyPr>
          <a:lstStyle/>
          <a:p>
            <a:pPr marL="0" indent="-514350">
              <a:spcBef>
                <a:spcPts val="0"/>
              </a:spcBef>
            </a:pPr>
            <a:r>
              <a:rPr lang="en-US" b="1" i="1" dirty="0">
                <a:solidFill>
                  <a:schemeClr val="tx2"/>
                </a:solidFill>
              </a:rPr>
              <a:t>Five Number Summary:</a:t>
            </a:r>
          </a:p>
          <a:p>
            <a:pPr marL="0" indent="-514350">
              <a:spcBef>
                <a:spcPts val="0"/>
              </a:spcBef>
              <a:buNone/>
            </a:pPr>
            <a:endParaRPr lang="en-US" b="1" i="1" dirty="0">
              <a:solidFill>
                <a:schemeClr val="tx2"/>
              </a:solidFill>
            </a:endParaRPr>
          </a:p>
          <a:p>
            <a:pPr marL="800100" lvl="2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400050" lvl="1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2057400" y="3810000"/>
            <a:ext cx="807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209800" y="2209800"/>
            <a:ext cx="7848600" cy="1524000"/>
            <a:chOff x="480" y="1728"/>
            <a:chExt cx="4944" cy="960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80" y="1728"/>
              <a:ext cx="576" cy="960"/>
              <a:chOff x="480" y="1728"/>
              <a:chExt cx="576" cy="960"/>
            </a:xfrm>
          </p:grpSpPr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480" y="1728"/>
                <a:ext cx="576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i="1" dirty="0"/>
                  <a:t>Min</a:t>
                </a:r>
                <a:endParaRPr lang="en-US" b="1" i="1" dirty="0"/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H="1">
                <a:off x="768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4800" y="1728"/>
              <a:ext cx="624" cy="960"/>
              <a:chOff x="4800" y="1728"/>
              <a:chExt cx="624" cy="960"/>
            </a:xfrm>
          </p:grpSpPr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4800" y="1728"/>
                <a:ext cx="624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200" b="1" i="1" dirty="0"/>
                  <a:t>Max</a:t>
                </a:r>
                <a:endParaRPr lang="en-US" b="1" i="1" dirty="0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H="1">
                <a:off x="5088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810000" y="2209800"/>
            <a:ext cx="4267200" cy="1524000"/>
            <a:chOff x="1488" y="1728"/>
            <a:chExt cx="2688" cy="960"/>
          </a:xfrm>
        </p:grpSpPr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1488" y="1728"/>
              <a:ext cx="576" cy="960"/>
              <a:chOff x="1488" y="1728"/>
              <a:chExt cx="576" cy="960"/>
            </a:xfrm>
          </p:grpSpPr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576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i="1" dirty="0"/>
                  <a:t>Q</a:t>
                </a:r>
                <a:r>
                  <a:rPr lang="en-US" sz="3200" b="1" i="1" baseline="-25000" dirty="0"/>
                  <a:t>1</a:t>
                </a:r>
                <a:endParaRPr lang="en-US" b="1" i="1" baseline="-25000" dirty="0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 flipH="1">
                <a:off x="1776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3600" y="1728"/>
              <a:ext cx="576" cy="960"/>
              <a:chOff x="3600" y="1728"/>
              <a:chExt cx="576" cy="960"/>
            </a:xfrm>
          </p:grpSpPr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3600" y="1728"/>
                <a:ext cx="576" cy="36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200" b="1" i="1" dirty="0"/>
                  <a:t>Q</a:t>
                </a:r>
                <a:r>
                  <a:rPr lang="en-US" sz="3200" b="1" i="1" baseline="-25000" dirty="0"/>
                  <a:t>3</a:t>
                </a:r>
                <a:endParaRPr lang="en-US" b="1" i="1" baseline="-25000" dirty="0"/>
              </a:p>
            </p:txBody>
          </p:sp>
          <p:sp>
            <p:nvSpPr>
              <p:cNvPr id="16" name="Line 16"/>
              <p:cNvSpPr>
                <a:spLocks noChangeShapeType="1"/>
              </p:cNvSpPr>
              <p:nvPr/>
            </p:nvSpPr>
            <p:spPr bwMode="auto">
              <a:xfrm flipH="1">
                <a:off x="3888" y="2064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410200" y="2209800"/>
            <a:ext cx="914400" cy="1524000"/>
            <a:chOff x="2400" y="1728"/>
            <a:chExt cx="576" cy="960"/>
          </a:xfrm>
          <a:noFill/>
        </p:grpSpPr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400" y="1728"/>
              <a:ext cx="576" cy="365"/>
            </a:xfrm>
            <a:prstGeom prst="rect">
              <a:avLst/>
            </a:prstGeom>
            <a:grp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 b="1" i="1" dirty="0"/>
                <a:t>m</a:t>
              </a:r>
              <a:endParaRPr lang="en-US" b="1" i="1" dirty="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2688" y="2064"/>
              <a:ext cx="0" cy="624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2590800" y="3048001"/>
            <a:ext cx="6629400" cy="461963"/>
            <a:chOff x="720" y="2256"/>
            <a:chExt cx="4176" cy="291"/>
          </a:xfrm>
        </p:grpSpPr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720" y="2256"/>
              <a:ext cx="10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ym typeface="Symbol" pitchFamily="18" charset="2"/>
                </a:rPr>
                <a:t></a:t>
              </a:r>
              <a:r>
                <a:rPr lang="en-US" sz="2400" b="1" dirty="0"/>
                <a:t>25%</a:t>
              </a:r>
              <a:r>
                <a:rPr lang="en-US" sz="2400" b="1" dirty="0">
                  <a:sym typeface="Symbol" pitchFamily="18" charset="2"/>
                </a:rPr>
                <a:t>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824" y="225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ym typeface="Symbol" pitchFamily="18" charset="2"/>
                </a:rPr>
                <a:t></a:t>
              </a:r>
              <a:r>
                <a:rPr lang="en-US" sz="2400" b="1" dirty="0"/>
                <a:t>25%</a:t>
              </a:r>
              <a:r>
                <a:rPr lang="en-US" sz="2400" b="1" dirty="0">
                  <a:sym typeface="Symbol" pitchFamily="18" charset="2"/>
                </a:rPr>
                <a:t>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832" y="225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ym typeface="Symbol" pitchFamily="18" charset="2"/>
                </a:rPr>
                <a:t></a:t>
              </a:r>
              <a:r>
                <a:rPr lang="en-US" sz="2400" b="1" dirty="0"/>
                <a:t>25%</a:t>
              </a:r>
              <a:r>
                <a:rPr lang="en-US" sz="2400" b="1" dirty="0">
                  <a:sym typeface="Symbol" pitchFamily="18" charset="2"/>
                </a:rPr>
                <a:t>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984" y="2256"/>
              <a:ext cx="9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ym typeface="Symbol" pitchFamily="18" charset="2"/>
                </a:rPr>
                <a:t></a:t>
              </a:r>
              <a:r>
                <a:rPr lang="en-US" sz="2400" b="1" dirty="0"/>
                <a:t>25%</a:t>
              </a:r>
              <a:r>
                <a:rPr lang="en-US" sz="2400" b="1" dirty="0">
                  <a:sym typeface="Symbol" pitchFamily="18" charset="2"/>
                </a:rPr>
                <a:t>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905000" y="4724400"/>
            <a:ext cx="1524000" cy="707886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</a:t>
            </a:r>
            <a:r>
              <a:rPr lang="en-US" sz="2000" b="1" baseline="30000" dirty="0"/>
              <a:t>th</a:t>
            </a:r>
            <a:r>
              <a:rPr lang="en-US" sz="2000" b="1" dirty="0"/>
              <a:t> percentile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2247900" y="4305300"/>
            <a:ext cx="838200" cy="1588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63000" y="4723606"/>
            <a:ext cx="1524000" cy="707886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100</a:t>
            </a:r>
            <a:r>
              <a:rPr lang="en-US" sz="2000" b="1" baseline="30000" dirty="0"/>
              <a:t>th</a:t>
            </a:r>
            <a:r>
              <a:rPr lang="en-US" sz="2000" b="1" dirty="0"/>
              <a:t> percentile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9105900" y="4304506"/>
            <a:ext cx="838200" cy="1588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05400" y="4723606"/>
            <a:ext cx="1524000" cy="707886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50</a:t>
            </a:r>
            <a:r>
              <a:rPr lang="en-US" sz="2000" b="1" baseline="30000" dirty="0"/>
              <a:t>th</a:t>
            </a:r>
            <a:r>
              <a:rPr lang="en-US" sz="2000" b="1" dirty="0"/>
              <a:t> percentile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5448300" y="4304506"/>
            <a:ext cx="838200" cy="1588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58000" y="4723606"/>
            <a:ext cx="1524000" cy="707886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75</a:t>
            </a:r>
            <a:r>
              <a:rPr lang="en-US" sz="2000" b="1" baseline="30000" dirty="0"/>
              <a:t>th</a:t>
            </a:r>
            <a:r>
              <a:rPr lang="en-US" sz="2000" b="1" dirty="0"/>
              <a:t> percentile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5400000" flipH="1" flipV="1">
            <a:off x="7200900" y="4304506"/>
            <a:ext cx="838200" cy="1588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05200" y="4724400"/>
            <a:ext cx="1524000" cy="707886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25</a:t>
            </a:r>
            <a:r>
              <a:rPr lang="en-US" sz="2000" b="1" baseline="30000" dirty="0"/>
              <a:t>th</a:t>
            </a:r>
            <a:r>
              <a:rPr lang="en-US" sz="2000" b="1" dirty="0"/>
              <a:t> percentile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3847306" y="4304506"/>
            <a:ext cx="838200" cy="1588"/>
          </a:xfrm>
          <a:prstGeom prst="straightConnector1">
            <a:avLst/>
          </a:prstGeom>
          <a:ln w="38100">
            <a:solidFill>
              <a:schemeClr val="tx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09848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0"/>
            <a:ext cx="8991600" cy="1295400"/>
          </a:xfrm>
        </p:spPr>
        <p:txBody>
          <a:bodyPr anchor="ctr">
            <a:normAutofit/>
          </a:bodyPr>
          <a:lstStyle/>
          <a:p>
            <a:r>
              <a:rPr lang="en-US" b="1" dirty="0"/>
              <a:t>Outliers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1143000"/>
            <a:ext cx="8839200" cy="5486400"/>
          </a:xfrm>
        </p:spPr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spcAft>
                <a:spcPts val="1200"/>
              </a:spcAft>
              <a:defRPr/>
            </a:pPr>
            <a:r>
              <a:rPr lang="en-US" sz="3600" kern="0" dirty="0"/>
              <a:t>Outliers can be informally identified by looking at a plot, but one rule of thumb for identifying outliers is data values more than 1.5 IQRs beyond the quartiles</a:t>
            </a:r>
          </a:p>
          <a:p>
            <a:pPr>
              <a:spcBef>
                <a:spcPct val="50000"/>
              </a:spcBef>
              <a:spcAft>
                <a:spcPts val="1200"/>
              </a:spcAft>
              <a:defRPr/>
            </a:pPr>
            <a:r>
              <a:rPr lang="en-US" sz="3600" b="1" i="1" kern="0" dirty="0">
                <a:solidFill>
                  <a:schemeClr val="tx2"/>
                </a:solidFill>
              </a:rPr>
              <a:t>Interquartile Range (IQR)</a:t>
            </a:r>
            <a:r>
              <a:rPr lang="en-US" sz="3600" kern="0" dirty="0">
                <a:solidFill>
                  <a:schemeClr val="tx2"/>
                </a:solidFill>
              </a:rPr>
              <a:t> </a:t>
            </a:r>
            <a:r>
              <a:rPr lang="en-US" sz="3600" kern="0" dirty="0"/>
              <a:t>= Q</a:t>
            </a:r>
            <a:r>
              <a:rPr lang="en-US" sz="3600" kern="0" baseline="-25000" dirty="0"/>
              <a:t>3</a:t>
            </a:r>
            <a:r>
              <a:rPr lang="en-US" sz="3600" kern="0" dirty="0"/>
              <a:t> – Q</a:t>
            </a:r>
            <a:r>
              <a:rPr lang="en-US" sz="3600" kern="0" baseline="-25000" dirty="0"/>
              <a:t>1</a:t>
            </a:r>
            <a:endParaRPr lang="en-US" sz="3600" kern="0" dirty="0"/>
          </a:p>
          <a:p>
            <a:pPr>
              <a:spcBef>
                <a:spcPct val="50000"/>
              </a:spcBef>
              <a:spcAft>
                <a:spcPts val="1200"/>
              </a:spcAft>
              <a:defRPr/>
            </a:pPr>
            <a:r>
              <a:rPr lang="en-US" sz="3600" kern="0" dirty="0"/>
              <a:t>A data value is an </a:t>
            </a:r>
            <a:r>
              <a:rPr lang="en-US" sz="3600" b="1" i="1" kern="0" dirty="0">
                <a:solidFill>
                  <a:schemeClr val="tx2"/>
                </a:solidFill>
              </a:rPr>
              <a:t>outlier</a:t>
            </a:r>
            <a:r>
              <a:rPr lang="en-US" sz="3600" kern="0" dirty="0"/>
              <a:t> if it is</a:t>
            </a:r>
            <a:endParaRPr lang="en-US" sz="1100" kern="0" dirty="0"/>
          </a:p>
          <a:p>
            <a:pPr algn="ctr">
              <a:spcBef>
                <a:spcPts val="600"/>
              </a:spcBef>
              <a:buNone/>
              <a:defRPr/>
            </a:pPr>
            <a:r>
              <a:rPr lang="en-US" sz="3600" kern="0" dirty="0"/>
              <a:t>Smaller than Q</a:t>
            </a:r>
            <a:r>
              <a:rPr lang="en-US" sz="3600" kern="0" baseline="-25000" dirty="0"/>
              <a:t>1</a:t>
            </a:r>
            <a:r>
              <a:rPr lang="en-US" sz="3600" kern="0" dirty="0"/>
              <a:t> – 1.5(IQR)</a:t>
            </a:r>
          </a:p>
          <a:p>
            <a:pPr algn="ctr">
              <a:spcBef>
                <a:spcPts val="600"/>
              </a:spcBef>
              <a:buNone/>
              <a:defRPr/>
            </a:pPr>
            <a:r>
              <a:rPr lang="en-US" sz="3600" kern="0" dirty="0"/>
              <a:t>or</a:t>
            </a:r>
          </a:p>
          <a:p>
            <a:pPr algn="ctr">
              <a:spcBef>
                <a:spcPts val="600"/>
              </a:spcBef>
              <a:buNone/>
              <a:defRPr/>
            </a:pPr>
            <a:r>
              <a:rPr lang="en-US" sz="3600" kern="0" dirty="0"/>
              <a:t>Larger than Q</a:t>
            </a:r>
            <a:r>
              <a:rPr lang="en-US" sz="3600" kern="0" baseline="-25000" dirty="0"/>
              <a:t>3</a:t>
            </a:r>
            <a:r>
              <a:rPr lang="en-US" sz="3600" kern="0" dirty="0"/>
              <a:t> + 1.5(IQR)</a:t>
            </a:r>
          </a:p>
          <a:p>
            <a:pPr lvl="0">
              <a:spcBef>
                <a:spcPct val="50000"/>
              </a:spcBef>
              <a:buNone/>
              <a:defRPr/>
            </a:pPr>
            <a:endParaRPr lang="en-US" sz="3600" kern="0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400050" lvl="1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800100" lvl="2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400050" lvl="1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7870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152400"/>
            <a:ext cx="3480913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0" y="0"/>
            <a:ext cx="5181600" cy="1295400"/>
          </a:xfrm>
        </p:spPr>
        <p:txBody>
          <a:bodyPr anchor="ctr">
            <a:normAutofit/>
          </a:bodyPr>
          <a:lstStyle/>
          <a:p>
            <a:r>
              <a:rPr lang="en-US" b="1" dirty="0"/>
              <a:t>	Boxplot</a:t>
            </a:r>
          </a:p>
        </p:txBody>
      </p:sp>
      <p:sp>
        <p:nvSpPr>
          <p:cNvPr id="9" name="Left Arrow Callout 8"/>
          <p:cNvSpPr/>
          <p:nvPr/>
        </p:nvSpPr>
        <p:spPr>
          <a:xfrm>
            <a:off x="4724400" y="5334000"/>
            <a:ext cx="2743200" cy="304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52138"/>
            </a:avLst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Median</a:t>
            </a:r>
          </a:p>
        </p:txBody>
      </p:sp>
      <p:sp>
        <p:nvSpPr>
          <p:cNvPr id="10" name="Left Arrow Callout 9"/>
          <p:cNvSpPr/>
          <p:nvPr/>
        </p:nvSpPr>
        <p:spPr>
          <a:xfrm>
            <a:off x="4724400" y="5562600"/>
            <a:ext cx="1066800" cy="304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54788"/>
            </a:avLst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1" name="Left Arrow Callout 10"/>
          <p:cNvSpPr/>
          <p:nvPr/>
        </p:nvSpPr>
        <p:spPr>
          <a:xfrm>
            <a:off x="4724400" y="4953000"/>
            <a:ext cx="1066800" cy="3048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53469"/>
            </a:avLst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3</a:t>
            </a:r>
            <a:endParaRPr lang="en-US" sz="2000" dirty="0">
              <a:solidFill>
                <a:schemeClr val="tx2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620000" y="4953000"/>
          <a:ext cx="2514600" cy="999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5" imgW="1409700" imgH="558800" progId="Equation.DSMT4">
                  <p:embed/>
                </p:oleObj>
              </mc:Choice>
              <mc:Fallback>
                <p:oleObj name="Equation" r:id="rId5" imgW="1409700" imgH="55880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953000"/>
                        <a:ext cx="2514600" cy="9990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257800" y="3371672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Lines (“whiskers”) extend from each quartile to the most extreme value that is not an outlier</a:t>
            </a:r>
          </a:p>
        </p:txBody>
      </p:sp>
      <p:sp>
        <p:nvSpPr>
          <p:cNvPr id="15" name="Oval 14"/>
          <p:cNvSpPr/>
          <p:nvPr/>
        </p:nvSpPr>
        <p:spPr>
          <a:xfrm>
            <a:off x="3810000" y="3810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038600" y="129540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Outliers</a:t>
            </a:r>
          </a:p>
        </p:txBody>
      </p:sp>
      <p:sp>
        <p:nvSpPr>
          <p:cNvPr id="75781" name="AutoShape 5" descr="http://beta.rstudio.org/graphics/plot_zoom_png?width=242&amp;height=428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3" name="AutoShape 7" descr="http://beta.rstudio.org/graphics/plot_zoom_png?width=242&amp;height=428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33800" y="12192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810000" y="15240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33800" y="2971800"/>
            <a:ext cx="2286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2" name="AutoShape 6" descr="http://beta.rstudio.org/graphics/plot_zoom_png?width=323&amp;height=663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7064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r="66701"/>
          <a:stretch>
            <a:fillRect/>
          </a:stretch>
        </p:blipFill>
        <p:spPr bwMode="auto">
          <a:xfrm>
            <a:off x="2791325" y="855476"/>
            <a:ext cx="5799221" cy="492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976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0"/>
            <a:ext cx="8991600" cy="1295400"/>
          </a:xfrm>
        </p:spPr>
        <p:txBody>
          <a:bodyPr anchor="ctr">
            <a:normAutofit/>
          </a:bodyPr>
          <a:lstStyle/>
          <a:p>
            <a:r>
              <a:rPr lang="en-US" b="1" dirty="0"/>
              <a:t>           Boxplot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9800" y="1219201"/>
            <a:ext cx="449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boxplot goes with the histogram of waiting times for the bus? </a:t>
            </a: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4" cstate="print"/>
          <a:srcRect l="6779" t="10561" b="15512"/>
          <a:stretch>
            <a:fillRect/>
          </a:stretch>
        </p:blipFill>
        <p:spPr bwMode="auto">
          <a:xfrm>
            <a:off x="1752600" y="838200"/>
            <a:ext cx="4191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oup 12"/>
          <p:cNvGrpSpPr/>
          <p:nvPr/>
        </p:nvGrpSpPr>
        <p:grpSpPr>
          <a:xfrm>
            <a:off x="3200400" y="3086100"/>
            <a:ext cx="5486400" cy="3238500"/>
            <a:chOff x="1676400" y="3276600"/>
            <a:chExt cx="5486400" cy="3238500"/>
          </a:xfrm>
        </p:grpSpPr>
        <p:pic>
          <p:nvPicPr>
            <p:cNvPr id="76807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 r="26908"/>
            <a:stretch>
              <a:fillRect/>
            </a:stretch>
          </p:blipFill>
          <p:spPr bwMode="auto">
            <a:xfrm>
              <a:off x="1781175" y="3276600"/>
              <a:ext cx="5381625" cy="323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1676400" y="34290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(a)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81400" y="34290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(b)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34000" y="34290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(c)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670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667000" y="624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95800" y="3429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324600" y="624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6" cstate="print"/>
          <a:srcRect t="17160" b="8480"/>
          <a:stretch>
            <a:fillRect/>
          </a:stretch>
        </p:blipFill>
        <p:spPr bwMode="auto">
          <a:xfrm>
            <a:off x="1752600" y="228600"/>
            <a:ext cx="1066800" cy="990600"/>
          </a:xfrm>
          <a:prstGeom prst="rect">
            <a:avLst/>
          </a:prstGeom>
          <a:noFill/>
        </p:spPr>
      </p:pic>
      <p:sp>
        <p:nvSpPr>
          <p:cNvPr id="16" name="Oval 15"/>
          <p:cNvSpPr/>
          <p:nvPr/>
        </p:nvSpPr>
        <p:spPr>
          <a:xfrm>
            <a:off x="4876800" y="2777067"/>
            <a:ext cx="1905000" cy="3856565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791575" y="5042237"/>
            <a:ext cx="213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egoe Print" pitchFamily="2" charset="0"/>
              </a:rPr>
              <a:t>The data do not show any low outliers.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72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0"/>
            <a:ext cx="8991600" cy="1295400"/>
          </a:xfrm>
        </p:spPr>
        <p:txBody>
          <a:bodyPr anchor="ctr">
            <a:normAutofit/>
          </a:bodyPr>
          <a:lstStyle/>
          <a:p>
            <a:r>
              <a:rPr lang="en-US" b="1" dirty="0"/>
              <a:t>          Measures of Spread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1219200"/>
            <a:ext cx="8610600" cy="5486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i="1" kern="0" dirty="0">
                <a:solidFill>
                  <a:schemeClr val="tx2"/>
                </a:solidFill>
              </a:rPr>
              <a:t>Range</a:t>
            </a:r>
            <a:r>
              <a:rPr lang="en-US" sz="3600" kern="0" dirty="0"/>
              <a:t> = Max – Min</a:t>
            </a:r>
          </a:p>
          <a:p>
            <a:pPr>
              <a:spcBef>
                <a:spcPct val="50000"/>
              </a:spcBef>
              <a:defRPr/>
            </a:pPr>
            <a:r>
              <a:rPr lang="en-US" sz="3600" b="1" i="1" kern="0" dirty="0">
                <a:solidFill>
                  <a:schemeClr val="tx2"/>
                </a:solidFill>
              </a:rPr>
              <a:t>Interquartile Range (IQR)</a:t>
            </a:r>
            <a:r>
              <a:rPr lang="en-US" sz="3600" kern="0" dirty="0">
                <a:solidFill>
                  <a:schemeClr val="tx2"/>
                </a:solidFill>
              </a:rPr>
              <a:t> </a:t>
            </a:r>
            <a:r>
              <a:rPr lang="en-US" sz="3600" kern="0" dirty="0"/>
              <a:t>= Q</a:t>
            </a:r>
            <a:r>
              <a:rPr lang="en-US" sz="3600" kern="0" baseline="-25000" dirty="0"/>
              <a:t>3</a:t>
            </a:r>
            <a:r>
              <a:rPr lang="en-US" sz="3600" kern="0" dirty="0"/>
              <a:t> – Q</a:t>
            </a:r>
            <a:r>
              <a:rPr lang="en-US" sz="3600" kern="0" baseline="-25000" dirty="0"/>
              <a:t>1</a:t>
            </a:r>
            <a:endParaRPr lang="en-US" sz="3600" kern="0" dirty="0"/>
          </a:p>
          <a:p>
            <a:pPr marL="0" indent="-514350">
              <a:spcBef>
                <a:spcPts val="0"/>
              </a:spcBef>
            </a:pPr>
            <a:r>
              <a:rPr lang="en-US" dirty="0"/>
              <a:t>Is the range resistant to outliers?</a:t>
            </a:r>
          </a:p>
          <a:p>
            <a:pPr marL="914400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914400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0" indent="-514350">
              <a:spcBef>
                <a:spcPts val="0"/>
              </a:spcBef>
              <a:buNone/>
            </a:pPr>
            <a:endParaRPr lang="en-US" sz="2000" dirty="0"/>
          </a:p>
          <a:p>
            <a:pPr marL="0" indent="-514350">
              <a:spcBef>
                <a:spcPts val="0"/>
              </a:spcBef>
            </a:pPr>
            <a:r>
              <a:rPr lang="en-US" dirty="0"/>
              <a:t>Is the IQR resistant to outliers?</a:t>
            </a:r>
          </a:p>
          <a:p>
            <a:pPr marL="914400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914400" indent="-514350">
              <a:spcBef>
                <a:spcPts val="0"/>
              </a:spcBef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400050" lvl="1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800100" lvl="2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400050" lvl="1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2" descr="http://t3.gstatic.com/images?q=tbn:ANd9GcTYmiLh9B_aVjviHh1xZIewSwIAVBJM6GGUwjQGMknDgt1O3VWWMFpakkXX"/>
          <p:cNvPicPr>
            <a:picLocks noChangeAspect="1" noChangeArrowheads="1"/>
          </p:cNvPicPr>
          <p:nvPr/>
        </p:nvPicPr>
        <p:blipFill>
          <a:blip r:embed="rId3" cstate="print"/>
          <a:srcRect t="17160" b="8480"/>
          <a:stretch>
            <a:fillRect/>
          </a:stretch>
        </p:blipFill>
        <p:spPr bwMode="auto">
          <a:xfrm>
            <a:off x="1752600" y="228600"/>
            <a:ext cx="1066800" cy="990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191000" y="3292614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egoe Print" pitchFamily="2" charset="0"/>
              </a:rPr>
              <a:t>The range depends entirely on the most extreme values.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1000" y="4483268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Segoe Print" pitchFamily="2" charset="0"/>
              </a:rPr>
              <a:t>The IQR is based off the middle 50% of the data, which will not contain outliers.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343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deviation gives a rough estimate of the typical distance of a data values from the mean</a:t>
            </a:r>
          </a:p>
          <a:p>
            <a:r>
              <a:rPr lang="en-US" dirty="0"/>
              <a:t>The larger the standard deviation, the more variability there is in the data and the more spread out the data are</a:t>
            </a:r>
          </a:p>
        </p:txBody>
      </p:sp>
    </p:spTree>
    <p:extLst>
      <p:ext uri="{BB962C8B-B14F-4D97-AF65-F5344CB8AC3E}">
        <p14:creationId xmlns:p14="http://schemas.microsoft.com/office/powerpoint/2010/main" val="1656131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5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1065214"/>
            <a:ext cx="72009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Standard Deviation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467601" y="1600201"/>
          <a:ext cx="74272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5" imgW="317087" imgH="177569" progId="Equation.DSMT4">
                  <p:embed/>
                </p:oleObj>
              </mc:Choice>
              <mc:Fallback>
                <p:oleObj name="Equation" r:id="rId5" imgW="317087" imgH="177569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1" y="1600201"/>
                        <a:ext cx="74272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7580312" y="4191001"/>
          <a:ext cx="8016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7" imgW="342603" imgH="177646" progId="Equation.DSMT4">
                  <p:embed/>
                </p:oleObj>
              </mc:Choice>
              <mc:Fallback>
                <p:oleObj name="Equation" r:id="rId7" imgW="342603" imgH="177646" progId="Equation.DSMT4">
                  <p:embed/>
                  <p:pic>
                    <p:nvPicPr>
                      <p:cNvPr id="573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0312" y="4191001"/>
                        <a:ext cx="801688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57400" y="58674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Both of these distributions are </a:t>
            </a:r>
            <a:r>
              <a:rPr lang="en-US" sz="2800" b="1" i="1" dirty="0">
                <a:solidFill>
                  <a:srgbClr val="C00000"/>
                </a:solidFill>
              </a:rPr>
              <a:t>bell-shaped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82943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1300" y="1341397"/>
            <a:ext cx="6629400" cy="175945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chemeClr val="tx2"/>
                </a:solidFill>
              </a:rPr>
              <a:t>standard deviation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for a quantitative variable measures the spread of the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28800" y="5289884"/>
            <a:ext cx="8534400" cy="1219200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Sample standard deviation: </a:t>
            </a:r>
            <a:r>
              <a:rPr lang="en-US" i="1" dirty="0"/>
              <a:t>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19601" y="3253254"/>
                <a:ext cx="3053015" cy="1547347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𝑠</m:t>
                      </m:r>
                      <m:r>
                        <a:rPr lang="en-US" sz="32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sz="3200" i="1" baseline="3000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nary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3200" i="1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1" y="3253254"/>
                <a:ext cx="3053015" cy="1547347"/>
              </a:xfrm>
              <a:prstGeom prst="rect">
                <a:avLst/>
              </a:prstGeom>
              <a:blipFill>
                <a:blip r:embed="rId2"/>
                <a:stretch>
                  <a:fillRect t="-32258" b="-31452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858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      z-score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1752601" y="1371600"/>
            <a:ext cx="8991600" cy="4419600"/>
          </a:xfrm>
        </p:spPr>
        <p:txBody>
          <a:bodyPr>
            <a:normAutofit/>
          </a:bodyPr>
          <a:lstStyle/>
          <a:p>
            <a:pPr marL="0" indent="-514350">
              <a:spcBef>
                <a:spcPts val="0"/>
              </a:spcBef>
            </a:pPr>
            <a:r>
              <a:rPr lang="en-US" dirty="0"/>
              <a:t>A z-score puts values on a common scale</a:t>
            </a:r>
          </a:p>
          <a:p>
            <a:pPr marL="0" indent="-514350">
              <a:spcBef>
                <a:spcPts val="0"/>
              </a:spcBef>
            </a:pPr>
            <a:r>
              <a:rPr lang="en-US" dirty="0"/>
              <a:t>A z-score is the number of standard deviations a value falls from the mean</a:t>
            </a:r>
          </a:p>
          <a:p>
            <a:pPr marL="0" indent="-514350">
              <a:spcBef>
                <a:spcPts val="0"/>
              </a:spcBef>
            </a:pPr>
            <a:r>
              <a:rPr lang="en-US" dirty="0"/>
              <a:t>95% of all z-scores fall between what two values?</a:t>
            </a: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r>
              <a:rPr lang="en-US" dirty="0"/>
              <a:t>z-scores beyond -2 or 2 can be considered extreme</a:t>
            </a: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</a:pPr>
            <a:endParaRPr lang="en-US" sz="1400" dirty="0">
              <a:solidFill>
                <a:schemeClr val="tx2"/>
              </a:solidFill>
            </a:endParaRPr>
          </a:p>
          <a:p>
            <a:pPr marL="0" indent="-514350"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2" descr="http://www.school-clipart.com/school_clipart_images/pencil_touching_lead_to_paper_0515-1007-2718-0955_SM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28600"/>
            <a:ext cx="838200" cy="81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14800" y="3834826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Segoe Print" pitchFamily="2" charset="0"/>
              </a:rPr>
              <a:t>-2 and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063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76400"/>
            <a:ext cx="8077200" cy="21336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Statistical inference 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the process of drawing conclusions about the entire population based on information in a sample.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980054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of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90688"/>
            <a:ext cx="7620000" cy="2971800"/>
          </a:xfrm>
        </p:spPr>
        <p:txBody>
          <a:bodyPr>
            <a:normAutofit/>
          </a:bodyPr>
          <a:lstStyle/>
          <a:p>
            <a:r>
              <a:rPr lang="en-US" dirty="0"/>
              <a:t>One common form for an interval estimate is</a:t>
            </a:r>
          </a:p>
          <a:p>
            <a:r>
              <a:rPr lang="en-US" b="1" i="1" dirty="0">
                <a:solidFill>
                  <a:schemeClr val="tx2"/>
                </a:solidFill>
              </a:rPr>
              <a:t>statistic ± margin of error</a:t>
            </a:r>
          </a:p>
          <a:p>
            <a:r>
              <a:rPr lang="en-US" dirty="0"/>
              <a:t>where the </a:t>
            </a:r>
            <a:r>
              <a:rPr lang="en-US" b="1" i="1" dirty="0">
                <a:solidFill>
                  <a:schemeClr val="tx2"/>
                </a:solidFill>
              </a:rPr>
              <a:t>margin of error </a:t>
            </a:r>
            <a:r>
              <a:rPr lang="en-US" dirty="0"/>
              <a:t>reflects the precision of the sample statistic as a point estimate for the parameter.</a:t>
            </a:r>
          </a:p>
        </p:txBody>
      </p:sp>
    </p:spTree>
    <p:extLst>
      <p:ext uri="{BB962C8B-B14F-4D97-AF65-F5344CB8AC3E}">
        <p14:creationId xmlns:p14="http://schemas.microsoft.com/office/powerpoint/2010/main" val="2938748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240" y="1186070"/>
            <a:ext cx="8051050" cy="3309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0"/>
            <a:ext cx="8991600" cy="1295400"/>
          </a:xfrm>
        </p:spPr>
        <p:txBody>
          <a:bodyPr anchor="ctr">
            <a:normAutofit/>
          </a:bodyPr>
          <a:lstStyle/>
          <a:p>
            <a:r>
              <a:rPr lang="en-US" b="1" dirty="0"/>
              <a:t>Election Polling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52600" y="4724400"/>
            <a:ext cx="8534400" cy="2209800"/>
          </a:xfrm>
        </p:spPr>
        <p:txBody>
          <a:bodyPr/>
          <a:lstStyle/>
          <a:p>
            <a:r>
              <a:rPr lang="en-US" dirty="0"/>
              <a:t>Why is the margin of error smaller for the Gallup poll than the ABC news poll?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0" y="1219201"/>
            <a:ext cx="8763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  <a:defRPr/>
            </a:pPr>
            <a:endParaRPr lang="en-US" sz="3200" kern="0" dirty="0">
              <a:solidFill>
                <a:schemeClr val="tx2"/>
              </a:solidFill>
            </a:endParaRPr>
          </a:p>
          <a:p>
            <a:pPr lvl="0">
              <a:defRPr/>
            </a:pPr>
            <a:endParaRPr lang="en-US" sz="3200" kern="0" dirty="0">
              <a:solidFill>
                <a:schemeClr val="tx2"/>
              </a:solidFill>
            </a:endParaRPr>
          </a:p>
          <a:p>
            <a:pPr>
              <a:spcBef>
                <a:spcPts val="2400"/>
              </a:spcBef>
              <a:buFont typeface="Arial" pitchFamily="34" charset="0"/>
              <a:buChar char="•"/>
              <a:defRPr/>
            </a:pPr>
            <a:endParaRPr lang="en-US" sz="3200" kern="0" dirty="0">
              <a:solidFill>
                <a:schemeClr val="tx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019800" y="2209800"/>
            <a:ext cx="820326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26096" y="6016824"/>
            <a:ext cx="8789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/>
              </a:rPr>
              <a:t>http://www.realclearpolitics.com/epolls/2012/president/us/general_election_romney_vs_obama-1171.html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9998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8" name="Google Shape;4768;p271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/>
              <a:t>Population Dataset vs. Sample Dataset</a:t>
            </a:r>
            <a:endParaRPr/>
          </a:p>
        </p:txBody>
      </p:sp>
      <p:sp>
        <p:nvSpPr>
          <p:cNvPr id="4769" name="Google Shape;4769;p271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770" name="Google Shape;4770;p271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sp>
        <p:nvSpPr>
          <p:cNvPr id="4771" name="Google Shape;4771;p271"/>
          <p:cNvSpPr txBox="1">
            <a:spLocks noGrp="1"/>
          </p:cNvSpPr>
          <p:nvPr>
            <p:ph type="subTitle" idx="3"/>
          </p:nvPr>
        </p:nvSpPr>
        <p:spPr>
          <a:xfrm>
            <a:off x="609600" y="2847751"/>
            <a:ext cx="4906800" cy="3392800"/>
          </a:xfrm>
          <a:prstGeom prst="rect">
            <a:avLst/>
          </a:prstGeom>
        </p:spPr>
        <p:txBody>
          <a:bodyPr spcFirstLastPara="1" vert="horz" wrap="square" lIns="609600" tIns="0" rIns="609600" bIns="0" rtlCol="0" anchor="t" anchorCtr="0">
            <a:noAutofit/>
          </a:bodyPr>
          <a:lstStyle/>
          <a:p>
            <a:pPr marL="426709" indent="-240447">
              <a:buSzPts val="1400"/>
              <a:buChar char="●"/>
            </a:pPr>
            <a:r>
              <a:rPr lang="en"/>
              <a:t>Dataset containing all possible elements of an experiment or study.</a:t>
            </a:r>
            <a:endParaRPr/>
          </a:p>
          <a:p>
            <a:pPr marL="426709" indent="-240447">
              <a:buSzPts val="1400"/>
              <a:buChar char="●"/>
            </a:pPr>
            <a:r>
              <a:rPr lang="en"/>
              <a:t>In statistics, “population” does not mean “people.”</a:t>
            </a:r>
            <a:endParaRPr/>
          </a:p>
          <a:p>
            <a:pPr marL="426709" indent="-240447">
              <a:buSzPts val="1400"/>
              <a:buChar char="●"/>
            </a:pPr>
            <a:r>
              <a:rPr lang="en"/>
              <a:t>Any complete set of data is a population dataset.</a:t>
            </a:r>
            <a:endParaRPr/>
          </a:p>
        </p:txBody>
      </p:sp>
      <p:sp>
        <p:nvSpPr>
          <p:cNvPr id="4772" name="Google Shape;4772;p271"/>
          <p:cNvSpPr txBox="1">
            <a:spLocks noGrp="1"/>
          </p:cNvSpPr>
          <p:nvPr>
            <p:ph type="subTitle" idx="4"/>
          </p:nvPr>
        </p:nvSpPr>
        <p:spPr>
          <a:xfrm>
            <a:off x="1435100" y="1897967"/>
            <a:ext cx="4076800" cy="634800"/>
          </a:xfrm>
          <a:prstGeom prst="rect">
            <a:avLst/>
          </a:prstGeom>
        </p:spPr>
        <p:txBody>
          <a:bodyPr spcFirstLastPara="1" vert="horz" wrap="square" lIns="243833" tIns="0" rIns="609600" bIns="0" rtlCol="0" anchor="ctr" anchorCtr="0">
            <a:noAutofit/>
          </a:bodyPr>
          <a:lstStyle/>
          <a:p>
            <a:pPr marL="0" indent="0"/>
            <a:r>
              <a:rPr lang="en" sz="1867">
                <a:latin typeface="Roboto Medium"/>
                <a:ea typeface="Roboto Medium"/>
                <a:cs typeface="Roboto Medium"/>
                <a:sym typeface="Roboto Medium"/>
              </a:rPr>
              <a:t>Population Dataset</a:t>
            </a:r>
            <a:endParaRPr sz="1867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773" name="Google Shape;4773;p271"/>
          <p:cNvSpPr txBox="1">
            <a:spLocks noGrp="1"/>
          </p:cNvSpPr>
          <p:nvPr>
            <p:ph type="subTitle" idx="5"/>
          </p:nvPr>
        </p:nvSpPr>
        <p:spPr>
          <a:xfrm>
            <a:off x="6577033" y="2850800"/>
            <a:ext cx="5110000" cy="3392800"/>
          </a:xfrm>
          <a:prstGeom prst="rect">
            <a:avLst/>
          </a:prstGeom>
        </p:spPr>
        <p:txBody>
          <a:bodyPr spcFirstLastPara="1" vert="horz" wrap="square" lIns="609600" tIns="0" rIns="609600" bIns="0" rtlCol="0" anchor="t" anchorCtr="0">
            <a:noAutofit/>
          </a:bodyPr>
          <a:lstStyle/>
          <a:p>
            <a:pPr marL="426709" indent="-240447">
              <a:buSzPts val="1400"/>
              <a:buChar char="●"/>
            </a:pPr>
            <a:r>
              <a:rPr lang="en"/>
              <a:t>A subset of population data.</a:t>
            </a:r>
            <a:endParaRPr/>
          </a:p>
          <a:p>
            <a:pPr marL="426709" indent="-240447">
              <a:buSzPts val="1400"/>
              <a:buChar char="●"/>
            </a:pPr>
            <a:r>
              <a:rPr lang="en"/>
              <a:t>A sample dataset can be selected randomly from the population or selected with bias. </a:t>
            </a:r>
            <a:endParaRPr/>
          </a:p>
          <a:p>
            <a:pPr marL="609585" indent="0"/>
            <a:endParaRPr/>
          </a:p>
        </p:txBody>
      </p:sp>
      <p:sp>
        <p:nvSpPr>
          <p:cNvPr id="4774" name="Google Shape;4774;p271"/>
          <p:cNvSpPr txBox="1">
            <a:spLocks noGrp="1"/>
          </p:cNvSpPr>
          <p:nvPr>
            <p:ph type="subTitle" idx="6"/>
          </p:nvPr>
        </p:nvSpPr>
        <p:spPr>
          <a:xfrm>
            <a:off x="7407233" y="1900967"/>
            <a:ext cx="4076800" cy="634800"/>
          </a:xfrm>
          <a:prstGeom prst="rect">
            <a:avLst/>
          </a:prstGeom>
        </p:spPr>
        <p:txBody>
          <a:bodyPr spcFirstLastPara="1" vert="horz" wrap="square" lIns="243833" tIns="0" rIns="609600" bIns="0" rtlCol="0" anchor="ctr" anchorCtr="0">
            <a:noAutofit/>
          </a:bodyPr>
          <a:lstStyle/>
          <a:p>
            <a:pPr marL="0" indent="0"/>
            <a:r>
              <a:rPr lang="en" sz="1867">
                <a:latin typeface="Roboto Medium"/>
                <a:ea typeface="Roboto Medium"/>
                <a:cs typeface="Roboto Medium"/>
                <a:sym typeface="Roboto Medium"/>
              </a:rPr>
              <a:t>Sample Dataset</a:t>
            </a:r>
            <a:endParaRPr sz="1867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54425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76500" y="1226344"/>
                <a:ext cx="7696200" cy="1905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b="1" i="1" dirty="0">
                    <a:solidFill>
                      <a:schemeClr val="tx2"/>
                    </a:solidFill>
                  </a:rPr>
                  <a:t>mean</a:t>
                </a:r>
                <a:r>
                  <a:rPr lang="en-US" dirty="0"/>
                  <a:t> or average of the data values is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𝑚𝑒𝑎𝑛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𝑠𝑢𝑚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𝑣𝑎𝑙𝑢𝑒𝑠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𝑣𝑎𝑙𝑢𝑒𝑠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6500" y="1226344"/>
                <a:ext cx="7696200" cy="1905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24200" y="3429001"/>
                <a:ext cx="5975482" cy="1044453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𝑚𝑒𝑎𝑛</m:t>
                      </m:r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429001"/>
                <a:ext cx="5975482" cy="1044453"/>
              </a:xfrm>
              <a:prstGeom prst="rect">
                <a:avLst/>
              </a:prstGeom>
              <a:blipFill>
                <a:blip r:embed="rId3"/>
                <a:stretch>
                  <a:fillRect t="-75000" b="-6785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451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1300" y="1447800"/>
            <a:ext cx="6629400" cy="2514600"/>
          </a:xfrm>
        </p:spPr>
        <p:txBody>
          <a:bodyPr>
            <a:normAutofit/>
          </a:bodyPr>
          <a:lstStyle/>
          <a:p>
            <a:r>
              <a:rPr lang="en-US" dirty="0"/>
              <a:t>As the sample size increases, the variability of the sample statistics tends to decrease and the sample statistics tend to be closer to the true value of the population parameter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0"/>
          </p:nvPr>
        </p:nvSpPr>
        <p:spPr>
          <a:xfrm>
            <a:off x="1828800" y="4495800"/>
            <a:ext cx="8534400" cy="1676400"/>
          </a:xfrm>
        </p:spPr>
        <p:txBody>
          <a:bodyPr>
            <a:normAutofit/>
          </a:bodyPr>
          <a:lstStyle/>
          <a:p>
            <a:r>
              <a:rPr lang="en-US" dirty="0"/>
              <a:t>For larger sample sizes, you get less variability in the statistics, so less uncertainty in your estimates  </a:t>
            </a:r>
          </a:p>
        </p:txBody>
      </p:sp>
    </p:spTree>
    <p:extLst>
      <p:ext uri="{BB962C8B-B14F-4D97-AF65-F5344CB8AC3E}">
        <p14:creationId xmlns:p14="http://schemas.microsoft.com/office/powerpoint/2010/main" val="4114029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 (SE or SEM)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chemeClr val="tx2"/>
                </a:solidFill>
              </a:rPr>
              <a:t>standard error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of a statistic, SE, is the standard deviation of the sample statistic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828800" y="3810000"/>
            <a:ext cx="8534400" cy="2209800"/>
          </a:xfrm>
        </p:spPr>
        <p:txBody>
          <a:bodyPr>
            <a:normAutofit/>
          </a:bodyPr>
          <a:lstStyle/>
          <a:p>
            <a:r>
              <a:rPr lang="en-US" dirty="0"/>
              <a:t>The standard error measures how much the statistic varies from sample to sample</a:t>
            </a:r>
          </a:p>
          <a:p>
            <a:r>
              <a:rPr lang="en-US" dirty="0"/>
              <a:t>The standard error can be calculated as the standard deviation of the sampling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87834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>
            <a:spLocks/>
          </p:cNvSpPr>
          <p:nvPr/>
        </p:nvSpPr>
        <p:spPr>
          <a:xfrm>
            <a:off x="1981200" y="0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Confidence Intervals</a:t>
            </a:r>
          </a:p>
        </p:txBody>
      </p:sp>
      <p:sp>
        <p:nvSpPr>
          <p:cNvPr id="11" name="Cloud"/>
          <p:cNvSpPr>
            <a:spLocks noChangeAspect="1" noEditPoints="1" noChangeArrowheads="1"/>
          </p:cNvSpPr>
          <p:nvPr/>
        </p:nvSpPr>
        <p:spPr bwMode="auto">
          <a:xfrm>
            <a:off x="1905000" y="1017104"/>
            <a:ext cx="2590801" cy="1735806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362200" y="1474305"/>
            <a:ext cx="175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Population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698332" y="1398104"/>
            <a:ext cx="1083469" cy="440406"/>
            <a:chOff x="3984" y="3120"/>
            <a:chExt cx="1302" cy="804"/>
          </a:xfrm>
        </p:grpSpPr>
        <p:sp>
          <p:nvSpPr>
            <p:cNvPr id="14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038" y="3120"/>
              <a:ext cx="124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Sample</a:t>
              </a:r>
            </a:p>
          </p:txBody>
        </p:sp>
      </p:grpSp>
      <p:sp>
        <p:nvSpPr>
          <p:cNvPr id="3" name="Right Arrow 2"/>
          <p:cNvSpPr/>
          <p:nvPr/>
        </p:nvSpPr>
        <p:spPr>
          <a:xfrm>
            <a:off x="4191000" y="1474304"/>
            <a:ext cx="14478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5791201" y="2253098"/>
            <a:ext cx="1083469" cy="440406"/>
            <a:chOff x="3984" y="3120"/>
            <a:chExt cx="1302" cy="804"/>
          </a:xfrm>
        </p:grpSpPr>
        <p:sp>
          <p:nvSpPr>
            <p:cNvPr id="20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4038" y="3120"/>
              <a:ext cx="124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Sample</a:t>
              </a:r>
            </a:p>
          </p:txBody>
        </p:sp>
      </p:grpSp>
      <p:sp>
        <p:nvSpPr>
          <p:cNvPr id="23" name="Right Arrow 22"/>
          <p:cNvSpPr/>
          <p:nvPr/>
        </p:nvSpPr>
        <p:spPr>
          <a:xfrm rot="2400000">
            <a:off x="4133772" y="2481560"/>
            <a:ext cx="14478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200000">
            <a:off x="4339219" y="2019732"/>
            <a:ext cx="14478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7"/>
          <p:cNvGrpSpPr>
            <a:grpSpLocks/>
          </p:cNvGrpSpPr>
          <p:nvPr/>
        </p:nvGrpSpPr>
        <p:grpSpPr bwMode="auto">
          <a:xfrm>
            <a:off x="5410201" y="2938898"/>
            <a:ext cx="1083469" cy="440406"/>
            <a:chOff x="3984" y="3120"/>
            <a:chExt cx="1302" cy="804"/>
          </a:xfrm>
        </p:grpSpPr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4038" y="3120"/>
              <a:ext cx="124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Sample</a:t>
              </a:r>
            </a:p>
          </p:txBody>
        </p:sp>
      </p:grpSp>
      <p:sp>
        <p:nvSpPr>
          <p:cNvPr id="28" name="Right Arrow 27"/>
          <p:cNvSpPr/>
          <p:nvPr/>
        </p:nvSpPr>
        <p:spPr>
          <a:xfrm rot="3000000">
            <a:off x="3675372" y="2825816"/>
            <a:ext cx="14478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7"/>
          <p:cNvGrpSpPr>
            <a:grpSpLocks/>
          </p:cNvGrpSpPr>
          <p:nvPr/>
        </p:nvGrpSpPr>
        <p:grpSpPr bwMode="auto">
          <a:xfrm>
            <a:off x="4555332" y="3531704"/>
            <a:ext cx="1083469" cy="445336"/>
            <a:chOff x="3984" y="3111"/>
            <a:chExt cx="1302" cy="813"/>
          </a:xfrm>
        </p:grpSpPr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4038" y="3111"/>
              <a:ext cx="124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Sample</a:t>
              </a:r>
            </a:p>
          </p:txBody>
        </p:sp>
      </p:grpSp>
      <p:sp>
        <p:nvSpPr>
          <p:cNvPr id="32" name="Right Arrow 31"/>
          <p:cNvSpPr/>
          <p:nvPr/>
        </p:nvSpPr>
        <p:spPr>
          <a:xfrm rot="4200000">
            <a:off x="3153862" y="2920416"/>
            <a:ext cx="1142586" cy="247209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17"/>
          <p:cNvGrpSpPr>
            <a:grpSpLocks/>
          </p:cNvGrpSpPr>
          <p:nvPr/>
        </p:nvGrpSpPr>
        <p:grpSpPr bwMode="auto">
          <a:xfrm>
            <a:off x="3352801" y="3593264"/>
            <a:ext cx="1083469" cy="445336"/>
            <a:chOff x="3984" y="3111"/>
            <a:chExt cx="1302" cy="813"/>
          </a:xfrm>
        </p:grpSpPr>
        <p:sp>
          <p:nvSpPr>
            <p:cNvPr id="34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4038" y="3111"/>
              <a:ext cx="124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Sample</a:t>
              </a:r>
            </a:p>
          </p:txBody>
        </p:sp>
      </p:grpSp>
      <p:sp>
        <p:nvSpPr>
          <p:cNvPr id="36" name="Right Arrow 35"/>
          <p:cNvSpPr/>
          <p:nvPr/>
        </p:nvSpPr>
        <p:spPr>
          <a:xfrm rot="5400000">
            <a:off x="1522884" y="2768588"/>
            <a:ext cx="1295400" cy="230832"/>
          </a:xfrm>
          <a:prstGeom prst="rightArrow">
            <a:avLst/>
          </a:prstGeom>
          <a:solidFill>
            <a:schemeClr val="accent4"/>
          </a:solidFill>
          <a:ln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17"/>
          <p:cNvGrpSpPr>
            <a:grpSpLocks/>
          </p:cNvGrpSpPr>
          <p:nvPr/>
        </p:nvGrpSpPr>
        <p:grpSpPr bwMode="auto">
          <a:xfrm>
            <a:off x="1600201" y="3579022"/>
            <a:ext cx="1083469" cy="459578"/>
            <a:chOff x="3984" y="3085"/>
            <a:chExt cx="1302" cy="839"/>
          </a:xfrm>
        </p:grpSpPr>
        <p:sp>
          <p:nvSpPr>
            <p:cNvPr id="38" name="Cloud"/>
            <p:cNvSpPr>
              <a:spLocks noChangeAspect="1" noEditPoints="1" noChangeArrowheads="1"/>
            </p:cNvSpPr>
            <p:nvPr/>
          </p:nvSpPr>
          <p:spPr bwMode="auto">
            <a:xfrm>
              <a:off x="3984" y="3120"/>
              <a:ext cx="1200" cy="8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4038" y="3085"/>
              <a:ext cx="124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/>
                <a:t>Sample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90800" y="2998305"/>
            <a:ext cx="1038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. . .  </a:t>
            </a:r>
          </a:p>
        </p:txBody>
      </p:sp>
      <p:sp>
        <p:nvSpPr>
          <p:cNvPr id="5" name="Freeform 4"/>
          <p:cNvSpPr/>
          <p:nvPr/>
        </p:nvSpPr>
        <p:spPr>
          <a:xfrm>
            <a:off x="1494184" y="1085743"/>
            <a:ext cx="5516217" cy="3191396"/>
          </a:xfrm>
          <a:custGeom>
            <a:avLst/>
            <a:gdLst>
              <a:gd name="connsiteX0" fmla="*/ 5387008 w 5615608"/>
              <a:gd name="connsiteY0" fmla="*/ 208721 h 3667539"/>
              <a:gd name="connsiteX1" fmla="*/ 5387008 w 5615608"/>
              <a:gd name="connsiteY1" fmla="*/ 208721 h 3667539"/>
              <a:gd name="connsiteX2" fmla="*/ 5317434 w 5615608"/>
              <a:gd name="connsiteY2" fmla="*/ 149087 h 3667539"/>
              <a:gd name="connsiteX3" fmla="*/ 5257800 w 5615608"/>
              <a:gd name="connsiteY3" fmla="*/ 129208 h 3667539"/>
              <a:gd name="connsiteX4" fmla="*/ 5198165 w 5615608"/>
              <a:gd name="connsiteY4" fmla="*/ 99391 h 3667539"/>
              <a:gd name="connsiteX5" fmla="*/ 5068956 w 5615608"/>
              <a:gd name="connsiteY5" fmla="*/ 59634 h 3667539"/>
              <a:gd name="connsiteX6" fmla="*/ 4949687 w 5615608"/>
              <a:gd name="connsiteY6" fmla="*/ 19878 h 3667539"/>
              <a:gd name="connsiteX7" fmla="*/ 4870174 w 5615608"/>
              <a:gd name="connsiteY7" fmla="*/ 0 h 3667539"/>
              <a:gd name="connsiteX8" fmla="*/ 4750904 w 5615608"/>
              <a:gd name="connsiteY8" fmla="*/ 9939 h 3667539"/>
              <a:gd name="connsiteX9" fmla="*/ 4721087 w 5615608"/>
              <a:gd name="connsiteY9" fmla="*/ 19878 h 3667539"/>
              <a:gd name="connsiteX10" fmla="*/ 4641574 w 5615608"/>
              <a:gd name="connsiteY10" fmla="*/ 39756 h 3667539"/>
              <a:gd name="connsiteX11" fmla="*/ 4591878 w 5615608"/>
              <a:gd name="connsiteY11" fmla="*/ 59634 h 3667539"/>
              <a:gd name="connsiteX12" fmla="*/ 4492487 w 5615608"/>
              <a:gd name="connsiteY12" fmla="*/ 79513 h 3667539"/>
              <a:gd name="connsiteX13" fmla="*/ 4452730 w 5615608"/>
              <a:gd name="connsiteY13" fmla="*/ 99391 h 3667539"/>
              <a:gd name="connsiteX14" fmla="*/ 4373217 w 5615608"/>
              <a:gd name="connsiteY14" fmla="*/ 119269 h 3667539"/>
              <a:gd name="connsiteX15" fmla="*/ 4333460 w 5615608"/>
              <a:gd name="connsiteY15" fmla="*/ 139147 h 3667539"/>
              <a:gd name="connsiteX16" fmla="*/ 4303643 w 5615608"/>
              <a:gd name="connsiteY16" fmla="*/ 149087 h 3667539"/>
              <a:gd name="connsiteX17" fmla="*/ 4263887 w 5615608"/>
              <a:gd name="connsiteY17" fmla="*/ 168965 h 3667539"/>
              <a:gd name="connsiteX18" fmla="*/ 4174434 w 5615608"/>
              <a:gd name="connsiteY18" fmla="*/ 208721 h 3667539"/>
              <a:gd name="connsiteX19" fmla="*/ 4154556 w 5615608"/>
              <a:gd name="connsiteY19" fmla="*/ 228600 h 3667539"/>
              <a:gd name="connsiteX20" fmla="*/ 4114800 w 5615608"/>
              <a:gd name="connsiteY20" fmla="*/ 298174 h 3667539"/>
              <a:gd name="connsiteX21" fmla="*/ 4094921 w 5615608"/>
              <a:gd name="connsiteY21" fmla="*/ 327991 h 3667539"/>
              <a:gd name="connsiteX22" fmla="*/ 4025347 w 5615608"/>
              <a:gd name="connsiteY22" fmla="*/ 417443 h 3667539"/>
              <a:gd name="connsiteX23" fmla="*/ 3985591 w 5615608"/>
              <a:gd name="connsiteY23" fmla="*/ 477078 h 3667539"/>
              <a:gd name="connsiteX24" fmla="*/ 3975652 w 5615608"/>
              <a:gd name="connsiteY24" fmla="*/ 506895 h 3667539"/>
              <a:gd name="connsiteX25" fmla="*/ 3935895 w 5615608"/>
              <a:gd name="connsiteY25" fmla="*/ 566530 h 3667539"/>
              <a:gd name="connsiteX26" fmla="*/ 3925956 w 5615608"/>
              <a:gd name="connsiteY26" fmla="*/ 596347 h 3667539"/>
              <a:gd name="connsiteX27" fmla="*/ 3906078 w 5615608"/>
              <a:gd name="connsiteY27" fmla="*/ 626165 h 3667539"/>
              <a:gd name="connsiteX28" fmla="*/ 3896139 w 5615608"/>
              <a:gd name="connsiteY28" fmla="*/ 685800 h 3667539"/>
              <a:gd name="connsiteX29" fmla="*/ 3886200 w 5615608"/>
              <a:gd name="connsiteY29" fmla="*/ 725556 h 3667539"/>
              <a:gd name="connsiteX30" fmla="*/ 3856382 w 5615608"/>
              <a:gd name="connsiteY30" fmla="*/ 983974 h 3667539"/>
              <a:gd name="connsiteX31" fmla="*/ 3846443 w 5615608"/>
              <a:gd name="connsiteY31" fmla="*/ 1023730 h 3667539"/>
              <a:gd name="connsiteX32" fmla="*/ 3836504 w 5615608"/>
              <a:gd name="connsiteY32" fmla="*/ 1123121 h 3667539"/>
              <a:gd name="connsiteX33" fmla="*/ 3816626 w 5615608"/>
              <a:gd name="connsiteY33" fmla="*/ 1182756 h 3667539"/>
              <a:gd name="connsiteX34" fmla="*/ 3806687 w 5615608"/>
              <a:gd name="connsiteY34" fmla="*/ 1242391 h 3667539"/>
              <a:gd name="connsiteX35" fmla="*/ 3796747 w 5615608"/>
              <a:gd name="connsiteY35" fmla="*/ 1331843 h 3667539"/>
              <a:gd name="connsiteX36" fmla="*/ 3786808 w 5615608"/>
              <a:gd name="connsiteY36" fmla="*/ 1371600 h 3667539"/>
              <a:gd name="connsiteX37" fmla="*/ 3756991 w 5615608"/>
              <a:gd name="connsiteY37" fmla="*/ 1461052 h 3667539"/>
              <a:gd name="connsiteX38" fmla="*/ 3737113 w 5615608"/>
              <a:gd name="connsiteY38" fmla="*/ 1540565 h 3667539"/>
              <a:gd name="connsiteX39" fmla="*/ 3727174 w 5615608"/>
              <a:gd name="connsiteY39" fmla="*/ 1570382 h 3667539"/>
              <a:gd name="connsiteX40" fmla="*/ 3707295 w 5615608"/>
              <a:gd name="connsiteY40" fmla="*/ 1600200 h 3667539"/>
              <a:gd name="connsiteX41" fmla="*/ 3697356 w 5615608"/>
              <a:gd name="connsiteY41" fmla="*/ 1630017 h 3667539"/>
              <a:gd name="connsiteX42" fmla="*/ 3667539 w 5615608"/>
              <a:gd name="connsiteY42" fmla="*/ 1709530 h 3667539"/>
              <a:gd name="connsiteX43" fmla="*/ 3647660 w 5615608"/>
              <a:gd name="connsiteY43" fmla="*/ 1729408 h 3667539"/>
              <a:gd name="connsiteX44" fmla="*/ 3597965 w 5615608"/>
              <a:gd name="connsiteY44" fmla="*/ 1818861 h 3667539"/>
              <a:gd name="connsiteX45" fmla="*/ 3578087 w 5615608"/>
              <a:gd name="connsiteY45" fmla="*/ 1848678 h 3667539"/>
              <a:gd name="connsiteX46" fmla="*/ 3548269 w 5615608"/>
              <a:gd name="connsiteY46" fmla="*/ 1858617 h 3667539"/>
              <a:gd name="connsiteX47" fmla="*/ 3498574 w 5615608"/>
              <a:gd name="connsiteY47" fmla="*/ 1908313 h 3667539"/>
              <a:gd name="connsiteX48" fmla="*/ 3478695 w 5615608"/>
              <a:gd name="connsiteY48" fmla="*/ 1928191 h 3667539"/>
              <a:gd name="connsiteX49" fmla="*/ 3448878 w 5615608"/>
              <a:gd name="connsiteY49" fmla="*/ 1938130 h 3667539"/>
              <a:gd name="connsiteX50" fmla="*/ 3409121 w 5615608"/>
              <a:gd name="connsiteY50" fmla="*/ 1967947 h 3667539"/>
              <a:gd name="connsiteX51" fmla="*/ 3389243 w 5615608"/>
              <a:gd name="connsiteY51" fmla="*/ 1987826 h 3667539"/>
              <a:gd name="connsiteX52" fmla="*/ 3349487 w 5615608"/>
              <a:gd name="connsiteY52" fmla="*/ 2017643 h 3667539"/>
              <a:gd name="connsiteX53" fmla="*/ 3329608 w 5615608"/>
              <a:gd name="connsiteY53" fmla="*/ 2037521 h 3667539"/>
              <a:gd name="connsiteX54" fmla="*/ 3230217 w 5615608"/>
              <a:gd name="connsiteY54" fmla="*/ 2097156 h 3667539"/>
              <a:gd name="connsiteX55" fmla="*/ 3190460 w 5615608"/>
              <a:gd name="connsiteY55" fmla="*/ 2126974 h 3667539"/>
              <a:gd name="connsiteX56" fmla="*/ 3150704 w 5615608"/>
              <a:gd name="connsiteY56" fmla="*/ 2146852 h 3667539"/>
              <a:gd name="connsiteX57" fmla="*/ 3071191 w 5615608"/>
              <a:gd name="connsiteY57" fmla="*/ 2186608 h 3667539"/>
              <a:gd name="connsiteX58" fmla="*/ 3011556 w 5615608"/>
              <a:gd name="connsiteY58" fmla="*/ 2236304 h 3667539"/>
              <a:gd name="connsiteX59" fmla="*/ 2892287 w 5615608"/>
              <a:gd name="connsiteY59" fmla="*/ 2295939 h 3667539"/>
              <a:gd name="connsiteX60" fmla="*/ 2852530 w 5615608"/>
              <a:gd name="connsiteY60" fmla="*/ 2315817 h 3667539"/>
              <a:gd name="connsiteX61" fmla="*/ 2822713 w 5615608"/>
              <a:gd name="connsiteY61" fmla="*/ 2335695 h 3667539"/>
              <a:gd name="connsiteX62" fmla="*/ 2792895 w 5615608"/>
              <a:gd name="connsiteY62" fmla="*/ 2345634 h 3667539"/>
              <a:gd name="connsiteX63" fmla="*/ 2743200 w 5615608"/>
              <a:gd name="connsiteY63" fmla="*/ 2375452 h 3667539"/>
              <a:gd name="connsiteX64" fmla="*/ 2633869 w 5615608"/>
              <a:gd name="connsiteY64" fmla="*/ 2415208 h 3667539"/>
              <a:gd name="connsiteX65" fmla="*/ 2504660 w 5615608"/>
              <a:gd name="connsiteY65" fmla="*/ 2484782 h 3667539"/>
              <a:gd name="connsiteX66" fmla="*/ 2425147 w 5615608"/>
              <a:gd name="connsiteY66" fmla="*/ 2514600 h 3667539"/>
              <a:gd name="connsiteX67" fmla="*/ 2385391 w 5615608"/>
              <a:gd name="connsiteY67" fmla="*/ 2534478 h 3667539"/>
              <a:gd name="connsiteX68" fmla="*/ 2286000 w 5615608"/>
              <a:gd name="connsiteY68" fmla="*/ 2554356 h 3667539"/>
              <a:gd name="connsiteX69" fmla="*/ 1560443 w 5615608"/>
              <a:gd name="connsiteY69" fmla="*/ 2544417 h 3667539"/>
              <a:gd name="connsiteX70" fmla="*/ 1490869 w 5615608"/>
              <a:gd name="connsiteY70" fmla="*/ 2534478 h 3667539"/>
              <a:gd name="connsiteX71" fmla="*/ 1401417 w 5615608"/>
              <a:gd name="connsiteY71" fmla="*/ 2514600 h 3667539"/>
              <a:gd name="connsiteX72" fmla="*/ 1371600 w 5615608"/>
              <a:gd name="connsiteY72" fmla="*/ 2504661 h 3667539"/>
              <a:gd name="connsiteX73" fmla="*/ 1123121 w 5615608"/>
              <a:gd name="connsiteY73" fmla="*/ 2484782 h 3667539"/>
              <a:gd name="connsiteX74" fmla="*/ 1073426 w 5615608"/>
              <a:gd name="connsiteY74" fmla="*/ 2474843 h 3667539"/>
              <a:gd name="connsiteX75" fmla="*/ 934278 w 5615608"/>
              <a:gd name="connsiteY75" fmla="*/ 2454965 h 3667539"/>
              <a:gd name="connsiteX76" fmla="*/ 695739 w 5615608"/>
              <a:gd name="connsiteY76" fmla="*/ 2464904 h 3667539"/>
              <a:gd name="connsiteX77" fmla="*/ 665921 w 5615608"/>
              <a:gd name="connsiteY77" fmla="*/ 2474843 h 3667539"/>
              <a:gd name="connsiteX78" fmla="*/ 566530 w 5615608"/>
              <a:gd name="connsiteY78" fmla="*/ 2494721 h 3667539"/>
              <a:gd name="connsiteX79" fmla="*/ 487017 w 5615608"/>
              <a:gd name="connsiteY79" fmla="*/ 2514600 h 3667539"/>
              <a:gd name="connsiteX80" fmla="*/ 417443 w 5615608"/>
              <a:gd name="connsiteY80" fmla="*/ 2544417 h 3667539"/>
              <a:gd name="connsiteX81" fmla="*/ 387626 w 5615608"/>
              <a:gd name="connsiteY81" fmla="*/ 2564295 h 3667539"/>
              <a:gd name="connsiteX82" fmla="*/ 308113 w 5615608"/>
              <a:gd name="connsiteY82" fmla="*/ 2594113 h 3667539"/>
              <a:gd name="connsiteX83" fmla="*/ 228600 w 5615608"/>
              <a:gd name="connsiteY83" fmla="*/ 2643808 h 3667539"/>
              <a:gd name="connsiteX84" fmla="*/ 168965 w 5615608"/>
              <a:gd name="connsiteY84" fmla="*/ 2673626 h 3667539"/>
              <a:gd name="connsiteX85" fmla="*/ 149087 w 5615608"/>
              <a:gd name="connsiteY85" fmla="*/ 2703443 h 3667539"/>
              <a:gd name="connsiteX86" fmla="*/ 119269 w 5615608"/>
              <a:gd name="connsiteY86" fmla="*/ 2733261 h 3667539"/>
              <a:gd name="connsiteX87" fmla="*/ 99391 w 5615608"/>
              <a:gd name="connsiteY87" fmla="*/ 2792895 h 3667539"/>
              <a:gd name="connsiteX88" fmla="*/ 79513 w 5615608"/>
              <a:gd name="connsiteY88" fmla="*/ 2832652 h 3667539"/>
              <a:gd name="connsiteX89" fmla="*/ 59634 w 5615608"/>
              <a:gd name="connsiteY89" fmla="*/ 2892287 h 3667539"/>
              <a:gd name="connsiteX90" fmla="*/ 19878 w 5615608"/>
              <a:gd name="connsiteY90" fmla="*/ 3001617 h 3667539"/>
              <a:gd name="connsiteX91" fmla="*/ 0 w 5615608"/>
              <a:gd name="connsiteY91" fmla="*/ 3110947 h 3667539"/>
              <a:gd name="connsiteX92" fmla="*/ 9939 w 5615608"/>
              <a:gd name="connsiteY92" fmla="*/ 3269974 h 3667539"/>
              <a:gd name="connsiteX93" fmla="*/ 39756 w 5615608"/>
              <a:gd name="connsiteY93" fmla="*/ 3279913 h 3667539"/>
              <a:gd name="connsiteX94" fmla="*/ 69574 w 5615608"/>
              <a:gd name="connsiteY94" fmla="*/ 3299791 h 3667539"/>
              <a:gd name="connsiteX95" fmla="*/ 109330 w 5615608"/>
              <a:gd name="connsiteY95" fmla="*/ 3309730 h 3667539"/>
              <a:gd name="connsiteX96" fmla="*/ 178904 w 5615608"/>
              <a:gd name="connsiteY96" fmla="*/ 3349487 h 3667539"/>
              <a:gd name="connsiteX97" fmla="*/ 218660 w 5615608"/>
              <a:gd name="connsiteY97" fmla="*/ 3359426 h 3667539"/>
              <a:gd name="connsiteX98" fmla="*/ 298174 w 5615608"/>
              <a:gd name="connsiteY98" fmla="*/ 3409121 h 3667539"/>
              <a:gd name="connsiteX99" fmla="*/ 327991 w 5615608"/>
              <a:gd name="connsiteY99" fmla="*/ 3429000 h 3667539"/>
              <a:gd name="connsiteX100" fmla="*/ 357808 w 5615608"/>
              <a:gd name="connsiteY100" fmla="*/ 3438939 h 3667539"/>
              <a:gd name="connsiteX101" fmla="*/ 437321 w 5615608"/>
              <a:gd name="connsiteY101" fmla="*/ 3488634 h 3667539"/>
              <a:gd name="connsiteX102" fmla="*/ 457200 w 5615608"/>
              <a:gd name="connsiteY102" fmla="*/ 3508513 h 3667539"/>
              <a:gd name="connsiteX103" fmla="*/ 596347 w 5615608"/>
              <a:gd name="connsiteY103" fmla="*/ 3568147 h 3667539"/>
              <a:gd name="connsiteX104" fmla="*/ 636104 w 5615608"/>
              <a:gd name="connsiteY104" fmla="*/ 3588026 h 3667539"/>
              <a:gd name="connsiteX105" fmla="*/ 695739 w 5615608"/>
              <a:gd name="connsiteY105" fmla="*/ 3607904 h 3667539"/>
              <a:gd name="connsiteX106" fmla="*/ 775252 w 5615608"/>
              <a:gd name="connsiteY106" fmla="*/ 3637721 h 3667539"/>
              <a:gd name="connsiteX107" fmla="*/ 805069 w 5615608"/>
              <a:gd name="connsiteY107" fmla="*/ 3647661 h 3667539"/>
              <a:gd name="connsiteX108" fmla="*/ 1162878 w 5615608"/>
              <a:gd name="connsiteY108" fmla="*/ 3667539 h 3667539"/>
              <a:gd name="connsiteX109" fmla="*/ 2514600 w 5615608"/>
              <a:gd name="connsiteY109" fmla="*/ 3657600 h 3667539"/>
              <a:gd name="connsiteX110" fmla="*/ 2633869 w 5615608"/>
              <a:gd name="connsiteY110" fmla="*/ 3647661 h 3667539"/>
              <a:gd name="connsiteX111" fmla="*/ 2723321 w 5615608"/>
              <a:gd name="connsiteY111" fmla="*/ 3627782 h 3667539"/>
              <a:gd name="connsiteX112" fmla="*/ 2862469 w 5615608"/>
              <a:gd name="connsiteY112" fmla="*/ 3617843 h 3667539"/>
              <a:gd name="connsiteX113" fmla="*/ 3081130 w 5615608"/>
              <a:gd name="connsiteY113" fmla="*/ 3597965 h 3667539"/>
              <a:gd name="connsiteX114" fmla="*/ 3200400 w 5615608"/>
              <a:gd name="connsiteY114" fmla="*/ 3578087 h 3667539"/>
              <a:gd name="connsiteX115" fmla="*/ 3230217 w 5615608"/>
              <a:gd name="connsiteY115" fmla="*/ 3568147 h 3667539"/>
              <a:gd name="connsiteX116" fmla="*/ 3309730 w 5615608"/>
              <a:gd name="connsiteY116" fmla="*/ 3548269 h 3667539"/>
              <a:gd name="connsiteX117" fmla="*/ 3339547 w 5615608"/>
              <a:gd name="connsiteY117" fmla="*/ 3528391 h 3667539"/>
              <a:gd name="connsiteX118" fmla="*/ 3399182 w 5615608"/>
              <a:gd name="connsiteY118" fmla="*/ 3518452 h 3667539"/>
              <a:gd name="connsiteX119" fmla="*/ 3438939 w 5615608"/>
              <a:gd name="connsiteY119" fmla="*/ 3508513 h 3667539"/>
              <a:gd name="connsiteX120" fmla="*/ 3518452 w 5615608"/>
              <a:gd name="connsiteY120" fmla="*/ 3478695 h 3667539"/>
              <a:gd name="connsiteX121" fmla="*/ 3558208 w 5615608"/>
              <a:gd name="connsiteY121" fmla="*/ 3458817 h 3667539"/>
              <a:gd name="connsiteX122" fmla="*/ 3617843 w 5615608"/>
              <a:gd name="connsiteY122" fmla="*/ 3438939 h 3667539"/>
              <a:gd name="connsiteX123" fmla="*/ 3667539 w 5615608"/>
              <a:gd name="connsiteY123" fmla="*/ 3419061 h 3667539"/>
              <a:gd name="connsiteX124" fmla="*/ 3727174 w 5615608"/>
              <a:gd name="connsiteY124" fmla="*/ 3409121 h 3667539"/>
              <a:gd name="connsiteX125" fmla="*/ 3816626 w 5615608"/>
              <a:gd name="connsiteY125" fmla="*/ 3379304 h 3667539"/>
              <a:gd name="connsiteX126" fmla="*/ 3866321 w 5615608"/>
              <a:gd name="connsiteY126" fmla="*/ 3339547 h 3667539"/>
              <a:gd name="connsiteX127" fmla="*/ 3906078 w 5615608"/>
              <a:gd name="connsiteY127" fmla="*/ 3329608 h 3667539"/>
              <a:gd name="connsiteX128" fmla="*/ 3975652 w 5615608"/>
              <a:gd name="connsiteY128" fmla="*/ 3299791 h 3667539"/>
              <a:gd name="connsiteX129" fmla="*/ 4005469 w 5615608"/>
              <a:gd name="connsiteY129" fmla="*/ 3279913 h 3667539"/>
              <a:gd name="connsiteX130" fmla="*/ 4104860 w 5615608"/>
              <a:gd name="connsiteY130" fmla="*/ 3240156 h 3667539"/>
              <a:gd name="connsiteX131" fmla="*/ 4164495 w 5615608"/>
              <a:gd name="connsiteY131" fmla="*/ 3200400 h 3667539"/>
              <a:gd name="connsiteX132" fmla="*/ 4194313 w 5615608"/>
              <a:gd name="connsiteY132" fmla="*/ 3180521 h 3667539"/>
              <a:gd name="connsiteX133" fmla="*/ 4253947 w 5615608"/>
              <a:gd name="connsiteY133" fmla="*/ 3160643 h 3667539"/>
              <a:gd name="connsiteX134" fmla="*/ 4273826 w 5615608"/>
              <a:gd name="connsiteY134" fmla="*/ 3140765 h 3667539"/>
              <a:gd name="connsiteX135" fmla="*/ 4363278 w 5615608"/>
              <a:gd name="connsiteY135" fmla="*/ 3091069 h 3667539"/>
              <a:gd name="connsiteX136" fmla="*/ 4393095 w 5615608"/>
              <a:gd name="connsiteY136" fmla="*/ 3071191 h 3667539"/>
              <a:gd name="connsiteX137" fmla="*/ 4482547 w 5615608"/>
              <a:gd name="connsiteY137" fmla="*/ 3041374 h 3667539"/>
              <a:gd name="connsiteX138" fmla="*/ 4502426 w 5615608"/>
              <a:gd name="connsiteY138" fmla="*/ 3021495 h 3667539"/>
              <a:gd name="connsiteX139" fmla="*/ 4601817 w 5615608"/>
              <a:gd name="connsiteY139" fmla="*/ 2951921 h 3667539"/>
              <a:gd name="connsiteX140" fmla="*/ 4631634 w 5615608"/>
              <a:gd name="connsiteY140" fmla="*/ 2932043 h 3667539"/>
              <a:gd name="connsiteX141" fmla="*/ 4651513 w 5615608"/>
              <a:gd name="connsiteY141" fmla="*/ 2912165 h 3667539"/>
              <a:gd name="connsiteX142" fmla="*/ 4711147 w 5615608"/>
              <a:gd name="connsiteY142" fmla="*/ 2872408 h 3667539"/>
              <a:gd name="connsiteX143" fmla="*/ 4740965 w 5615608"/>
              <a:gd name="connsiteY143" fmla="*/ 2842591 h 3667539"/>
              <a:gd name="connsiteX144" fmla="*/ 4790660 w 5615608"/>
              <a:gd name="connsiteY144" fmla="*/ 2822713 h 3667539"/>
              <a:gd name="connsiteX145" fmla="*/ 4850295 w 5615608"/>
              <a:gd name="connsiteY145" fmla="*/ 2763078 h 3667539"/>
              <a:gd name="connsiteX146" fmla="*/ 4890052 w 5615608"/>
              <a:gd name="connsiteY146" fmla="*/ 2753139 h 3667539"/>
              <a:gd name="connsiteX147" fmla="*/ 4949687 w 5615608"/>
              <a:gd name="connsiteY147" fmla="*/ 2713382 h 3667539"/>
              <a:gd name="connsiteX148" fmla="*/ 4959626 w 5615608"/>
              <a:gd name="connsiteY148" fmla="*/ 2683565 h 3667539"/>
              <a:gd name="connsiteX149" fmla="*/ 5019260 w 5615608"/>
              <a:gd name="connsiteY149" fmla="*/ 2633869 h 3667539"/>
              <a:gd name="connsiteX150" fmla="*/ 5039139 w 5615608"/>
              <a:gd name="connsiteY150" fmla="*/ 2613991 h 3667539"/>
              <a:gd name="connsiteX151" fmla="*/ 5068956 w 5615608"/>
              <a:gd name="connsiteY151" fmla="*/ 2594113 h 3667539"/>
              <a:gd name="connsiteX152" fmla="*/ 5118652 w 5615608"/>
              <a:gd name="connsiteY152" fmla="*/ 2544417 h 3667539"/>
              <a:gd name="connsiteX153" fmla="*/ 5138530 w 5615608"/>
              <a:gd name="connsiteY153" fmla="*/ 2504661 h 3667539"/>
              <a:gd name="connsiteX154" fmla="*/ 5158408 w 5615608"/>
              <a:gd name="connsiteY154" fmla="*/ 2484782 h 3667539"/>
              <a:gd name="connsiteX155" fmla="*/ 5198165 w 5615608"/>
              <a:gd name="connsiteY155" fmla="*/ 2425147 h 3667539"/>
              <a:gd name="connsiteX156" fmla="*/ 5227982 w 5615608"/>
              <a:gd name="connsiteY156" fmla="*/ 2385391 h 3667539"/>
              <a:gd name="connsiteX157" fmla="*/ 5247860 w 5615608"/>
              <a:gd name="connsiteY157" fmla="*/ 2345634 h 3667539"/>
              <a:gd name="connsiteX158" fmla="*/ 5267739 w 5615608"/>
              <a:gd name="connsiteY158" fmla="*/ 2315817 h 3667539"/>
              <a:gd name="connsiteX159" fmla="*/ 5277678 w 5615608"/>
              <a:gd name="connsiteY159" fmla="*/ 2286000 h 3667539"/>
              <a:gd name="connsiteX160" fmla="*/ 5337313 w 5615608"/>
              <a:gd name="connsiteY160" fmla="*/ 2206487 h 3667539"/>
              <a:gd name="connsiteX161" fmla="*/ 5357191 w 5615608"/>
              <a:gd name="connsiteY161" fmla="*/ 2166730 h 3667539"/>
              <a:gd name="connsiteX162" fmla="*/ 5367130 w 5615608"/>
              <a:gd name="connsiteY162" fmla="*/ 2136913 h 3667539"/>
              <a:gd name="connsiteX163" fmla="*/ 5396947 w 5615608"/>
              <a:gd name="connsiteY163" fmla="*/ 2087217 h 3667539"/>
              <a:gd name="connsiteX164" fmla="*/ 5436704 w 5615608"/>
              <a:gd name="connsiteY164" fmla="*/ 2027582 h 3667539"/>
              <a:gd name="connsiteX165" fmla="*/ 5446643 w 5615608"/>
              <a:gd name="connsiteY165" fmla="*/ 1997765 h 3667539"/>
              <a:gd name="connsiteX166" fmla="*/ 5486400 w 5615608"/>
              <a:gd name="connsiteY166" fmla="*/ 1948069 h 3667539"/>
              <a:gd name="connsiteX167" fmla="*/ 5496339 w 5615608"/>
              <a:gd name="connsiteY167" fmla="*/ 1918252 h 3667539"/>
              <a:gd name="connsiteX168" fmla="*/ 5516217 w 5615608"/>
              <a:gd name="connsiteY168" fmla="*/ 1878495 h 3667539"/>
              <a:gd name="connsiteX169" fmla="*/ 5546034 w 5615608"/>
              <a:gd name="connsiteY169" fmla="*/ 1798982 h 3667539"/>
              <a:gd name="connsiteX170" fmla="*/ 5555974 w 5615608"/>
              <a:gd name="connsiteY170" fmla="*/ 1729408 h 3667539"/>
              <a:gd name="connsiteX171" fmla="*/ 5575852 w 5615608"/>
              <a:gd name="connsiteY171" fmla="*/ 1639956 h 3667539"/>
              <a:gd name="connsiteX172" fmla="*/ 5585791 w 5615608"/>
              <a:gd name="connsiteY172" fmla="*/ 1381539 h 3667539"/>
              <a:gd name="connsiteX173" fmla="*/ 5595730 w 5615608"/>
              <a:gd name="connsiteY173" fmla="*/ 1351721 h 3667539"/>
              <a:gd name="connsiteX174" fmla="*/ 5615608 w 5615608"/>
              <a:gd name="connsiteY174" fmla="*/ 1162878 h 3667539"/>
              <a:gd name="connsiteX175" fmla="*/ 5605669 w 5615608"/>
              <a:gd name="connsiteY175" fmla="*/ 755374 h 3667539"/>
              <a:gd name="connsiteX176" fmla="*/ 5585791 w 5615608"/>
              <a:gd name="connsiteY176" fmla="*/ 566530 h 3667539"/>
              <a:gd name="connsiteX177" fmla="*/ 5565913 w 5615608"/>
              <a:gd name="connsiteY177" fmla="*/ 427382 h 3667539"/>
              <a:gd name="connsiteX178" fmla="*/ 5546034 w 5615608"/>
              <a:gd name="connsiteY178" fmla="*/ 357808 h 3667539"/>
              <a:gd name="connsiteX179" fmla="*/ 5486400 w 5615608"/>
              <a:gd name="connsiteY179" fmla="*/ 278295 h 3667539"/>
              <a:gd name="connsiteX180" fmla="*/ 5436704 w 5615608"/>
              <a:gd name="connsiteY180" fmla="*/ 188843 h 3667539"/>
              <a:gd name="connsiteX181" fmla="*/ 5416826 w 5615608"/>
              <a:gd name="connsiteY181" fmla="*/ 159026 h 3667539"/>
              <a:gd name="connsiteX182" fmla="*/ 5367130 w 5615608"/>
              <a:gd name="connsiteY182" fmla="*/ 168965 h 3667539"/>
              <a:gd name="connsiteX183" fmla="*/ 5327374 w 5615608"/>
              <a:gd name="connsiteY183" fmla="*/ 178904 h 3667539"/>
              <a:gd name="connsiteX184" fmla="*/ 5387008 w 5615608"/>
              <a:gd name="connsiteY184" fmla="*/ 208721 h 366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5615608" h="3667539">
                <a:moveTo>
                  <a:pt x="5387008" y="208721"/>
                </a:moveTo>
                <a:lnTo>
                  <a:pt x="5387008" y="208721"/>
                </a:lnTo>
                <a:cubicBezTo>
                  <a:pt x="5363817" y="188843"/>
                  <a:pt x="5343448" y="165095"/>
                  <a:pt x="5317434" y="149087"/>
                </a:cubicBezTo>
                <a:cubicBezTo>
                  <a:pt x="5299589" y="138105"/>
                  <a:pt x="5277142" y="137267"/>
                  <a:pt x="5257800" y="129208"/>
                </a:cubicBezTo>
                <a:cubicBezTo>
                  <a:pt x="5237285" y="120660"/>
                  <a:pt x="5218680" y="107939"/>
                  <a:pt x="5198165" y="99391"/>
                </a:cubicBezTo>
                <a:cubicBezTo>
                  <a:pt x="5160585" y="83733"/>
                  <a:pt x="5106951" y="71632"/>
                  <a:pt x="5068956" y="59634"/>
                </a:cubicBezTo>
                <a:cubicBezTo>
                  <a:pt x="5028994" y="47014"/>
                  <a:pt x="4990780" y="28096"/>
                  <a:pt x="4949687" y="19878"/>
                </a:cubicBezTo>
                <a:cubicBezTo>
                  <a:pt x="4889718" y="7884"/>
                  <a:pt x="4916017" y="15281"/>
                  <a:pt x="4870174" y="0"/>
                </a:cubicBezTo>
                <a:cubicBezTo>
                  <a:pt x="4830417" y="3313"/>
                  <a:pt x="4790449" y="4666"/>
                  <a:pt x="4750904" y="9939"/>
                </a:cubicBezTo>
                <a:cubicBezTo>
                  <a:pt x="4740519" y="11324"/>
                  <a:pt x="4731194" y="17121"/>
                  <a:pt x="4721087" y="19878"/>
                </a:cubicBezTo>
                <a:cubicBezTo>
                  <a:pt x="4694730" y="27066"/>
                  <a:pt x="4667686" y="31722"/>
                  <a:pt x="4641574" y="39756"/>
                </a:cubicBezTo>
                <a:cubicBezTo>
                  <a:pt x="4624522" y="45003"/>
                  <a:pt x="4609117" y="55037"/>
                  <a:pt x="4591878" y="59634"/>
                </a:cubicBezTo>
                <a:cubicBezTo>
                  <a:pt x="4559232" y="68340"/>
                  <a:pt x="4492487" y="79513"/>
                  <a:pt x="4492487" y="79513"/>
                </a:cubicBezTo>
                <a:cubicBezTo>
                  <a:pt x="4479235" y="86139"/>
                  <a:pt x="4466786" y="94706"/>
                  <a:pt x="4452730" y="99391"/>
                </a:cubicBezTo>
                <a:cubicBezTo>
                  <a:pt x="4382723" y="122726"/>
                  <a:pt x="4425285" y="96954"/>
                  <a:pt x="4373217" y="119269"/>
                </a:cubicBezTo>
                <a:cubicBezTo>
                  <a:pt x="4359598" y="125105"/>
                  <a:pt x="4347078" y="133310"/>
                  <a:pt x="4333460" y="139147"/>
                </a:cubicBezTo>
                <a:cubicBezTo>
                  <a:pt x="4323830" y="143274"/>
                  <a:pt x="4313273" y="144960"/>
                  <a:pt x="4303643" y="149087"/>
                </a:cubicBezTo>
                <a:cubicBezTo>
                  <a:pt x="4290025" y="154924"/>
                  <a:pt x="4277644" y="163462"/>
                  <a:pt x="4263887" y="168965"/>
                </a:cubicBezTo>
                <a:cubicBezTo>
                  <a:pt x="4208725" y="191030"/>
                  <a:pt x="4212676" y="178127"/>
                  <a:pt x="4174434" y="208721"/>
                </a:cubicBezTo>
                <a:cubicBezTo>
                  <a:pt x="4167117" y="214575"/>
                  <a:pt x="4161182" y="221974"/>
                  <a:pt x="4154556" y="228600"/>
                </a:cubicBezTo>
                <a:cubicBezTo>
                  <a:pt x="4138428" y="276985"/>
                  <a:pt x="4152406" y="245526"/>
                  <a:pt x="4114800" y="298174"/>
                </a:cubicBezTo>
                <a:cubicBezTo>
                  <a:pt x="4107857" y="307894"/>
                  <a:pt x="4102088" y="318435"/>
                  <a:pt x="4094921" y="327991"/>
                </a:cubicBezTo>
                <a:cubicBezTo>
                  <a:pt x="4072256" y="358210"/>
                  <a:pt x="4046300" y="386013"/>
                  <a:pt x="4025347" y="417443"/>
                </a:cubicBezTo>
                <a:cubicBezTo>
                  <a:pt x="4012095" y="437321"/>
                  <a:pt x="3997193" y="456194"/>
                  <a:pt x="3985591" y="477078"/>
                </a:cubicBezTo>
                <a:cubicBezTo>
                  <a:pt x="3980503" y="486236"/>
                  <a:pt x="3980740" y="497737"/>
                  <a:pt x="3975652" y="506895"/>
                </a:cubicBezTo>
                <a:cubicBezTo>
                  <a:pt x="3964050" y="527779"/>
                  <a:pt x="3935895" y="566530"/>
                  <a:pt x="3935895" y="566530"/>
                </a:cubicBezTo>
                <a:cubicBezTo>
                  <a:pt x="3932582" y="576469"/>
                  <a:pt x="3930641" y="586976"/>
                  <a:pt x="3925956" y="596347"/>
                </a:cubicBezTo>
                <a:cubicBezTo>
                  <a:pt x="3920614" y="607031"/>
                  <a:pt x="3909855" y="614833"/>
                  <a:pt x="3906078" y="626165"/>
                </a:cubicBezTo>
                <a:cubicBezTo>
                  <a:pt x="3899705" y="645283"/>
                  <a:pt x="3900091" y="666039"/>
                  <a:pt x="3896139" y="685800"/>
                </a:cubicBezTo>
                <a:cubicBezTo>
                  <a:pt x="3893460" y="699195"/>
                  <a:pt x="3889513" y="712304"/>
                  <a:pt x="3886200" y="725556"/>
                </a:cubicBezTo>
                <a:cubicBezTo>
                  <a:pt x="3879002" y="811922"/>
                  <a:pt x="3873419" y="898787"/>
                  <a:pt x="3856382" y="983974"/>
                </a:cubicBezTo>
                <a:cubicBezTo>
                  <a:pt x="3853703" y="997369"/>
                  <a:pt x="3849756" y="1010478"/>
                  <a:pt x="3846443" y="1023730"/>
                </a:cubicBezTo>
                <a:cubicBezTo>
                  <a:pt x="3843130" y="1056860"/>
                  <a:pt x="3842640" y="1090396"/>
                  <a:pt x="3836504" y="1123121"/>
                </a:cubicBezTo>
                <a:cubicBezTo>
                  <a:pt x="3832643" y="1143716"/>
                  <a:pt x="3816626" y="1182756"/>
                  <a:pt x="3816626" y="1182756"/>
                </a:cubicBezTo>
                <a:cubicBezTo>
                  <a:pt x="3813313" y="1202634"/>
                  <a:pt x="3809351" y="1222415"/>
                  <a:pt x="3806687" y="1242391"/>
                </a:cubicBezTo>
                <a:cubicBezTo>
                  <a:pt x="3802722" y="1272129"/>
                  <a:pt x="3801309" y="1302191"/>
                  <a:pt x="3796747" y="1331843"/>
                </a:cubicBezTo>
                <a:cubicBezTo>
                  <a:pt x="3794670" y="1345344"/>
                  <a:pt x="3789487" y="1358205"/>
                  <a:pt x="3786808" y="1371600"/>
                </a:cubicBezTo>
                <a:cubicBezTo>
                  <a:pt x="3771505" y="1448118"/>
                  <a:pt x="3790063" y="1411442"/>
                  <a:pt x="3756991" y="1461052"/>
                </a:cubicBezTo>
                <a:cubicBezTo>
                  <a:pt x="3750365" y="1487556"/>
                  <a:pt x="3745752" y="1514647"/>
                  <a:pt x="3737113" y="1540565"/>
                </a:cubicBezTo>
                <a:cubicBezTo>
                  <a:pt x="3733800" y="1550504"/>
                  <a:pt x="3731859" y="1561011"/>
                  <a:pt x="3727174" y="1570382"/>
                </a:cubicBezTo>
                <a:cubicBezTo>
                  <a:pt x="3721832" y="1581066"/>
                  <a:pt x="3713921" y="1590261"/>
                  <a:pt x="3707295" y="1600200"/>
                </a:cubicBezTo>
                <a:cubicBezTo>
                  <a:pt x="3703982" y="1610139"/>
                  <a:pt x="3700234" y="1619943"/>
                  <a:pt x="3697356" y="1630017"/>
                </a:cubicBezTo>
                <a:cubicBezTo>
                  <a:pt x="3686430" y="1668257"/>
                  <a:pt x="3690699" y="1674791"/>
                  <a:pt x="3667539" y="1709530"/>
                </a:cubicBezTo>
                <a:cubicBezTo>
                  <a:pt x="3662341" y="1717327"/>
                  <a:pt x="3654286" y="1722782"/>
                  <a:pt x="3647660" y="1729408"/>
                </a:cubicBezTo>
                <a:cubicBezTo>
                  <a:pt x="3630166" y="1781890"/>
                  <a:pt x="3643532" y="1750509"/>
                  <a:pt x="3597965" y="1818861"/>
                </a:cubicBezTo>
                <a:cubicBezTo>
                  <a:pt x="3591339" y="1828800"/>
                  <a:pt x="3589419" y="1844901"/>
                  <a:pt x="3578087" y="1848678"/>
                </a:cubicBezTo>
                <a:lnTo>
                  <a:pt x="3548269" y="1858617"/>
                </a:lnTo>
                <a:lnTo>
                  <a:pt x="3498574" y="1908313"/>
                </a:lnTo>
                <a:cubicBezTo>
                  <a:pt x="3491948" y="1914939"/>
                  <a:pt x="3487585" y="1925228"/>
                  <a:pt x="3478695" y="1928191"/>
                </a:cubicBezTo>
                <a:lnTo>
                  <a:pt x="3448878" y="1938130"/>
                </a:lnTo>
                <a:cubicBezTo>
                  <a:pt x="3435626" y="1948069"/>
                  <a:pt x="3421847" y="1957342"/>
                  <a:pt x="3409121" y="1967947"/>
                </a:cubicBezTo>
                <a:cubicBezTo>
                  <a:pt x="3401922" y="1973946"/>
                  <a:pt x="3396442" y="1981827"/>
                  <a:pt x="3389243" y="1987826"/>
                </a:cubicBezTo>
                <a:cubicBezTo>
                  <a:pt x="3376518" y="1998431"/>
                  <a:pt x="3362213" y="2007038"/>
                  <a:pt x="3349487" y="2017643"/>
                </a:cubicBezTo>
                <a:cubicBezTo>
                  <a:pt x="3342288" y="2023642"/>
                  <a:pt x="3337105" y="2031898"/>
                  <a:pt x="3329608" y="2037521"/>
                </a:cubicBezTo>
                <a:cubicBezTo>
                  <a:pt x="3207047" y="2129442"/>
                  <a:pt x="3322723" y="2039340"/>
                  <a:pt x="3230217" y="2097156"/>
                </a:cubicBezTo>
                <a:cubicBezTo>
                  <a:pt x="3216169" y="2105936"/>
                  <a:pt x="3204507" y="2118194"/>
                  <a:pt x="3190460" y="2126974"/>
                </a:cubicBezTo>
                <a:cubicBezTo>
                  <a:pt x="3177896" y="2134827"/>
                  <a:pt x="3163568" y="2139501"/>
                  <a:pt x="3150704" y="2146852"/>
                </a:cubicBezTo>
                <a:cubicBezTo>
                  <a:pt x="3081231" y="2186551"/>
                  <a:pt x="3169036" y="2147471"/>
                  <a:pt x="3071191" y="2186608"/>
                </a:cubicBezTo>
                <a:cubicBezTo>
                  <a:pt x="3050290" y="2207510"/>
                  <a:pt x="3039913" y="2219763"/>
                  <a:pt x="3011556" y="2236304"/>
                </a:cubicBezTo>
                <a:lnTo>
                  <a:pt x="2892287" y="2295939"/>
                </a:lnTo>
                <a:cubicBezTo>
                  <a:pt x="2879035" y="2302565"/>
                  <a:pt x="2864858" y="2307598"/>
                  <a:pt x="2852530" y="2315817"/>
                </a:cubicBezTo>
                <a:cubicBezTo>
                  <a:pt x="2842591" y="2322443"/>
                  <a:pt x="2833397" y="2330353"/>
                  <a:pt x="2822713" y="2335695"/>
                </a:cubicBezTo>
                <a:cubicBezTo>
                  <a:pt x="2813342" y="2340380"/>
                  <a:pt x="2802266" y="2340949"/>
                  <a:pt x="2792895" y="2345634"/>
                </a:cubicBezTo>
                <a:cubicBezTo>
                  <a:pt x="2775616" y="2354273"/>
                  <a:pt x="2760479" y="2366813"/>
                  <a:pt x="2743200" y="2375452"/>
                </a:cubicBezTo>
                <a:cubicBezTo>
                  <a:pt x="2715542" y="2389281"/>
                  <a:pt x="2661698" y="2405932"/>
                  <a:pt x="2633869" y="2415208"/>
                </a:cubicBezTo>
                <a:cubicBezTo>
                  <a:pt x="2573230" y="2455636"/>
                  <a:pt x="2614743" y="2429741"/>
                  <a:pt x="2504660" y="2484782"/>
                </a:cubicBezTo>
                <a:cubicBezTo>
                  <a:pt x="2452681" y="2510772"/>
                  <a:pt x="2479283" y="2501066"/>
                  <a:pt x="2425147" y="2514600"/>
                </a:cubicBezTo>
                <a:cubicBezTo>
                  <a:pt x="2411895" y="2521226"/>
                  <a:pt x="2399264" y="2529276"/>
                  <a:pt x="2385391" y="2534478"/>
                </a:cubicBezTo>
                <a:cubicBezTo>
                  <a:pt x="2361669" y="2543374"/>
                  <a:pt x="2306610" y="2550921"/>
                  <a:pt x="2286000" y="2554356"/>
                </a:cubicBezTo>
                <a:lnTo>
                  <a:pt x="1560443" y="2544417"/>
                </a:lnTo>
                <a:cubicBezTo>
                  <a:pt x="1537024" y="2543832"/>
                  <a:pt x="1513977" y="2538329"/>
                  <a:pt x="1490869" y="2534478"/>
                </a:cubicBezTo>
                <a:cubicBezTo>
                  <a:pt x="1466277" y="2530379"/>
                  <a:pt x="1426432" y="2521747"/>
                  <a:pt x="1401417" y="2514600"/>
                </a:cubicBezTo>
                <a:cubicBezTo>
                  <a:pt x="1391343" y="2511722"/>
                  <a:pt x="1381827" y="2506934"/>
                  <a:pt x="1371600" y="2504661"/>
                </a:cubicBezTo>
                <a:cubicBezTo>
                  <a:pt x="1289686" y="2486457"/>
                  <a:pt x="1207293" y="2489212"/>
                  <a:pt x="1123121" y="2484782"/>
                </a:cubicBezTo>
                <a:cubicBezTo>
                  <a:pt x="1106556" y="2481469"/>
                  <a:pt x="1090149" y="2477232"/>
                  <a:pt x="1073426" y="2474843"/>
                </a:cubicBezTo>
                <a:cubicBezTo>
                  <a:pt x="908157" y="2451233"/>
                  <a:pt x="1046630" y="2477435"/>
                  <a:pt x="934278" y="2454965"/>
                </a:cubicBezTo>
                <a:cubicBezTo>
                  <a:pt x="854765" y="2458278"/>
                  <a:pt x="775104" y="2459025"/>
                  <a:pt x="695739" y="2464904"/>
                </a:cubicBezTo>
                <a:cubicBezTo>
                  <a:pt x="685291" y="2465678"/>
                  <a:pt x="676130" y="2472487"/>
                  <a:pt x="665921" y="2474843"/>
                </a:cubicBezTo>
                <a:cubicBezTo>
                  <a:pt x="633000" y="2482440"/>
                  <a:pt x="598582" y="2484036"/>
                  <a:pt x="566530" y="2494721"/>
                </a:cubicBezTo>
                <a:cubicBezTo>
                  <a:pt x="520687" y="2510004"/>
                  <a:pt x="546986" y="2502606"/>
                  <a:pt x="487017" y="2514600"/>
                </a:cubicBezTo>
                <a:cubicBezTo>
                  <a:pt x="412160" y="2564504"/>
                  <a:pt x="507297" y="2505909"/>
                  <a:pt x="417443" y="2544417"/>
                </a:cubicBezTo>
                <a:cubicBezTo>
                  <a:pt x="406464" y="2549122"/>
                  <a:pt x="398310" y="2558953"/>
                  <a:pt x="387626" y="2564295"/>
                </a:cubicBezTo>
                <a:cubicBezTo>
                  <a:pt x="363853" y="2576182"/>
                  <a:pt x="333922" y="2585510"/>
                  <a:pt x="308113" y="2594113"/>
                </a:cubicBezTo>
                <a:cubicBezTo>
                  <a:pt x="232091" y="2651128"/>
                  <a:pt x="305006" y="2600147"/>
                  <a:pt x="228600" y="2643808"/>
                </a:cubicBezTo>
                <a:cubicBezTo>
                  <a:pt x="174651" y="2674637"/>
                  <a:pt x="223633" y="2655403"/>
                  <a:pt x="168965" y="2673626"/>
                </a:cubicBezTo>
                <a:cubicBezTo>
                  <a:pt x="162339" y="2683565"/>
                  <a:pt x="156734" y="2694266"/>
                  <a:pt x="149087" y="2703443"/>
                </a:cubicBezTo>
                <a:cubicBezTo>
                  <a:pt x="140088" y="2714241"/>
                  <a:pt x="126095" y="2720974"/>
                  <a:pt x="119269" y="2733261"/>
                </a:cubicBezTo>
                <a:cubicBezTo>
                  <a:pt x="109093" y="2751577"/>
                  <a:pt x="107173" y="2773440"/>
                  <a:pt x="99391" y="2792895"/>
                </a:cubicBezTo>
                <a:cubicBezTo>
                  <a:pt x="93888" y="2806652"/>
                  <a:pt x="85016" y="2818895"/>
                  <a:pt x="79513" y="2832652"/>
                </a:cubicBezTo>
                <a:cubicBezTo>
                  <a:pt x="71731" y="2852107"/>
                  <a:pt x="66795" y="2872595"/>
                  <a:pt x="59634" y="2892287"/>
                </a:cubicBezTo>
                <a:cubicBezTo>
                  <a:pt x="43826" y="2935759"/>
                  <a:pt x="31478" y="2955214"/>
                  <a:pt x="19878" y="3001617"/>
                </a:cubicBezTo>
                <a:cubicBezTo>
                  <a:pt x="4257" y="3064101"/>
                  <a:pt x="11871" y="3027851"/>
                  <a:pt x="0" y="3110947"/>
                </a:cubicBezTo>
                <a:cubicBezTo>
                  <a:pt x="3313" y="3163956"/>
                  <a:pt x="-2226" y="3218273"/>
                  <a:pt x="9939" y="3269974"/>
                </a:cubicBezTo>
                <a:cubicBezTo>
                  <a:pt x="12339" y="3280172"/>
                  <a:pt x="30385" y="3275228"/>
                  <a:pt x="39756" y="3279913"/>
                </a:cubicBezTo>
                <a:cubicBezTo>
                  <a:pt x="50440" y="3285255"/>
                  <a:pt x="58594" y="3295086"/>
                  <a:pt x="69574" y="3299791"/>
                </a:cubicBezTo>
                <a:cubicBezTo>
                  <a:pt x="82129" y="3305172"/>
                  <a:pt x="96540" y="3304934"/>
                  <a:pt x="109330" y="3309730"/>
                </a:cubicBezTo>
                <a:cubicBezTo>
                  <a:pt x="274391" y="3371627"/>
                  <a:pt x="44350" y="3291819"/>
                  <a:pt x="178904" y="3349487"/>
                </a:cubicBezTo>
                <a:cubicBezTo>
                  <a:pt x="191459" y="3354868"/>
                  <a:pt x="205408" y="3356113"/>
                  <a:pt x="218660" y="3359426"/>
                </a:cubicBezTo>
                <a:cubicBezTo>
                  <a:pt x="245165" y="3375991"/>
                  <a:pt x="272168" y="3391783"/>
                  <a:pt x="298174" y="3409121"/>
                </a:cubicBezTo>
                <a:cubicBezTo>
                  <a:pt x="308113" y="3415747"/>
                  <a:pt x="317307" y="3423658"/>
                  <a:pt x="327991" y="3429000"/>
                </a:cubicBezTo>
                <a:cubicBezTo>
                  <a:pt x="337362" y="3433685"/>
                  <a:pt x="347869" y="3435626"/>
                  <a:pt x="357808" y="3438939"/>
                </a:cubicBezTo>
                <a:cubicBezTo>
                  <a:pt x="550541" y="3593122"/>
                  <a:pt x="320779" y="3418708"/>
                  <a:pt x="437321" y="3488634"/>
                </a:cubicBezTo>
                <a:cubicBezTo>
                  <a:pt x="445357" y="3493455"/>
                  <a:pt x="449403" y="3503315"/>
                  <a:pt x="457200" y="3508513"/>
                </a:cubicBezTo>
                <a:cubicBezTo>
                  <a:pt x="485389" y="3527306"/>
                  <a:pt x="587919" y="3563933"/>
                  <a:pt x="596347" y="3568147"/>
                </a:cubicBezTo>
                <a:cubicBezTo>
                  <a:pt x="609599" y="3574773"/>
                  <a:pt x="622347" y="3582523"/>
                  <a:pt x="636104" y="3588026"/>
                </a:cubicBezTo>
                <a:cubicBezTo>
                  <a:pt x="655559" y="3595808"/>
                  <a:pt x="676998" y="3598533"/>
                  <a:pt x="695739" y="3607904"/>
                </a:cubicBezTo>
                <a:cubicBezTo>
                  <a:pt x="757503" y="3638786"/>
                  <a:pt x="712095" y="3619675"/>
                  <a:pt x="775252" y="3637721"/>
                </a:cubicBezTo>
                <a:cubicBezTo>
                  <a:pt x="785326" y="3640599"/>
                  <a:pt x="794650" y="3646564"/>
                  <a:pt x="805069" y="3647661"/>
                </a:cubicBezTo>
                <a:cubicBezTo>
                  <a:pt x="856012" y="3653024"/>
                  <a:pt x="1128770" y="3665834"/>
                  <a:pt x="1162878" y="3667539"/>
                </a:cubicBezTo>
                <a:lnTo>
                  <a:pt x="2514600" y="3657600"/>
                </a:lnTo>
                <a:cubicBezTo>
                  <a:pt x="2554490" y="3657061"/>
                  <a:pt x="2594325" y="3652934"/>
                  <a:pt x="2633869" y="3647661"/>
                </a:cubicBezTo>
                <a:cubicBezTo>
                  <a:pt x="2903653" y="3611688"/>
                  <a:pt x="2228560" y="3677258"/>
                  <a:pt x="2723321" y="3627782"/>
                </a:cubicBezTo>
                <a:cubicBezTo>
                  <a:pt x="2769591" y="3623155"/>
                  <a:pt x="2816129" y="3621705"/>
                  <a:pt x="2862469" y="3617843"/>
                </a:cubicBezTo>
                <a:lnTo>
                  <a:pt x="3081130" y="3597965"/>
                </a:lnTo>
                <a:cubicBezTo>
                  <a:pt x="3151035" y="3574663"/>
                  <a:pt x="3067240" y="3600281"/>
                  <a:pt x="3200400" y="3578087"/>
                </a:cubicBezTo>
                <a:cubicBezTo>
                  <a:pt x="3210734" y="3576365"/>
                  <a:pt x="3220109" y="3570904"/>
                  <a:pt x="3230217" y="3568147"/>
                </a:cubicBezTo>
                <a:cubicBezTo>
                  <a:pt x="3256574" y="3560958"/>
                  <a:pt x="3309730" y="3548269"/>
                  <a:pt x="3309730" y="3548269"/>
                </a:cubicBezTo>
                <a:cubicBezTo>
                  <a:pt x="3319669" y="3541643"/>
                  <a:pt x="3328215" y="3532168"/>
                  <a:pt x="3339547" y="3528391"/>
                </a:cubicBezTo>
                <a:cubicBezTo>
                  <a:pt x="3358665" y="3522018"/>
                  <a:pt x="3379421" y="3522404"/>
                  <a:pt x="3399182" y="3518452"/>
                </a:cubicBezTo>
                <a:cubicBezTo>
                  <a:pt x="3412577" y="3515773"/>
                  <a:pt x="3425687" y="3511826"/>
                  <a:pt x="3438939" y="3508513"/>
                </a:cubicBezTo>
                <a:cubicBezTo>
                  <a:pt x="3549612" y="3453174"/>
                  <a:pt x="3410202" y="3519288"/>
                  <a:pt x="3518452" y="3478695"/>
                </a:cubicBezTo>
                <a:cubicBezTo>
                  <a:pt x="3532325" y="3473493"/>
                  <a:pt x="3544451" y="3464320"/>
                  <a:pt x="3558208" y="3458817"/>
                </a:cubicBezTo>
                <a:cubicBezTo>
                  <a:pt x="3577663" y="3451035"/>
                  <a:pt x="3598151" y="3446100"/>
                  <a:pt x="3617843" y="3438939"/>
                </a:cubicBezTo>
                <a:cubicBezTo>
                  <a:pt x="3634610" y="3432842"/>
                  <a:pt x="3650326" y="3423755"/>
                  <a:pt x="3667539" y="3419061"/>
                </a:cubicBezTo>
                <a:cubicBezTo>
                  <a:pt x="3686981" y="3413758"/>
                  <a:pt x="3707296" y="3412434"/>
                  <a:pt x="3727174" y="3409121"/>
                </a:cubicBezTo>
                <a:cubicBezTo>
                  <a:pt x="3860895" y="3342260"/>
                  <a:pt x="3662491" y="3437104"/>
                  <a:pt x="3816626" y="3379304"/>
                </a:cubicBezTo>
                <a:cubicBezTo>
                  <a:pt x="3910901" y="3343951"/>
                  <a:pt x="3793547" y="3375935"/>
                  <a:pt x="3866321" y="3339547"/>
                </a:cubicBezTo>
                <a:cubicBezTo>
                  <a:pt x="3878539" y="3333438"/>
                  <a:pt x="3892826" y="3332921"/>
                  <a:pt x="3906078" y="3329608"/>
                </a:cubicBezTo>
                <a:cubicBezTo>
                  <a:pt x="3980935" y="3279704"/>
                  <a:pt x="3885798" y="3338299"/>
                  <a:pt x="3975652" y="3299791"/>
                </a:cubicBezTo>
                <a:cubicBezTo>
                  <a:pt x="3986631" y="3295086"/>
                  <a:pt x="3994623" y="3284919"/>
                  <a:pt x="4005469" y="3279913"/>
                </a:cubicBezTo>
                <a:cubicBezTo>
                  <a:pt x="4037867" y="3264960"/>
                  <a:pt x="4104860" y="3240156"/>
                  <a:pt x="4104860" y="3240156"/>
                </a:cubicBezTo>
                <a:cubicBezTo>
                  <a:pt x="4140291" y="3204727"/>
                  <a:pt x="4108333" y="3232493"/>
                  <a:pt x="4164495" y="3200400"/>
                </a:cubicBezTo>
                <a:cubicBezTo>
                  <a:pt x="4174867" y="3194473"/>
                  <a:pt x="4183397" y="3185373"/>
                  <a:pt x="4194313" y="3180521"/>
                </a:cubicBezTo>
                <a:cubicBezTo>
                  <a:pt x="4213460" y="3172011"/>
                  <a:pt x="4253947" y="3160643"/>
                  <a:pt x="4253947" y="3160643"/>
                </a:cubicBezTo>
                <a:cubicBezTo>
                  <a:pt x="4260573" y="3154017"/>
                  <a:pt x="4266509" y="3146619"/>
                  <a:pt x="4273826" y="3140765"/>
                </a:cubicBezTo>
                <a:cubicBezTo>
                  <a:pt x="4304375" y="3116326"/>
                  <a:pt x="4326002" y="3111778"/>
                  <a:pt x="4363278" y="3091069"/>
                </a:cubicBezTo>
                <a:cubicBezTo>
                  <a:pt x="4373720" y="3085268"/>
                  <a:pt x="4382411" y="3076533"/>
                  <a:pt x="4393095" y="3071191"/>
                </a:cubicBezTo>
                <a:cubicBezTo>
                  <a:pt x="4430521" y="3052478"/>
                  <a:pt x="4444587" y="3050864"/>
                  <a:pt x="4482547" y="3041374"/>
                </a:cubicBezTo>
                <a:cubicBezTo>
                  <a:pt x="4489173" y="3034748"/>
                  <a:pt x="4495227" y="3027494"/>
                  <a:pt x="4502426" y="3021495"/>
                </a:cubicBezTo>
                <a:cubicBezTo>
                  <a:pt x="4531859" y="2996968"/>
                  <a:pt x="4570853" y="2972564"/>
                  <a:pt x="4601817" y="2951921"/>
                </a:cubicBezTo>
                <a:cubicBezTo>
                  <a:pt x="4611756" y="2945295"/>
                  <a:pt x="4623187" y="2940489"/>
                  <a:pt x="4631634" y="2932043"/>
                </a:cubicBezTo>
                <a:cubicBezTo>
                  <a:pt x="4638260" y="2925417"/>
                  <a:pt x="4644016" y="2917788"/>
                  <a:pt x="4651513" y="2912165"/>
                </a:cubicBezTo>
                <a:cubicBezTo>
                  <a:pt x="4670625" y="2897831"/>
                  <a:pt x="4694254" y="2889301"/>
                  <a:pt x="4711147" y="2872408"/>
                </a:cubicBezTo>
                <a:cubicBezTo>
                  <a:pt x="4721086" y="2862469"/>
                  <a:pt x="4729045" y="2850041"/>
                  <a:pt x="4740965" y="2842591"/>
                </a:cubicBezTo>
                <a:cubicBezTo>
                  <a:pt x="4756094" y="2833135"/>
                  <a:pt x="4774703" y="2830692"/>
                  <a:pt x="4790660" y="2822713"/>
                </a:cubicBezTo>
                <a:cubicBezTo>
                  <a:pt x="4877402" y="2779342"/>
                  <a:pt x="4753487" y="2832225"/>
                  <a:pt x="4850295" y="2763078"/>
                </a:cubicBezTo>
                <a:cubicBezTo>
                  <a:pt x="4861411" y="2755138"/>
                  <a:pt x="4876800" y="2756452"/>
                  <a:pt x="4890052" y="2753139"/>
                </a:cubicBezTo>
                <a:cubicBezTo>
                  <a:pt x="4952782" y="2659041"/>
                  <a:pt x="4858003" y="2786728"/>
                  <a:pt x="4949687" y="2713382"/>
                </a:cubicBezTo>
                <a:cubicBezTo>
                  <a:pt x="4957868" y="2706837"/>
                  <a:pt x="4953815" y="2692282"/>
                  <a:pt x="4959626" y="2683565"/>
                </a:cubicBezTo>
                <a:cubicBezTo>
                  <a:pt x="4979863" y="2653209"/>
                  <a:pt x="4993067" y="2654823"/>
                  <a:pt x="5019260" y="2633869"/>
                </a:cubicBezTo>
                <a:cubicBezTo>
                  <a:pt x="5026577" y="2628015"/>
                  <a:pt x="5031822" y="2619845"/>
                  <a:pt x="5039139" y="2613991"/>
                </a:cubicBezTo>
                <a:cubicBezTo>
                  <a:pt x="5048467" y="2606529"/>
                  <a:pt x="5059966" y="2601979"/>
                  <a:pt x="5068956" y="2594113"/>
                </a:cubicBezTo>
                <a:cubicBezTo>
                  <a:pt x="5086587" y="2578686"/>
                  <a:pt x="5118652" y="2544417"/>
                  <a:pt x="5118652" y="2544417"/>
                </a:cubicBezTo>
                <a:cubicBezTo>
                  <a:pt x="5125278" y="2531165"/>
                  <a:pt x="5130312" y="2516989"/>
                  <a:pt x="5138530" y="2504661"/>
                </a:cubicBezTo>
                <a:cubicBezTo>
                  <a:pt x="5143728" y="2496864"/>
                  <a:pt x="5152786" y="2492279"/>
                  <a:pt x="5158408" y="2484782"/>
                </a:cubicBezTo>
                <a:cubicBezTo>
                  <a:pt x="5172742" y="2465669"/>
                  <a:pt x="5183830" y="2444260"/>
                  <a:pt x="5198165" y="2425147"/>
                </a:cubicBezTo>
                <a:cubicBezTo>
                  <a:pt x="5208104" y="2411895"/>
                  <a:pt x="5219203" y="2399438"/>
                  <a:pt x="5227982" y="2385391"/>
                </a:cubicBezTo>
                <a:cubicBezTo>
                  <a:pt x="5235835" y="2372827"/>
                  <a:pt x="5240509" y="2358498"/>
                  <a:pt x="5247860" y="2345634"/>
                </a:cubicBezTo>
                <a:cubicBezTo>
                  <a:pt x="5253787" y="2335263"/>
                  <a:pt x="5261113" y="2325756"/>
                  <a:pt x="5267739" y="2315817"/>
                </a:cubicBezTo>
                <a:cubicBezTo>
                  <a:pt x="5271052" y="2305878"/>
                  <a:pt x="5272053" y="2294839"/>
                  <a:pt x="5277678" y="2286000"/>
                </a:cubicBezTo>
                <a:cubicBezTo>
                  <a:pt x="5295465" y="2258049"/>
                  <a:pt x="5322497" y="2236120"/>
                  <a:pt x="5337313" y="2206487"/>
                </a:cubicBezTo>
                <a:cubicBezTo>
                  <a:pt x="5343939" y="2193235"/>
                  <a:pt x="5351355" y="2180349"/>
                  <a:pt x="5357191" y="2166730"/>
                </a:cubicBezTo>
                <a:cubicBezTo>
                  <a:pt x="5361318" y="2157100"/>
                  <a:pt x="5362445" y="2146284"/>
                  <a:pt x="5367130" y="2136913"/>
                </a:cubicBezTo>
                <a:cubicBezTo>
                  <a:pt x="5375769" y="2119634"/>
                  <a:pt x="5386576" y="2103515"/>
                  <a:pt x="5396947" y="2087217"/>
                </a:cubicBezTo>
                <a:cubicBezTo>
                  <a:pt x="5409773" y="2067061"/>
                  <a:pt x="5429149" y="2050247"/>
                  <a:pt x="5436704" y="2027582"/>
                </a:cubicBezTo>
                <a:cubicBezTo>
                  <a:pt x="5440017" y="2017643"/>
                  <a:pt x="5441958" y="2007136"/>
                  <a:pt x="5446643" y="1997765"/>
                </a:cubicBezTo>
                <a:cubicBezTo>
                  <a:pt x="5459182" y="1972686"/>
                  <a:pt x="5467908" y="1966560"/>
                  <a:pt x="5486400" y="1948069"/>
                </a:cubicBezTo>
                <a:cubicBezTo>
                  <a:pt x="5489713" y="1938130"/>
                  <a:pt x="5492212" y="1927882"/>
                  <a:pt x="5496339" y="1918252"/>
                </a:cubicBezTo>
                <a:cubicBezTo>
                  <a:pt x="5502175" y="1904633"/>
                  <a:pt x="5511015" y="1892368"/>
                  <a:pt x="5516217" y="1878495"/>
                </a:cubicBezTo>
                <a:cubicBezTo>
                  <a:pt x="5556815" y="1770233"/>
                  <a:pt x="5490690" y="1909672"/>
                  <a:pt x="5546034" y="1798982"/>
                </a:cubicBezTo>
                <a:cubicBezTo>
                  <a:pt x="5549347" y="1775791"/>
                  <a:pt x="5552122" y="1752516"/>
                  <a:pt x="5555974" y="1729408"/>
                </a:cubicBezTo>
                <a:cubicBezTo>
                  <a:pt x="5562283" y="1691553"/>
                  <a:pt x="5566917" y="1675696"/>
                  <a:pt x="5575852" y="1639956"/>
                </a:cubicBezTo>
                <a:cubicBezTo>
                  <a:pt x="5579165" y="1553817"/>
                  <a:pt x="5579860" y="1467537"/>
                  <a:pt x="5585791" y="1381539"/>
                </a:cubicBezTo>
                <a:cubicBezTo>
                  <a:pt x="5586512" y="1371087"/>
                  <a:pt x="5594008" y="1362055"/>
                  <a:pt x="5595730" y="1351721"/>
                </a:cubicBezTo>
                <a:cubicBezTo>
                  <a:pt x="5599134" y="1331297"/>
                  <a:pt x="5614017" y="1178786"/>
                  <a:pt x="5615608" y="1162878"/>
                </a:cubicBezTo>
                <a:cubicBezTo>
                  <a:pt x="5612295" y="1027043"/>
                  <a:pt x="5610698" y="891156"/>
                  <a:pt x="5605669" y="755374"/>
                </a:cubicBezTo>
                <a:cubicBezTo>
                  <a:pt x="5600397" y="613037"/>
                  <a:pt x="5599933" y="665525"/>
                  <a:pt x="5585791" y="566530"/>
                </a:cubicBezTo>
                <a:cubicBezTo>
                  <a:pt x="5576630" y="502404"/>
                  <a:pt x="5577770" y="486668"/>
                  <a:pt x="5565913" y="427382"/>
                </a:cubicBezTo>
                <a:cubicBezTo>
                  <a:pt x="5564304" y="419336"/>
                  <a:pt x="5551956" y="368467"/>
                  <a:pt x="5546034" y="357808"/>
                </a:cubicBezTo>
                <a:cubicBezTo>
                  <a:pt x="5517938" y="307236"/>
                  <a:pt x="5516558" y="308455"/>
                  <a:pt x="5486400" y="278295"/>
                </a:cubicBezTo>
                <a:cubicBezTo>
                  <a:pt x="5468905" y="225814"/>
                  <a:pt x="5482271" y="257194"/>
                  <a:pt x="5436704" y="188843"/>
                </a:cubicBezTo>
                <a:lnTo>
                  <a:pt x="5416826" y="159026"/>
                </a:lnTo>
                <a:cubicBezTo>
                  <a:pt x="5400261" y="162339"/>
                  <a:pt x="5383519" y="164868"/>
                  <a:pt x="5367130" y="168965"/>
                </a:cubicBezTo>
                <a:cubicBezTo>
                  <a:pt x="5323183" y="179952"/>
                  <a:pt x="5351264" y="178904"/>
                  <a:pt x="5327374" y="178904"/>
                </a:cubicBezTo>
                <a:lnTo>
                  <a:pt x="5387008" y="208721"/>
                </a:lnTo>
                <a:close/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280" y="467793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Calculate statistic for each sample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590" y="4210128"/>
            <a:ext cx="3601210" cy="2114472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3598070" y="4260305"/>
            <a:ext cx="303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Sampling Distribution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553200" y="5267364"/>
            <a:ext cx="1143000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34300" y="5064204"/>
            <a:ext cx="270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Standard Error (SE): </a:t>
            </a:r>
            <a:r>
              <a:rPr lang="en-US" dirty="0"/>
              <a:t>standard deviation of sampling distribution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8737864" y="4114800"/>
            <a:ext cx="8720" cy="853770"/>
          </a:xfrm>
          <a:prstGeom prst="straightConnector1">
            <a:avLst/>
          </a:prstGeom>
          <a:ln w="25400">
            <a:solidFill>
              <a:srgbClr val="F715D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460974" y="3429001"/>
            <a:ext cx="275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715DC"/>
                </a:solidFill>
              </a:rPr>
              <a:t>Margin of Error (ME)</a:t>
            </a:r>
          </a:p>
          <a:p>
            <a:r>
              <a:rPr lang="en-US" dirty="0"/>
              <a:t>(95% CI: ME = 2×SE)</a:t>
            </a:r>
          </a:p>
        </p:txBody>
      </p:sp>
      <p:sp>
        <p:nvSpPr>
          <p:cNvPr id="2055" name="Rectangle 2054"/>
          <p:cNvSpPr/>
          <p:nvPr/>
        </p:nvSpPr>
        <p:spPr>
          <a:xfrm>
            <a:off x="7315200" y="838200"/>
            <a:ext cx="27150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 w="11430"/>
                <a:gradFill>
                  <a:gsLst>
                    <a:gs pos="0">
                      <a:srgbClr val="A603AB"/>
                    </a:gs>
                    <a:gs pos="21001">
                      <a:srgbClr val="0819FB"/>
                    </a:gs>
                    <a:gs pos="35001">
                      <a:srgbClr val="1A8D48"/>
                    </a:gs>
                    <a:gs pos="52000">
                      <a:srgbClr val="FFFF00"/>
                    </a:gs>
                    <a:gs pos="73000">
                      <a:srgbClr val="EE3F17"/>
                    </a:gs>
                    <a:gs pos="88000">
                      <a:srgbClr val="E81766"/>
                    </a:gs>
                    <a:gs pos="100000">
                      <a:srgbClr val="A603AB"/>
                    </a:gs>
                  </a:gsLst>
                  <a:lin ang="5400000" scaled="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Confidence Interval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05022" y="1229380"/>
            <a:ext cx="2224778" cy="523220"/>
          </a:xfrm>
          <a:prstGeom prst="rect">
            <a:avLst/>
          </a:prstGeom>
          <a:noFill/>
          <a:ln w="25400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statistic </a:t>
            </a:r>
            <a:r>
              <a:rPr lang="en-US" sz="2800" dirty="0"/>
              <a:t>±</a:t>
            </a:r>
            <a:r>
              <a:rPr lang="en-US" sz="2800" i="1" dirty="0"/>
              <a:t> ME</a:t>
            </a:r>
          </a:p>
        </p:txBody>
      </p:sp>
      <p:sp>
        <p:nvSpPr>
          <p:cNvPr id="2066" name="Bent-Up Arrow 2065"/>
          <p:cNvSpPr/>
          <p:nvPr/>
        </p:nvSpPr>
        <p:spPr>
          <a:xfrm>
            <a:off x="6781800" y="1676401"/>
            <a:ext cx="1447800" cy="144003"/>
          </a:xfrm>
          <a:prstGeom prst="bentUpArrow">
            <a:avLst/>
          </a:prstGeom>
          <a:solidFill>
            <a:srgbClr val="FFC0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78744" y="4075332"/>
            <a:ext cx="1412256" cy="1053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0" name="Down Arrow 2079"/>
          <p:cNvSpPr/>
          <p:nvPr/>
        </p:nvSpPr>
        <p:spPr>
          <a:xfrm rot="900000" flipV="1">
            <a:off x="9051187" y="1767300"/>
            <a:ext cx="102199" cy="1707418"/>
          </a:xfrm>
          <a:prstGeom prst="downArrow">
            <a:avLst/>
          </a:prstGeom>
          <a:solidFill>
            <a:srgbClr val="F715DC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9403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1" name="Google Shape;4821;p278"/>
          <p:cNvSpPr txBox="1">
            <a:spLocks noGrp="1"/>
          </p:cNvSpPr>
          <p:nvPr>
            <p:ph type="title"/>
          </p:nvPr>
        </p:nvSpPr>
        <p:spPr>
          <a:xfrm>
            <a:off x="3392067" y="2060900"/>
            <a:ext cx="7693600" cy="32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/>
              <a:t>Correlation</a:t>
            </a:r>
            <a:r>
              <a:rPr lang="en"/>
              <a:t> describes the question,“Is there a relationship between A and B?”</a:t>
            </a:r>
            <a:endParaRPr/>
          </a:p>
        </p:txBody>
      </p:sp>
      <p:sp>
        <p:nvSpPr>
          <p:cNvPr id="4822" name="Google Shape;4822;p278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4823" name="Google Shape;4823;p278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1311220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8" name="Google Shape;4828;p279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/>
              <a:t>Positive Correlation</a:t>
            </a:r>
            <a:endParaRPr/>
          </a:p>
        </p:txBody>
      </p:sp>
      <p:sp>
        <p:nvSpPr>
          <p:cNvPr id="4829" name="Google Shape;4829;p279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4830" name="Google Shape;4830;p279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831" name="Google Shape;4831;p279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832" name="Google Shape;4832;p279"/>
          <p:cNvSpPr txBox="1">
            <a:spLocks noGrp="1"/>
          </p:cNvSpPr>
          <p:nvPr>
            <p:ph type="body" idx="3"/>
          </p:nvPr>
        </p:nvSpPr>
        <p:spPr>
          <a:xfrm>
            <a:off x="233" y="1712333"/>
            <a:ext cx="12192000" cy="4829600"/>
          </a:xfrm>
          <a:prstGeom prst="rect">
            <a:avLst/>
          </a:prstGeom>
        </p:spPr>
        <p:txBody>
          <a:bodyPr spcFirstLastPara="1" vert="horz" wrap="square" lIns="609600" tIns="0" rIns="609600" bIns="1219200" rtlCol="0" anchor="t" anchorCtr="0">
            <a:noAutofit/>
          </a:bodyPr>
          <a:lstStyle/>
          <a:p>
            <a:pPr marL="0" indent="0">
              <a:spcAft>
                <a:spcPts val="1067"/>
              </a:spcAft>
              <a:buNone/>
            </a:pPr>
            <a:endParaRPr/>
          </a:p>
        </p:txBody>
      </p:sp>
      <p:pic>
        <p:nvPicPr>
          <p:cNvPr id="4833" name="Google Shape;4833;p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208" y="1102218"/>
            <a:ext cx="7607024" cy="5071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899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8" name="Google Shape;4838;p280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/>
              <a:t>Negative Correlation</a:t>
            </a:r>
            <a:endParaRPr/>
          </a:p>
        </p:txBody>
      </p:sp>
      <p:sp>
        <p:nvSpPr>
          <p:cNvPr id="4839" name="Google Shape;4839;p280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  <p:sp>
        <p:nvSpPr>
          <p:cNvPr id="4840" name="Google Shape;4840;p280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841" name="Google Shape;4841;p280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842" name="Google Shape;4842;p280"/>
          <p:cNvSpPr txBox="1">
            <a:spLocks noGrp="1"/>
          </p:cNvSpPr>
          <p:nvPr>
            <p:ph type="body" idx="3"/>
          </p:nvPr>
        </p:nvSpPr>
        <p:spPr>
          <a:xfrm>
            <a:off x="233" y="1712333"/>
            <a:ext cx="12192000" cy="4829600"/>
          </a:xfrm>
          <a:prstGeom prst="rect">
            <a:avLst/>
          </a:prstGeom>
        </p:spPr>
        <p:txBody>
          <a:bodyPr spcFirstLastPara="1" vert="horz" wrap="square" lIns="609600" tIns="0" rIns="609600" bIns="1219200" rtlCol="0" anchor="t" anchorCtr="0">
            <a:noAutofit/>
          </a:bodyPr>
          <a:lstStyle/>
          <a:p>
            <a:pPr marL="0" indent="0">
              <a:spcAft>
                <a:spcPts val="1067"/>
              </a:spcAft>
              <a:buNone/>
            </a:pPr>
            <a:endParaRPr dirty="0"/>
          </a:p>
        </p:txBody>
      </p:sp>
      <p:pic>
        <p:nvPicPr>
          <p:cNvPr id="4843" name="Google Shape;4843;p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233" y="1093567"/>
            <a:ext cx="7620000" cy="5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4" name="Google Shape;4844;p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41767"/>
            <a:ext cx="7620000" cy="50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958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9" name="Google Shape;4849;p281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/>
              <a:t>No Correlation</a:t>
            </a:r>
            <a:endParaRPr/>
          </a:p>
        </p:txBody>
      </p:sp>
      <p:sp>
        <p:nvSpPr>
          <p:cNvPr id="4850" name="Google Shape;4850;p281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sp>
        <p:nvSpPr>
          <p:cNvPr id="4851" name="Google Shape;4851;p281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852" name="Google Shape;4852;p281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/>
            <a:endParaRPr dirty="0"/>
          </a:p>
        </p:txBody>
      </p:sp>
      <p:sp>
        <p:nvSpPr>
          <p:cNvPr id="4853" name="Google Shape;4853;p281"/>
          <p:cNvSpPr txBox="1">
            <a:spLocks noGrp="1"/>
          </p:cNvSpPr>
          <p:nvPr>
            <p:ph type="body" idx="3"/>
          </p:nvPr>
        </p:nvSpPr>
        <p:spPr>
          <a:xfrm>
            <a:off x="233" y="1712333"/>
            <a:ext cx="12192000" cy="4829600"/>
          </a:xfrm>
          <a:prstGeom prst="rect">
            <a:avLst/>
          </a:prstGeom>
        </p:spPr>
        <p:txBody>
          <a:bodyPr spcFirstLastPara="1" vert="horz" wrap="square" lIns="609600" tIns="0" rIns="609600" bIns="1219200" rtlCol="0" anchor="t" anchorCtr="0">
            <a:noAutofit/>
          </a:bodyPr>
          <a:lstStyle/>
          <a:p>
            <a:pPr marL="0" indent="0">
              <a:spcAft>
                <a:spcPts val="1067"/>
              </a:spcAft>
              <a:buNone/>
            </a:pPr>
            <a:endParaRPr dirty="0"/>
          </a:p>
        </p:txBody>
      </p:sp>
      <p:pic>
        <p:nvPicPr>
          <p:cNvPr id="4854" name="Google Shape;4854;p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233" y="1093567"/>
            <a:ext cx="7620000" cy="5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5" name="Google Shape;4855;p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041767"/>
            <a:ext cx="7620000" cy="5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6" name="Google Shape;4856;p2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0" y="1082900"/>
            <a:ext cx="7620000" cy="50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7954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1" name="Google Shape;4861;p282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/>
              <a:t>Pearson’s Correlation Coefficient</a:t>
            </a:r>
            <a:endParaRPr/>
          </a:p>
        </p:txBody>
      </p:sp>
      <p:sp>
        <p:nvSpPr>
          <p:cNvPr id="4862" name="Google Shape;4862;p282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/>
            <a:r>
              <a:rPr lang="en"/>
              <a:t>In statistics, we quantify correlation using Pearson’s </a:t>
            </a:r>
            <a:r>
              <a:rPr lang="en" i="1"/>
              <a:t>r</a:t>
            </a:r>
            <a:r>
              <a:rPr lang="en"/>
              <a:t>. </a:t>
            </a:r>
            <a:endParaRPr/>
          </a:p>
        </p:txBody>
      </p:sp>
      <p:sp>
        <p:nvSpPr>
          <p:cNvPr id="4863" name="Google Shape;4863;p282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4864" name="Google Shape;4864;p282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865" name="Google Shape;4865;p282"/>
          <p:cNvSpPr txBox="1">
            <a:spLocks noGrp="1"/>
          </p:cNvSpPr>
          <p:nvPr>
            <p:ph type="body" idx="3"/>
          </p:nvPr>
        </p:nvSpPr>
        <p:spPr>
          <a:xfrm>
            <a:off x="233" y="1610733"/>
            <a:ext cx="6300800" cy="4829600"/>
          </a:xfrm>
          <a:prstGeom prst="rect">
            <a:avLst/>
          </a:prstGeom>
        </p:spPr>
        <p:txBody>
          <a:bodyPr spcFirstLastPara="1" vert="horz" wrap="square" lIns="609600" tIns="0" rIns="609600" bIns="1219200" rtlCol="0" anchor="t" anchorCtr="0">
            <a:noAutofit/>
          </a:bodyPr>
          <a:lstStyle/>
          <a:p>
            <a:pPr marL="426709" indent="-240447"/>
            <a:r>
              <a:rPr lang="en"/>
              <a:t>Pearson’s correlation coefficient describes the variability between two factors, denoted by the variable </a:t>
            </a:r>
            <a:r>
              <a:rPr lang="en" i="1"/>
              <a:t>r</a:t>
            </a:r>
            <a:r>
              <a:rPr lang="en"/>
              <a:t>. </a:t>
            </a:r>
            <a:endParaRPr/>
          </a:p>
          <a:p>
            <a:pPr indent="0">
              <a:spcBef>
                <a:spcPts val="533"/>
              </a:spcBef>
              <a:buNone/>
            </a:pPr>
            <a:endParaRPr/>
          </a:p>
          <a:p>
            <a:pPr marL="426709" indent="-240447">
              <a:spcBef>
                <a:spcPts val="533"/>
              </a:spcBef>
            </a:pPr>
            <a:r>
              <a:rPr lang="en"/>
              <a:t>Pearson’s </a:t>
            </a:r>
            <a:r>
              <a:rPr lang="en" i="1"/>
              <a:t>r</a:t>
            </a:r>
            <a:r>
              <a:rPr lang="en"/>
              <a:t> is –1 ≤ </a:t>
            </a:r>
            <a:r>
              <a:rPr lang="en" i="1"/>
              <a:t>r</a:t>
            </a:r>
            <a:r>
              <a:rPr lang="en"/>
              <a:t> ≤ 1</a:t>
            </a:r>
            <a:endParaRPr/>
          </a:p>
          <a:p>
            <a:pPr marL="1036294" lvl="1" indent="-240447">
              <a:spcBef>
                <a:spcPts val="533"/>
              </a:spcBef>
            </a:pPr>
            <a:r>
              <a:rPr lang="en"/>
              <a:t>–1 indicates perfect negative correlation.</a:t>
            </a:r>
            <a:endParaRPr/>
          </a:p>
          <a:p>
            <a:pPr marL="1036294" lvl="1" indent="-240447">
              <a:spcBef>
                <a:spcPts val="533"/>
              </a:spcBef>
            </a:pPr>
            <a:r>
              <a:rPr lang="en"/>
              <a:t>1 indicates perfect positive correlation.</a:t>
            </a:r>
            <a:endParaRPr/>
          </a:p>
          <a:p>
            <a:pPr marL="1036294" lvl="1" indent="-240447">
              <a:spcBef>
                <a:spcPts val="533"/>
              </a:spcBef>
            </a:pPr>
            <a:r>
              <a:rPr lang="en"/>
              <a:t>0 indicates no correlation.</a:t>
            </a:r>
            <a:endParaRPr/>
          </a:p>
          <a:p>
            <a:pPr marL="1219170" indent="0">
              <a:spcBef>
                <a:spcPts val="1067"/>
              </a:spcBef>
              <a:buNone/>
            </a:pPr>
            <a:endParaRPr/>
          </a:p>
          <a:p>
            <a:pPr>
              <a:spcBef>
                <a:spcPts val="1067"/>
              </a:spcBef>
              <a:spcAft>
                <a:spcPts val="1067"/>
              </a:spcAft>
            </a:pPr>
            <a:r>
              <a:rPr lang="en"/>
              <a:t>Real-world data is never perfect. </a:t>
            </a:r>
            <a:endParaRPr/>
          </a:p>
        </p:txBody>
      </p:sp>
      <p:pic>
        <p:nvPicPr>
          <p:cNvPr id="4866" name="Google Shape;4866;p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67" y="1577401"/>
            <a:ext cx="5856967" cy="4224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0368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8" name="Google Shape;4908;p288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4909" name="Google Shape;4909;p288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  <p:pic>
        <p:nvPicPr>
          <p:cNvPr id="4910" name="Google Shape;4910;p2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0504" y="1064200"/>
            <a:ext cx="1691963" cy="1583440"/>
          </a:xfrm>
          <a:prstGeom prst="rect">
            <a:avLst/>
          </a:prstGeom>
          <a:noFill/>
          <a:ln>
            <a:noFill/>
          </a:ln>
          <a:effectLst>
            <a:outerShdw blurRad="304800" dist="12700" dir="5400000" sx="66000" sy="66000" algn="ctr" rotWithShape="0">
              <a:srgbClr val="000000">
                <a:alpha val="49800"/>
              </a:srgbClr>
            </a:outerShdw>
          </a:effectLst>
        </p:spPr>
      </p:pic>
      <p:sp>
        <p:nvSpPr>
          <p:cNvPr id="4911" name="Google Shape;4911;p288"/>
          <p:cNvSpPr txBox="1"/>
          <p:nvPr/>
        </p:nvSpPr>
        <p:spPr>
          <a:xfrm>
            <a:off x="1860503" y="846701"/>
            <a:ext cx="1618800" cy="1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3300"/>
            </a:pPr>
            <a:r>
              <a:rPr lang="en" sz="8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Q</a:t>
            </a:r>
            <a:endParaRPr sz="8000"/>
          </a:p>
        </p:txBody>
      </p:sp>
      <p:sp>
        <p:nvSpPr>
          <p:cNvPr id="4912" name="Google Shape;4912;p288"/>
          <p:cNvSpPr txBox="1"/>
          <p:nvPr/>
        </p:nvSpPr>
        <p:spPr>
          <a:xfrm>
            <a:off x="2949233" y="2850433"/>
            <a:ext cx="8170400" cy="2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4913" name="Google Shape;4913;p288"/>
          <p:cNvSpPr txBox="1"/>
          <p:nvPr/>
        </p:nvSpPr>
        <p:spPr>
          <a:xfrm>
            <a:off x="2556633" y="2478067"/>
            <a:ext cx="9269600" cy="3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What is the equation of a line?</a:t>
            </a:r>
            <a:endParaRPr sz="4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endParaRPr sz="4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5277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8" name="Google Shape;4918;p289"/>
          <p:cNvSpPr txBox="1">
            <a:spLocks noGrp="1"/>
          </p:cNvSpPr>
          <p:nvPr>
            <p:ph type="title"/>
          </p:nvPr>
        </p:nvSpPr>
        <p:spPr>
          <a:xfrm>
            <a:off x="3392067" y="2060900"/>
            <a:ext cx="7693600" cy="324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equation of a line is:</a:t>
            </a:r>
            <a:endParaRPr/>
          </a:p>
          <a:p>
            <a:pPr algn="ctr"/>
            <a:r>
              <a:rPr lang="en" sz="6400" i="1">
                <a:latin typeface="Times New Roman"/>
                <a:ea typeface="Times New Roman"/>
                <a:cs typeface="Times New Roman"/>
                <a:sym typeface="Times New Roman"/>
              </a:rPr>
              <a:t>y = mx + b</a:t>
            </a:r>
            <a:endParaRPr sz="64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9" name="Google Shape;4919;p289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sp>
        <p:nvSpPr>
          <p:cNvPr id="4920" name="Google Shape;4920;p289"/>
          <p:cNvSpPr txBox="1">
            <a:spLocks noGrp="1"/>
          </p:cNvSpPr>
          <p:nvPr>
            <p:ph type="subTitle" idx="1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</p:spTree>
    <p:extLst>
      <p:ext uri="{BB962C8B-B14F-4D97-AF65-F5344CB8AC3E}">
        <p14:creationId xmlns:p14="http://schemas.microsoft.com/office/powerpoint/2010/main" val="416834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418245"/>
            <a:ext cx="8382000" cy="33528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chemeClr val="tx2"/>
                </a:solidFill>
              </a:rPr>
              <a:t>median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, is the middle value when the data are ordered.  </a:t>
            </a:r>
          </a:p>
          <a:p>
            <a:r>
              <a:rPr lang="en-US" dirty="0"/>
              <a:t>If there are an even number of values, the median is the average of the two middle values.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752600" y="4953000"/>
            <a:ext cx="8534400" cy="1219200"/>
          </a:xfrm>
        </p:spPr>
        <p:txBody>
          <a:bodyPr/>
          <a:lstStyle/>
          <a:p>
            <a:r>
              <a:rPr lang="en-US" dirty="0"/>
              <a:t>The median splits the data in half.</a:t>
            </a:r>
          </a:p>
        </p:txBody>
      </p:sp>
    </p:spTree>
    <p:extLst>
      <p:ext uri="{BB962C8B-B14F-4D97-AF65-F5344CB8AC3E}">
        <p14:creationId xmlns:p14="http://schemas.microsoft.com/office/powerpoint/2010/main" val="3354039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" name="Google Shape;4925;p290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/>
              <a:t>The Equation of a Line</a:t>
            </a:r>
            <a:endParaRPr/>
          </a:p>
        </p:txBody>
      </p:sp>
      <p:sp>
        <p:nvSpPr>
          <p:cNvPr id="4926" name="Google Shape;4926;p290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927" name="Google Shape;4927;p290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928" name="Google Shape;4928;p290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/>
            <a:endParaRPr/>
          </a:p>
        </p:txBody>
      </p:sp>
      <p:grpSp>
        <p:nvGrpSpPr>
          <p:cNvPr id="4929" name="Google Shape;4929;p290"/>
          <p:cNvGrpSpPr/>
          <p:nvPr/>
        </p:nvGrpSpPr>
        <p:grpSpPr>
          <a:xfrm>
            <a:off x="1042867" y="1577400"/>
            <a:ext cx="9854800" cy="4167600"/>
            <a:chOff x="782150" y="1183050"/>
            <a:chExt cx="7391100" cy="3125700"/>
          </a:xfrm>
        </p:grpSpPr>
        <p:sp>
          <p:nvSpPr>
            <p:cNvPr id="4930" name="Google Shape;4930;p290"/>
            <p:cNvSpPr txBox="1"/>
            <p:nvPr/>
          </p:nvSpPr>
          <p:spPr>
            <a:xfrm>
              <a:off x="1463100" y="1183050"/>
              <a:ext cx="6217800" cy="122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14000" i="1">
                  <a:latin typeface="Times New Roman"/>
                  <a:ea typeface="Times New Roman"/>
                  <a:cs typeface="Times New Roman"/>
                  <a:sym typeface="Times New Roman"/>
                </a:rPr>
                <a:t>y = mx + b</a:t>
              </a:r>
              <a:endParaRPr sz="14000"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31" name="Google Shape;4931;p290"/>
            <p:cNvCxnSpPr>
              <a:stCxn id="4932" idx="0"/>
            </p:cNvCxnSpPr>
            <p:nvPr/>
          </p:nvCxnSpPr>
          <p:spPr>
            <a:xfrm rot="10800000">
              <a:off x="1816250" y="2926950"/>
              <a:ext cx="0" cy="9849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32" name="Google Shape;4932;p290"/>
            <p:cNvSpPr txBox="1"/>
            <p:nvPr/>
          </p:nvSpPr>
          <p:spPr>
            <a:xfrm>
              <a:off x="782150" y="3911850"/>
              <a:ext cx="2068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>
                  <a:latin typeface="Roboto"/>
                  <a:ea typeface="Roboto"/>
                  <a:cs typeface="Roboto"/>
                  <a:sym typeface="Roboto"/>
                </a:rPr>
                <a:t> Dependent variable</a:t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33" name="Google Shape;4933;p290"/>
            <p:cNvCxnSpPr>
              <a:stCxn id="4934" idx="0"/>
            </p:cNvCxnSpPr>
            <p:nvPr/>
          </p:nvCxnSpPr>
          <p:spPr>
            <a:xfrm rot="10800000" flipH="1">
              <a:off x="4165500" y="2705600"/>
              <a:ext cx="6600" cy="6822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34" name="Google Shape;4934;p290"/>
            <p:cNvSpPr txBox="1"/>
            <p:nvPr/>
          </p:nvSpPr>
          <p:spPr>
            <a:xfrm>
              <a:off x="3838650" y="3387800"/>
              <a:ext cx="6537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400">
                  <a:latin typeface="Roboto"/>
                  <a:ea typeface="Roboto"/>
                  <a:cs typeface="Roboto"/>
                  <a:sym typeface="Roboto"/>
                </a:rPr>
                <a:t>Slope</a:t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35" name="Google Shape;4935;p290"/>
            <p:cNvCxnSpPr>
              <a:stCxn id="4936" idx="0"/>
            </p:cNvCxnSpPr>
            <p:nvPr/>
          </p:nvCxnSpPr>
          <p:spPr>
            <a:xfrm rot="10800000">
              <a:off x="4929925" y="2652450"/>
              <a:ext cx="0" cy="12594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36" name="Google Shape;4936;p290"/>
            <p:cNvSpPr txBox="1"/>
            <p:nvPr/>
          </p:nvSpPr>
          <p:spPr>
            <a:xfrm>
              <a:off x="3895825" y="3911850"/>
              <a:ext cx="2068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>
                  <a:latin typeface="Roboto"/>
                  <a:ea typeface="Roboto"/>
                  <a:cs typeface="Roboto"/>
                  <a:sym typeface="Roboto"/>
                </a:rPr>
                <a:t> Independent variable</a:t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37" name="Google Shape;4937;p290"/>
            <p:cNvCxnSpPr>
              <a:stCxn id="4938" idx="0"/>
            </p:cNvCxnSpPr>
            <p:nvPr/>
          </p:nvCxnSpPr>
          <p:spPr>
            <a:xfrm rot="10800000">
              <a:off x="7135250" y="2652400"/>
              <a:ext cx="3900" cy="8853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38" name="Google Shape;4938;p290"/>
            <p:cNvSpPr txBox="1"/>
            <p:nvPr/>
          </p:nvSpPr>
          <p:spPr>
            <a:xfrm>
              <a:off x="6105050" y="3537700"/>
              <a:ext cx="2068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400">
                  <a:latin typeface="Roboto"/>
                  <a:ea typeface="Roboto"/>
                  <a:cs typeface="Roboto"/>
                  <a:sym typeface="Roboto"/>
                </a:rPr>
                <a:t>y-intercept</a:t>
              </a:r>
              <a:endParaRPr sz="24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110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3" name="Google Shape;4943;p291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/>
              <a:t>The equation of a line determines y values given x</a:t>
            </a:r>
            <a:endParaRPr/>
          </a:p>
        </p:txBody>
      </p:sp>
      <p:sp>
        <p:nvSpPr>
          <p:cNvPr id="4944" name="Google Shape;4944;p291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945" name="Google Shape;4945;p291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sp>
        <p:nvSpPr>
          <p:cNvPr id="4946" name="Google Shape;4946;p291"/>
          <p:cNvSpPr txBox="1">
            <a:spLocks noGrp="1"/>
          </p:cNvSpPr>
          <p:nvPr>
            <p:ph type="body" idx="3"/>
          </p:nvPr>
        </p:nvSpPr>
        <p:spPr>
          <a:xfrm>
            <a:off x="233" y="1712333"/>
            <a:ext cx="5748800" cy="4829600"/>
          </a:xfrm>
          <a:prstGeom prst="rect">
            <a:avLst/>
          </a:prstGeom>
        </p:spPr>
        <p:txBody>
          <a:bodyPr spcFirstLastPara="1" vert="horz" wrap="square" lIns="609600" tIns="0" rIns="609600" bIns="1219200" rtlCol="0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In this example: </a:t>
            </a:r>
            <a:endParaRPr sz="2400"/>
          </a:p>
          <a:p>
            <a:pPr marL="1036294" lvl="1" indent="-274313">
              <a:buSzPts val="1800"/>
            </a:pPr>
            <a:r>
              <a:rPr lang="en"/>
              <a:t>Slope = 1</a:t>
            </a:r>
            <a:endParaRPr/>
          </a:p>
          <a:p>
            <a:pPr marL="1036294" lvl="1" indent="-274313">
              <a:buSzPts val="1800"/>
            </a:pPr>
            <a:r>
              <a:rPr lang="en" i="1"/>
              <a:t>y</a:t>
            </a:r>
            <a:r>
              <a:rPr lang="en"/>
              <a:t>-intercept = 0</a:t>
            </a:r>
            <a:endParaRPr/>
          </a:p>
          <a:p>
            <a:pPr marL="1036294" lvl="1" indent="-274313">
              <a:spcAft>
                <a:spcPts val="1067"/>
              </a:spcAft>
              <a:buSzPts val="1800"/>
            </a:pPr>
            <a:r>
              <a:rPr lang="en"/>
              <a:t>Whatever </a:t>
            </a:r>
            <a:r>
              <a:rPr lang="en" i="1"/>
              <a:t>x </a:t>
            </a:r>
            <a:r>
              <a:rPr lang="en"/>
              <a:t>is, the value of </a:t>
            </a:r>
            <a:r>
              <a:rPr lang="en" i="1"/>
              <a:t>y</a:t>
            </a:r>
            <a:r>
              <a:rPr lang="en"/>
              <a:t> is the same. </a:t>
            </a:r>
            <a:endParaRPr/>
          </a:p>
        </p:txBody>
      </p:sp>
      <p:pic>
        <p:nvPicPr>
          <p:cNvPr id="4947" name="Google Shape;4947;p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633" y="2142817"/>
            <a:ext cx="54864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8" name="Google Shape;4948;p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0633" y="2298333"/>
            <a:ext cx="54864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8429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3" name="Google Shape;4953;p292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/>
              <a:t>The Equation of a Line Determines </a:t>
            </a:r>
            <a:r>
              <a:rPr lang="en" i="1"/>
              <a:t>y</a:t>
            </a:r>
            <a:r>
              <a:rPr lang="en"/>
              <a:t> Values, Given </a:t>
            </a:r>
            <a:r>
              <a:rPr lang="en" i="1"/>
              <a:t>x</a:t>
            </a:r>
            <a:endParaRPr i="1"/>
          </a:p>
        </p:txBody>
      </p:sp>
      <p:sp>
        <p:nvSpPr>
          <p:cNvPr id="4954" name="Google Shape;4954;p292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955" name="Google Shape;4955;p292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4956" name="Google Shape;4956;p292"/>
          <p:cNvSpPr txBox="1">
            <a:spLocks noGrp="1"/>
          </p:cNvSpPr>
          <p:nvPr>
            <p:ph type="subTitle" idx="2"/>
          </p:nvPr>
        </p:nvSpPr>
        <p:spPr>
          <a:xfrm>
            <a:off x="-16400" y="6555533"/>
            <a:ext cx="10629200" cy="302400"/>
          </a:xfrm>
          <a:prstGeom prst="rect">
            <a:avLst/>
          </a:prstGeom>
        </p:spPr>
        <p:txBody>
          <a:bodyPr spcFirstLastPara="1" vert="horz" wrap="square" lIns="365733" tIns="60933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4957" name="Google Shape;4957;p292"/>
          <p:cNvSpPr txBox="1">
            <a:spLocks noGrp="1"/>
          </p:cNvSpPr>
          <p:nvPr>
            <p:ph type="body" idx="3"/>
          </p:nvPr>
        </p:nvSpPr>
        <p:spPr>
          <a:xfrm>
            <a:off x="233" y="1712333"/>
            <a:ext cx="5748800" cy="4829600"/>
          </a:xfrm>
          <a:prstGeom prst="rect">
            <a:avLst/>
          </a:prstGeom>
        </p:spPr>
        <p:txBody>
          <a:bodyPr spcFirstLastPara="1" vert="horz" wrap="square" lIns="609600" tIns="0" rIns="609600" bIns="1219200" rtlCol="0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In this example:</a:t>
            </a:r>
            <a:endParaRPr sz="2400"/>
          </a:p>
          <a:p>
            <a:pPr marL="1036294" lvl="1" indent="-274313">
              <a:buSzPts val="1800"/>
            </a:pPr>
            <a:r>
              <a:rPr lang="en"/>
              <a:t>Slope = 0.2</a:t>
            </a:r>
            <a:endParaRPr/>
          </a:p>
          <a:p>
            <a:pPr marL="1036294" lvl="1" indent="-274313">
              <a:buSzPts val="1800"/>
            </a:pPr>
            <a:r>
              <a:rPr lang="en" i="1"/>
              <a:t>y</a:t>
            </a:r>
            <a:r>
              <a:rPr lang="en"/>
              <a:t>-intercept = +5</a:t>
            </a:r>
            <a:endParaRPr/>
          </a:p>
          <a:p>
            <a:pPr marL="1036294" lvl="1" indent="-274313">
              <a:spcAft>
                <a:spcPts val="1067"/>
              </a:spcAft>
              <a:buSzPts val="1800"/>
            </a:pPr>
            <a:r>
              <a:rPr lang="en"/>
              <a:t>If </a:t>
            </a:r>
            <a:r>
              <a:rPr lang="en" i="1"/>
              <a:t>x</a:t>
            </a:r>
            <a:r>
              <a:rPr lang="en"/>
              <a:t> = 7, then </a:t>
            </a:r>
            <a:r>
              <a:rPr lang="en" i="1"/>
              <a:t>y</a:t>
            </a:r>
            <a:r>
              <a:rPr lang="en"/>
              <a:t> = 6.4</a:t>
            </a:r>
            <a:endParaRPr/>
          </a:p>
        </p:txBody>
      </p:sp>
      <p:pic>
        <p:nvPicPr>
          <p:cNvPr id="4958" name="Google Shape;4958;p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633" y="2142817"/>
            <a:ext cx="5486400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514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3" name="Google Shape;4963;p293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800" cy="711600"/>
          </a:xfrm>
          <a:prstGeom prst="rect">
            <a:avLst/>
          </a:prstGeom>
        </p:spPr>
        <p:txBody>
          <a:bodyPr spcFirstLastPara="1" vert="horz" wrap="square" lIns="609600" tIns="243833" rIns="365733" bIns="121900" rtlCol="0" anchor="t" anchorCtr="0">
            <a:noAutofit/>
          </a:bodyPr>
          <a:lstStyle/>
          <a:p>
            <a:r>
              <a:rPr lang="en" sz="2933"/>
              <a:t>Linear Regression Fits the Equation of a Line to Real-World Data</a:t>
            </a:r>
            <a:endParaRPr sz="2933"/>
          </a:p>
        </p:txBody>
      </p:sp>
      <p:sp>
        <p:nvSpPr>
          <p:cNvPr id="4964" name="Google Shape;4964;p293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00" cy="486400"/>
          </a:xfrm>
          <a:prstGeom prst="rect">
            <a:avLst/>
          </a:prstGeom>
        </p:spPr>
        <p:txBody>
          <a:bodyPr spcFirstLastPara="1" vert="horz" wrap="square" lIns="609600" tIns="121900" rIns="609600" bIns="0" rtlCol="0" anchor="t" anchorCtr="0">
            <a:noAutofit/>
          </a:bodyPr>
          <a:lstStyle/>
          <a:p>
            <a:pPr marL="0" indent="0"/>
            <a:r>
              <a:rPr lang="en" sz="2667"/>
              <a:t>Linear regression… </a:t>
            </a:r>
            <a:endParaRPr sz="2667"/>
          </a:p>
        </p:txBody>
      </p:sp>
      <p:sp>
        <p:nvSpPr>
          <p:cNvPr id="4965" name="Google Shape;4965;p293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200" cy="1408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4966" name="Google Shape;4966;p293"/>
          <p:cNvSpPr txBox="1">
            <a:spLocks noGrp="1"/>
          </p:cNvSpPr>
          <p:nvPr>
            <p:ph type="body" idx="3"/>
          </p:nvPr>
        </p:nvSpPr>
        <p:spPr>
          <a:xfrm>
            <a:off x="233" y="1712333"/>
            <a:ext cx="6036400" cy="4829600"/>
          </a:xfrm>
          <a:prstGeom prst="rect">
            <a:avLst/>
          </a:prstGeom>
        </p:spPr>
        <p:txBody>
          <a:bodyPr spcFirstLastPara="1" vert="horz" wrap="square" lIns="609600" tIns="0" rIns="609600" bIns="1219200" rtlCol="0" anchor="t" anchorCtr="0">
            <a:noAutofit/>
          </a:bodyPr>
          <a:lstStyle/>
          <a:p>
            <a:pPr marL="426709" indent="-274313">
              <a:buSzPts val="1800"/>
            </a:pPr>
            <a:r>
              <a:rPr lang="en" sz="2400"/>
              <a:t>Predicts the values of factor B, given values from factor A. </a:t>
            </a:r>
            <a:endParaRPr sz="2400"/>
          </a:p>
          <a:p>
            <a:pPr marL="426709" indent="-274313">
              <a:spcBef>
                <a:spcPts val="1067"/>
              </a:spcBef>
              <a:buSzPts val="1800"/>
            </a:pPr>
            <a:r>
              <a:rPr lang="en" sz="2400"/>
              <a:t>Estimates where data points that were not measured might end up if more data was collected.</a:t>
            </a:r>
            <a:endParaRPr sz="2400"/>
          </a:p>
          <a:p>
            <a:pPr marL="426709" indent="-274313">
              <a:spcBef>
                <a:spcPts val="1067"/>
              </a:spcBef>
              <a:spcAft>
                <a:spcPts val="1067"/>
              </a:spcAft>
              <a:buSzPts val="1800"/>
            </a:pPr>
            <a:r>
              <a:rPr lang="en" sz="2400"/>
              <a:t>Is used to predict housing prices, stock market, weather, etc.</a:t>
            </a:r>
            <a:endParaRPr sz="2400"/>
          </a:p>
        </p:txBody>
      </p:sp>
      <p:pic>
        <p:nvPicPr>
          <p:cNvPr id="4967" name="Google Shape;4967;p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234" y="1756234"/>
            <a:ext cx="6036565" cy="4024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45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418245"/>
            <a:ext cx="8382000" cy="33528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chemeClr val="tx2"/>
                </a:solidFill>
              </a:rPr>
              <a:t>mode</a:t>
            </a:r>
            <a:r>
              <a:rPr lang="en-US" dirty="0"/>
              <a:t> is found by collecting and organizing data in order to count the frequency of each result. The result with the highest count of occurrences is the </a:t>
            </a:r>
            <a:r>
              <a:rPr lang="en-US" b="1" dirty="0"/>
              <a:t>mode</a:t>
            </a:r>
            <a:r>
              <a:rPr lang="en-US" dirty="0"/>
              <a:t> of the set,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752600" y="4953000"/>
            <a:ext cx="8534400" cy="1219200"/>
          </a:xfrm>
        </p:spPr>
        <p:txBody>
          <a:bodyPr/>
          <a:lstStyle/>
          <a:p>
            <a:r>
              <a:rPr lang="en-US" dirty="0"/>
              <a:t>The mode is the most frequent value.</a:t>
            </a:r>
          </a:p>
        </p:txBody>
      </p:sp>
    </p:spTree>
    <p:extLst>
      <p:ext uri="{BB962C8B-B14F-4D97-AF65-F5344CB8AC3E}">
        <p14:creationId xmlns:p14="http://schemas.microsoft.com/office/powerpoint/2010/main" val="52921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6FF11A-8573-C24F-9347-0849367D7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9" y="914401"/>
            <a:ext cx="11514906" cy="535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0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1600200"/>
            <a:ext cx="892458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b="1" dirty="0"/>
              <a:t>Shape</a:t>
            </a:r>
          </a:p>
        </p:txBody>
      </p:sp>
      <p:sp>
        <p:nvSpPr>
          <p:cNvPr id="7" name="Up Arrow Callout 6"/>
          <p:cNvSpPr/>
          <p:nvPr/>
        </p:nvSpPr>
        <p:spPr>
          <a:xfrm>
            <a:off x="1981200" y="5029200"/>
            <a:ext cx="2667000" cy="83820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Symmetric</a:t>
            </a:r>
          </a:p>
        </p:txBody>
      </p:sp>
      <p:sp>
        <p:nvSpPr>
          <p:cNvPr id="8" name="Up Arrow Callout 7"/>
          <p:cNvSpPr/>
          <p:nvPr/>
        </p:nvSpPr>
        <p:spPr>
          <a:xfrm>
            <a:off x="7924800" y="5029200"/>
            <a:ext cx="2667000" cy="83820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Left-Skewed</a:t>
            </a:r>
          </a:p>
        </p:txBody>
      </p:sp>
      <p:sp>
        <p:nvSpPr>
          <p:cNvPr id="9" name="Up Arrow Callout 8"/>
          <p:cNvSpPr/>
          <p:nvPr/>
        </p:nvSpPr>
        <p:spPr>
          <a:xfrm>
            <a:off x="4953000" y="5029200"/>
            <a:ext cx="2667000" cy="83820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Right-Skewed</a:t>
            </a:r>
          </a:p>
        </p:txBody>
      </p:sp>
      <p:sp>
        <p:nvSpPr>
          <p:cNvPr id="11" name="Down Arrow Callout 10"/>
          <p:cNvSpPr/>
          <p:nvPr/>
        </p:nvSpPr>
        <p:spPr>
          <a:xfrm>
            <a:off x="6324600" y="2667000"/>
            <a:ext cx="914400" cy="1295400"/>
          </a:xfrm>
          <a:prstGeom prst="down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Long right tail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443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57768"/>
            <a:ext cx="8382000" cy="197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524001" y="1371601"/>
            <a:ext cx="2887662" cy="4016375"/>
            <a:chOff x="-263" y="969"/>
            <a:chExt cx="1819" cy="2530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-263" y="969"/>
              <a:ext cx="1819" cy="365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 i="1" dirty="0">
                  <a:solidFill>
                    <a:schemeClr val="accent2"/>
                  </a:solidFill>
                </a:rPr>
                <a:t>m = </a:t>
              </a:r>
              <a:r>
                <a:rPr lang="en-US" sz="3200" dirty="0">
                  <a:solidFill>
                    <a:schemeClr val="accent2"/>
                  </a:solidFill>
                </a:rPr>
                <a:t>76.66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 flipV="1">
              <a:off x="361" y="1305"/>
              <a:ext cx="0" cy="219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1905001" y="2590969"/>
            <a:ext cx="3294063" cy="2751977"/>
            <a:chOff x="672" y="1307"/>
            <a:chExt cx="2075" cy="2231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672" y="1307"/>
              <a:ext cx="2075" cy="474"/>
            </a:xfrm>
            <a:prstGeom prst="rect">
              <a:avLst/>
            </a:prstGeom>
            <a:noFill/>
            <a:ln w="571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 dirty="0">
                  <a:solidFill>
                    <a:schemeClr val="accent2"/>
                  </a:solidFill>
                  <a:sym typeface="Symbol"/>
                </a:rPr>
                <a:t> </a:t>
              </a:r>
              <a:r>
                <a:rPr lang="en-US" sz="3200" dirty="0">
                  <a:solidFill>
                    <a:schemeClr val="accent2"/>
                  </a:solidFill>
                </a:rPr>
                <a:t>=150.74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358" y="1737"/>
              <a:ext cx="0" cy="180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791201" y="2139490"/>
            <a:ext cx="4486275" cy="1066800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/>
              <a:t>Mean is “pulled” in the direction of skewness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2057400" y="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Measures of Center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6600" y="5635429"/>
            <a:ext cx="5701708" cy="584775"/>
          </a:xfrm>
          <a:prstGeom prst="rect">
            <a:avLst/>
          </a:prstGeom>
          <a:noFill/>
          <a:ln w="571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/>
              <a:t>World Gross (in millions)</a:t>
            </a:r>
          </a:p>
        </p:txBody>
      </p:sp>
    </p:spTree>
    <p:extLst>
      <p:ext uri="{BB962C8B-B14F-4D97-AF65-F5344CB8AC3E}">
        <p14:creationId xmlns:p14="http://schemas.microsoft.com/office/powerpoint/2010/main" val="78504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Skewness</a:t>
            </a:r>
            <a:r>
              <a:rPr lang="en-US" dirty="0"/>
              <a:t> and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distribution is left-skewed.  Which measure of center would you expect to be higher?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2514600" y="2819400"/>
            <a:ext cx="7568680" cy="2161032"/>
          </a:xfrm>
        </p:spPr>
        <p:txBody>
          <a:bodyPr/>
          <a:lstStyle/>
          <a:p>
            <a:r>
              <a:rPr lang="en-US" dirty="0"/>
              <a:t> Mean</a:t>
            </a:r>
          </a:p>
          <a:p>
            <a:r>
              <a:rPr lang="en-US" dirty="0"/>
              <a:t> Median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5638800" y="3429000"/>
            <a:ext cx="3733800" cy="2057400"/>
          </a:xfrm>
        </p:spPr>
        <p:txBody>
          <a:bodyPr/>
          <a:lstStyle/>
          <a:p>
            <a:r>
              <a:rPr lang="en-US" dirty="0"/>
              <a:t>The mean will be pulled down towards the </a:t>
            </a:r>
            <a:r>
              <a:rPr lang="en-US" dirty="0" err="1"/>
              <a:t>skewness</a:t>
            </a:r>
            <a:r>
              <a:rPr lang="en-US" dirty="0"/>
              <a:t> (towards the long tail).</a:t>
            </a:r>
          </a:p>
        </p:txBody>
      </p:sp>
      <p:sp>
        <p:nvSpPr>
          <p:cNvPr id="6" name="Oval 5"/>
          <p:cNvSpPr/>
          <p:nvPr/>
        </p:nvSpPr>
        <p:spPr>
          <a:xfrm>
            <a:off x="2514600" y="3352800"/>
            <a:ext cx="1981200" cy="609600"/>
          </a:xfrm>
          <a:prstGeom prst="ellipse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7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</TotalTime>
  <Words>2266</Words>
  <Application>Microsoft Office PowerPoint</Application>
  <PresentationFormat>Widescreen</PresentationFormat>
  <Paragraphs>306</Paragraphs>
  <Slides>43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Courier</vt:lpstr>
      <vt:lpstr>Courier New</vt:lpstr>
      <vt:lpstr>Roboto</vt:lpstr>
      <vt:lpstr>Roboto Light</vt:lpstr>
      <vt:lpstr>Roboto Medium</vt:lpstr>
      <vt:lpstr>Segoe Print</vt:lpstr>
      <vt:lpstr>Times New Roman</vt:lpstr>
      <vt:lpstr>Office Theme</vt:lpstr>
      <vt:lpstr>Equation</vt:lpstr>
      <vt:lpstr>Statistics Introduction</vt:lpstr>
      <vt:lpstr>PowerPoint Presentation</vt:lpstr>
      <vt:lpstr>Mean</vt:lpstr>
      <vt:lpstr>Median</vt:lpstr>
      <vt:lpstr>Mode</vt:lpstr>
      <vt:lpstr>PowerPoint Presentation</vt:lpstr>
      <vt:lpstr>Shape</vt:lpstr>
      <vt:lpstr>PowerPoint Presentation</vt:lpstr>
      <vt:lpstr>Skewness and Center</vt:lpstr>
      <vt:lpstr>Outlier</vt:lpstr>
      <vt:lpstr>PowerPoint Presentation</vt:lpstr>
      <vt:lpstr>Outliers</vt:lpstr>
      <vt:lpstr>Resistance</vt:lpstr>
      <vt:lpstr>Other Measures of Location</vt:lpstr>
      <vt:lpstr>Five Number Summary</vt:lpstr>
      <vt:lpstr>Five   Number Summary</vt:lpstr>
      <vt:lpstr>Five Number Summary</vt:lpstr>
      <vt:lpstr>Outliers</vt:lpstr>
      <vt:lpstr> Boxplot</vt:lpstr>
      <vt:lpstr>           Boxplot</vt:lpstr>
      <vt:lpstr>          Measures of Spread</vt:lpstr>
      <vt:lpstr>Standard Deviation</vt:lpstr>
      <vt:lpstr>Standard Deviation</vt:lpstr>
      <vt:lpstr>Standard Deviation</vt:lpstr>
      <vt:lpstr>      z-score</vt:lpstr>
      <vt:lpstr>Statistical Inference</vt:lpstr>
      <vt:lpstr>Margin of Error</vt:lpstr>
      <vt:lpstr>Election Polling</vt:lpstr>
      <vt:lpstr>Population Dataset vs. Sample Dataset</vt:lpstr>
      <vt:lpstr>Sample Size</vt:lpstr>
      <vt:lpstr>Standard Error (SE or SEM)</vt:lpstr>
      <vt:lpstr>PowerPoint Presentation</vt:lpstr>
      <vt:lpstr>Correlation describes the question,“Is there a relationship between A and B?”</vt:lpstr>
      <vt:lpstr>Positive Correlation</vt:lpstr>
      <vt:lpstr>Negative Correlation</vt:lpstr>
      <vt:lpstr>No Correlation</vt:lpstr>
      <vt:lpstr>Pearson’s Correlation Coefficient</vt:lpstr>
      <vt:lpstr>PowerPoint Presentation</vt:lpstr>
      <vt:lpstr>The equation of a line is: y = mx + b</vt:lpstr>
      <vt:lpstr>The Equation of a Line</vt:lpstr>
      <vt:lpstr>The equation of a line determines y values given x</vt:lpstr>
      <vt:lpstr>The Equation of a Line Determines y Values, Given x</vt:lpstr>
      <vt:lpstr>Linear Regression Fits the Equation of a Line to Real-World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Parker</dc:creator>
  <cp:lastModifiedBy>Bryce Jones</cp:lastModifiedBy>
  <cp:revision>29</cp:revision>
  <dcterms:created xsi:type="dcterms:W3CDTF">2019-03-22T18:02:45Z</dcterms:created>
  <dcterms:modified xsi:type="dcterms:W3CDTF">2020-01-04T17:25:12Z</dcterms:modified>
</cp:coreProperties>
</file>