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9" r:id="rId7"/>
    <p:sldId id="280" r:id="rId8"/>
    <p:sldId id="281" r:id="rId9"/>
    <p:sldId id="282" r:id="rId10"/>
    <p:sldId id="259" r:id="rId11"/>
    <p:sldId id="260" r:id="rId12"/>
    <p:sldId id="261" r:id="rId13"/>
    <p:sldId id="262" r:id="rId14"/>
    <p:sldId id="283" r:id="rId15"/>
    <p:sldId id="284" r:id="rId16"/>
    <p:sldId id="265" r:id="rId17"/>
    <p:sldId id="264" r:id="rId18"/>
    <p:sldId id="278" r:id="rId19"/>
  </p:sldIdLst>
  <p:sldSz cx="9144000" cy="5143500"/>
  <p:notesSz cx="6858000" cy="9144000"/>
  <p:embeddedFontLst>
    <p:embeddedFont>
      <p:font typeface="Raleway" panose="020B0503030101060003"/>
      <p:regular r:id="rId23"/>
    </p:embeddedFont>
    <p:embeddedFont>
      <p:font typeface="Lato" panose="020F0502020204030203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e0bb9bd9_0_1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60e0bb9bd9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e0bb9bd9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2" name="Google Shape;112;g60e0bb9bd9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e0bb9bd9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2" name="Google Shape;112;g60e0bb9bd9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e0bb9bd9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2" name="Google Shape;112;g60e0bb9bd9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e0bb9bd9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6" name="Google Shape;126;g60e0bb9bd9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0e0bb9bd9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4" name="Google Shape;264;g60e0bb9bd9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2" name="Google Shape;82;p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2" name="Google Shape;82;p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2" name="Google Shape;82;p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2" name="Google Shape;82;p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2" name="Google Shape;82;p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0e0bb9bd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3" name="Google Shape;93;g60e0bb9bd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2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26"/>
          <p:cNvSpPr txBox="1"/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6"/>
          <p:cNvSpPr txBox="1"/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" name="Google Shape;18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18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0"/>
          <p:cNvSpPr txBox="1"/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2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2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3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23"/>
          <p:cNvSpPr txBox="1"/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2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2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25"/>
          <p:cNvSpPr txBox="1"/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2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 i="0" u="none" strike="noStrike" cap="none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</a:fld>
            <a:endParaRPr lang="zh-HK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github.com/BryceTsui/UIUCSummerResearch/tree/master/cluster_result&#13;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HK"/>
              <a:t>Result of data sets</a:t>
            </a:r>
            <a:endParaRPr lang="zh-HK"/>
          </a:p>
        </p:txBody>
      </p:sp>
      <p:sp>
        <p:nvSpPr>
          <p:cNvPr id="73" name="Google Shape;73;p1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HK"/>
              <a:t>Guangyao Xu • 2019 / 09 / 22 </a:t>
            </a:r>
            <a:endParaRPr lang="zh-H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e0bb9bd9_0_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HK"/>
              <a:t>3. </a:t>
            </a:r>
            <a:r>
              <a:rPr lang="en-US" altLang="zh-HK"/>
              <a:t>Central of Clusters for 5 data sets</a:t>
            </a:r>
            <a:endParaRPr lang="en-US" altLang="zh-H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表格 0"/>
          <p:cNvGraphicFramePr/>
          <p:nvPr/>
        </p:nvGraphicFramePr>
        <p:xfrm>
          <a:off x="1371600" y="1428750"/>
          <a:ext cx="64001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Number of Clusters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Number of different Clusters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Checksum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median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grade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smallest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syllables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Google Shape;122;p5"/>
          <p:cNvSpPr txBox="1"/>
          <p:nvPr/>
        </p:nvSpPr>
        <p:spPr>
          <a:xfrm>
            <a:off x="2647750" y="874150"/>
            <a:ext cx="3585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CFG</a:t>
            </a:r>
            <a:endParaRPr lang="en-US"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表格 0"/>
          <p:cNvGraphicFramePr/>
          <p:nvPr/>
        </p:nvGraphicFramePr>
        <p:xfrm>
          <a:off x="1371600" y="1428750"/>
          <a:ext cx="64001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Number of Clusters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Number of different Clusters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Checksum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median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grade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smallest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syllables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Google Shape;122;p5"/>
          <p:cNvSpPr txBox="1"/>
          <p:nvPr/>
        </p:nvSpPr>
        <p:spPr>
          <a:xfrm>
            <a:off x="2647750" y="874150"/>
            <a:ext cx="3585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CD</a:t>
            </a:r>
            <a:endParaRPr lang="en-US"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表格 0"/>
          <p:cNvGraphicFramePr/>
          <p:nvPr/>
        </p:nvGraphicFramePr>
        <p:xfrm>
          <a:off x="1371600" y="1428750"/>
          <a:ext cx="64001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Number of Clusters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Number of different Clusters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Checksum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median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grade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smallest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syllables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Google Shape;122;p5"/>
          <p:cNvSpPr txBox="1"/>
          <p:nvPr/>
        </p:nvSpPr>
        <p:spPr>
          <a:xfrm>
            <a:off x="2647750" y="874150"/>
            <a:ext cx="3585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DD</a:t>
            </a:r>
            <a:endParaRPr lang="en-US"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HK"/>
              <a:t>4. </a:t>
            </a:r>
            <a:r>
              <a:rPr lang="en-US" altLang="zh-HK"/>
              <a:t>Detailed Cluster Result</a:t>
            </a:r>
            <a:endParaRPr lang="en-US" altLang="zh-H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e0bb9bd9_0_34"/>
          <p:cNvSpPr txBox="1"/>
          <p:nvPr/>
        </p:nvSpPr>
        <p:spPr>
          <a:xfrm>
            <a:off x="871700" y="437826"/>
            <a:ext cx="75960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US" altLang="zh-HK" sz="3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</a:t>
            </a:r>
            <a:endParaRPr sz="30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sz="30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clusters are so much, and it's hard to put all of them on the slide. Thus, I put the result on the github. You can see these dat easily. </a:t>
            </a:r>
            <a:endParaRPr lang="en-US"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lang="en-US"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 tooltip="" action="ppaction://hlinkfile"/>
              </a:rPr>
              <a:t>https://github.com/BryceTsui/UIUCSummerResearch/tree/master/cluster_result</a:t>
            </a: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  <a:hlinkClick r:id="rId1" tooltip="" action="ppaction://hlinkfi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sz="30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chemeClr val="l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0e0bb9bd9_0_151"/>
          <p:cNvSpPr txBox="1"/>
          <p:nvPr/>
        </p:nvSpPr>
        <p:spPr>
          <a:xfrm>
            <a:off x="774000" y="1986326"/>
            <a:ext cx="7596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zh-HK" sz="3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 !</a:t>
            </a:r>
            <a:endParaRPr sz="2400" b="1" i="0" u="none" strike="noStrike" cap="none">
              <a:solidFill>
                <a:schemeClr val="l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zh-HK"/>
              <a:t>Specification for each problem</a:t>
            </a:r>
            <a:endParaRPr lang="zh-HK"/>
          </a:p>
        </p:txBody>
      </p:sp>
      <p:sp>
        <p:nvSpPr>
          <p:cNvPr id="79" name="Google Shape;79;p2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HK" b="1"/>
              <a:t>Checksum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grade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HK" b="1"/>
              <a:t>median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HK" b="1"/>
              <a:t>smallest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HK" b="1"/>
              <a:t>syllables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857250" y="697876"/>
            <a:ext cx="75960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 panose="020B0503030101060003"/>
              <a:buChar char="●"/>
            </a:pPr>
            <a:endParaRPr sz="2400" b="1" i="0" u="none" strike="noStrike" cap="none">
              <a:solidFill>
                <a:schemeClr val="l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61" name="Google Shape;261;g60dfcbc999_0_21"/>
          <p:cNvSpPr txBox="1"/>
          <p:nvPr/>
        </p:nvSpPr>
        <p:spPr>
          <a:xfrm>
            <a:off x="857250" y="697875"/>
            <a:ext cx="75960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Char char="●"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input a string from terminal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Char char="●"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then output one char which represent the checksum of this string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Char char="●"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checksum of a string equals to (the sum of ASCII value of each char in the string)%64+32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Char char="●"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example, 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Char char="●"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input: ‘AB’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the ASCII value of ‘A’ is 65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the ASCII value of ‘B’ is 66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sum of two char is 131 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131%64+32 = 35 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And 35 is the ASCII value of ‘#’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Char char="●"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output: ‘#‘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738505" y="597535"/>
            <a:ext cx="7935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HK" sz="2400" b="1">
                <a:solidFill>
                  <a:srgbClr val="FFFFFF"/>
                </a:solidFill>
              </a:rPr>
              <a:t>Checksum: compute a simple checksum of a string</a:t>
            </a:r>
            <a:endParaRPr lang="zh-HK"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857250" y="697876"/>
            <a:ext cx="75960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 panose="020B0503030101060003"/>
              <a:buChar char="●"/>
            </a:pPr>
            <a:endParaRPr sz="2400" b="1" i="0" u="none" strike="noStrike" cap="none">
              <a:solidFill>
                <a:schemeClr val="l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61" name="Google Shape;261;g60dfcbc999_0_21"/>
          <p:cNvSpPr txBox="1"/>
          <p:nvPr/>
        </p:nvSpPr>
        <p:spPr>
          <a:xfrm>
            <a:off x="857250" y="697875"/>
            <a:ext cx="75960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1.Enter 4 Thresholds for A B C D grades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2.Enter the student’s score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3.output the grade of this student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example: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Enter thresholds for A, B, C, D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that order, decreasing percentages &gt; 60 70 80 90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you. Now enter student score (percent) &gt;92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has an A grade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738505" y="597535"/>
            <a:ext cx="7935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HK" sz="2400" b="1">
                <a:solidFill>
                  <a:srgbClr val="FFFFFF"/>
                </a:solidFill>
              </a:rPr>
              <a:t>grade: compute the letter grade corresponding to a percentage score</a:t>
            </a:r>
            <a:endParaRPr lang="zh-HK"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857250" y="697876"/>
            <a:ext cx="75960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 panose="020B0503030101060003"/>
              <a:buChar char="●"/>
            </a:pPr>
            <a:endParaRPr sz="2400" b="1" i="0" u="none" strike="noStrike" cap="none">
              <a:solidFill>
                <a:schemeClr val="l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61" name="Google Shape;261;g60dfcbc999_0_21"/>
          <p:cNvSpPr txBox="1"/>
          <p:nvPr/>
        </p:nvSpPr>
        <p:spPr>
          <a:xfrm>
            <a:off x="857250" y="697875"/>
            <a:ext cx="75960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1.Enter 3 numbers separated by spaces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2.output the median of these 3 numbers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example, 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Please enter 3 numbers separated by spaces &gt; 3 2 1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 is the median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738505" y="597535"/>
            <a:ext cx="7935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HK" sz="2400" b="1">
                <a:solidFill>
                  <a:srgbClr val="FFFFFF"/>
                </a:solidFill>
              </a:rPr>
              <a:t>median: compute the median of three numbers</a:t>
            </a:r>
            <a:endParaRPr lang="zh-HK"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857250" y="697876"/>
            <a:ext cx="75960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 panose="020B0503030101060003"/>
              <a:buChar char="●"/>
            </a:pPr>
            <a:endParaRPr sz="2400" b="1" i="0" u="none" strike="noStrike" cap="none">
              <a:solidFill>
                <a:schemeClr val="l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61" name="Google Shape;261;g60dfcbc999_0_21"/>
          <p:cNvSpPr txBox="1"/>
          <p:nvPr/>
        </p:nvSpPr>
        <p:spPr>
          <a:xfrm>
            <a:off x="857250" y="697875"/>
            <a:ext cx="75960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1.Enter 4 numbers separated by spaces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2.get the smallest of these 4 numers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example,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Please enter 4 numbers separated by spaces &gt; 3 4 2 5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 is the smallest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738505" y="597535"/>
            <a:ext cx="7935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HK" sz="2400" b="1">
                <a:solidFill>
                  <a:srgbClr val="FFFFFF"/>
                </a:solidFill>
              </a:rPr>
              <a:t>smallest: compute the smallest of three numbers</a:t>
            </a:r>
            <a:endParaRPr lang="zh-HK"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857250" y="697876"/>
            <a:ext cx="75960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 panose="020B0503030101060003"/>
              <a:buChar char="●"/>
            </a:pPr>
            <a:endParaRPr sz="2400" b="1" i="0" u="none" strike="noStrike" cap="none">
              <a:solidFill>
                <a:schemeClr val="lt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61" name="Google Shape;261;g60dfcbc999_0_21"/>
          <p:cNvSpPr txBox="1"/>
          <p:nvPr/>
        </p:nvSpPr>
        <p:spPr>
          <a:xfrm>
            <a:off x="857250" y="697875"/>
            <a:ext cx="75960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1.Enter a String 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2.get the number of syllables(a,e,i,o,u,y) in this string, regardless of upper-case of lower-case letter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example,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Please enter a string &gt; aWeA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number of syllables is 3.</a:t>
            </a:r>
            <a:endParaRPr lang="en-US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738505" y="597535"/>
            <a:ext cx="7935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HK" sz="2400" b="1">
                <a:solidFill>
                  <a:srgbClr val="FFFFFF"/>
                </a:solidFill>
              </a:rPr>
              <a:t>syllables: compute the number of English syllables in a string</a:t>
            </a:r>
            <a:endParaRPr lang="zh-HK"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HK"/>
              <a:t>2. </a:t>
            </a:r>
            <a:r>
              <a:rPr lang="en-US" altLang="zh-HK"/>
              <a:t>Number of Submission and Students</a:t>
            </a:r>
            <a:endParaRPr lang="en-US" altLang="zh-H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表格 0"/>
          <p:cNvGraphicFramePr/>
          <p:nvPr/>
        </p:nvGraphicFramePr>
        <p:xfrm>
          <a:off x="1299210" y="1055370"/>
          <a:ext cx="6471285" cy="304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095"/>
                <a:gridCol w="2157095"/>
                <a:gridCol w="2157095"/>
              </a:tblGrid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Name</a:t>
                      </a:r>
                      <a:endParaRPr lang="en-US" altLang="zh-CN" sz="18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Students</a:t>
                      </a:r>
                      <a:endParaRPr lang="en-US" altLang="zh-CN" sz="18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Submissions</a:t>
                      </a:r>
                      <a:endParaRPr lang="en-US" altLang="zh-CN" sz="18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Cheksum</a:t>
                      </a:r>
                      <a:endParaRPr lang="en-US" altLang="zh-CN" sz="1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22</a:t>
                      </a:r>
                      <a:endParaRPr lang="en-US" altLang="zh-CN" sz="1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69</a:t>
                      </a:r>
                      <a:endParaRPr lang="en-US" altLang="zh-CN" sz="1800" b="1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smallest</a:t>
                      </a:r>
                      <a:endParaRPr lang="en-US" altLang="zh-CN" sz="1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46</a:t>
                      </a:r>
                      <a:endParaRPr lang="en-US" altLang="zh-CN" sz="1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177</a:t>
                      </a:r>
                      <a:endParaRPr lang="en-US" altLang="zh-CN" sz="1800" b="1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median</a:t>
                      </a:r>
                      <a:endParaRPr lang="en-US" altLang="zh-CN" sz="1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45</a:t>
                      </a:r>
                      <a:endParaRPr lang="en-US" altLang="zh-CN" sz="1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232</a:t>
                      </a:r>
                      <a:endParaRPr lang="en-US" altLang="zh-CN" sz="1800" b="1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syllables</a:t>
                      </a:r>
                      <a:endParaRPr lang="en-US" altLang="zh-CN" sz="1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45</a:t>
                      </a:r>
                      <a:endParaRPr lang="en-US" altLang="zh-CN" sz="1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161</a:t>
                      </a:r>
                      <a:endParaRPr lang="en-US" altLang="zh-CN" sz="1800" b="1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grade</a:t>
                      </a:r>
                      <a:endParaRPr lang="en-US" altLang="zh-CN" sz="1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51</a:t>
                      </a:r>
                      <a:endParaRPr lang="en-US" altLang="zh-CN" sz="18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/>
                        <a:t>268</a:t>
                      </a:r>
                      <a:endParaRPr lang="en-US" altLang="zh-CN" sz="18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2226</Words>
  <Application>WPS 演示</Application>
  <PresentationFormat/>
  <Paragraphs>271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Arial</vt:lpstr>
      <vt:lpstr>Raleway</vt:lpstr>
      <vt:lpstr>Lato</vt:lpstr>
      <vt:lpstr>微软雅黑</vt:lpstr>
      <vt:lpstr>Arial Unicode MS</vt:lpstr>
      <vt:lpstr>Swiss</vt:lpstr>
      <vt:lpstr>Result of data sets</vt:lpstr>
      <vt:lpstr>Specification for each 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Current Way of Grading</vt:lpstr>
      <vt:lpstr>PowerPoint 演示文稿</vt:lpstr>
      <vt:lpstr>3. Related works</vt:lpstr>
      <vt:lpstr>PowerPoint 演示文稿</vt:lpstr>
      <vt:lpstr>PowerPoint 演示文稿</vt:lpstr>
      <vt:lpstr>PowerPoint 演示文稿</vt:lpstr>
      <vt:lpstr>4. Our Approch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of data sets</dc:title>
  <dc:creator/>
  <cp:lastModifiedBy>守一生心動</cp:lastModifiedBy>
  <cp:revision>2</cp:revision>
  <dcterms:created xsi:type="dcterms:W3CDTF">2019-09-23T07:20:47Z</dcterms:created>
  <dcterms:modified xsi:type="dcterms:W3CDTF">2019-09-23T07:21:16Z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